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0" r:id="rId1"/>
  </p:sldMasterIdLst>
  <p:notesMasterIdLst>
    <p:notesMasterId r:id="rId13"/>
  </p:notesMasterIdLst>
  <p:sldIdLst>
    <p:sldId id="256" r:id="rId2"/>
    <p:sldId id="259" r:id="rId3"/>
    <p:sldId id="262" r:id="rId4"/>
    <p:sldId id="321" r:id="rId5"/>
    <p:sldId id="325" r:id="rId6"/>
    <p:sldId id="295" r:id="rId7"/>
    <p:sldId id="322" r:id="rId8"/>
    <p:sldId id="267" r:id="rId9"/>
    <p:sldId id="323" r:id="rId10"/>
    <p:sldId id="324" r:id="rId11"/>
    <p:sldId id="315" r:id="rId12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4"/>
    </p:embeddedFont>
    <p:embeddedFont>
      <p:font typeface="Julius Sans One" panose="020B0604020202020204" charset="0"/>
      <p:regular r:id="rId15"/>
    </p:embeddedFont>
    <p:embeddedFont>
      <p:font typeface="Questrial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999E61-A4B4-4D3F-8471-EA1E2254C037}">
  <a:tblStyle styleId="{3B999E61-A4B4-4D3F-8471-EA1E2254C0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Estilo com Tema 1 - Destaqu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Destaqu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pos="4464"/>
        <p:guide orient="horz" pos="1620"/>
      </p:guideLst>
    </p:cSldViewPr>
  </p:slideViewPr>
  <p:outlineViewPr>
    <p:cViewPr>
      <p:scale>
        <a:sx n="33" d="100"/>
        <a:sy n="33" d="100"/>
      </p:scale>
      <p:origin x="0" y="-240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b02797fa4_2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b02797fa4_2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42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b02797fa4_2_1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b02797fa4_2_1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a1249ffcf0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a1249ffcf0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101;p143">
            <a:extLst>
              <a:ext uri="{FF2B5EF4-FFF2-40B4-BE49-F238E27FC236}">
                <a16:creationId xmlns:a16="http://schemas.microsoft.com/office/drawing/2014/main" id="{79F42766-53E2-0D29-2765-46D98742ED56}"/>
              </a:ext>
            </a:extLst>
          </p:cNvPr>
          <p:cNvGrpSpPr/>
          <p:nvPr userDrawn="1"/>
        </p:nvGrpSpPr>
        <p:grpSpPr>
          <a:xfrm>
            <a:off x="850176" y="184609"/>
            <a:ext cx="2438474" cy="4218166"/>
            <a:chOff x="2656082" y="2287427"/>
            <a:chExt cx="207582" cy="359594"/>
          </a:xfrm>
        </p:grpSpPr>
        <p:sp>
          <p:nvSpPr>
            <p:cNvPr id="3" name="Google Shape;10102;p143">
              <a:extLst>
                <a:ext uri="{FF2B5EF4-FFF2-40B4-BE49-F238E27FC236}">
                  <a16:creationId xmlns:a16="http://schemas.microsoft.com/office/drawing/2014/main" id="{776F7E58-5457-04D5-C2AB-7F7E42C41D8F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" name="Google Shape;10103;p143">
              <a:extLst>
                <a:ext uri="{FF2B5EF4-FFF2-40B4-BE49-F238E27FC236}">
                  <a16:creationId xmlns:a16="http://schemas.microsoft.com/office/drawing/2014/main" id="{5AFC7781-9B09-031D-CD2E-C6545106077B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" name="Google Shape;10104;p143">
              <a:extLst>
                <a:ext uri="{FF2B5EF4-FFF2-40B4-BE49-F238E27FC236}">
                  <a16:creationId xmlns:a16="http://schemas.microsoft.com/office/drawing/2014/main" id="{5160F3F2-C6F9-3907-3253-E265992FF0F0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10105;p143">
              <a:extLst>
                <a:ext uri="{FF2B5EF4-FFF2-40B4-BE49-F238E27FC236}">
                  <a16:creationId xmlns:a16="http://schemas.microsoft.com/office/drawing/2014/main" id="{146C6028-9505-F9C4-8EB2-950F55C72232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28" name="Google Shape;428;p56"/>
          <p:cNvSpPr txBox="1"/>
          <p:nvPr/>
        </p:nvSpPr>
        <p:spPr>
          <a:xfrm>
            <a:off x="2483550" y="398701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8EC1933-AFAD-3FCD-01B7-674C1ED4C4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t="17249" r="5698" b="9556"/>
          <a:stretch/>
        </p:blipFill>
        <p:spPr>
          <a:xfrm>
            <a:off x="1332868" y="993776"/>
            <a:ext cx="6478264" cy="3831491"/>
          </a:xfrm>
          <a:prstGeom prst="rect">
            <a:avLst/>
          </a:prstGeom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12016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194326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21946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3_1_1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6_1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59" r:id="rId5"/>
    <p:sldLayoutId id="2147483664" r:id="rId6"/>
    <p:sldLayoutId id="2147483678" r:id="rId7"/>
    <p:sldLayoutId id="2147483680" r:id="rId8"/>
    <p:sldLayoutId id="2147483685" r:id="rId9"/>
    <p:sldLayoutId id="2147483690" r:id="rId10"/>
    <p:sldLayoutId id="2147483695" r:id="rId11"/>
    <p:sldLayoutId id="2147483702" r:id="rId12"/>
    <p:sldLayoutId id="2147483703" r:id="rId13"/>
    <p:sldLayoutId id="2147483704" r:id="rId14"/>
    <p:sldLayoutId id="2147483705" r:id="rId15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Unity Mobile Game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6256020" y="4154374"/>
            <a:ext cx="1872430" cy="775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Students: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André Faria 47455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Sara Nobre 47504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 descr="Uma imagem com texto, logótipo&#10;&#10;Descrição gerada automaticamente">
            <a:extLst>
              <a:ext uri="{FF2B5EF4-FFF2-40B4-BE49-F238E27FC236}">
                <a16:creationId xmlns:a16="http://schemas.microsoft.com/office/drawing/2014/main" id="{4C63CB46-2F04-4E4C-C680-412C6232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96" y="-88203"/>
            <a:ext cx="2133309" cy="1508400"/>
          </a:xfrm>
          <a:prstGeom prst="rect">
            <a:avLst/>
          </a:prstGeom>
        </p:spPr>
      </p:pic>
      <p:sp>
        <p:nvSpPr>
          <p:cNvPr id="10" name="Google Shape;464;p67">
            <a:extLst>
              <a:ext uri="{FF2B5EF4-FFF2-40B4-BE49-F238E27FC236}">
                <a16:creationId xmlns:a16="http://schemas.microsoft.com/office/drawing/2014/main" id="{611F66AF-1EFD-5D5C-01E6-3642B87720E4}"/>
              </a:ext>
            </a:extLst>
          </p:cNvPr>
          <p:cNvSpPr txBox="1">
            <a:spLocks/>
          </p:cNvSpPr>
          <p:nvPr/>
        </p:nvSpPr>
        <p:spPr>
          <a:xfrm>
            <a:off x="2245029" y="4154374"/>
            <a:ext cx="1606441" cy="63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r>
              <a:rPr lang="pt-BR" dirty="0"/>
              <a:t>Advisor:</a:t>
            </a:r>
          </a:p>
          <a:p>
            <a:pPr marL="0" indent="0" algn="l"/>
            <a:r>
              <a:rPr lang="pt-BR" dirty="0"/>
              <a:t>Pedro Fazenda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76A9C-1C0E-96D5-9C40-CA6D25D5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6400C405-188F-CDF4-501D-26DDF4970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8374"/>
              </p:ext>
            </p:extLst>
          </p:nvPr>
        </p:nvGraphicFramePr>
        <p:xfrm>
          <a:off x="251057" y="1378523"/>
          <a:ext cx="863523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9608">
                  <a:extLst>
                    <a:ext uri="{9D8B030D-6E8A-4147-A177-3AD203B41FA5}">
                      <a16:colId xmlns:a16="http://schemas.microsoft.com/office/drawing/2014/main" val="418046561"/>
                    </a:ext>
                  </a:extLst>
                </a:gridCol>
                <a:gridCol w="4557216">
                  <a:extLst>
                    <a:ext uri="{9D8B030D-6E8A-4147-A177-3AD203B41FA5}">
                      <a16:colId xmlns:a16="http://schemas.microsoft.com/office/drawing/2014/main" val="1552109539"/>
                    </a:ext>
                  </a:extLst>
                </a:gridCol>
                <a:gridCol w="2878412">
                  <a:extLst>
                    <a:ext uri="{9D8B030D-6E8A-4147-A177-3AD203B41FA5}">
                      <a16:colId xmlns:a16="http://schemas.microsoft.com/office/drawing/2014/main" val="3561355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6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game must have a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09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player must be able to control his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8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player must be able to select the level he wants.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Loading visuals and data need to be 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82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game must have music and sound effects.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3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game must save the user’s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30267"/>
                  </a:ext>
                </a:extLst>
              </a:tr>
            </a:tbl>
          </a:graphicData>
        </a:graphic>
      </p:graphicFrame>
      <p:sp>
        <p:nvSpPr>
          <p:cNvPr id="3" name="Google Shape;531;p73">
            <a:extLst>
              <a:ext uri="{FF2B5EF4-FFF2-40B4-BE49-F238E27FC236}">
                <a16:creationId xmlns:a16="http://schemas.microsoft.com/office/drawing/2014/main" id="{93AE1D72-C5FB-1F21-E38D-F1A465209720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/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164972812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2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542" name="Google Shape;1542;p126"/>
          <p:cNvSpPr txBox="1">
            <a:spLocks noGrp="1"/>
          </p:cNvSpPr>
          <p:nvPr>
            <p:ph type="body" idx="1"/>
          </p:nvPr>
        </p:nvSpPr>
        <p:spPr>
          <a:xfrm>
            <a:off x="3069175" y="2544222"/>
            <a:ext cx="3007500" cy="959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André Faria</a:t>
            </a:r>
            <a:br>
              <a:rPr lang="pt-PT" dirty="0">
                <a:solidFill>
                  <a:schemeClr val="accent5"/>
                </a:solidFill>
              </a:rPr>
            </a:br>
            <a:r>
              <a:rPr lang="pt-PT" dirty="0">
                <a:solidFill>
                  <a:schemeClr val="accent5"/>
                </a:solidFill>
              </a:rPr>
              <a:t>A47455@alunos.isel.pt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8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Sara Nobre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A47504@alunos.isel.pt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543" name="Google Shape;1543;p126"/>
          <p:cNvSpPr txBox="1">
            <a:spLocks noGrp="1"/>
          </p:cNvSpPr>
          <p:nvPr>
            <p:ph type="subTitle" idx="2"/>
          </p:nvPr>
        </p:nvSpPr>
        <p:spPr>
          <a:xfrm>
            <a:off x="3069175" y="179740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</a:rPr>
              <a:t>Do you have any questions?</a:t>
            </a:r>
            <a:endParaRPr sz="1600" dirty="0">
              <a:solidFill>
                <a:schemeClr val="accent5"/>
              </a:solidFill>
            </a:endParaRPr>
          </a:p>
        </p:txBody>
      </p:sp>
      <p:pic>
        <p:nvPicPr>
          <p:cNvPr id="7" name="Imagem 6" descr="Uma imagem com texto, logótipo&#10;&#10;Descrição gerada automaticamente">
            <a:extLst>
              <a:ext uri="{FF2B5EF4-FFF2-40B4-BE49-F238E27FC236}">
                <a16:creationId xmlns:a16="http://schemas.microsoft.com/office/drawing/2014/main" id="{723FBCF7-A6B6-2775-C5AE-4D67F5517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902" y="-137600"/>
            <a:ext cx="2292098" cy="16206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Table of contents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85" name="Google Shape;485;p70"/>
          <p:cNvSpPr txBox="1">
            <a:spLocks noGrp="1"/>
          </p:cNvSpPr>
          <p:nvPr>
            <p:ph type="subTitle" idx="1"/>
          </p:nvPr>
        </p:nvSpPr>
        <p:spPr>
          <a:xfrm>
            <a:off x="5690650" y="838281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 and target audience</a:t>
            </a:r>
            <a:endParaRPr dirty="0"/>
          </a:p>
        </p:txBody>
      </p:sp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690650" y="562736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overview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690650" y="1401961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Gameplay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8" name="Google Shape;488;p70"/>
          <p:cNvSpPr txBox="1">
            <a:spLocks noGrp="1"/>
          </p:cNvSpPr>
          <p:nvPr>
            <p:ph type="subTitle" idx="13"/>
          </p:nvPr>
        </p:nvSpPr>
        <p:spPr>
          <a:xfrm>
            <a:off x="5690650" y="1681434"/>
            <a:ext cx="2655828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Objectives and core gameplay</a:t>
            </a:r>
            <a:endParaRPr dirty="0"/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810771" y="682804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1550726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5690650" y="2279086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tools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" name="Google Shape;492;p70"/>
          <p:cNvSpPr txBox="1">
            <a:spLocks noGrp="1"/>
          </p:cNvSpPr>
          <p:nvPr>
            <p:ph type="subTitle" idx="9"/>
          </p:nvPr>
        </p:nvSpPr>
        <p:spPr>
          <a:xfrm>
            <a:off x="5690650" y="2564156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platforms used</a:t>
            </a:r>
            <a:endParaRPr dirty="0"/>
          </a:p>
        </p:txBody>
      </p:sp>
      <p:sp>
        <p:nvSpPr>
          <p:cNvPr id="493" name="Google Shape;493;p70"/>
          <p:cNvSpPr txBox="1">
            <a:spLocks noGrp="1"/>
          </p:cNvSpPr>
          <p:nvPr>
            <p:ph type="title" idx="4"/>
          </p:nvPr>
        </p:nvSpPr>
        <p:spPr>
          <a:xfrm>
            <a:off x="5690650" y="3147011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Inspiration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" name="Google Shape;494;p70"/>
          <p:cNvSpPr txBox="1">
            <a:spLocks noGrp="1"/>
          </p:cNvSpPr>
          <p:nvPr>
            <p:ph type="subTitle" idx="14"/>
          </p:nvPr>
        </p:nvSpPr>
        <p:spPr>
          <a:xfrm>
            <a:off x="5690650" y="3426484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What inspired us to create it</a:t>
            </a:r>
            <a:endParaRPr dirty="0"/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4810771" y="2399154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496" name="Google Shape;496;p70"/>
          <p:cNvSpPr txBox="1">
            <a:spLocks noGrp="1"/>
          </p:cNvSpPr>
          <p:nvPr>
            <p:ph type="title" idx="8"/>
          </p:nvPr>
        </p:nvSpPr>
        <p:spPr>
          <a:xfrm>
            <a:off x="4810771" y="3267076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93;p70">
            <a:extLst>
              <a:ext uri="{FF2B5EF4-FFF2-40B4-BE49-F238E27FC236}">
                <a16:creationId xmlns:a16="http://schemas.microsoft.com/office/drawing/2014/main" id="{CA763502-0E50-6173-2DD5-9BCFB4EC0214}"/>
              </a:ext>
            </a:extLst>
          </p:cNvPr>
          <p:cNvSpPr txBox="1">
            <a:spLocks/>
          </p:cNvSpPr>
          <p:nvPr/>
        </p:nvSpPr>
        <p:spPr>
          <a:xfrm>
            <a:off x="5690650" y="4024449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management</a:t>
            </a:r>
          </a:p>
        </p:txBody>
      </p:sp>
      <p:sp>
        <p:nvSpPr>
          <p:cNvPr id="3" name="Google Shape;494;p70">
            <a:extLst>
              <a:ext uri="{FF2B5EF4-FFF2-40B4-BE49-F238E27FC236}">
                <a16:creationId xmlns:a16="http://schemas.microsoft.com/office/drawing/2014/main" id="{E6B38D7E-E362-D4A3-5ED5-A5D55FB58393}"/>
              </a:ext>
            </a:extLst>
          </p:cNvPr>
          <p:cNvSpPr txBox="1">
            <a:spLocks/>
          </p:cNvSpPr>
          <p:nvPr/>
        </p:nvSpPr>
        <p:spPr>
          <a:xfrm>
            <a:off x="5690650" y="4303922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Gantt</a:t>
            </a:r>
            <a:r>
              <a:rPr lang="pt-PT" dirty="0"/>
              <a:t> </a:t>
            </a:r>
            <a:r>
              <a:rPr lang="en-US" dirty="0"/>
              <a:t>chart</a:t>
            </a:r>
          </a:p>
        </p:txBody>
      </p:sp>
      <p:sp>
        <p:nvSpPr>
          <p:cNvPr id="4" name="Google Shape;496;p70">
            <a:extLst>
              <a:ext uri="{FF2B5EF4-FFF2-40B4-BE49-F238E27FC236}">
                <a16:creationId xmlns:a16="http://schemas.microsoft.com/office/drawing/2014/main" id="{E1AC0529-4A06-C332-3CC2-CFC0A08E1B4F}"/>
              </a:ext>
            </a:extLst>
          </p:cNvPr>
          <p:cNvSpPr txBox="1">
            <a:spLocks/>
          </p:cNvSpPr>
          <p:nvPr/>
        </p:nvSpPr>
        <p:spPr>
          <a:xfrm>
            <a:off x="4810771" y="4144514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" name="Google Shape;531;p73">
            <a:extLst>
              <a:ext uri="{FF2B5EF4-FFF2-40B4-BE49-F238E27FC236}">
                <a16:creationId xmlns:a16="http://schemas.microsoft.com/office/drawing/2014/main" id="{C58A78BD-98C9-F3A4-5AB9-DEF2C3B10886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/>
              <a:t>2/11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8602ED19-D093-21C2-CE76-F591D1A4EC3A}"/>
              </a:ext>
            </a:extLst>
          </p:cNvPr>
          <p:cNvGrpSpPr/>
          <p:nvPr/>
        </p:nvGrpSpPr>
        <p:grpSpPr>
          <a:xfrm>
            <a:off x="5443679" y="444548"/>
            <a:ext cx="3106188" cy="4066145"/>
            <a:chOff x="5634400" y="747899"/>
            <a:chExt cx="3106188" cy="4066145"/>
          </a:xfrm>
        </p:grpSpPr>
        <p:sp>
          <p:nvSpPr>
            <p:cNvPr id="533" name="Google Shape;533;p73"/>
            <p:cNvSpPr/>
            <p:nvPr/>
          </p:nvSpPr>
          <p:spPr>
            <a:xfrm>
              <a:off x="5634400" y="747899"/>
              <a:ext cx="3106188" cy="4066145"/>
            </a:xfrm>
            <a:prstGeom prst="rect">
              <a:avLst/>
            </a:prstGeom>
            <a:solidFill>
              <a:schemeClr val="accent5">
                <a:lumMod val="50000"/>
                <a:alpha val="235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Imagem 2" descr="Uma imagem com Website&#10;&#10;Descrição gerada automaticamente">
              <a:extLst>
                <a:ext uri="{FF2B5EF4-FFF2-40B4-BE49-F238E27FC236}">
                  <a16:creationId xmlns:a16="http://schemas.microsoft.com/office/drawing/2014/main" id="{91AF5F82-DB7D-E0F8-E70E-35B2A06DB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7814" y="1322964"/>
              <a:ext cx="2955818" cy="2955818"/>
            </a:xfrm>
            <a:prstGeom prst="rect">
              <a:avLst/>
            </a:prstGeom>
          </p:spPr>
        </p:pic>
      </p:grpSp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0973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overview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1889920"/>
            <a:ext cx="3706376" cy="8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dirty="0">
                <a:latin typeface="Didact Gothic"/>
                <a:ea typeface="Didact Gothic"/>
                <a:cs typeface="Didact Gothic"/>
                <a:sym typeface="Didact Gothic"/>
              </a:rPr>
              <a:t>A </a:t>
            </a:r>
            <a:r>
              <a:rPr lang="en" u="sng" dirty="0">
                <a:latin typeface="Didact Gothic"/>
                <a:ea typeface="Didact Gothic"/>
                <a:cs typeface="Didact Gothic"/>
                <a:sym typeface="Didact Gothic"/>
              </a:rPr>
              <a:t>strategy turn-based</a:t>
            </a:r>
            <a:r>
              <a:rPr lang="en" dirty="0">
                <a:latin typeface="Didact Gothic"/>
                <a:ea typeface="Didact Gothic"/>
                <a:cs typeface="Didact Gothic"/>
                <a:sym typeface="Didact Gothic"/>
              </a:rPr>
              <a:t> rogue-like mobile game where the player progresses through the world utilizing </a:t>
            </a:r>
            <a:r>
              <a:rPr lang="en" u="sng" dirty="0">
                <a:latin typeface="Didact Gothic"/>
                <a:ea typeface="Didact Gothic"/>
                <a:cs typeface="Didact Gothic"/>
                <a:sym typeface="Didact Gothic"/>
              </a:rPr>
              <a:t>cards</a:t>
            </a:r>
            <a:r>
              <a:rPr lang="en" dirty="0">
                <a:latin typeface="Didact Gothic"/>
                <a:ea typeface="Didact Gothic"/>
                <a:cs typeface="Didact Gothic"/>
                <a:sym typeface="Didact Gothic"/>
              </a:rPr>
              <a:t> and receiving rewards.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18251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31;p73">
            <a:extLst>
              <a:ext uri="{FF2B5EF4-FFF2-40B4-BE49-F238E27FC236}">
                <a16:creationId xmlns:a16="http://schemas.microsoft.com/office/drawing/2014/main" id="{ED950515-9440-E60F-ECEA-D49E479F7467}"/>
              </a:ext>
            </a:extLst>
          </p:cNvPr>
          <p:cNvSpPr txBox="1">
            <a:spLocks/>
          </p:cNvSpPr>
          <p:nvPr/>
        </p:nvSpPr>
        <p:spPr>
          <a:xfrm>
            <a:off x="713225" y="3069590"/>
            <a:ext cx="1598175" cy="8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66700" indent="-177800">
              <a:buFont typeface="Arial" panose="020B0604020202020204" pitchFamily="34" charset="0"/>
              <a:buChar char="•"/>
            </a:pPr>
            <a:r>
              <a:rPr lang="en" dirty="0"/>
              <a:t>Action</a:t>
            </a:r>
          </a:p>
          <a:p>
            <a:pPr marL="266700" indent="-177800">
              <a:buFont typeface="Arial" panose="020B0604020202020204" pitchFamily="34" charset="0"/>
              <a:buChar char="•"/>
            </a:pPr>
            <a:r>
              <a:rPr lang="en" dirty="0"/>
              <a:t>Turn based</a:t>
            </a:r>
          </a:p>
          <a:p>
            <a:pPr marL="266700" indent="-177800">
              <a:buFont typeface="Arial" panose="020B0604020202020204" pitchFamily="34" charset="0"/>
              <a:buChar char="•"/>
            </a:pPr>
            <a:r>
              <a:rPr lang="en" dirty="0"/>
              <a:t>Card battle</a:t>
            </a:r>
          </a:p>
        </p:txBody>
      </p:sp>
      <p:sp>
        <p:nvSpPr>
          <p:cNvPr id="9" name="Google Shape;531;p73">
            <a:extLst>
              <a:ext uri="{FF2B5EF4-FFF2-40B4-BE49-F238E27FC236}">
                <a16:creationId xmlns:a16="http://schemas.microsoft.com/office/drawing/2014/main" id="{20A10271-B2BD-E1F8-BD9C-60185051A5B2}"/>
              </a:ext>
            </a:extLst>
          </p:cNvPr>
          <p:cNvSpPr txBox="1">
            <a:spLocks/>
          </p:cNvSpPr>
          <p:nvPr/>
        </p:nvSpPr>
        <p:spPr>
          <a:xfrm>
            <a:off x="2147227" y="3069590"/>
            <a:ext cx="2273849" cy="8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66700" indent="-17780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1pPr>
            <a:lvl2pPr marL="914400" indent="-317500">
              <a:lnSpc>
                <a:spcPct val="115000"/>
              </a:lnSpc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9pPr>
          </a:lstStyle>
          <a:p>
            <a:r>
              <a:rPr lang="en-US" dirty="0"/>
              <a:t>Rogue-like deck builder</a:t>
            </a:r>
            <a:endParaRPr lang="pt-PT" dirty="0"/>
          </a:p>
          <a:p>
            <a:r>
              <a:rPr lang="en-US" dirty="0"/>
              <a:t>Fantasy</a:t>
            </a:r>
            <a:endParaRPr lang="pt-PT" dirty="0"/>
          </a:p>
        </p:txBody>
      </p:sp>
      <p:sp>
        <p:nvSpPr>
          <p:cNvPr id="10" name="Google Shape;531;p73">
            <a:extLst>
              <a:ext uri="{FF2B5EF4-FFF2-40B4-BE49-F238E27FC236}">
                <a16:creationId xmlns:a16="http://schemas.microsoft.com/office/drawing/2014/main" id="{31C14CF3-5580-ADCC-E75B-D9AA1895B827}"/>
              </a:ext>
            </a:extLst>
          </p:cNvPr>
          <p:cNvSpPr txBox="1">
            <a:spLocks/>
          </p:cNvSpPr>
          <p:nvPr/>
        </p:nvSpPr>
        <p:spPr>
          <a:xfrm>
            <a:off x="713225" y="4069560"/>
            <a:ext cx="3968764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b="1" dirty="0"/>
              <a:t>Target audience:</a:t>
            </a:r>
          </a:p>
          <a:p>
            <a:pPr marL="88900" indent="0"/>
            <a:r>
              <a:rPr lang="en" dirty="0"/>
              <a:t>Age around 15-30 years old.</a:t>
            </a:r>
          </a:p>
          <a:p>
            <a:pPr marL="88900" indent="0"/>
            <a:r>
              <a:rPr lang="en" dirty="0"/>
              <a:t>Someone who uses mobile games to pass time.</a:t>
            </a:r>
          </a:p>
        </p:txBody>
      </p:sp>
      <p:sp>
        <p:nvSpPr>
          <p:cNvPr id="11" name="Google Shape;531;p73">
            <a:extLst>
              <a:ext uri="{FF2B5EF4-FFF2-40B4-BE49-F238E27FC236}">
                <a16:creationId xmlns:a16="http://schemas.microsoft.com/office/drawing/2014/main" id="{89632105-26DA-D312-84B8-9EE6B5F7137A}"/>
              </a:ext>
            </a:extLst>
          </p:cNvPr>
          <p:cNvSpPr txBox="1">
            <a:spLocks/>
          </p:cNvSpPr>
          <p:nvPr/>
        </p:nvSpPr>
        <p:spPr>
          <a:xfrm>
            <a:off x="814975" y="2821957"/>
            <a:ext cx="1069855" cy="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" b="1" dirty="0"/>
              <a:t>Genres:</a:t>
            </a:r>
          </a:p>
        </p:txBody>
      </p:sp>
      <p:sp>
        <p:nvSpPr>
          <p:cNvPr id="12" name="Google Shape;531;p73">
            <a:extLst>
              <a:ext uri="{FF2B5EF4-FFF2-40B4-BE49-F238E27FC236}">
                <a16:creationId xmlns:a16="http://schemas.microsoft.com/office/drawing/2014/main" id="{2BC4312E-1566-957A-B595-1F14B34951CA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>
                <a:solidFill>
                  <a:schemeClr val="bg1"/>
                </a:solidFill>
              </a:rPr>
              <a:t>3/11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" grpId="0"/>
      <p:bldP spid="531" grpId="0" build="p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666BE6A2-50CC-C5E4-95DE-7D3863E1F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99" y="1157659"/>
            <a:ext cx="3712602" cy="990600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u="sng" dirty="0"/>
              <a:t>Progress through rooms</a:t>
            </a:r>
            <a:r>
              <a:rPr lang="en-US" dirty="0"/>
              <a:t> and acquire upgrades 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Use those </a:t>
            </a:r>
            <a:r>
              <a:rPr lang="en-US" u="sng" dirty="0"/>
              <a:t>upgrades</a:t>
            </a:r>
            <a:r>
              <a:rPr lang="en-US" dirty="0"/>
              <a:t> to reach the final room and beat the stage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Proceed to the next world and repeat…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C7155BB-D083-B6FF-6C82-69DA08E2EC5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837600" y="441350"/>
            <a:ext cx="3100800" cy="528600"/>
          </a:xfrm>
        </p:spPr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6" name="Google Shape;531;p73">
            <a:extLst>
              <a:ext uri="{FF2B5EF4-FFF2-40B4-BE49-F238E27FC236}">
                <a16:creationId xmlns:a16="http://schemas.microsoft.com/office/drawing/2014/main" id="{F40CE150-C062-427E-D6A3-E216F4457C67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/>
              <a:t>4/11</a:t>
            </a:r>
          </a:p>
        </p:txBody>
      </p:sp>
      <p:pic>
        <p:nvPicPr>
          <p:cNvPr id="19" name="Imagem 18" descr="Uma imagem com captura de ecrã, Jogo de pc, Software de multimédia, jogo&#10;&#10;Descrição gerada automaticamente">
            <a:extLst>
              <a:ext uri="{FF2B5EF4-FFF2-40B4-BE49-F238E27FC236}">
                <a16:creationId xmlns:a16="http://schemas.microsoft.com/office/drawing/2014/main" id="{86A39810-3D1A-2C29-441A-D679C976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96" y="2096934"/>
            <a:ext cx="4772004" cy="227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78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F41790DD-0313-B2A5-1397-5025843F7C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9467465">
            <a:off x="397888" y="889174"/>
            <a:ext cx="1351619" cy="180215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8D0476C-4A85-407D-2740-65AAF135D1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20403967">
            <a:off x="1032706" y="516770"/>
            <a:ext cx="1351619" cy="1802158"/>
          </a:xfrm>
          <a:prstGeom prst="rect">
            <a:avLst/>
          </a:prstGeom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0E491797-3569-B422-196A-EE7DC2064EA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647627" y="3473545"/>
            <a:ext cx="4214490" cy="990600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dirty="0"/>
              <a:t>Choose a path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Turn-based with a set </a:t>
            </a:r>
            <a:r>
              <a:rPr lang="en-US" u="sng" dirty="0"/>
              <a:t>energy limit 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Use </a:t>
            </a:r>
            <a:r>
              <a:rPr lang="en-US" u="sng" dirty="0"/>
              <a:t>cards to attack</a:t>
            </a:r>
            <a:r>
              <a:rPr lang="en-US" dirty="0"/>
              <a:t> and defeat enemies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Acquire upgrades that help in the next fights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Difficulty increases as player progresses</a:t>
            </a: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7017069C-9D02-6193-568C-71117ABC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761" y="2759650"/>
            <a:ext cx="3568223" cy="528600"/>
          </a:xfrm>
        </p:spPr>
        <p:txBody>
          <a:bodyPr/>
          <a:lstStyle/>
          <a:p>
            <a:r>
              <a:rPr lang="pt-PT" dirty="0"/>
              <a:t>Core </a:t>
            </a:r>
            <a:r>
              <a:rPr lang="en-US" dirty="0"/>
              <a:t>gameplay</a:t>
            </a:r>
          </a:p>
        </p:txBody>
      </p:sp>
      <p:sp>
        <p:nvSpPr>
          <p:cNvPr id="14" name="Google Shape;531;p73">
            <a:extLst>
              <a:ext uri="{FF2B5EF4-FFF2-40B4-BE49-F238E27FC236}">
                <a16:creationId xmlns:a16="http://schemas.microsoft.com/office/drawing/2014/main" id="{9828323C-6E31-8BBA-52FE-751DA28C403F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/>
              <a:t>5/11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41551FA-A54E-F379-F930-6610A83DBF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08516" y="376189"/>
            <a:ext cx="1351619" cy="180215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EC56C6F-2824-BC07-C252-5B90370A911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1303896">
            <a:off x="2321226" y="417965"/>
            <a:ext cx="1351619" cy="180215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0A543F-3F0D-DC66-78A0-4BDA2BE83DB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 rot="1965321">
            <a:off x="3114732" y="735125"/>
            <a:ext cx="1351619" cy="18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5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95;p106">
            <a:extLst>
              <a:ext uri="{FF2B5EF4-FFF2-40B4-BE49-F238E27FC236}">
                <a16:creationId xmlns:a16="http://schemas.microsoft.com/office/drawing/2014/main" id="{ED269316-26B1-91A0-E3C8-EAC721364FC0}"/>
              </a:ext>
            </a:extLst>
          </p:cNvPr>
          <p:cNvSpPr/>
          <p:nvPr/>
        </p:nvSpPr>
        <p:spPr>
          <a:xfrm rot="10800000">
            <a:off x="5617362" y="2138217"/>
            <a:ext cx="1310100" cy="1125300"/>
          </a:xfrm>
          <a:prstGeom prst="triangle">
            <a:avLst>
              <a:gd name="adj" fmla="val 50000"/>
            </a:avLst>
          </a:prstGeom>
          <a:solidFill>
            <a:schemeClr val="accent1">
              <a:lumMod val="5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106"/>
          <p:cNvSpPr/>
          <p:nvPr/>
        </p:nvSpPr>
        <p:spPr>
          <a:xfrm>
            <a:off x="3907614" y="2144576"/>
            <a:ext cx="1313700" cy="1128300"/>
          </a:xfrm>
          <a:prstGeom prst="triangle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106"/>
          <p:cNvSpPr/>
          <p:nvPr/>
        </p:nvSpPr>
        <p:spPr>
          <a:xfrm rot="10800000">
            <a:off x="2201466" y="2138217"/>
            <a:ext cx="1310100" cy="1125300"/>
          </a:xfrm>
          <a:prstGeom prst="triangle">
            <a:avLst>
              <a:gd name="adj" fmla="val 50000"/>
            </a:avLst>
          </a:prstGeom>
          <a:solidFill>
            <a:schemeClr val="accent1">
              <a:lumMod val="5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106"/>
          <p:cNvSpPr txBox="1">
            <a:spLocks noGrp="1"/>
          </p:cNvSpPr>
          <p:nvPr>
            <p:ph type="title"/>
          </p:nvPr>
        </p:nvSpPr>
        <p:spPr>
          <a:xfrm>
            <a:off x="402016" y="3349725"/>
            <a:ext cx="1497693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1" name="Google Shape;981;p106"/>
          <p:cNvSpPr txBox="1">
            <a:spLocks noGrp="1"/>
          </p:cNvSpPr>
          <p:nvPr>
            <p:ph type="subTitle" idx="1"/>
          </p:nvPr>
        </p:nvSpPr>
        <p:spPr>
          <a:xfrm>
            <a:off x="361816" y="3607847"/>
            <a:ext cx="1578092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Engine used to </a:t>
            </a:r>
            <a:r>
              <a:rPr lang="en" u="sng" dirty="0"/>
              <a:t>develop</a:t>
            </a:r>
            <a:r>
              <a:rPr lang="en" dirty="0"/>
              <a:t> the game</a:t>
            </a:r>
            <a:endParaRPr dirty="0"/>
          </a:p>
        </p:txBody>
      </p:sp>
      <p:sp>
        <p:nvSpPr>
          <p:cNvPr id="983" name="Google Shape;983;p106"/>
          <p:cNvSpPr txBox="1">
            <a:spLocks noGrp="1"/>
          </p:cNvSpPr>
          <p:nvPr>
            <p:ph type="title" idx="2"/>
          </p:nvPr>
        </p:nvSpPr>
        <p:spPr>
          <a:xfrm>
            <a:off x="2104688" y="3354410"/>
            <a:ext cx="1497694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Aseprite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4" name="Google Shape;984;p106"/>
          <p:cNvSpPr txBox="1">
            <a:spLocks noGrp="1"/>
          </p:cNvSpPr>
          <p:nvPr>
            <p:ph type="subTitle" idx="3"/>
          </p:nvPr>
        </p:nvSpPr>
        <p:spPr>
          <a:xfrm>
            <a:off x="2063834" y="3612532"/>
            <a:ext cx="1578092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used to </a:t>
            </a:r>
            <a:r>
              <a:rPr lang="en" u="sng" dirty="0"/>
              <a:t>draw</a:t>
            </a:r>
            <a:r>
              <a:rPr lang="en" dirty="0"/>
              <a:t> all the art</a:t>
            </a:r>
            <a:endParaRPr dirty="0"/>
          </a:p>
        </p:txBody>
      </p:sp>
      <p:sp>
        <p:nvSpPr>
          <p:cNvPr id="985" name="Google Shape;985;p106"/>
          <p:cNvSpPr txBox="1">
            <a:spLocks noGrp="1"/>
          </p:cNvSpPr>
          <p:nvPr>
            <p:ph type="title" idx="4"/>
          </p:nvPr>
        </p:nvSpPr>
        <p:spPr>
          <a:xfrm>
            <a:off x="5565074" y="3354410"/>
            <a:ext cx="1413553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Audacity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6" name="Google Shape;986;p106"/>
          <p:cNvSpPr txBox="1">
            <a:spLocks noGrp="1"/>
          </p:cNvSpPr>
          <p:nvPr>
            <p:ph type="subTitle" idx="5"/>
          </p:nvPr>
        </p:nvSpPr>
        <p:spPr>
          <a:xfrm>
            <a:off x="5529576" y="3612532"/>
            <a:ext cx="1484551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used to </a:t>
            </a:r>
            <a:r>
              <a:rPr lang="en" u="sng" dirty="0"/>
              <a:t>record</a:t>
            </a:r>
            <a:r>
              <a:rPr lang="en" dirty="0"/>
              <a:t> sound effects and music.</a:t>
            </a:r>
            <a:endParaRPr dirty="0"/>
          </a:p>
        </p:txBody>
      </p:sp>
      <p:sp>
        <p:nvSpPr>
          <p:cNvPr id="990" name="Google Shape;990;p106"/>
          <p:cNvSpPr/>
          <p:nvPr/>
        </p:nvSpPr>
        <p:spPr>
          <a:xfrm>
            <a:off x="494162" y="2144683"/>
            <a:ext cx="1313400" cy="1128300"/>
          </a:xfrm>
          <a:prstGeom prst="triangle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98" name="Google Shape;998;p106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9" name="Google Shape;999;p106"/>
          <p:cNvSpPr txBox="1">
            <a:spLocks noGrp="1"/>
          </p:cNvSpPr>
          <p:nvPr>
            <p:ph type="title" idx="8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tools</a:t>
            </a:r>
          </a:p>
        </p:txBody>
      </p:sp>
      <p:sp>
        <p:nvSpPr>
          <p:cNvPr id="7" name="Google Shape;983;p106">
            <a:extLst>
              <a:ext uri="{FF2B5EF4-FFF2-40B4-BE49-F238E27FC236}">
                <a16:creationId xmlns:a16="http://schemas.microsoft.com/office/drawing/2014/main" id="{E304AB9A-13E5-A695-5848-AF6D18D68B89}"/>
              </a:ext>
            </a:extLst>
          </p:cNvPr>
          <p:cNvSpPr txBox="1">
            <a:spLocks/>
          </p:cNvSpPr>
          <p:nvPr/>
        </p:nvSpPr>
        <p:spPr>
          <a:xfrm>
            <a:off x="3813185" y="3345453"/>
            <a:ext cx="1497694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Figma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984;p106">
            <a:extLst>
              <a:ext uri="{FF2B5EF4-FFF2-40B4-BE49-F238E27FC236}">
                <a16:creationId xmlns:a16="http://schemas.microsoft.com/office/drawing/2014/main" id="{410633E3-D3F7-3BF2-FB89-1ABD2E31BB15}"/>
              </a:ext>
            </a:extLst>
          </p:cNvPr>
          <p:cNvSpPr txBox="1">
            <a:spLocks/>
          </p:cNvSpPr>
          <p:nvPr/>
        </p:nvSpPr>
        <p:spPr>
          <a:xfrm>
            <a:off x="3772331" y="3603575"/>
            <a:ext cx="1578092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dirty="0"/>
              <a:t>Editor used to </a:t>
            </a:r>
            <a:r>
              <a:rPr lang="en-US" u="sng" dirty="0"/>
              <a:t>create</a:t>
            </a:r>
            <a:r>
              <a:rPr lang="en-US" dirty="0"/>
              <a:t> diagrams</a:t>
            </a:r>
          </a:p>
        </p:txBody>
      </p:sp>
      <p:sp>
        <p:nvSpPr>
          <p:cNvPr id="11" name="Google Shape;985;p106">
            <a:extLst>
              <a:ext uri="{FF2B5EF4-FFF2-40B4-BE49-F238E27FC236}">
                <a16:creationId xmlns:a16="http://schemas.microsoft.com/office/drawing/2014/main" id="{C83F15C8-4841-7C04-999F-35CE52ABFC0F}"/>
              </a:ext>
            </a:extLst>
          </p:cNvPr>
          <p:cNvSpPr txBox="1">
            <a:spLocks/>
          </p:cNvSpPr>
          <p:nvPr/>
        </p:nvSpPr>
        <p:spPr>
          <a:xfrm>
            <a:off x="7127615" y="3354410"/>
            <a:ext cx="1726037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play</a:t>
            </a:r>
          </a:p>
        </p:txBody>
      </p:sp>
      <p:sp>
        <p:nvSpPr>
          <p:cNvPr id="12" name="Google Shape;986;p106">
            <a:extLst>
              <a:ext uri="{FF2B5EF4-FFF2-40B4-BE49-F238E27FC236}">
                <a16:creationId xmlns:a16="http://schemas.microsoft.com/office/drawing/2014/main" id="{DB6B5E59-F7B3-FA0F-6867-A5C9B4470D94}"/>
              </a:ext>
            </a:extLst>
          </p:cNvPr>
          <p:cNvSpPr txBox="1">
            <a:spLocks/>
          </p:cNvSpPr>
          <p:nvPr/>
        </p:nvSpPr>
        <p:spPr>
          <a:xfrm>
            <a:off x="7201587" y="3635014"/>
            <a:ext cx="1578092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/>
            <a:r>
              <a:rPr lang="en-US" dirty="0"/>
              <a:t>Platform used to </a:t>
            </a:r>
            <a:r>
              <a:rPr lang="en-US" u="sng" dirty="0"/>
              <a:t>release</a:t>
            </a:r>
            <a:r>
              <a:rPr lang="en-US" dirty="0"/>
              <a:t> the game</a:t>
            </a:r>
          </a:p>
        </p:txBody>
      </p:sp>
      <p:sp>
        <p:nvSpPr>
          <p:cNvPr id="15" name="Google Shape;993;p106">
            <a:extLst>
              <a:ext uri="{FF2B5EF4-FFF2-40B4-BE49-F238E27FC236}">
                <a16:creationId xmlns:a16="http://schemas.microsoft.com/office/drawing/2014/main" id="{1CB1DE56-495C-562E-235E-160B5504087C}"/>
              </a:ext>
            </a:extLst>
          </p:cNvPr>
          <p:cNvSpPr/>
          <p:nvPr/>
        </p:nvSpPr>
        <p:spPr>
          <a:xfrm>
            <a:off x="7333783" y="2144576"/>
            <a:ext cx="1313700" cy="1128300"/>
          </a:xfrm>
          <a:prstGeom prst="triangle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Imagem 23" descr="Uma imagem com texto, sinalizar, esguro&#10;&#10;Descrição gerada automaticamente">
            <a:extLst>
              <a:ext uri="{FF2B5EF4-FFF2-40B4-BE49-F238E27FC236}">
                <a16:creationId xmlns:a16="http://schemas.microsoft.com/office/drawing/2014/main" id="{B85C3098-3206-7DA0-F471-B5320847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69" y="2571750"/>
            <a:ext cx="604696" cy="62132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A0DD601-CBB6-30A5-F4C5-CF8E15E78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53" y="2220203"/>
            <a:ext cx="561757" cy="561757"/>
          </a:xfrm>
          <a:prstGeom prst="rect">
            <a:avLst/>
          </a:prstGeom>
        </p:spPr>
      </p:pic>
      <p:pic>
        <p:nvPicPr>
          <p:cNvPr id="28" name="Imagem 27" descr="Uma imagem com gráfico&#10;&#10;Descrição gerada automaticamente">
            <a:extLst>
              <a:ext uri="{FF2B5EF4-FFF2-40B4-BE49-F238E27FC236}">
                <a16:creationId xmlns:a16="http://schemas.microsoft.com/office/drawing/2014/main" id="{126CF68E-C9D3-5E7F-3E9E-3DF827409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964" y="2556846"/>
            <a:ext cx="443672" cy="66532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996DB1C9-62B0-7BC7-2399-7026571B4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143" y="2653823"/>
            <a:ext cx="533970" cy="533970"/>
          </a:xfrm>
          <a:prstGeom prst="rect">
            <a:avLst/>
          </a:prstGeom>
        </p:spPr>
      </p:pic>
      <p:sp>
        <p:nvSpPr>
          <p:cNvPr id="2" name="Google Shape;531;p73">
            <a:extLst>
              <a:ext uri="{FF2B5EF4-FFF2-40B4-BE49-F238E27FC236}">
                <a16:creationId xmlns:a16="http://schemas.microsoft.com/office/drawing/2014/main" id="{6AB3BE35-2493-B1A8-EA36-8B90DB51255A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>
                <a:solidFill>
                  <a:schemeClr val="bg1"/>
                </a:solidFill>
              </a:rPr>
              <a:t>6/11</a:t>
            </a:r>
          </a:p>
        </p:txBody>
      </p:sp>
      <p:pic>
        <p:nvPicPr>
          <p:cNvPr id="4" name="Imagem 3" descr="Uma imagem com Saturação de cores&#10;&#10;Descrição gerada automaticamente">
            <a:extLst>
              <a:ext uri="{FF2B5EF4-FFF2-40B4-BE49-F238E27FC236}">
                <a16:creationId xmlns:a16="http://schemas.microsoft.com/office/drawing/2014/main" id="{6DEB6D8C-9052-A8B3-D1EF-7E049D3EF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9922" y="2353239"/>
            <a:ext cx="695253" cy="69525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aling Celeste Mountain II">
            <a:extLst>
              <a:ext uri="{FF2B5EF4-FFF2-40B4-BE49-F238E27FC236}">
                <a16:creationId xmlns:a16="http://schemas.microsoft.com/office/drawing/2014/main" id="{B2AEE649-8024-7386-2777-121F5362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6" y="2488923"/>
            <a:ext cx="3603602" cy="202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ronclad | Slay the Spire Wiki | Fandom">
            <a:extLst>
              <a:ext uri="{FF2B5EF4-FFF2-40B4-BE49-F238E27FC236}">
                <a16:creationId xmlns:a16="http://schemas.microsoft.com/office/drawing/2014/main" id="{EB2B94C4-AFAC-6304-949F-954067DB9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74" y="2481539"/>
            <a:ext cx="3603600" cy="202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80;p106">
            <a:extLst>
              <a:ext uri="{FF2B5EF4-FFF2-40B4-BE49-F238E27FC236}">
                <a16:creationId xmlns:a16="http://schemas.microsoft.com/office/drawing/2014/main" id="{AA0DA3F2-9A94-C3BE-20F0-CFC5E7FBCF5F}"/>
              </a:ext>
            </a:extLst>
          </p:cNvPr>
          <p:cNvSpPr txBox="1">
            <a:spLocks/>
          </p:cNvSpPr>
          <p:nvPr/>
        </p:nvSpPr>
        <p:spPr>
          <a:xfrm>
            <a:off x="582527" y="1757012"/>
            <a:ext cx="3603602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Celeste</a:t>
            </a:r>
          </a:p>
        </p:txBody>
      </p:sp>
      <p:sp>
        <p:nvSpPr>
          <p:cNvPr id="3" name="Google Shape;981;p106">
            <a:extLst>
              <a:ext uri="{FF2B5EF4-FFF2-40B4-BE49-F238E27FC236}">
                <a16:creationId xmlns:a16="http://schemas.microsoft.com/office/drawing/2014/main" id="{6BFDD9C8-7F4C-D37E-0800-A5E69C6B74A6}"/>
              </a:ext>
            </a:extLst>
          </p:cNvPr>
          <p:cNvSpPr txBox="1">
            <a:spLocks/>
          </p:cNvSpPr>
          <p:nvPr/>
        </p:nvSpPr>
        <p:spPr>
          <a:xfrm>
            <a:off x="582526" y="2041868"/>
            <a:ext cx="3603602" cy="4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/>
              <a:t>Simple yet appealing pixel art</a:t>
            </a:r>
          </a:p>
        </p:txBody>
      </p:sp>
      <p:cxnSp>
        <p:nvCxnSpPr>
          <p:cNvPr id="4" name="Google Shape;998;p106">
            <a:extLst>
              <a:ext uri="{FF2B5EF4-FFF2-40B4-BE49-F238E27FC236}">
                <a16:creationId xmlns:a16="http://schemas.microsoft.com/office/drawing/2014/main" id="{9A633A87-D254-743A-F7FE-D87BF1BD832C}"/>
              </a:ext>
            </a:extLst>
          </p:cNvPr>
          <p:cNvCxnSpPr/>
          <p:nvPr/>
        </p:nvCxnSpPr>
        <p:spPr>
          <a:xfrm>
            <a:off x="4248450" y="141137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999;p106">
            <a:extLst>
              <a:ext uri="{FF2B5EF4-FFF2-40B4-BE49-F238E27FC236}">
                <a16:creationId xmlns:a16="http://schemas.microsoft.com/office/drawing/2014/main" id="{24C07AC1-B119-5DCE-B5B8-482684F7F9A8}"/>
              </a:ext>
            </a:extLst>
          </p:cNvPr>
          <p:cNvSpPr txBox="1">
            <a:spLocks/>
          </p:cNvSpPr>
          <p:nvPr/>
        </p:nvSpPr>
        <p:spPr>
          <a:xfrm>
            <a:off x="1974300" y="772769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 dirty="0">
                <a:solidFill>
                  <a:schemeClr val="dk1"/>
                </a:solidFill>
                <a:latin typeface="Julius Sans One"/>
                <a:sym typeface="Julius Sans One"/>
              </a:rPr>
              <a:t>Inspiration</a:t>
            </a:r>
            <a:endParaRPr lang="en-US" sz="3000" b="1" dirty="0">
              <a:solidFill>
                <a:schemeClr val="dk1"/>
              </a:solidFill>
              <a:latin typeface="Julius Sans One"/>
            </a:endParaRPr>
          </a:p>
        </p:txBody>
      </p:sp>
      <p:sp>
        <p:nvSpPr>
          <p:cNvPr id="14" name="Google Shape;980;p106">
            <a:extLst>
              <a:ext uri="{FF2B5EF4-FFF2-40B4-BE49-F238E27FC236}">
                <a16:creationId xmlns:a16="http://schemas.microsoft.com/office/drawing/2014/main" id="{E348364E-533F-316E-8917-AF4FFC08E75E}"/>
              </a:ext>
            </a:extLst>
          </p:cNvPr>
          <p:cNvSpPr txBox="1">
            <a:spLocks/>
          </p:cNvSpPr>
          <p:nvPr/>
        </p:nvSpPr>
        <p:spPr>
          <a:xfrm>
            <a:off x="4994910" y="1757012"/>
            <a:ext cx="352953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Slay the Spire</a:t>
            </a:r>
          </a:p>
        </p:txBody>
      </p:sp>
      <p:sp>
        <p:nvSpPr>
          <p:cNvPr id="15" name="Google Shape;981;p106">
            <a:extLst>
              <a:ext uri="{FF2B5EF4-FFF2-40B4-BE49-F238E27FC236}">
                <a16:creationId xmlns:a16="http://schemas.microsoft.com/office/drawing/2014/main" id="{CEE92CCD-6BEE-0BDA-AFAB-8BB1E52E05BF}"/>
              </a:ext>
            </a:extLst>
          </p:cNvPr>
          <p:cNvSpPr txBox="1">
            <a:spLocks/>
          </p:cNvSpPr>
          <p:nvPr/>
        </p:nvSpPr>
        <p:spPr>
          <a:xfrm>
            <a:off x="4994909" y="2041868"/>
            <a:ext cx="3529530" cy="4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>
              <a:buNone/>
            </a:pPr>
            <a:r>
              <a:rPr lang="en-US" dirty="0"/>
              <a:t>Turn-based deckbuilding gameplay</a:t>
            </a:r>
          </a:p>
        </p:txBody>
      </p:sp>
      <p:sp>
        <p:nvSpPr>
          <p:cNvPr id="16" name="Google Shape;531;p73">
            <a:extLst>
              <a:ext uri="{FF2B5EF4-FFF2-40B4-BE49-F238E27FC236}">
                <a16:creationId xmlns:a16="http://schemas.microsoft.com/office/drawing/2014/main" id="{BE0A6A87-6AF6-AB6E-6A1A-3488AA33A546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/>
              <a:t>7/11</a:t>
            </a:r>
          </a:p>
        </p:txBody>
      </p:sp>
    </p:spTree>
    <p:extLst>
      <p:ext uri="{BB962C8B-B14F-4D97-AF65-F5344CB8AC3E}">
        <p14:creationId xmlns:p14="http://schemas.microsoft.com/office/powerpoint/2010/main" val="40394104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AC14E38-A4AD-4215-545F-BAB3A670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50" y="233261"/>
            <a:ext cx="7359900" cy="528600"/>
          </a:xfrm>
        </p:spPr>
        <p:txBody>
          <a:bodyPr/>
          <a:lstStyle/>
          <a:p>
            <a:r>
              <a:rPr lang="en-US" dirty="0"/>
              <a:t>Gantt chart</a:t>
            </a:r>
            <a:endParaRPr lang="pt-PT" dirty="0"/>
          </a:p>
        </p:txBody>
      </p:sp>
      <p:sp>
        <p:nvSpPr>
          <p:cNvPr id="2" name="Google Shape;531;p73">
            <a:extLst>
              <a:ext uri="{FF2B5EF4-FFF2-40B4-BE49-F238E27FC236}">
                <a16:creationId xmlns:a16="http://schemas.microsoft.com/office/drawing/2014/main" id="{ABD9A414-FA3B-0F2E-0C27-86C5C1DE1066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/>
              <a:t>8/11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A3E7F3BB-5235-5B5B-0CEF-D18167B9A11B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/>
              <a:t>System Attributes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DDED308-75E4-C364-CC32-352E38B24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15410"/>
              </p:ext>
            </p:extLst>
          </p:nvPr>
        </p:nvGraphicFramePr>
        <p:xfrm>
          <a:off x="4468872" y="1489710"/>
          <a:ext cx="4523874" cy="310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7958">
                  <a:extLst>
                    <a:ext uri="{9D8B030D-6E8A-4147-A177-3AD203B41FA5}">
                      <a16:colId xmlns:a16="http://schemas.microsoft.com/office/drawing/2014/main" val="1681547778"/>
                    </a:ext>
                  </a:extLst>
                </a:gridCol>
                <a:gridCol w="1507958">
                  <a:extLst>
                    <a:ext uri="{9D8B030D-6E8A-4147-A177-3AD203B41FA5}">
                      <a16:colId xmlns:a16="http://schemas.microsoft.com/office/drawing/2014/main" val="519148131"/>
                    </a:ext>
                  </a:extLst>
                </a:gridCol>
                <a:gridCol w="1507958">
                  <a:extLst>
                    <a:ext uri="{9D8B030D-6E8A-4147-A177-3AD203B41FA5}">
                      <a16:colId xmlns:a16="http://schemas.microsoft.com/office/drawing/2014/main" val="1040589824"/>
                    </a:ext>
                  </a:extLst>
                </a:gridCol>
              </a:tblGrid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 / Restrictions (D / 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82949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Unity,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805386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simplistic,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25423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Monetization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Ads, paid 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35577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2D, Pixel 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47824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Touch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34360"/>
                  </a:ext>
                </a:extLst>
              </a:tr>
            </a:tbl>
          </a:graphicData>
        </a:graphic>
      </p:graphicFrame>
      <p:sp>
        <p:nvSpPr>
          <p:cNvPr id="3" name="Google Shape;531;p73">
            <a:extLst>
              <a:ext uri="{FF2B5EF4-FFF2-40B4-BE49-F238E27FC236}">
                <a16:creationId xmlns:a16="http://schemas.microsoft.com/office/drawing/2014/main" id="{E304DDC4-BF6D-5FDB-1CDA-BFF69B6716EF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/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211909739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369</Words>
  <Application>Microsoft Office PowerPoint</Application>
  <PresentationFormat>Apresentação no Ecrã (16:9)</PresentationFormat>
  <Paragraphs>116</Paragraphs>
  <Slides>11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Julius Sans One</vt:lpstr>
      <vt:lpstr>Arial</vt:lpstr>
      <vt:lpstr>Didact Gothic</vt:lpstr>
      <vt:lpstr>Questrial</vt:lpstr>
      <vt:lpstr>Minimalist Grayscale Pitch Deck XL by Slidesgo</vt:lpstr>
      <vt:lpstr>Unity Mobile Game</vt:lpstr>
      <vt:lpstr>Table of contents</vt:lpstr>
      <vt:lpstr>Game overview</vt:lpstr>
      <vt:lpstr>Objectives</vt:lpstr>
      <vt:lpstr>Core gameplay</vt:lpstr>
      <vt:lpstr>Unity</vt:lpstr>
      <vt:lpstr>Apresentação do PowerPoint</vt:lpstr>
      <vt:lpstr>Gantt chart</vt:lpstr>
      <vt:lpstr>System Attributes</vt:lpstr>
      <vt:lpstr>System Functions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Mobile Game</dc:title>
  <dc:creator>GOD FARIA</dc:creator>
  <cp:lastModifiedBy>GOD FARIA</cp:lastModifiedBy>
  <cp:revision>20</cp:revision>
  <dcterms:modified xsi:type="dcterms:W3CDTF">2023-05-20T23:12:36Z</dcterms:modified>
</cp:coreProperties>
</file>