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5143500" cx="9144000"/>
  <p:notesSz cx="6858000" cy="9144000"/>
  <p:embeddedFontLst>
    <p:embeddedFont>
      <p:font typeface="Proxima Nova"/>
      <p:regular r:id="rId7"/>
      <p:bold r:id="rId8"/>
      <p:italic r:id="rId9"/>
      <p:boldItalic r:id="rId10"/>
    </p:embeddedFont>
    <p:embeddedFont>
      <p:font typeface="Alfa Slab One"/>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12" roundtripDataSignature="AMtx7mg6wHvVMNdwOoTRiBtI8k2kkkW3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lfaSlabOne-regular.fntdata"/><Relationship Id="rId10" Type="http://schemas.openxmlformats.org/officeDocument/2006/relationships/font" Target="fonts/ProximaNova-boldItalic.fntdata"/><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roximaNova-regular.fntdata"/><Relationship Id="rId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82013254b4_0_3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82013254b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382013254b4_0_293"/>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g382013254b4_0_29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g382013254b4_0_29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g382013254b4_0_2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382013254b4_0_330"/>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g382013254b4_0_330"/>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g382013254b4_0_3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g382013254b4_0_3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g382013254b4_0_33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 name="Google Shape;54;g382013254b4_0_33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5" name="Google Shape;55;g382013254b4_0_33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g382013254b4_0_33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g382013254b4_0_3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g382013254b4_0_298"/>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g382013254b4_0_2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382013254b4_0_30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g382013254b4_0_3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g382013254b4_0_30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g382013254b4_0_30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g382013254b4_0_30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382013254b4_0_30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g382013254b4_0_30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g382013254b4_0_3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g382013254b4_0_3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g382013254b4_0_313"/>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g382013254b4_0_313"/>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g382013254b4_0_3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g382013254b4_0_317"/>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g382013254b4_0_3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g382013254b4_0_32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g382013254b4_0_3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g382013254b4_0_320"/>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g382013254b4_0_320"/>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g382013254b4_0_3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g382013254b4_0_3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382013254b4_0_327"/>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g382013254b4_0_3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g382013254b4_0_2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g382013254b4_0_2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g382013254b4_0_2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archive.ics.uci.edu/dataset/320/student+performance" TargetMode="External"/><Relationship Id="rId4" Type="http://schemas.openxmlformats.org/officeDocument/2006/relationships/hyperlink" Target="https://data.mendeley.com/datasets/5b82ytz489/1" TargetMode="External"/><Relationship Id="rId5" Type="http://schemas.openxmlformats.org/officeDocument/2006/relationships/hyperlink" Target="https://data.mendeley.com/datasets/5b82ytz489/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382013254b4_0_353"/>
          <p:cNvSpPr txBox="1"/>
          <p:nvPr>
            <p:ph type="title"/>
          </p:nvPr>
        </p:nvSpPr>
        <p:spPr>
          <a:xfrm>
            <a:off x="109500" y="98550"/>
            <a:ext cx="8763600" cy="572700"/>
          </a:xfrm>
          <a:prstGeom prst="rect">
            <a:avLst/>
          </a:prstGeom>
          <a:solidFill>
            <a:srgbClr val="CFE2F3"/>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US" sz="1600">
                <a:solidFill>
                  <a:srgbClr val="000000"/>
                </a:solidFill>
              </a:rPr>
              <a:t>Project Proposal: Explainable AI for Smart Gradebooks: Predicting Student Performance and Recommending Personalized Support</a:t>
            </a:r>
            <a:endParaRPr sz="1600">
              <a:solidFill>
                <a:srgbClr val="000000"/>
              </a:solidFill>
            </a:endParaRPr>
          </a:p>
        </p:txBody>
      </p:sp>
      <p:sp>
        <p:nvSpPr>
          <p:cNvPr id="63" name="Google Shape;63;g382013254b4_0_353"/>
          <p:cNvSpPr txBox="1"/>
          <p:nvPr>
            <p:ph idx="1" type="body"/>
          </p:nvPr>
        </p:nvSpPr>
        <p:spPr>
          <a:xfrm>
            <a:off x="109600" y="671250"/>
            <a:ext cx="8763600" cy="4472400"/>
          </a:xfrm>
          <a:prstGeom prst="rect">
            <a:avLst/>
          </a:prstGeom>
          <a:solidFill>
            <a:srgbClr val="FCE5CD"/>
          </a:solidFill>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US" sz="4257">
                <a:solidFill>
                  <a:srgbClr val="000000"/>
                </a:solidFill>
                <a:latin typeface="Arial"/>
                <a:ea typeface="Arial"/>
                <a:cs typeface="Arial"/>
                <a:sym typeface="Arial"/>
              </a:rPr>
              <a:t>Problem Statement:</a:t>
            </a:r>
            <a:br>
              <a:rPr lang="en-US" sz="4257">
                <a:solidFill>
                  <a:srgbClr val="000000"/>
                </a:solidFill>
                <a:latin typeface="Arial"/>
                <a:ea typeface="Arial"/>
                <a:cs typeface="Arial"/>
                <a:sym typeface="Arial"/>
              </a:rPr>
            </a:br>
            <a:r>
              <a:rPr lang="en-US" sz="4257">
                <a:solidFill>
                  <a:srgbClr val="000000"/>
                </a:solidFill>
                <a:latin typeface="Arial"/>
                <a:ea typeface="Arial"/>
                <a:cs typeface="Arial"/>
                <a:sym typeface="Arial"/>
              </a:rPr>
              <a:t> Traditional gradebooks lack predictive &amp; diagnostic capabilities. Teachers spend time manually analyzing student data. AI can help, but trust requires explainability.</a:t>
            </a:r>
            <a:br>
              <a:rPr lang="en-US" sz="4257">
                <a:solidFill>
                  <a:srgbClr val="000000"/>
                </a:solidFill>
                <a:latin typeface="Arial"/>
                <a:ea typeface="Arial"/>
                <a:cs typeface="Arial"/>
                <a:sym typeface="Arial"/>
              </a:rPr>
            </a:br>
            <a:br>
              <a:rPr lang="en-US" sz="4257">
                <a:solidFill>
                  <a:srgbClr val="000000"/>
                </a:solidFill>
                <a:latin typeface="Arial"/>
                <a:ea typeface="Arial"/>
                <a:cs typeface="Arial"/>
                <a:sym typeface="Arial"/>
              </a:rPr>
            </a:br>
            <a:r>
              <a:rPr b="1" lang="en-US" sz="4257">
                <a:solidFill>
                  <a:srgbClr val="000000"/>
                </a:solidFill>
                <a:latin typeface="Arial"/>
                <a:ea typeface="Arial"/>
                <a:cs typeface="Arial"/>
                <a:sym typeface="Arial"/>
              </a:rPr>
              <a:t> Research Questions:</a:t>
            </a:r>
            <a:br>
              <a:rPr lang="en-US" sz="4257">
                <a:solidFill>
                  <a:srgbClr val="000000"/>
                </a:solidFill>
                <a:latin typeface="Arial"/>
                <a:ea typeface="Arial"/>
                <a:cs typeface="Arial"/>
                <a:sym typeface="Arial"/>
              </a:rPr>
            </a:br>
            <a:r>
              <a:rPr lang="en-US" sz="4257">
                <a:solidFill>
                  <a:srgbClr val="000000"/>
                </a:solidFill>
                <a:latin typeface="Arial"/>
                <a:ea typeface="Arial"/>
                <a:cs typeface="Arial"/>
                <a:sym typeface="Arial"/>
              </a:rPr>
              <a:t> 1. How accurately can ML models predict student performance?</a:t>
            </a:r>
            <a:br>
              <a:rPr lang="en-US" sz="4257">
                <a:solidFill>
                  <a:srgbClr val="000000"/>
                </a:solidFill>
                <a:latin typeface="Arial"/>
                <a:ea typeface="Arial"/>
                <a:cs typeface="Arial"/>
                <a:sym typeface="Arial"/>
              </a:rPr>
            </a:br>
            <a:r>
              <a:rPr lang="en-US" sz="4257">
                <a:solidFill>
                  <a:srgbClr val="000000"/>
                </a:solidFill>
                <a:latin typeface="Arial"/>
                <a:ea typeface="Arial"/>
                <a:cs typeface="Arial"/>
                <a:sym typeface="Arial"/>
              </a:rPr>
              <a:t> 2. How do explainable AI techniques (e.g., SHAP, LIME) affect trust?</a:t>
            </a:r>
            <a:br>
              <a:rPr lang="en-US" sz="4257">
                <a:solidFill>
                  <a:srgbClr val="000000"/>
                </a:solidFill>
                <a:latin typeface="Arial"/>
                <a:ea typeface="Arial"/>
                <a:cs typeface="Arial"/>
                <a:sym typeface="Arial"/>
              </a:rPr>
            </a:br>
            <a:r>
              <a:rPr lang="en-US" sz="4257">
                <a:solidFill>
                  <a:srgbClr val="000000"/>
                </a:solidFill>
                <a:latin typeface="Arial"/>
                <a:ea typeface="Arial"/>
                <a:cs typeface="Arial"/>
                <a:sym typeface="Arial"/>
              </a:rPr>
              <a:t> 3. Can the system recommend personalized support effectively?</a:t>
            </a:r>
            <a:br>
              <a:rPr lang="en-US" sz="4257">
                <a:solidFill>
                  <a:srgbClr val="000000"/>
                </a:solidFill>
                <a:latin typeface="Arial"/>
                <a:ea typeface="Arial"/>
                <a:cs typeface="Arial"/>
                <a:sym typeface="Arial"/>
              </a:rPr>
            </a:br>
            <a:br>
              <a:rPr lang="en-US" sz="4257">
                <a:solidFill>
                  <a:srgbClr val="000000"/>
                </a:solidFill>
                <a:latin typeface="Arial"/>
                <a:ea typeface="Arial"/>
                <a:cs typeface="Arial"/>
                <a:sym typeface="Arial"/>
              </a:rPr>
            </a:br>
            <a:r>
              <a:rPr b="1" lang="en-US" sz="4257">
                <a:solidFill>
                  <a:srgbClr val="000000"/>
                </a:solidFill>
                <a:latin typeface="Arial"/>
                <a:ea typeface="Arial"/>
                <a:cs typeface="Arial"/>
                <a:sym typeface="Arial"/>
              </a:rPr>
              <a:t> Dataset Options:</a:t>
            </a:r>
            <a:br>
              <a:rPr lang="en-US" sz="4257">
                <a:solidFill>
                  <a:srgbClr val="000000"/>
                </a:solidFill>
                <a:latin typeface="Arial"/>
                <a:ea typeface="Arial"/>
                <a:cs typeface="Arial"/>
                <a:sym typeface="Arial"/>
              </a:rPr>
            </a:br>
            <a:r>
              <a:rPr lang="en-US" sz="4257">
                <a:solidFill>
                  <a:srgbClr val="000000"/>
                </a:solidFill>
                <a:latin typeface="Arial"/>
                <a:ea typeface="Arial"/>
                <a:cs typeface="Arial"/>
                <a:sym typeface="Arial"/>
              </a:rPr>
              <a:t> - UCI Student Performance (~650 students); link: </a:t>
            </a:r>
            <a:r>
              <a:rPr lang="en-US" sz="4257" u="sng">
                <a:solidFill>
                  <a:schemeClr val="hlink"/>
                </a:solidFill>
                <a:latin typeface="Arial"/>
                <a:ea typeface="Arial"/>
                <a:cs typeface="Arial"/>
                <a:sym typeface="Arial"/>
                <a:hlinkClick r:id="rId3"/>
              </a:rPr>
              <a:t>https://archive.ics.uci.edu/dataset/320/student+performance</a:t>
            </a:r>
            <a:endParaRPr sz="4257">
              <a:solidFill>
                <a:srgbClr val="000000"/>
              </a:solidFill>
              <a:latin typeface="Arial"/>
              <a:ea typeface="Arial"/>
              <a:cs typeface="Arial"/>
              <a:sym typeface="Arial"/>
            </a:endParaRPr>
          </a:p>
          <a:p>
            <a:pPr indent="0" lvl="0" marL="0" rtl="0" algn="l">
              <a:spcBef>
                <a:spcPts val="0"/>
              </a:spcBef>
              <a:spcAft>
                <a:spcPts val="0"/>
              </a:spcAft>
              <a:buNone/>
            </a:pPr>
            <a:r>
              <a:rPr lang="en-US" sz="4257">
                <a:solidFill>
                  <a:srgbClr val="000000"/>
                </a:solidFill>
                <a:latin typeface="Arial"/>
                <a:ea typeface="Arial"/>
                <a:cs typeface="Arial"/>
                <a:sym typeface="Arial"/>
              </a:rPr>
              <a:t>-OULAD (~32k students, realistic &amp; large scale) </a:t>
            </a:r>
            <a:r>
              <a:rPr lang="en-US" sz="4257" u="sng">
                <a:solidFill>
                  <a:schemeClr val="hlink"/>
                </a:solidFill>
                <a:latin typeface="Arial"/>
                <a:ea typeface="Arial"/>
                <a:cs typeface="Arial"/>
                <a:sym typeface="Arial"/>
                <a:hlinkClick r:id="rId4"/>
              </a:rPr>
              <a:t>https://data.mendeley.com/datasets/5b82ytz489/1</a:t>
            </a:r>
            <a:endParaRPr sz="4257">
              <a:solidFill>
                <a:srgbClr val="000000"/>
              </a:solidFill>
              <a:latin typeface="Arial"/>
              <a:ea typeface="Arial"/>
              <a:cs typeface="Arial"/>
              <a:sym typeface="Arial"/>
            </a:endParaRPr>
          </a:p>
          <a:p>
            <a:pPr indent="0" lvl="0" marL="0" rtl="0" algn="l">
              <a:spcBef>
                <a:spcPts val="0"/>
              </a:spcBef>
              <a:spcAft>
                <a:spcPts val="0"/>
              </a:spcAft>
              <a:buNone/>
            </a:pPr>
            <a:r>
              <a:rPr lang="en-US" sz="4257">
                <a:solidFill>
                  <a:srgbClr val="000000"/>
                </a:solidFill>
                <a:latin typeface="Arial"/>
                <a:ea typeface="Arial"/>
                <a:cs typeface="Arial"/>
                <a:sym typeface="Arial"/>
              </a:rPr>
              <a:t>-Mendeley Student Metrics; link: </a:t>
            </a:r>
            <a:r>
              <a:rPr lang="en-US" sz="4257" u="sng">
                <a:solidFill>
                  <a:schemeClr val="hlink"/>
                </a:solidFill>
                <a:latin typeface="Arial"/>
                <a:ea typeface="Arial"/>
                <a:cs typeface="Arial"/>
                <a:sym typeface="Arial"/>
                <a:hlinkClick r:id="rId5"/>
              </a:rPr>
              <a:t>https://data.mendeley.com/datasets/5b82ytz489/1</a:t>
            </a:r>
            <a:endParaRPr sz="4000">
              <a:solidFill>
                <a:srgbClr val="000000"/>
              </a:solidFill>
              <a:latin typeface="Arial"/>
              <a:ea typeface="Arial"/>
              <a:cs typeface="Arial"/>
              <a:sym typeface="Arial"/>
            </a:endParaRPr>
          </a:p>
          <a:p>
            <a:pPr indent="0" lvl="0" marL="0" rtl="0" algn="l">
              <a:spcBef>
                <a:spcPts val="0"/>
              </a:spcBef>
              <a:spcAft>
                <a:spcPts val="0"/>
              </a:spcAft>
              <a:buNone/>
            </a:pPr>
            <a:r>
              <a:t/>
            </a:r>
            <a:endParaRPr sz="4000">
              <a:solidFill>
                <a:srgbClr val="000000"/>
              </a:solidFill>
              <a:latin typeface="Arial"/>
              <a:ea typeface="Arial"/>
              <a:cs typeface="Arial"/>
              <a:sym typeface="Arial"/>
            </a:endParaRPr>
          </a:p>
          <a:p>
            <a:pPr indent="0" lvl="0" marL="0" rtl="0" algn="l">
              <a:spcBef>
                <a:spcPts val="0"/>
              </a:spcBef>
              <a:spcAft>
                <a:spcPts val="0"/>
              </a:spcAft>
              <a:buNone/>
            </a:pPr>
            <a:r>
              <a:rPr b="1" lang="en-US" sz="4000">
                <a:solidFill>
                  <a:srgbClr val="000000"/>
                </a:solidFill>
                <a:latin typeface="Arial"/>
                <a:ea typeface="Arial"/>
                <a:cs typeface="Arial"/>
                <a:sym typeface="Arial"/>
              </a:rPr>
              <a:t>Data Preprocessing:</a:t>
            </a:r>
            <a:r>
              <a:rPr lang="en-US" sz="4000">
                <a:solidFill>
                  <a:srgbClr val="000000"/>
                </a:solidFill>
                <a:latin typeface="Arial"/>
                <a:ea typeface="Arial"/>
                <a:cs typeface="Arial"/>
                <a:sym typeface="Arial"/>
              </a:rPr>
              <a:t> Clean, encode, and normalize student data to ensure quality and consistency.</a:t>
            </a:r>
            <a:endParaRPr sz="4000">
              <a:solidFill>
                <a:srgbClr val="000000"/>
              </a:solidFill>
              <a:latin typeface="Arial"/>
              <a:ea typeface="Arial"/>
              <a:cs typeface="Arial"/>
              <a:sym typeface="Arial"/>
            </a:endParaRPr>
          </a:p>
          <a:p>
            <a:pPr indent="0" lvl="0" marL="457200" rtl="0" algn="l">
              <a:spcBef>
                <a:spcPts val="0"/>
              </a:spcBef>
              <a:spcAft>
                <a:spcPts val="0"/>
              </a:spcAft>
              <a:buNone/>
            </a:pPr>
            <a:r>
              <a:rPr lang="en-US" sz="4000">
                <a:solidFill>
                  <a:srgbClr val="000000"/>
                </a:solidFill>
                <a:latin typeface="Arial"/>
                <a:ea typeface="Arial"/>
                <a:cs typeface="Arial"/>
                <a:sym typeface="Arial"/>
              </a:rPr>
              <a:t>Modeling: Implement and compare Logistic Regression, Decision Trees, Random Forest, XGBoost, and Neural Networks.</a:t>
            </a:r>
            <a:br>
              <a:rPr lang="en-US" sz="4000">
                <a:solidFill>
                  <a:srgbClr val="000000"/>
                </a:solidFill>
                <a:latin typeface="Arial"/>
                <a:ea typeface="Arial"/>
                <a:cs typeface="Arial"/>
                <a:sym typeface="Arial"/>
              </a:rPr>
            </a:br>
            <a:r>
              <a:rPr lang="en-US" sz="4000">
                <a:solidFill>
                  <a:srgbClr val="000000"/>
                </a:solidFill>
                <a:latin typeface="Arial"/>
                <a:ea typeface="Arial"/>
                <a:cs typeface="Arial"/>
                <a:sym typeface="Arial"/>
              </a:rPr>
              <a:t>Explainability: Apply SHAP and LIME for both global and local model interpretation.</a:t>
            </a:r>
            <a:br>
              <a:rPr lang="en-US" sz="4000">
                <a:solidFill>
                  <a:srgbClr val="000000"/>
                </a:solidFill>
                <a:latin typeface="Arial"/>
                <a:ea typeface="Arial"/>
                <a:cs typeface="Arial"/>
                <a:sym typeface="Arial"/>
              </a:rPr>
            </a:br>
            <a:r>
              <a:rPr lang="en-US" sz="4000">
                <a:solidFill>
                  <a:srgbClr val="000000"/>
                </a:solidFill>
                <a:latin typeface="Arial"/>
                <a:ea typeface="Arial"/>
                <a:cs typeface="Arial"/>
                <a:sym typeface="Arial"/>
              </a:rPr>
              <a:t>Prototype: Develop an interactive dashboard to visualize predictions, student risk levels, and key influencing factors.</a:t>
            </a:r>
            <a:endParaRPr sz="4000">
              <a:solidFill>
                <a:srgbClr val="000000"/>
              </a:solidFill>
              <a:latin typeface="Arial"/>
              <a:ea typeface="Arial"/>
              <a:cs typeface="Arial"/>
              <a:sym typeface="Arial"/>
            </a:endParaRPr>
          </a:p>
          <a:p>
            <a:pPr indent="0" lvl="0" marL="0" rtl="0" algn="l">
              <a:spcBef>
                <a:spcPts val="1200"/>
              </a:spcBef>
              <a:spcAft>
                <a:spcPts val="0"/>
              </a:spcAft>
              <a:buNone/>
            </a:pPr>
            <a:r>
              <a:rPr b="1" lang="en-US" sz="4000">
                <a:solidFill>
                  <a:srgbClr val="000000"/>
                </a:solidFill>
                <a:latin typeface="Arial"/>
                <a:ea typeface="Arial"/>
                <a:cs typeface="Arial"/>
                <a:sym typeface="Arial"/>
              </a:rPr>
              <a:t>Evaluation:</a:t>
            </a:r>
            <a:br>
              <a:rPr b="1" lang="en-US" sz="4000">
                <a:solidFill>
                  <a:srgbClr val="000000"/>
                </a:solidFill>
                <a:latin typeface="Arial"/>
                <a:ea typeface="Arial"/>
                <a:cs typeface="Arial"/>
                <a:sym typeface="Arial"/>
              </a:rPr>
            </a:br>
            <a:r>
              <a:rPr lang="en-US" sz="4000">
                <a:solidFill>
                  <a:srgbClr val="000000"/>
                </a:solidFill>
                <a:latin typeface="Arial"/>
                <a:ea typeface="Arial"/>
                <a:cs typeface="Arial"/>
                <a:sym typeface="Arial"/>
              </a:rPr>
              <a:t>It will be evaluated by model performance using metrics such as Accuracy, Precision, Recall, F1-score, and AUC. Baseline models will be compared against more advanced techniques to identify the most effective approaches. In addition, a usability study will be conducted with teachers to understand how explanations influence their trust, clarity, and overall perception of the system.</a:t>
            </a:r>
            <a:endParaRPr sz="4000">
              <a:solidFill>
                <a:srgbClr val="000000"/>
              </a:solidFill>
              <a:latin typeface="Arial"/>
              <a:ea typeface="Arial"/>
              <a:cs typeface="Arial"/>
              <a:sym typeface="Arial"/>
            </a:endParaRPr>
          </a:p>
          <a:p>
            <a:pPr indent="0" lvl="0" marL="0" rtl="0" algn="l">
              <a:spcBef>
                <a:spcPts val="1200"/>
              </a:spcBef>
              <a:spcAft>
                <a:spcPts val="0"/>
              </a:spcAft>
              <a:buNone/>
            </a:pPr>
            <a:r>
              <a:rPr b="1" lang="en-US" sz="4000">
                <a:solidFill>
                  <a:srgbClr val="000000"/>
                </a:solidFill>
                <a:latin typeface="Arial"/>
                <a:ea typeface="Arial"/>
                <a:cs typeface="Arial"/>
                <a:sym typeface="Arial"/>
              </a:rPr>
              <a:t>Motivation &amp; Contributions:</a:t>
            </a:r>
            <a:br>
              <a:rPr b="1" lang="en-US" sz="4000">
                <a:solidFill>
                  <a:srgbClr val="000000"/>
                </a:solidFill>
                <a:latin typeface="Arial"/>
                <a:ea typeface="Arial"/>
                <a:cs typeface="Arial"/>
                <a:sym typeface="Arial"/>
              </a:rPr>
            </a:br>
            <a:r>
              <a:rPr lang="en-US" sz="4000">
                <a:solidFill>
                  <a:srgbClr val="000000"/>
                </a:solidFill>
                <a:latin typeface="Arial"/>
                <a:ea typeface="Arial"/>
                <a:cs typeface="Arial"/>
                <a:sym typeface="Arial"/>
              </a:rPr>
              <a:t>The project is motivated by a desire to bridge AI and education, helping teachers make informed, timely decisions to support students. Key contributions include establishing benchmark predictive models, demonstrating how explainable AI can enhance teacher trust, and delivering a prototype smart gradebook that provides actionable insights for personalized student support.</a:t>
            </a:r>
            <a:endParaRPr sz="4000">
              <a:solidFill>
                <a:srgbClr val="000000"/>
              </a:solidFill>
              <a:latin typeface="Arial"/>
              <a:ea typeface="Arial"/>
              <a:cs typeface="Arial"/>
              <a:sym typeface="Arial"/>
            </a:endParaRPr>
          </a:p>
          <a:p>
            <a:pPr indent="0" lvl="0" marL="0" rtl="0" algn="l">
              <a:spcBef>
                <a:spcPts val="1200"/>
              </a:spcBef>
              <a:spcAft>
                <a:spcPts val="1200"/>
              </a:spcAft>
              <a:buNone/>
            </a:pPr>
            <a:r>
              <a:t/>
            </a:r>
            <a:endParaRPr b="1" sz="4257">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