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801600" cy="9601200" type="A3"/>
  <p:notesSz cx="6858000" cy="9144000"/>
  <p:defaultTextStyle>
    <a:defPPr>
      <a:defRPr lang="en-US"/>
    </a:defPPr>
    <a:lvl1pPr marL="0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3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602" y="-84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0120" y="2982597"/>
            <a:ext cx="10881360" cy="205803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0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21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3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43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54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6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76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87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29F5-1CEF-4D51-A4B5-96693F2B1431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945-DD68-4B73-BB62-F55DA67D82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29F5-1CEF-4D51-A4B5-96693F2B1431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945-DD68-4B73-BB62-F55DA67D82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7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81160" y="384495"/>
            <a:ext cx="2880360" cy="81921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40080" y="384495"/>
            <a:ext cx="8427720" cy="819213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29F5-1CEF-4D51-A4B5-96693F2B1431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945-DD68-4B73-BB62-F55DA67D82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1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29F5-1CEF-4D51-A4B5-96693F2B1431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945-DD68-4B73-BB62-F55DA67D82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3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1239" y="6169662"/>
            <a:ext cx="10881360" cy="190690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11239" y="4069399"/>
            <a:ext cx="10881360" cy="2100262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095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21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328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4382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5478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657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766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8765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29F5-1CEF-4D51-A4B5-96693F2B1431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945-DD68-4B73-BB62-F55DA67D82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5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40080" y="2240282"/>
            <a:ext cx="5654040" cy="633634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7480" y="2240282"/>
            <a:ext cx="5654040" cy="633634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29F5-1CEF-4D51-A4B5-96693F2B1431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945-DD68-4B73-BB62-F55DA67D82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9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6" cy="89566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6" cy="55318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29F5-1CEF-4D51-A4B5-96693F2B1431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945-DD68-4B73-BB62-F55DA67D82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2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29F5-1CEF-4D51-A4B5-96693F2B1431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945-DD68-4B73-BB62-F55DA67D82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4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29F5-1CEF-4D51-A4B5-96693F2B1431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945-DD68-4B73-BB62-F55DA67D82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080" y="382270"/>
            <a:ext cx="4211639" cy="162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5071" y="382272"/>
            <a:ext cx="7156450" cy="819435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40080" y="2009142"/>
            <a:ext cx="4211639" cy="6567488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29F5-1CEF-4D51-A4B5-96693F2B1431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945-DD68-4B73-BB62-F55DA67D82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4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29F5-1CEF-4D51-A4B5-96693F2B1431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945-DD68-4B73-BB62-F55DA67D82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5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2191" tIns="61096" rIns="122191" bIns="61096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40080" y="2240282"/>
            <a:ext cx="11521440" cy="6336348"/>
          </a:xfrm>
          <a:prstGeom prst="rect">
            <a:avLst/>
          </a:prstGeom>
        </p:spPr>
        <p:txBody>
          <a:bodyPr vert="horz" lIns="122191" tIns="61096" rIns="122191" bIns="61096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40080" y="8898892"/>
            <a:ext cx="2987040" cy="511175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F29F5-1CEF-4D51-A4B5-96693F2B1431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73880" y="8898892"/>
            <a:ext cx="4053840" cy="511175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174480" y="8898892"/>
            <a:ext cx="2987040" cy="511175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F4945-DD68-4B73-BB62-F55DA67D82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9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21913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8217" indent="-458217" algn="l" defTabSz="122191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defTabSz="1221913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7391" indent="-305478" algn="l" defTabSz="122191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8347" indent="-305478" algn="l" defTabSz="1221913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9304" indent="-305478" algn="l" defTabSz="1221913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60260" indent="-305478" algn="l" defTabSz="12219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12219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12219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12219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70063"/>
            <a:ext cx="10650537" cy="645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have esquerda 5"/>
          <p:cNvSpPr/>
          <p:nvPr/>
        </p:nvSpPr>
        <p:spPr>
          <a:xfrm>
            <a:off x="1447800" y="3217863"/>
            <a:ext cx="457200" cy="5011737"/>
          </a:xfrm>
          <a:prstGeom prst="leftBrac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152400" y="4985067"/>
            <a:ext cx="1291389" cy="147732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One row for each Employee individual scores</a:t>
            </a:r>
            <a:endParaRPr lang="en-US" sz="1800" b="1" dirty="0"/>
          </a:p>
        </p:txBody>
      </p:sp>
      <p:cxnSp>
        <p:nvCxnSpPr>
          <p:cNvPr id="9" name="Conector de seta reta 8"/>
          <p:cNvCxnSpPr/>
          <p:nvPr/>
        </p:nvCxnSpPr>
        <p:spPr>
          <a:xfrm>
            <a:off x="1676400" y="1830220"/>
            <a:ext cx="294774" cy="34290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304799" y="1091556"/>
            <a:ext cx="1291389" cy="20313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Weights for each category analyzed. (Obtained through Survey)</a:t>
            </a:r>
            <a:endParaRPr lang="en-US" sz="1800" b="1" dirty="0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11811001" y="2408325"/>
            <a:ext cx="294774" cy="461665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0439400" y="1669661"/>
            <a:ext cx="129138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Final Overall score to be considered</a:t>
            </a:r>
            <a:endParaRPr lang="en-US" sz="1800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818774" y="304800"/>
            <a:ext cx="975961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Spreadsheet for computing the employee’s Overall Score</a:t>
            </a:r>
            <a:endParaRPr lang="en-US" sz="3200" b="1" u="sng" dirty="0"/>
          </a:p>
        </p:txBody>
      </p:sp>
      <p:sp>
        <p:nvSpPr>
          <p:cNvPr id="21" name="Chave esquerda 20"/>
          <p:cNvSpPr/>
          <p:nvPr/>
        </p:nvSpPr>
        <p:spPr>
          <a:xfrm rot="5400000">
            <a:off x="4758134" y="1487004"/>
            <a:ext cx="457200" cy="2353469"/>
          </a:xfrm>
          <a:prstGeom prst="leftBrac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ixaDeTexto 21"/>
          <p:cNvSpPr txBox="1"/>
          <p:nvPr/>
        </p:nvSpPr>
        <p:spPr>
          <a:xfrm>
            <a:off x="3822031" y="1739345"/>
            <a:ext cx="38012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Each category is evaluated along multiple indicators.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98937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87" y="1112838"/>
            <a:ext cx="10488613" cy="737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have esquerda 5"/>
          <p:cNvSpPr/>
          <p:nvPr/>
        </p:nvSpPr>
        <p:spPr>
          <a:xfrm>
            <a:off x="1663281" y="1371600"/>
            <a:ext cx="344906" cy="5029200"/>
          </a:xfrm>
          <a:prstGeom prst="leftBrac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de seta reta 6"/>
          <p:cNvCxnSpPr/>
          <p:nvPr/>
        </p:nvCxnSpPr>
        <p:spPr>
          <a:xfrm flipH="1">
            <a:off x="7723187" y="6866021"/>
            <a:ext cx="304800" cy="76200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03187" y="3009036"/>
            <a:ext cx="1560094" cy="147732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Opinion collected from the stakeholders. (See Form)</a:t>
            </a:r>
            <a:endParaRPr lang="en-US" sz="18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921961" y="304800"/>
            <a:ext cx="975961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Spreadsheet for computing the categories’ weights</a:t>
            </a:r>
            <a:endParaRPr lang="en-US" sz="3200" b="1" u="sng" dirty="0"/>
          </a:p>
        </p:txBody>
      </p:sp>
      <p:sp>
        <p:nvSpPr>
          <p:cNvPr id="10" name="Chave esquerda 9"/>
          <p:cNvSpPr/>
          <p:nvPr/>
        </p:nvSpPr>
        <p:spPr>
          <a:xfrm rot="16200000">
            <a:off x="7532688" y="2171700"/>
            <a:ext cx="457200" cy="9220202"/>
          </a:xfrm>
          <a:prstGeom prst="leftBrac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ixaDeTexto 15"/>
          <p:cNvSpPr txBox="1"/>
          <p:nvPr/>
        </p:nvSpPr>
        <p:spPr>
          <a:xfrm>
            <a:off x="2770187" y="8763000"/>
            <a:ext cx="50292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Results enter into a pairwise comparison matrix.</a:t>
            </a:r>
            <a:endParaRPr lang="en-US" sz="1800" b="1" dirty="0"/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7620000" y="7628021"/>
            <a:ext cx="152400" cy="113497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7723187" y="8195510"/>
            <a:ext cx="735013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8458200" y="8624500"/>
            <a:ext cx="3810000" cy="6463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The eigenvector will give us the  weights</a:t>
            </a:r>
            <a:endParaRPr lang="en-US" sz="1800" b="1" dirty="0"/>
          </a:p>
        </p:txBody>
      </p:sp>
      <p:cxnSp>
        <p:nvCxnSpPr>
          <p:cNvPr id="25" name="Conector reto 24"/>
          <p:cNvCxnSpPr>
            <a:endCxn id="24" idx="1"/>
          </p:cNvCxnSpPr>
          <p:nvPr/>
        </p:nvCxnSpPr>
        <p:spPr>
          <a:xfrm>
            <a:off x="8027987" y="8253526"/>
            <a:ext cx="430213" cy="69414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34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71</Words>
  <Application>Microsoft Office PowerPoint</Application>
  <PresentationFormat>Papel A3 (297x420 mm)</PresentationFormat>
  <Paragraphs>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Aramis Farias</dc:creator>
  <cp:lastModifiedBy>Aramis Farias</cp:lastModifiedBy>
  <cp:revision>7</cp:revision>
  <dcterms:created xsi:type="dcterms:W3CDTF">2021-09-07T01:02:08Z</dcterms:created>
  <dcterms:modified xsi:type="dcterms:W3CDTF">2021-09-07T03:25:50Z</dcterms:modified>
</cp:coreProperties>
</file>