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529e226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529e226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529e226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529e226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529e226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529e226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6529e226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6529e226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529e226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529e226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529e226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529e226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529e226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529e226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4945" y="176147"/>
            <a:ext cx="8794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4811150" y="1424350"/>
            <a:ext cx="43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202800" y="784200"/>
            <a:ext cx="640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Big Mountain Resort Report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60200" y="1092000"/>
            <a:ext cx="59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96875" y="1028700"/>
            <a:ext cx="59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193925" y="1392700"/>
            <a:ext cx="4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8"/>
              <a:t>Problem</a:t>
            </a:r>
            <a:r>
              <a:rPr b="1" lang="en"/>
              <a:t> </a:t>
            </a:r>
            <a:r>
              <a:rPr b="1" lang="en" sz="2688"/>
              <a:t>identification</a:t>
            </a:r>
            <a:r>
              <a:rPr b="1" lang="en"/>
              <a:t>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</a:rPr>
              <a:t>Reviewing potential scenarios for either cutting costs or increasing revenue (from ticket prices) for </a:t>
            </a: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</a:rPr>
              <a:t>Big Mountain Resort</a:t>
            </a: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b="1"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None/>
            </a:pPr>
            <a:r>
              <a:rPr b="1" lang="en" sz="1970">
                <a:solidFill>
                  <a:schemeClr val="dk1"/>
                </a:solidFill>
              </a:rPr>
              <a:t>Key data:</a:t>
            </a:r>
            <a:r>
              <a:rPr lang="en" sz="1970">
                <a:solidFill>
                  <a:schemeClr val="dk1"/>
                </a:solidFill>
              </a:rPr>
              <a:t> </a:t>
            </a:r>
            <a:r>
              <a:rPr lang="en" sz="1970">
                <a:solidFill>
                  <a:schemeClr val="dk1"/>
                </a:solidFill>
              </a:rPr>
              <a:t>Data information from 330 resorts in the US that can be considered part of the same market share.</a:t>
            </a:r>
            <a:endParaRPr sz="28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</a:rPr>
              <a:t>Criteria for success: </a:t>
            </a:r>
            <a:r>
              <a:rPr lang="en" sz="2250">
                <a:solidFill>
                  <a:srgbClr val="333333"/>
                </a:solidFill>
                <a:highlight>
                  <a:srgbClr val="FFFFFF"/>
                </a:highlight>
              </a:rPr>
              <a:t>Cutting costs and strategy for ticket price without impacting investment strategy. </a:t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Context, Constraints, and Scope  </a:t>
            </a:r>
            <a:endParaRPr b="1"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1950">
                <a:solidFill>
                  <a:srgbClr val="1C1C1C"/>
                </a:solidFill>
                <a:highlight>
                  <a:schemeClr val="lt1"/>
                </a:highlight>
              </a:rPr>
              <a:t>S</a:t>
            </a:r>
            <a:r>
              <a:rPr lang="en" sz="1950">
                <a:solidFill>
                  <a:srgbClr val="1C1C1C"/>
                </a:solidFill>
                <a:highlight>
                  <a:schemeClr val="lt1"/>
                </a:highlight>
              </a:rPr>
              <a:t>eeking guidance on reducing costs without lowering ticket prices or exploring the option of a higher ticket price to find better value.</a:t>
            </a:r>
            <a:endParaRPr sz="19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422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050"/>
              <a:buChar char="●"/>
            </a:pPr>
            <a:r>
              <a:rPr lang="en" sz="1750">
                <a:solidFill>
                  <a:srgbClr val="1C1C1C"/>
                </a:solidFill>
                <a:highlight>
                  <a:schemeClr val="lt1"/>
                </a:highlight>
              </a:rPr>
              <a:t>Focusing solely on the market average for pricing doesn’t give the business a clear understanding of the relative importance of different facilities. This can negatively impact investment strategy.</a:t>
            </a:r>
            <a:endParaRPr b="1" sz="177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422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050"/>
              <a:buChar char="●"/>
            </a:pPr>
            <a:r>
              <a:rPr lang="en" sz="1750">
                <a:solidFill>
                  <a:schemeClr val="dk1"/>
                </a:solidFill>
              </a:rPr>
              <a:t>Raising the ticket price carries inherent risks that can negatively impact the overall investment strategy.</a:t>
            </a:r>
            <a:endParaRPr sz="30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C1C1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Recommendation and key Findings</a:t>
            </a:r>
            <a:endParaRPr b="1"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3451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71054" lvl="0" marL="457200" rtl="0" algn="l">
              <a:spcBef>
                <a:spcPts val="0"/>
              </a:spcBef>
              <a:spcAft>
                <a:spcPts val="0"/>
              </a:spcAft>
              <a:buSzPct val="130552"/>
              <a:buChar char="●"/>
            </a:pPr>
            <a:r>
              <a:rPr b="1" lang="en" sz="2454">
                <a:solidFill>
                  <a:srgbClr val="333333"/>
                </a:solidFill>
                <a:highlight>
                  <a:srgbClr val="FFFFFF"/>
                </a:highlight>
              </a:rPr>
              <a:t>Increasing the price ticket by 10 dollars would not impact investing strategies and increases revenue </a:t>
            </a:r>
            <a:endParaRPr b="1" sz="2454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71054" lvl="0" marL="457200" rtl="0" algn="l">
              <a:spcBef>
                <a:spcPts val="0"/>
              </a:spcBef>
              <a:spcAft>
                <a:spcPts val="0"/>
              </a:spcAft>
              <a:buSzPct val="130552"/>
              <a:buChar char="●"/>
            </a:pPr>
            <a:r>
              <a:rPr b="1" lang="en" sz="2454">
                <a:solidFill>
                  <a:srgbClr val="333333"/>
                </a:solidFill>
                <a:highlight>
                  <a:srgbClr val="FFFFFF"/>
                </a:highlight>
              </a:rPr>
              <a:t>Closing down one run at Bing Mountain Resort makes no difference in terms of revenue.  So it reduces the costs. </a:t>
            </a:r>
            <a:endParaRPr b="1" sz="2454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0" name="Google Shape;80;p17"/>
          <p:cNvSpPr txBox="1"/>
          <p:nvPr/>
        </p:nvSpPr>
        <p:spPr>
          <a:xfrm>
            <a:off x="834200" y="3133575"/>
            <a:ext cx="7632900" cy="144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Recommendation: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Closing one of the runs and also increasing the ticket by 10 dollars. </a:t>
            </a:r>
            <a:endParaRPr b="1"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10"/>
              <a:t>Modeling Results and Analysis</a:t>
            </a:r>
            <a:endParaRPr b="1" sz="241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333333"/>
                </a:solidFill>
                <a:highlight>
                  <a:srgbClr val="FFFFFF"/>
                </a:highlight>
              </a:rPr>
              <a:t>Models:</a:t>
            </a:r>
            <a:r>
              <a:rPr b="1" lang="en" sz="16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  <a:highlight>
                  <a:schemeClr val="accent6"/>
                </a:highlight>
              </a:rPr>
              <a:t>Linear regression and </a:t>
            </a:r>
            <a:r>
              <a:rPr b="1" lang="en" sz="1650">
                <a:solidFill>
                  <a:srgbClr val="333333"/>
                </a:solidFill>
                <a:highlight>
                  <a:schemeClr val="accent6"/>
                </a:highlight>
              </a:rPr>
              <a:t>random forest</a:t>
            </a:r>
            <a:endParaRPr b="1" sz="1650">
              <a:solidFill>
                <a:srgbClr val="333333"/>
              </a:solidFill>
              <a:highlight>
                <a:schemeClr val="accent6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We trained cross-validation for estimating linear regression model performance, and we checked that it gives a smaller Mean Absolute Error (MAE) and Mean Squared Error (MSE) with respect to the mean.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We calculate the mean absolute error using cross-validation.  </a:t>
            </a:r>
            <a:r>
              <a:rPr b="1" lang="en" sz="1650">
                <a:solidFill>
                  <a:srgbClr val="333333"/>
                </a:solidFill>
                <a:highlight>
                  <a:srgbClr val="FFFFFF"/>
                </a:highlight>
              </a:rPr>
              <a:t>The random forest model has a lower cross-validation mean absolute error by almost $1 with respect to the linear regression model. 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It also exhibits less variability. Verifying performance on the test set produces performance consistent with the cross-validation results. 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Closing down runs</a:t>
            </a:r>
            <a:endParaRPr b="1" sz="24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5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51724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Closing down </a:t>
            </a: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one run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at Bing Mountain Resort makes </a:t>
            </a:r>
            <a:r>
              <a:rPr i="1" lang="en" sz="1450">
                <a:solidFill>
                  <a:srgbClr val="333333"/>
                </a:solidFill>
                <a:highlight>
                  <a:srgbClr val="FFFFFF"/>
                </a:highlight>
              </a:rPr>
              <a:t>no  difference in terms of revenue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51724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Closing </a:t>
            </a: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2 and 3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successively </a:t>
            </a:r>
            <a:r>
              <a:rPr i="1" lang="en" sz="1450">
                <a:solidFill>
                  <a:srgbClr val="333333"/>
                </a:solidFill>
                <a:highlight>
                  <a:srgbClr val="FFFFFF"/>
                </a:highlight>
              </a:rPr>
              <a:t>reduces support for ticket price and so revenue. </a:t>
            </a:r>
            <a:endParaRPr i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51724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If Big Mountain closes down </a:t>
            </a: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3 runs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, it seems they may  </a:t>
            </a:r>
            <a:r>
              <a:rPr i="1" lang="en" sz="1450">
                <a:solidFill>
                  <a:srgbClr val="333333"/>
                </a:solidFill>
                <a:highlight>
                  <a:srgbClr val="FFFFFF"/>
                </a:highlight>
              </a:rPr>
              <a:t>as well close down 4 or 5, as there's no further loss in ticket price.</a:t>
            </a:r>
            <a:endParaRPr i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51724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Increasing the closures </a:t>
            </a: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down to 6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or </a:t>
            </a:r>
            <a:r>
              <a:rPr i="1" lang="en" sz="1450">
                <a:solidFill>
                  <a:srgbClr val="333333"/>
                </a:solidFill>
                <a:highlight>
                  <a:srgbClr val="FFFFFF"/>
                </a:highlight>
              </a:rPr>
              <a:t>more leads to a large drop.</a:t>
            </a:r>
            <a:endParaRPr i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25" y="1395350"/>
            <a:ext cx="4665200" cy="29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A20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Some Findings</a:t>
            </a:r>
            <a:endParaRPr b="1" sz="242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650"/>
              <a:buAutoNum type="arabicPeriod"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Increase the vertical drop by extending a run 150 feet lower. This would require installing an additional chair lift to bring skiers back up but would not require extra snowmaking coverage.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AutoNum type="arabicPeriod"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This option is the same as option 1, but it includes adding 2 acres of snowmaking coverage.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AutoNum type="arabicPeriod"/>
            </a:pP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Increase the length of the longest run by 0.2 miles, bringing it to a total length of 3.5 miles. This would require an additional 4 acres of snowmaking coverage.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333333"/>
                </a:solidFill>
                <a:highlight>
                  <a:schemeClr val="accent6"/>
                </a:highlight>
              </a:rPr>
              <a:t>1, 2, and 3 will not impact pricing</a:t>
            </a:r>
            <a:endParaRPr b="1" sz="2400">
              <a:highlight>
                <a:schemeClr val="accent6"/>
              </a:highlight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58650" y="4114575"/>
            <a:ext cx="79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53925" y="3988200"/>
            <a:ext cx="8278500" cy="10158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</a:rPr>
              <a:t>Random Forest model shows that an increase of 10 dollars to the weekend ticket price increases the revenue and has no impact on market share. </a:t>
            </a:r>
            <a:endParaRPr b="1"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and conclusion</a:t>
            </a:r>
            <a:endParaRPr b="1" sz="37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</a:rPr>
              <a:t>The modelling performed here is constrained by deficiencies in the data set, such as the lack of information about other factors, such as service quality and customer demand. </a:t>
            </a:r>
            <a:endParaRPr b="1"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</a:rPr>
              <a:t>To get a more accurate picture, information about the following costs would help: maintenance costs, labour costs, marketing and advertising expenses, utility costs, and insurance and safety costs.</a:t>
            </a:r>
            <a:endParaRPr b="1"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FF0000"/>
                </a:solidFill>
                <a:highlight>
                  <a:srgbClr val="FFFFFF"/>
                </a:highlight>
              </a:rPr>
              <a:t>Our final recommendation to the Executive Board is to close one run and also increase the adult's weekend ticket price by 10 dollars.</a:t>
            </a: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