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618850" y="22486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/>
              <a:t>Partie 2 : Introduction à WordPress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WordPress - Drupal - Joomla</a:t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225" y="1017800"/>
            <a:ext cx="45720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406200" y="2642300"/>
            <a:ext cx="83922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Leader du marché du CMS (plus de 60%)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Choix favori des débutants pour sa facilité </a:t>
            </a:r>
            <a:r>
              <a:rPr lang="fr">
                <a:solidFill>
                  <a:schemeClr val="dk1"/>
                </a:solidFill>
              </a:rPr>
              <a:t>d'utilisation</a:t>
            </a:r>
            <a:r>
              <a:rPr lang="fr">
                <a:solidFill>
                  <a:schemeClr val="dk1"/>
                </a:solidFill>
              </a:rPr>
              <a:t> et de prise en main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Particulièrement bien </a:t>
            </a:r>
            <a:r>
              <a:rPr lang="fr">
                <a:solidFill>
                  <a:schemeClr val="dk1"/>
                </a:solidFill>
              </a:rPr>
              <a:t>adapté</a:t>
            </a:r>
            <a:r>
              <a:rPr lang="fr">
                <a:solidFill>
                  <a:schemeClr val="dk1"/>
                </a:solidFill>
              </a:rPr>
              <a:t> pour: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fr">
                <a:solidFill>
                  <a:schemeClr val="dk1"/>
                </a:solidFill>
              </a:rPr>
              <a:t>Les sites web de petite et moyenne taille (sites PME, sites vitrine, sites d’évènements, etc…)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fr">
                <a:solidFill>
                  <a:schemeClr val="dk1"/>
                </a:solidFill>
              </a:rPr>
              <a:t>Les blogs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fr">
                <a:solidFill>
                  <a:schemeClr val="dk1"/>
                </a:solidFill>
              </a:rPr>
              <a:t>Les magasin de commerce </a:t>
            </a:r>
            <a:r>
              <a:rPr lang="fr">
                <a:solidFill>
                  <a:schemeClr val="dk1"/>
                </a:solidFill>
              </a:rPr>
              <a:t>électronique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fr">
                <a:solidFill>
                  <a:schemeClr val="dk1"/>
                </a:solidFill>
              </a:rPr>
              <a:t>Peut également </a:t>
            </a:r>
            <a:r>
              <a:rPr lang="fr">
                <a:solidFill>
                  <a:schemeClr val="dk1"/>
                </a:solidFill>
              </a:rPr>
              <a:t>s'adapter</a:t>
            </a:r>
            <a:r>
              <a:rPr lang="fr">
                <a:solidFill>
                  <a:schemeClr val="dk1"/>
                </a:solidFill>
              </a:rPr>
              <a:t> à des sites de grandes taille (banque, marque automobile, etc…)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Large communauté francophone et anglophone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WordPress - Drupal - Joomla</a:t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1045025" y="2777575"/>
            <a:ext cx="77871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CMS venant possédant 6,3% du marché des CMS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Idéal pour les sites Web de commerce electronique ou de réseautage social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CMS plus difficile à appréhender 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Nécessite des compétences techniques plus poussées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100" y="1222300"/>
            <a:ext cx="457200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WordPress - Drupal - Joomla</a:t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100" y="1242077"/>
            <a:ext cx="3465800" cy="13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1017525" y="2777575"/>
            <a:ext cx="7668000" cy="19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CMS venant possédant 4,3% du marché des CMS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Le plus difficlie mais aussi le plus puissant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Nécessite la maitrise de l’HTML; CSS et PHP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Nécessite des compétences techniques plus poussées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Pourquoi choisir WordPress 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Pourquoi choisir WordPress ?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06125"/>
            <a:ext cx="8520600" cy="3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Facilité d’utilisation et de prise en main et possibilité de collaboration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Pas de compétences de code nécessaire (pour un usage standard)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Permet de créer tous types de site (site vitrine, annuaire, site communautaire, forum, réseaux sociaux, boutique en ligne, site portail, magazine, blog, … )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Très grande possibilité de personnalisation (thémes)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Très grande possibilité d’ajout de fonctionnalités (plugins)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Possibilité de création sur mesure par les développeurs web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Gratuit et opensource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Grande communauté francophone et anglophone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Suivi des normes HTML et CSS + responsive</a:t>
            </a:r>
            <a:endParaRPr>
              <a:solidFill>
                <a:schemeClr val="dk1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Optimisé pour un meilleur référencement de vos sites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Conseils pour les utilisateurs de WordPress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017800"/>
            <a:ext cx="8520600" cy="3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Mettez à jours WordPress et vos plugins régulièrement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Définissez l’environnement graphique, le contenu et les fonctionnalités que devra </a:t>
            </a:r>
            <a:r>
              <a:rPr lang="fr">
                <a:solidFill>
                  <a:schemeClr val="dk1"/>
                </a:solidFill>
              </a:rPr>
              <a:t>intégrer</a:t>
            </a:r>
            <a:r>
              <a:rPr lang="fr">
                <a:solidFill>
                  <a:schemeClr val="dk1"/>
                </a:solidFill>
              </a:rPr>
              <a:t> votre site pour pouvoir choisir intelligemment votre thèmes et les plugins à installer, sous peine de vous perdre dans la multitude des thèmes et plugins proposés.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Dépenser quelques euros pour un thème ou un plugin, vous feront souvent gagner du temps et vous </a:t>
            </a:r>
            <a:r>
              <a:rPr lang="fr">
                <a:solidFill>
                  <a:schemeClr val="dk1"/>
                </a:solidFill>
              </a:rPr>
              <a:t>permettront</a:t>
            </a:r>
            <a:r>
              <a:rPr lang="fr">
                <a:solidFill>
                  <a:schemeClr val="dk1"/>
                </a:solidFill>
              </a:rPr>
              <a:t> de bénéficier d’un meilleur support.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Sauvegarder régulièrement votre site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Sécuriser votre site (plugin et bonnes pratiques)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Sites réalisés avec WordPress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244675" y="183300"/>
            <a:ext cx="71580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rgbClr val="FFFFFF"/>
                </a:solidFill>
              </a:rPr>
              <a:t>Sites réalisés avec WordPress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46475" y="1028175"/>
            <a:ext cx="32589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6D9EEB"/>
                </a:solidFill>
              </a:rPr>
              <a:t>Mercedes-Benz</a:t>
            </a:r>
            <a:endParaRPr b="1" sz="2400">
              <a:solidFill>
                <a:srgbClr val="6D9EEB"/>
              </a:solidFill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129700" y="2556750"/>
            <a:ext cx="32589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6D9EEB"/>
                </a:solidFill>
              </a:rPr>
              <a:t>BNP Paribas</a:t>
            </a:r>
            <a:endParaRPr b="1" sz="2400">
              <a:solidFill>
                <a:srgbClr val="6D9EEB"/>
              </a:solidFill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3338950" y="2323400"/>
            <a:ext cx="32589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6D9EEB"/>
                </a:solidFill>
              </a:rPr>
              <a:t>Bouygues Telecom</a:t>
            </a:r>
            <a:endParaRPr b="1" sz="2400">
              <a:solidFill>
                <a:srgbClr val="6D9EEB"/>
              </a:solidFill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5441300" y="2834475"/>
            <a:ext cx="32589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6D9EEB"/>
                </a:solidFill>
              </a:rPr>
              <a:t>CNN international</a:t>
            </a:r>
            <a:endParaRPr b="1" sz="2400">
              <a:solidFill>
                <a:srgbClr val="6D9EEB"/>
              </a:solidFill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2116900" y="3014950"/>
            <a:ext cx="32589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6D9EEB"/>
                </a:solidFill>
              </a:rPr>
              <a:t>Sony</a:t>
            </a:r>
            <a:endParaRPr b="1" sz="2400">
              <a:solidFill>
                <a:srgbClr val="6D9EEB"/>
              </a:solidFill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1999500" y="4338900"/>
            <a:ext cx="32589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6D9EEB"/>
                </a:solidFill>
              </a:rPr>
              <a:t>The New Yorker</a:t>
            </a:r>
            <a:endParaRPr b="1" sz="2400">
              <a:solidFill>
                <a:srgbClr val="6D9EEB"/>
              </a:solidFill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3758525" y="1041350"/>
            <a:ext cx="32589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6D9EEB"/>
                </a:solidFill>
              </a:rPr>
              <a:t>BBC America</a:t>
            </a:r>
            <a:endParaRPr b="1" sz="2400">
              <a:solidFill>
                <a:srgbClr val="6D9EEB"/>
              </a:solidFill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2796575" y="1691000"/>
            <a:ext cx="32589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6D9EEB"/>
                </a:solidFill>
              </a:rPr>
              <a:t>Obama Foundation</a:t>
            </a:r>
            <a:endParaRPr b="1" sz="2400">
              <a:solidFill>
                <a:srgbClr val="6D9EEB"/>
              </a:solidFill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-41450" y="1734650"/>
            <a:ext cx="32589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6D9EEB"/>
                </a:solidFill>
              </a:rPr>
              <a:t>Beyoncé</a:t>
            </a:r>
            <a:endParaRPr b="1" sz="2400">
              <a:solidFill>
                <a:srgbClr val="6D9EEB"/>
              </a:solidFill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5976675" y="1829350"/>
            <a:ext cx="32589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6D9EEB"/>
                </a:solidFill>
              </a:rPr>
              <a:t>Katy Perry</a:t>
            </a:r>
            <a:endParaRPr b="1" sz="2400">
              <a:solidFill>
                <a:srgbClr val="6D9EEB"/>
              </a:solidFill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5942800" y="3977950"/>
            <a:ext cx="32589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6D9EEB"/>
                </a:solidFill>
              </a:rPr>
              <a:t>Rolling Stones</a:t>
            </a:r>
            <a:endParaRPr b="1" sz="2400">
              <a:solidFill>
                <a:srgbClr val="6D9EEB"/>
              </a:solidFill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2654850" y="3605450"/>
            <a:ext cx="32589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6D9EEB"/>
                </a:solidFill>
              </a:rPr>
              <a:t>Leonardo Dicaprio</a:t>
            </a:r>
            <a:endParaRPr b="1" sz="2400">
              <a:solidFill>
                <a:srgbClr val="6D9EEB"/>
              </a:solidFill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-85525" y="3340900"/>
            <a:ext cx="32589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6D9EEB"/>
                </a:solidFill>
              </a:rPr>
              <a:t>Snoop Dogg</a:t>
            </a:r>
            <a:endParaRPr b="1" sz="2400">
              <a:solidFill>
                <a:srgbClr val="6D9EE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Fin partie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Explorons maintenant l’interface administration de WordPress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Qu’est-ce qu’un CMS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CMS = Content Management System (</a:t>
            </a:r>
            <a:r>
              <a:rPr lang="fr"/>
              <a:t>Système</a:t>
            </a:r>
            <a:r>
              <a:rPr lang="fr"/>
              <a:t> de gestion de contenu)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Gratuit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Opensource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Interface d’administration </a:t>
            </a:r>
            <a:endParaRPr/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gérer l’affichage de votre site (via des thème) 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visionner,  ajouter, modifier, supprimer contenus de votre site (CRUD)</a:t>
            </a:r>
            <a:endParaRPr/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ajouter des fonctionnalités via des plugins (ajout et paramètrage)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Pourquoi utiliser un </a:t>
            </a:r>
            <a:r>
              <a:rPr lang="fr"/>
              <a:t>CMS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0923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fr"/>
              <a:t>Gain de temps - Gain d’argent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Facilité d’utilisation et de mise en place (même sans connaissance du code)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Possibilité d’ajouter des contenus même pour les non-développeur (idéal pour mise à jour d’un contenu ciblé par le client)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Possibilité de collaboration à différents niveau de privilèges utilisateurs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CMS = applications Web utilisant les navigateurs -&gt; indépendant des plateformes </a:t>
            </a:r>
            <a:r>
              <a:rPr lang="fr"/>
              <a:t>utilisées</a:t>
            </a:r>
            <a:r>
              <a:rPr lang="fr"/>
              <a:t> (Mac, Windows, Linux)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Possibilité d’accéder au Core pour les développeurs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174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Comment fonctionne un CMS</a:t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1279625"/>
            <a:ext cx="8832300" cy="216950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91700" y="3296725"/>
            <a:ext cx="9052200" cy="17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/>
              <a:t>Visiteur demande afficher une page web -  la demande est reçue par le serveur Apache</a:t>
            </a:r>
            <a:endParaRPr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/>
              <a:t>Le serveur Apache envoie la demande au serveur </a:t>
            </a:r>
            <a:r>
              <a:rPr lang="fr"/>
              <a:t>d'application</a:t>
            </a:r>
            <a:r>
              <a:rPr lang="fr"/>
              <a:t> PHP (capable de gérer  les pages CMS)</a:t>
            </a:r>
            <a:endParaRPr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/>
              <a:t>Le serveur d’application PHP interroge la DB MySQL pour récupérer contenu à afficher au visiteur</a:t>
            </a:r>
            <a:endParaRPr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/>
              <a:t>La DB MySQL </a:t>
            </a:r>
            <a:r>
              <a:rPr lang="fr"/>
              <a:t>envoie</a:t>
            </a:r>
            <a:r>
              <a:rPr lang="fr"/>
              <a:t> le contenu au serveur d’application PHP</a:t>
            </a:r>
            <a:endParaRPr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/>
              <a:t>Le serveur </a:t>
            </a:r>
            <a:r>
              <a:rPr lang="fr"/>
              <a:t>d'application</a:t>
            </a:r>
            <a:r>
              <a:rPr lang="fr"/>
              <a:t> PHP construit la page à afficher en HTML/CSS et l’envoie au serveur Web</a:t>
            </a:r>
            <a:endParaRPr/>
          </a:p>
          <a:p>
            <a: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/>
              <a:t>Le serveur web envoie la page demandée au navigateur du visiteur.</a:t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379925" y="1077325"/>
            <a:ext cx="89883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La majorité des CMS fonctionnent avec un système basé sur 3 serveurs</a:t>
            </a:r>
            <a:endParaRPr b="1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WordPress un CMS populaire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249100" y="563775"/>
            <a:ext cx="4045200" cy="152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WordPress et internet </a:t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6625" y="178650"/>
            <a:ext cx="3739550" cy="471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401950" y="2208925"/>
            <a:ext cx="37395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0000"/>
                </a:solidFill>
              </a:rPr>
              <a:t>U</a:t>
            </a:r>
            <a:r>
              <a:rPr lang="fr" sz="2400">
                <a:solidFill>
                  <a:srgbClr val="FF0000"/>
                </a:solidFill>
              </a:rPr>
              <a:t>n peu moins ⅓ des sites internet  tourne sous WordPress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350050" y="4193775"/>
            <a:ext cx="38433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Source : https://www.numerama.com/tech/333438-30-des-sites-web-tournent-maintenant-sous-wordpress.html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WordPress leader des CMS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WordPress et les autres CMS</a:t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700" y="1141575"/>
            <a:ext cx="571500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WordPress - Drupal - Joomla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