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0" r:id="rId3"/>
    <p:sldId id="258" r:id="rId4"/>
    <p:sldId id="259" r:id="rId5"/>
    <p:sldId id="267" r:id="rId6"/>
    <p:sldId id="261" r:id="rId7"/>
    <p:sldId id="262" r:id="rId8"/>
    <p:sldId id="268" r:id="rId9"/>
    <p:sldId id="266"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237"/>
    <a:srgbClr val="F9F6F0"/>
    <a:srgbClr val="7F6839"/>
    <a:srgbClr val="DDCFBB"/>
    <a:srgbClr val="FAF8F4"/>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3" d="100"/>
          <a:sy n="73" d="100"/>
        </p:scale>
        <p:origin x="485"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394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82803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983844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txBody>
          <a:bodyPr/>
          <a:lstStyle/>
          <a:p>
            <a:endParaRPr lang="en-ID" dirty="0"/>
          </a:p>
        </p:txBody>
      </p:sp>
      <p:sp>
        <p:nvSpPr>
          <p:cNvPr id="4" name="Shape 2"/>
          <p:cNvSpPr/>
          <p:nvPr/>
        </p:nvSpPr>
        <p:spPr>
          <a:xfrm>
            <a:off x="9144000" y="0"/>
            <a:ext cx="5486400" cy="8229600"/>
          </a:xfrm>
          <a:prstGeom prst="rect">
            <a:avLst/>
          </a:prstGeom>
          <a:solidFill>
            <a:srgbClr val="E5E0DF"/>
          </a:solidFill>
          <a:ln/>
        </p:spPr>
      </p:sp>
      <p:pic>
        <p:nvPicPr>
          <p:cNvPr id="5"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6" name="Text 3"/>
          <p:cNvSpPr/>
          <p:nvPr/>
        </p:nvSpPr>
        <p:spPr>
          <a:xfrm>
            <a:off x="650319" y="1062038"/>
            <a:ext cx="7477601" cy="2874645"/>
          </a:xfrm>
          <a:prstGeom prst="rect">
            <a:avLst/>
          </a:prstGeom>
          <a:solidFill>
            <a:srgbClr val="F9F6F0"/>
          </a:solidFill>
          <a:ln/>
        </p:spPr>
        <p:txBody>
          <a:bodyPr wrap="square" rtlCol="0" anchor="t"/>
          <a:lstStyle/>
          <a:p>
            <a:pPr marL="0" indent="0">
              <a:lnSpc>
                <a:spcPts val="7545"/>
              </a:lnSpc>
              <a:buNone/>
            </a:pPr>
            <a:r>
              <a:rPr lang="en-US" sz="6036" b="1" dirty="0">
                <a:solidFill>
                  <a:srgbClr val="484237"/>
                </a:solidFill>
                <a:latin typeface="Times New Roman" panose="02020603050405020304" pitchFamily="18" charset="0"/>
                <a:ea typeface="Gelasio" pitchFamily="34" charset="-122"/>
                <a:cs typeface="Times New Roman" panose="02020603050405020304" pitchFamily="18" charset="0"/>
              </a:rPr>
              <a:t>Kondisi Pendidikan Indonesia di Masa Penjajahan </a:t>
            </a:r>
            <a:endParaRPr lang="en-US" sz="6036" dirty="0">
              <a:latin typeface="Times New Roman" panose="02020603050405020304" pitchFamily="18" charset="0"/>
              <a:cs typeface="Times New Roman" panose="02020603050405020304" pitchFamily="18" charset="0"/>
            </a:endParaRPr>
          </a:p>
        </p:txBody>
      </p:sp>
      <p:sp>
        <p:nvSpPr>
          <p:cNvPr id="7" name="Text 4"/>
          <p:cNvSpPr/>
          <p:nvPr/>
        </p:nvSpPr>
        <p:spPr>
          <a:xfrm>
            <a:off x="833199" y="5260538"/>
            <a:ext cx="7477601" cy="333256"/>
          </a:xfrm>
          <a:prstGeom prst="rect">
            <a:avLst/>
          </a:prstGeom>
          <a:noFill/>
          <a:ln/>
        </p:spPr>
        <p:txBody>
          <a:bodyPr wrap="none" rtlCol="0" anchor="t"/>
          <a:lstStyle/>
          <a:p>
            <a:pPr marL="0" indent="0">
              <a:lnSpc>
                <a:spcPts val="2624"/>
              </a:lnSpc>
              <a:buNone/>
            </a:pPr>
            <a:endParaRPr lang="en-US" sz="1750" dirty="0">
              <a:latin typeface="Times New Roman" panose="02020603050405020304" pitchFamily="18" charset="0"/>
              <a:cs typeface="Times New Roman" panose="02020603050405020304" pitchFamily="18" charset="0"/>
            </a:endParaRPr>
          </a:p>
        </p:txBody>
      </p:sp>
      <p:sp>
        <p:nvSpPr>
          <p:cNvPr id="8" name="Text 5"/>
          <p:cNvSpPr/>
          <p:nvPr/>
        </p:nvSpPr>
        <p:spPr>
          <a:xfrm>
            <a:off x="650319" y="7000934"/>
            <a:ext cx="7477601" cy="333256"/>
          </a:xfrm>
          <a:prstGeom prst="rect">
            <a:avLst/>
          </a:prstGeom>
          <a:noFill/>
          <a:ln/>
        </p:spPr>
        <p:txBody>
          <a:bodyPr wrap="none" rtlCol="0" anchor="t"/>
          <a:lstStyle/>
          <a:p>
            <a:pPr marL="0" indent="0">
              <a:lnSpc>
                <a:spcPts val="2624"/>
              </a:lnSpc>
              <a:buNone/>
            </a:pPr>
            <a:r>
              <a:rPr lang="en-US" sz="2400" b="1" dirty="0">
                <a:solidFill>
                  <a:srgbClr val="484237"/>
                </a:solidFill>
                <a:latin typeface="Times New Roman" panose="02020603050405020304" pitchFamily="18" charset="0"/>
                <a:ea typeface="Gelasio" pitchFamily="34" charset="-122"/>
                <a:cs typeface="Times New Roman" panose="02020603050405020304" pitchFamily="18" charset="0"/>
              </a:rPr>
              <a:t>M. Farid Aqsha Ramadhan </a:t>
            </a:r>
          </a:p>
          <a:p>
            <a:pPr marL="0" indent="0">
              <a:lnSpc>
                <a:spcPts val="2624"/>
              </a:lnSpc>
              <a:buNone/>
            </a:pPr>
            <a:r>
              <a:rPr lang="en-US" sz="2400" b="1" dirty="0">
                <a:solidFill>
                  <a:srgbClr val="484237"/>
                </a:solidFill>
                <a:latin typeface="Times New Roman" panose="02020603050405020304" pitchFamily="18" charset="0"/>
                <a:ea typeface="Gelasio" pitchFamily="34" charset="-122"/>
                <a:cs typeface="Times New Roman" panose="02020603050405020304" pitchFamily="18" charset="0"/>
              </a:rPr>
              <a:t>(2055301070)</a:t>
            </a:r>
            <a:endParaRPr lang="en-US" sz="2400" dirty="0">
              <a:latin typeface="Times New Roman" panose="02020603050405020304" pitchFamily="18" charset="0"/>
              <a:cs typeface="Times New Roman" panose="02020603050405020304" pitchFamily="18" charset="0"/>
            </a:endParaRPr>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1" name="Picture 10">
            <a:extLst>
              <a:ext uri="{FF2B5EF4-FFF2-40B4-BE49-F238E27FC236}">
                <a16:creationId xmlns:a16="http://schemas.microsoft.com/office/drawing/2014/main" id="{97A36CD7-9191-18D1-C003-259BDC7DC609}"/>
              </a:ext>
            </a:extLst>
          </p:cNvPr>
          <p:cNvPicPr>
            <a:picLocks noChangeAspect="1"/>
          </p:cNvPicPr>
          <p:nvPr/>
        </p:nvPicPr>
        <p:blipFill rotWithShape="1">
          <a:blip r:embed="rId6"/>
          <a:srcRect l="5926" r="36883"/>
          <a:stretch/>
        </p:blipFill>
        <p:spPr>
          <a:xfrm>
            <a:off x="7818120" y="0"/>
            <a:ext cx="6812280" cy="8225136"/>
          </a:xfrm>
          <a:prstGeom prst="rect">
            <a:avLst/>
          </a:prstGeom>
        </p:spPr>
      </p:pic>
      <p:sp>
        <p:nvSpPr>
          <p:cNvPr id="10" name="Text 5">
            <a:extLst>
              <a:ext uri="{FF2B5EF4-FFF2-40B4-BE49-F238E27FC236}">
                <a16:creationId xmlns:a16="http://schemas.microsoft.com/office/drawing/2014/main" id="{B3A366A6-088F-4060-53BE-0B18BEBA9698}"/>
              </a:ext>
            </a:extLst>
          </p:cNvPr>
          <p:cNvSpPr/>
          <p:nvPr/>
        </p:nvSpPr>
        <p:spPr>
          <a:xfrm>
            <a:off x="650319" y="4694330"/>
            <a:ext cx="7477601" cy="333256"/>
          </a:xfrm>
          <a:prstGeom prst="rect">
            <a:avLst/>
          </a:prstGeom>
          <a:noFill/>
          <a:ln/>
        </p:spPr>
        <p:txBody>
          <a:bodyPr wrap="none" rtlCol="0" anchor="t"/>
          <a:lstStyle/>
          <a:p>
            <a:pPr marL="0" indent="0">
              <a:lnSpc>
                <a:spcPts val="2624"/>
              </a:lnSpc>
              <a:buNone/>
            </a:pPr>
            <a:r>
              <a:rPr lang="en-US" sz="2800" b="1" dirty="0" err="1">
                <a:solidFill>
                  <a:srgbClr val="484237"/>
                </a:solidFill>
                <a:latin typeface="Times New Roman" panose="02020603050405020304" pitchFamily="18" charset="0"/>
                <a:ea typeface="Gelasio" pitchFamily="34" charset="-122"/>
                <a:cs typeface="Times New Roman" panose="02020603050405020304" pitchFamily="18" charset="0"/>
              </a:rPr>
              <a:t>Dosen</a:t>
            </a:r>
            <a:r>
              <a:rPr lang="en-US" sz="2800" b="1"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2800" b="1" dirty="0" err="1">
                <a:solidFill>
                  <a:srgbClr val="484237"/>
                </a:solidFill>
                <a:latin typeface="Times New Roman" panose="02020603050405020304" pitchFamily="18" charset="0"/>
                <a:ea typeface="Gelasio" pitchFamily="34" charset="-122"/>
                <a:cs typeface="Times New Roman" panose="02020603050405020304" pitchFamily="18" charset="0"/>
              </a:rPr>
              <a:t>Pengampu</a:t>
            </a:r>
            <a:endParaRPr lang="en-US" sz="2800" b="1" dirty="0">
              <a:solidFill>
                <a:srgbClr val="484237"/>
              </a:solidFill>
              <a:latin typeface="Times New Roman" panose="02020603050405020304" pitchFamily="18" charset="0"/>
              <a:ea typeface="Gelasio" pitchFamily="34" charset="-122"/>
              <a:cs typeface="Times New Roman" panose="02020603050405020304" pitchFamily="18" charset="0"/>
            </a:endParaRPr>
          </a:p>
        </p:txBody>
      </p:sp>
      <p:sp>
        <p:nvSpPr>
          <p:cNvPr id="12" name="Text 5">
            <a:extLst>
              <a:ext uri="{FF2B5EF4-FFF2-40B4-BE49-F238E27FC236}">
                <a16:creationId xmlns:a16="http://schemas.microsoft.com/office/drawing/2014/main" id="{5286BC34-2F08-906B-1776-748BA451EBF8}"/>
              </a:ext>
            </a:extLst>
          </p:cNvPr>
          <p:cNvSpPr/>
          <p:nvPr/>
        </p:nvSpPr>
        <p:spPr>
          <a:xfrm>
            <a:off x="586859" y="5182716"/>
            <a:ext cx="7477601" cy="333256"/>
          </a:xfrm>
          <a:prstGeom prst="rect">
            <a:avLst/>
          </a:prstGeom>
          <a:noFill/>
          <a:ln/>
        </p:spPr>
        <p:txBody>
          <a:bodyPr wrap="none" rtlCol="0" anchor="t"/>
          <a:lstStyle/>
          <a:p>
            <a:pPr marL="0" indent="0">
              <a:lnSpc>
                <a:spcPts val="2624"/>
              </a:lnSpc>
              <a:buNone/>
            </a:pPr>
            <a:r>
              <a:rPr lang="en-US" sz="2800" b="1" dirty="0" err="1">
                <a:solidFill>
                  <a:srgbClr val="484237"/>
                </a:solidFill>
                <a:latin typeface="Times New Roman" panose="02020603050405020304" pitchFamily="18" charset="0"/>
                <a:ea typeface="Gelasio" pitchFamily="34" charset="-122"/>
                <a:cs typeface="Times New Roman" panose="02020603050405020304" pitchFamily="18" charset="0"/>
              </a:rPr>
              <a:t>Jufri</a:t>
            </a:r>
            <a:r>
              <a:rPr lang="en-US" sz="2800" b="1"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2800" b="1" dirty="0" err="1">
                <a:solidFill>
                  <a:srgbClr val="484237"/>
                </a:solidFill>
                <a:latin typeface="Times New Roman" panose="02020603050405020304" pitchFamily="18" charset="0"/>
                <a:ea typeface="Gelasio" pitchFamily="34" charset="-122"/>
                <a:cs typeface="Times New Roman" panose="02020603050405020304" pitchFamily="18" charset="0"/>
              </a:rPr>
              <a:t>Hardianto</a:t>
            </a:r>
            <a:r>
              <a:rPr lang="en-US" sz="2800" b="1"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2800" b="1" dirty="0" err="1">
                <a:solidFill>
                  <a:srgbClr val="484237"/>
                </a:solidFill>
                <a:latin typeface="Times New Roman" panose="02020603050405020304" pitchFamily="18" charset="0"/>
                <a:ea typeface="Gelasio" pitchFamily="34" charset="-122"/>
                <a:cs typeface="Times New Roman" panose="02020603050405020304" pitchFamily="18" charset="0"/>
              </a:rPr>
              <a:t>Zulfan</a:t>
            </a:r>
            <a:r>
              <a:rPr lang="en-US" sz="2800" b="1" dirty="0">
                <a:solidFill>
                  <a:srgbClr val="484237"/>
                </a:solidFill>
                <a:latin typeface="Times New Roman" panose="02020603050405020304" pitchFamily="18" charset="0"/>
                <a:ea typeface="Gelasio" pitchFamily="34" charset="-122"/>
                <a:cs typeface="Times New Roman" panose="02020603050405020304" pitchFamily="18" charset="0"/>
              </a:rPr>
              <a:t>, S.H., M.H.,</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5424E0-E8CE-4288-8BD9-2924542D50B8}"/>
              </a:ext>
            </a:extLst>
          </p:cNvPr>
          <p:cNvPicPr>
            <a:picLocks noChangeAspect="1"/>
          </p:cNvPicPr>
          <p:nvPr/>
        </p:nvPicPr>
        <p:blipFill rotWithShape="1">
          <a:blip r:embed="rId3"/>
          <a:srcRect l="1215" t="2175" r="939" b="14352"/>
          <a:stretch/>
        </p:blipFill>
        <p:spPr>
          <a:xfrm>
            <a:off x="0" y="1"/>
            <a:ext cx="14737080" cy="8229600"/>
          </a:xfrm>
          <a:prstGeom prst="rect">
            <a:avLst/>
          </a:prstGeom>
        </p:spPr>
      </p:pic>
      <p:sp>
        <p:nvSpPr>
          <p:cNvPr id="3" name="Shape 1"/>
          <p:cNvSpPr/>
          <p:nvPr/>
        </p:nvSpPr>
        <p:spPr>
          <a:xfrm>
            <a:off x="-53340" y="0"/>
            <a:ext cx="14790420" cy="8229600"/>
          </a:xfrm>
          <a:prstGeom prst="rect">
            <a:avLst/>
          </a:prstGeom>
          <a:solidFill>
            <a:srgbClr val="484237">
              <a:alpha val="87059"/>
            </a:srgbClr>
          </a:solidFill>
          <a:ln/>
        </p:spPr>
      </p:sp>
      <p:sp>
        <p:nvSpPr>
          <p:cNvPr id="5" name="Text 2"/>
          <p:cNvSpPr/>
          <p:nvPr/>
        </p:nvSpPr>
        <p:spPr>
          <a:xfrm>
            <a:off x="1765738" y="2189599"/>
            <a:ext cx="11098924" cy="2252745"/>
          </a:xfrm>
          <a:prstGeom prst="rect">
            <a:avLst/>
          </a:prstGeom>
          <a:noFill/>
          <a:ln/>
        </p:spPr>
        <p:txBody>
          <a:bodyPr wrap="square" rtlCol="0" anchor="t"/>
          <a:lstStyle/>
          <a:p>
            <a:pPr marL="0" indent="0" algn="ctr">
              <a:lnSpc>
                <a:spcPts val="7545"/>
              </a:lnSpc>
              <a:buNone/>
            </a:pPr>
            <a:r>
              <a:rPr lang="en-US" sz="6600" b="1" dirty="0" err="1">
                <a:solidFill>
                  <a:srgbClr val="FAF8F4"/>
                </a:solidFill>
                <a:latin typeface="Times New Roman" panose="02020603050405020304" pitchFamily="18" charset="0"/>
                <a:ea typeface="Gelasio" pitchFamily="34" charset="-122"/>
                <a:cs typeface="Times New Roman" panose="02020603050405020304" pitchFamily="18" charset="0"/>
              </a:rPr>
              <a:t>Kondisi</a:t>
            </a:r>
            <a:r>
              <a:rPr lang="en-US" sz="6600" b="1" dirty="0">
                <a:solidFill>
                  <a:srgbClr val="FAF8F4"/>
                </a:solidFill>
                <a:latin typeface="Times New Roman" panose="02020603050405020304" pitchFamily="18" charset="0"/>
                <a:ea typeface="Gelasio" pitchFamily="34" charset="-122"/>
                <a:cs typeface="Times New Roman" panose="02020603050405020304" pitchFamily="18" charset="0"/>
              </a:rPr>
              <a:t> Pendidikan Indonesia di Masa </a:t>
            </a:r>
            <a:r>
              <a:rPr lang="en-US" sz="6600" b="1" dirty="0" err="1">
                <a:solidFill>
                  <a:srgbClr val="FAF8F4"/>
                </a:solidFill>
                <a:latin typeface="Times New Roman" panose="02020603050405020304" pitchFamily="18" charset="0"/>
                <a:ea typeface="Gelasio" pitchFamily="34" charset="-122"/>
                <a:cs typeface="Times New Roman" panose="02020603050405020304" pitchFamily="18" charset="0"/>
              </a:rPr>
              <a:t>Penjajahan</a:t>
            </a:r>
            <a:r>
              <a:rPr lang="en-US" sz="6600" b="1" dirty="0">
                <a:solidFill>
                  <a:srgbClr val="FAF8F4"/>
                </a:solidFill>
                <a:latin typeface="Times New Roman" panose="02020603050405020304" pitchFamily="18" charset="0"/>
                <a:ea typeface="Gelasio" pitchFamily="34" charset="-122"/>
                <a:cs typeface="Times New Roman" panose="02020603050405020304" pitchFamily="18" charset="0"/>
              </a:rPr>
              <a:t> Belanda</a:t>
            </a:r>
            <a:endParaRPr lang="en-US" sz="6600" dirty="0">
              <a:solidFill>
                <a:srgbClr val="FAF8F4"/>
              </a:solidFill>
              <a:latin typeface="Times New Roman" panose="02020603050405020304" pitchFamily="18" charset="0"/>
              <a:cs typeface="Times New Roman" panose="02020603050405020304" pitchFamily="18" charset="0"/>
            </a:endParaRPr>
          </a:p>
        </p:txBody>
      </p:sp>
      <p:sp>
        <p:nvSpPr>
          <p:cNvPr id="6" name="Text 3"/>
          <p:cNvSpPr/>
          <p:nvPr/>
        </p:nvSpPr>
        <p:spPr>
          <a:xfrm>
            <a:off x="3069021" y="4680785"/>
            <a:ext cx="8271642" cy="1333024"/>
          </a:xfrm>
          <a:prstGeom prst="rect">
            <a:avLst/>
          </a:prstGeom>
          <a:noFill/>
          <a:ln/>
        </p:spPr>
        <p:txBody>
          <a:bodyPr wrap="square" rtlCol="0" anchor="t"/>
          <a:lstStyle/>
          <a:p>
            <a:pPr algn="ctr">
              <a:lnSpc>
                <a:spcPts val="2624"/>
              </a:lnSpc>
            </a:pP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Pendidikan di Indonesia pada masa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penjajahan</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Belanda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terbagi</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menjadi</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dua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sistem</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yaitu</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pendidikan</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untuk</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pribumi</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dan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pendidikan</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untuk</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orang Belanda. Pendidikan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untuk</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pribumi</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fokus</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pada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pendidikan</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dasar</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yang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bertujuan</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untuk</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mencetak</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tenaga</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kerja</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terampil</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a:t>
            </a:r>
            <a:endParaRPr lang="en-US" sz="2000" dirty="0">
              <a:solidFill>
                <a:srgbClr val="FAF8F4"/>
              </a:solidFill>
              <a:latin typeface="Times New Roman" panose="02020603050405020304" pitchFamily="18" charset="0"/>
              <a:cs typeface="Times New Roman" panose="02020603050405020304" pitchFamily="18" charset="0"/>
            </a:endParaRPr>
          </a:p>
          <a:p>
            <a:pPr marL="0" indent="0">
              <a:lnSpc>
                <a:spcPts val="2624"/>
              </a:lnSpc>
              <a:buNone/>
            </a:pPr>
            <a:endParaRPr lang="en-US" sz="2000" dirty="0">
              <a:solidFill>
                <a:srgbClr val="FAF8F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txBody>
          <a:bodyPr/>
          <a:lstStyle/>
          <a:p>
            <a:endParaRPr lang="en-ID" dirty="0"/>
          </a:p>
        </p:txBody>
      </p:sp>
      <p:sp>
        <p:nvSpPr>
          <p:cNvPr id="4" name="Text 2"/>
          <p:cNvSpPr/>
          <p:nvPr/>
        </p:nvSpPr>
        <p:spPr>
          <a:xfrm>
            <a:off x="2044898" y="870538"/>
            <a:ext cx="10554414" cy="1388745"/>
          </a:xfrm>
          <a:prstGeom prst="rect">
            <a:avLst/>
          </a:prstGeom>
          <a:noFill/>
          <a:ln/>
        </p:spPr>
        <p:txBody>
          <a:bodyPr wrap="square" rtlCol="0" anchor="t"/>
          <a:lstStyle/>
          <a:p>
            <a:pPr marL="0" indent="0" algn="ctr">
              <a:lnSpc>
                <a:spcPts val="5468"/>
              </a:lnSpc>
              <a:buNone/>
            </a:pP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Sistem Pendidikan </a:t>
            </a:r>
          </a:p>
          <a:p>
            <a:pPr marL="0" indent="0" algn="ctr">
              <a:lnSpc>
                <a:spcPts val="5468"/>
              </a:lnSpc>
              <a:buNone/>
            </a:pP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Pada Masa Belanda</a:t>
            </a:r>
            <a:endParaRPr lang="en-US" sz="4374" dirty="0">
              <a:latin typeface="Times New Roman" panose="02020603050405020304" pitchFamily="18" charset="0"/>
              <a:cs typeface="Times New Roman" panose="02020603050405020304" pitchFamily="18" charset="0"/>
            </a:endParaRPr>
          </a:p>
        </p:txBody>
      </p:sp>
      <p:sp>
        <p:nvSpPr>
          <p:cNvPr id="5" name="Text 3"/>
          <p:cNvSpPr/>
          <p:nvPr/>
        </p:nvSpPr>
        <p:spPr>
          <a:xfrm>
            <a:off x="2037993" y="3028950"/>
            <a:ext cx="3156347" cy="694373"/>
          </a:xfrm>
          <a:prstGeom prst="rect">
            <a:avLst/>
          </a:prstGeom>
          <a:noFill/>
          <a:ln/>
        </p:spPr>
        <p:txBody>
          <a:bodyPr wrap="square" rtlCol="0" anchor="t"/>
          <a:lstStyle/>
          <a:p>
            <a:pPr marL="0" indent="0">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Sekolah Europese Lagere School (ELS)</a:t>
            </a:r>
          </a:p>
          <a:p>
            <a:pPr marL="0" indent="0">
              <a:lnSpc>
                <a:spcPts val="2734"/>
              </a:lnSpc>
              <a:buNone/>
            </a:pPr>
            <a:r>
              <a:rPr lang="en-US" sz="2187" dirty="0">
                <a:solidFill>
                  <a:srgbClr val="484237"/>
                </a:solidFill>
                <a:latin typeface="Times New Roman" panose="02020603050405020304" pitchFamily="18" charset="0"/>
                <a:ea typeface="Gelasio" pitchFamily="34" charset="-122"/>
                <a:cs typeface="Times New Roman" panose="02020603050405020304" pitchFamily="18" charset="0"/>
              </a:rPr>
              <a:t>1817</a:t>
            </a:r>
          </a:p>
          <a:p>
            <a:pPr marL="0" indent="0">
              <a:lnSpc>
                <a:spcPts val="2734"/>
              </a:lnSpc>
              <a:buNone/>
            </a:pPr>
            <a:endParaRPr lang="en-US" sz="2187" dirty="0">
              <a:latin typeface="Times New Roman" panose="02020603050405020304" pitchFamily="18" charset="0"/>
              <a:cs typeface="Times New Roman" panose="02020603050405020304" pitchFamily="18" charset="0"/>
            </a:endParaRPr>
          </a:p>
        </p:txBody>
      </p:sp>
      <p:sp>
        <p:nvSpPr>
          <p:cNvPr id="6" name="Text 4"/>
          <p:cNvSpPr/>
          <p:nvPr/>
        </p:nvSpPr>
        <p:spPr>
          <a:xfrm>
            <a:off x="2037993" y="4331897"/>
            <a:ext cx="3156347" cy="2332792"/>
          </a:xfrm>
          <a:prstGeom prst="rect">
            <a:avLst/>
          </a:prstGeom>
          <a:noFill/>
          <a:ln/>
        </p:spPr>
        <p:txBody>
          <a:bodyPr wrap="square" rtlCol="0" anchor="t"/>
          <a:lstStyle/>
          <a:p>
            <a:pPr marL="0" indent="0">
              <a:lnSpc>
                <a:spcPts val="2624"/>
              </a:lnSpc>
              <a:buNone/>
            </a:pP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Sekolah</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Dasar ini diperuntukkan bagi anak keturunan Eropa dan pribumi yang berstatus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elit</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Namun</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untuk</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pribumi</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tidak</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lama dan Kembali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dibuka</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hanya</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untuk</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warga</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eropa</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saja</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Satu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dari</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sekian</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pribumi</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sempat</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pernah</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bersekolah</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di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sini</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adalah</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Gatot Subroto</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5743932" y="3028950"/>
            <a:ext cx="3156347" cy="694373"/>
          </a:xfrm>
          <a:prstGeom prst="rect">
            <a:avLst/>
          </a:prstGeom>
          <a:noFill/>
          <a:ln/>
        </p:spPr>
        <p:txBody>
          <a:bodyPr wrap="square" rtlCol="0" anchor="t"/>
          <a:lstStyle/>
          <a:p>
            <a:pPr marL="0" indent="0">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Hollands Inlandsche School (HIS)</a:t>
            </a:r>
          </a:p>
          <a:p>
            <a:pPr marL="0" indent="0">
              <a:lnSpc>
                <a:spcPts val="2734"/>
              </a:lnSpc>
              <a:buNone/>
            </a:pPr>
            <a:r>
              <a:rPr lang="en-US" sz="2187" dirty="0">
                <a:solidFill>
                  <a:srgbClr val="484237"/>
                </a:solidFill>
                <a:latin typeface="Times New Roman" panose="02020603050405020304" pitchFamily="18" charset="0"/>
                <a:ea typeface="Gelasio" pitchFamily="34" charset="-122"/>
                <a:cs typeface="Times New Roman" panose="02020603050405020304" pitchFamily="18" charset="0"/>
              </a:rPr>
              <a:t>1914</a:t>
            </a:r>
            <a:endParaRPr lang="en-US" sz="2187" dirty="0">
              <a:latin typeface="Times New Roman" panose="02020603050405020304" pitchFamily="18" charset="0"/>
              <a:cs typeface="Times New Roman" panose="02020603050405020304" pitchFamily="18" charset="0"/>
            </a:endParaRPr>
          </a:p>
        </p:txBody>
      </p:sp>
      <p:sp>
        <p:nvSpPr>
          <p:cNvPr id="8" name="Text 6"/>
          <p:cNvSpPr/>
          <p:nvPr/>
        </p:nvSpPr>
        <p:spPr>
          <a:xfrm>
            <a:off x="5743932" y="4331897"/>
            <a:ext cx="3156347" cy="2999303"/>
          </a:xfrm>
          <a:prstGeom prst="rect">
            <a:avLst/>
          </a:prstGeom>
          <a:noFill/>
          <a:ln/>
        </p:spPr>
        <p:txBody>
          <a:bodyPr wrap="square" rtlCol="0" anchor="t"/>
          <a:lstStyle/>
          <a:p>
            <a:pPr marL="0" indent="0">
              <a:lnSpc>
                <a:spcPts val="2624"/>
              </a:lnSpc>
              <a:buNone/>
            </a:pP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Sekolah ini dirancang untuk anak pribumi dari kelas menengah dan menekankan pelajaran praktis yang berfokus pada keperluan lokal. Bahasa pengantar adalah bahasa Belanda dan menggunakan sistem pendidikan yang lebih sederhana dari ELS.</a:t>
            </a: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9449872" y="3028950"/>
            <a:ext cx="2777490" cy="347186"/>
          </a:xfrm>
          <a:prstGeom prst="rect">
            <a:avLst/>
          </a:prstGeom>
          <a:noFill/>
          <a:ln/>
        </p:spPr>
        <p:txBody>
          <a:bodyPr wrap="none" rtlCol="0" anchor="t"/>
          <a:lstStyle/>
          <a:p>
            <a:pPr marL="0" indent="0">
              <a:lnSpc>
                <a:spcPts val="2734"/>
              </a:lnSpc>
              <a:buNone/>
            </a:pPr>
            <a:r>
              <a:rPr lang="en-US" sz="2187" b="1" dirty="0" err="1">
                <a:solidFill>
                  <a:srgbClr val="484237"/>
                </a:solidFill>
                <a:latin typeface="Times New Roman" panose="02020603050405020304" pitchFamily="18" charset="0"/>
                <a:ea typeface="Gelasio" pitchFamily="34" charset="-122"/>
                <a:cs typeface="Times New Roman" panose="02020603050405020304" pitchFamily="18" charset="0"/>
              </a:rPr>
              <a:t>Sekolah</a:t>
            </a: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 Rakyat</a:t>
            </a:r>
          </a:p>
          <a:p>
            <a:pPr marL="0" indent="0">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a:t>
            </a:r>
            <a:r>
              <a:rPr lang="en-US" sz="2187" b="1" dirty="0" err="1">
                <a:solidFill>
                  <a:srgbClr val="484237"/>
                </a:solidFill>
                <a:latin typeface="Times New Roman" panose="02020603050405020304" pitchFamily="18" charset="0"/>
                <a:ea typeface="Gelasio" pitchFamily="34" charset="-122"/>
                <a:cs typeface="Times New Roman" panose="02020603050405020304" pitchFamily="18" charset="0"/>
              </a:rPr>
              <a:t>Volkschool</a:t>
            </a: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a:t>
            </a:r>
          </a:p>
          <a:p>
            <a:pPr marL="0" indent="0">
              <a:lnSpc>
                <a:spcPts val="2734"/>
              </a:lnSpc>
              <a:buNone/>
            </a:pPr>
            <a:r>
              <a:rPr lang="en-US" sz="2187" dirty="0">
                <a:solidFill>
                  <a:srgbClr val="484237"/>
                </a:solidFill>
                <a:latin typeface="Times New Roman" panose="02020603050405020304" pitchFamily="18" charset="0"/>
                <a:ea typeface="Gelasio" pitchFamily="34" charset="-122"/>
                <a:cs typeface="Times New Roman" panose="02020603050405020304" pitchFamily="18" charset="0"/>
              </a:rPr>
              <a:t>1941</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9436060" y="4331897"/>
            <a:ext cx="3156347" cy="3332559"/>
          </a:xfrm>
          <a:prstGeom prst="rect">
            <a:avLst/>
          </a:prstGeom>
          <a:noFill/>
          <a:ln/>
        </p:spPr>
        <p:txBody>
          <a:bodyPr wrap="square" rtlCol="0" anchor="t"/>
          <a:lstStyle/>
          <a:p>
            <a:pPr marL="0" indent="0">
              <a:lnSpc>
                <a:spcPts val="2624"/>
              </a:lnSpc>
              <a:buNone/>
            </a:pP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Sekolah ini dibentuk untuk masyarakat pribumi di pedesaan dan menekankan pendidikan agama dan moral. Bahasa pengantar adalah bahasa daerah dan menggunakan sistem pendidikan yang sangat sederhana dengan fokus pada literasi dasar.</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805338"/>
            <a:ext cx="10554414" cy="1388745"/>
          </a:xfrm>
          <a:prstGeom prst="rect">
            <a:avLst/>
          </a:prstGeom>
          <a:noFill/>
          <a:ln/>
        </p:spPr>
        <p:txBody>
          <a:bodyPr wrap="square" rtlCol="0" anchor="t"/>
          <a:lstStyle/>
          <a:p>
            <a:pPr marL="0" indent="0" algn="ctr">
              <a:lnSpc>
                <a:spcPts val="5468"/>
              </a:lnSpc>
              <a:buNone/>
            </a:pP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Akses Pendidikan </a:t>
            </a:r>
          </a:p>
          <a:p>
            <a:pPr marL="0" indent="0" algn="ctr">
              <a:lnSpc>
                <a:spcPts val="5468"/>
              </a:lnSpc>
              <a:buNone/>
            </a:pP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Pada Masa Belanda</a:t>
            </a:r>
            <a:endParaRPr lang="en-US" sz="4374"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2037993" y="2800588"/>
            <a:ext cx="3295888" cy="2036921"/>
          </a:xfrm>
          <a:prstGeom prst="rect">
            <a:avLst/>
          </a:prstGeom>
        </p:spPr>
      </p:pic>
      <p:sp>
        <p:nvSpPr>
          <p:cNvPr id="6" name="Text 3"/>
          <p:cNvSpPr/>
          <p:nvPr/>
        </p:nvSpPr>
        <p:spPr>
          <a:xfrm>
            <a:off x="2037993" y="5115163"/>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Sekolah Rakyat</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2037993" y="5595580"/>
            <a:ext cx="3295888" cy="1666280"/>
          </a:xfrm>
          <a:prstGeom prst="rect">
            <a:avLst/>
          </a:prstGeom>
          <a:noFill/>
          <a:ln/>
        </p:spPr>
        <p:txBody>
          <a:bodyPr wrap="square" rtlCol="0" anchor="t"/>
          <a:lstStyle/>
          <a:p>
            <a:pPr marL="0" indent="0" algn="l">
              <a:lnSpc>
                <a:spcPts val="2624"/>
              </a:lnSpc>
              <a:buNone/>
            </a:pP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Sekolah rakyat merupakan sekolah dasar yang ditujukan untuk rakyat biasa. Kualitas pendidikannya rendah dan biaya pendidikannya murah.</a:t>
            </a:r>
            <a:endParaRPr lang="en-US" sz="1750"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5667137" y="2800588"/>
            <a:ext cx="3296007" cy="2037040"/>
          </a:xfrm>
          <a:prstGeom prst="rect">
            <a:avLst/>
          </a:prstGeom>
        </p:spPr>
      </p:pic>
      <p:sp>
        <p:nvSpPr>
          <p:cNvPr id="9" name="Text 5"/>
          <p:cNvSpPr/>
          <p:nvPr/>
        </p:nvSpPr>
        <p:spPr>
          <a:xfrm>
            <a:off x="5667137" y="5115282"/>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Sekolah Elite</a:t>
            </a:r>
            <a:endParaRPr lang="en-US" sz="2187" dirty="0">
              <a:latin typeface="Times New Roman" panose="02020603050405020304" pitchFamily="18" charset="0"/>
              <a:cs typeface="Times New Roman" panose="02020603050405020304" pitchFamily="18" charset="0"/>
            </a:endParaRPr>
          </a:p>
        </p:txBody>
      </p:sp>
      <p:sp>
        <p:nvSpPr>
          <p:cNvPr id="10" name="Text 6"/>
          <p:cNvSpPr/>
          <p:nvPr/>
        </p:nvSpPr>
        <p:spPr>
          <a:xfrm>
            <a:off x="5667137" y="5595699"/>
            <a:ext cx="3296007" cy="1666280"/>
          </a:xfrm>
          <a:prstGeom prst="rect">
            <a:avLst/>
          </a:prstGeom>
          <a:noFill/>
          <a:ln/>
        </p:spPr>
        <p:txBody>
          <a:bodyPr wrap="square" rtlCol="0" anchor="t"/>
          <a:lstStyle/>
          <a:p>
            <a:pPr marL="0" indent="0" algn="l">
              <a:lnSpc>
                <a:spcPts val="2624"/>
              </a:lnSpc>
              <a:buNone/>
            </a:pP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Sekolah elite seperti ELS dan HIS dikhususkan untuk anak-anak dari kalangan menengah ke atas. Pendidikannya berkualitas tinggi tetapi biayanya mahal.</a:t>
            </a:r>
            <a:endParaRPr lang="en-US" sz="1750"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9296400" y="2800588"/>
            <a:ext cx="3296007" cy="2037040"/>
          </a:xfrm>
          <a:prstGeom prst="rect">
            <a:avLst/>
          </a:prstGeom>
        </p:spPr>
      </p:pic>
      <p:sp>
        <p:nvSpPr>
          <p:cNvPr id="12" name="Text 7"/>
          <p:cNvSpPr/>
          <p:nvPr/>
        </p:nvSpPr>
        <p:spPr>
          <a:xfrm>
            <a:off x="9296400" y="5115282"/>
            <a:ext cx="3080266"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Kesenjangan Ekonomi</a:t>
            </a:r>
            <a:endParaRPr lang="en-US" sz="2187" dirty="0">
              <a:latin typeface="Times New Roman" panose="02020603050405020304" pitchFamily="18" charset="0"/>
              <a:cs typeface="Times New Roman" panose="02020603050405020304" pitchFamily="18" charset="0"/>
            </a:endParaRPr>
          </a:p>
        </p:txBody>
      </p:sp>
      <p:sp>
        <p:nvSpPr>
          <p:cNvPr id="13" name="Text 8"/>
          <p:cNvSpPr/>
          <p:nvPr/>
        </p:nvSpPr>
        <p:spPr>
          <a:xfrm>
            <a:off x="9296400" y="5595699"/>
            <a:ext cx="3296007" cy="1333024"/>
          </a:xfrm>
          <a:prstGeom prst="rect">
            <a:avLst/>
          </a:prstGeom>
          <a:noFill/>
          <a:ln/>
        </p:spPr>
        <p:txBody>
          <a:bodyPr wrap="square" rtlCol="0" anchor="t"/>
          <a:lstStyle/>
          <a:p>
            <a:pPr marL="0" indent="0" algn="l">
              <a:lnSpc>
                <a:spcPts val="2624"/>
              </a:lnSpc>
              <a:buNone/>
            </a:pP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Anak-anak dari keluarga miskin tidak mampu mengakses pendidikan yang berkualitas karena biaya sekolah yang mahal.</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16D644-AE2B-16CE-103B-3EF37ADF1523}"/>
              </a:ext>
            </a:extLst>
          </p:cNvPr>
          <p:cNvPicPr>
            <a:picLocks noChangeAspect="1"/>
          </p:cNvPicPr>
          <p:nvPr/>
        </p:nvPicPr>
        <p:blipFill rotWithShape="1">
          <a:blip r:embed="rId3"/>
          <a:srcRect l="685" t="11900" r="4604" b="8766"/>
          <a:stretch/>
        </p:blipFill>
        <p:spPr>
          <a:xfrm>
            <a:off x="-53340" y="2"/>
            <a:ext cx="14737080" cy="8229598"/>
          </a:xfrm>
          <a:prstGeom prst="rect">
            <a:avLst/>
          </a:prstGeom>
        </p:spPr>
      </p:pic>
      <p:sp>
        <p:nvSpPr>
          <p:cNvPr id="3" name="Shape 1"/>
          <p:cNvSpPr/>
          <p:nvPr/>
        </p:nvSpPr>
        <p:spPr>
          <a:xfrm>
            <a:off x="-53340" y="-2"/>
            <a:ext cx="14790420" cy="8229600"/>
          </a:xfrm>
          <a:prstGeom prst="rect">
            <a:avLst/>
          </a:prstGeom>
          <a:solidFill>
            <a:srgbClr val="484237">
              <a:alpha val="87059"/>
            </a:srgbClr>
          </a:solidFill>
          <a:ln/>
        </p:spPr>
      </p:sp>
      <p:sp>
        <p:nvSpPr>
          <p:cNvPr id="5" name="Text 2"/>
          <p:cNvSpPr/>
          <p:nvPr/>
        </p:nvSpPr>
        <p:spPr>
          <a:xfrm>
            <a:off x="1765738" y="2189599"/>
            <a:ext cx="11098924" cy="2252745"/>
          </a:xfrm>
          <a:prstGeom prst="rect">
            <a:avLst/>
          </a:prstGeom>
          <a:noFill/>
          <a:ln/>
        </p:spPr>
        <p:txBody>
          <a:bodyPr wrap="square" rtlCol="0" anchor="t"/>
          <a:lstStyle/>
          <a:p>
            <a:pPr marL="0" indent="0" algn="ctr">
              <a:lnSpc>
                <a:spcPts val="7545"/>
              </a:lnSpc>
              <a:buNone/>
            </a:pPr>
            <a:r>
              <a:rPr lang="en-US" sz="6600" b="1" dirty="0" err="1">
                <a:solidFill>
                  <a:srgbClr val="FAF8F4"/>
                </a:solidFill>
                <a:latin typeface="Times New Roman" panose="02020603050405020304" pitchFamily="18" charset="0"/>
                <a:ea typeface="Gelasio" pitchFamily="34" charset="-122"/>
                <a:cs typeface="Times New Roman" panose="02020603050405020304" pitchFamily="18" charset="0"/>
              </a:rPr>
              <a:t>Kondisi</a:t>
            </a:r>
            <a:r>
              <a:rPr lang="en-US" sz="6600" b="1" dirty="0">
                <a:solidFill>
                  <a:srgbClr val="FAF8F4"/>
                </a:solidFill>
                <a:latin typeface="Times New Roman" panose="02020603050405020304" pitchFamily="18" charset="0"/>
                <a:ea typeface="Gelasio" pitchFamily="34" charset="-122"/>
                <a:cs typeface="Times New Roman" panose="02020603050405020304" pitchFamily="18" charset="0"/>
              </a:rPr>
              <a:t> Pendidikan Indonesia di Masa Penjajahan Jepang</a:t>
            </a:r>
            <a:endParaRPr lang="en-US" sz="6600" dirty="0">
              <a:solidFill>
                <a:srgbClr val="FAF8F4"/>
              </a:solidFill>
              <a:latin typeface="Times New Roman" panose="02020603050405020304" pitchFamily="18" charset="0"/>
              <a:cs typeface="Times New Roman" panose="02020603050405020304" pitchFamily="18" charset="0"/>
            </a:endParaRPr>
          </a:p>
        </p:txBody>
      </p:sp>
      <p:sp>
        <p:nvSpPr>
          <p:cNvPr id="6" name="Text 3"/>
          <p:cNvSpPr/>
          <p:nvPr/>
        </p:nvSpPr>
        <p:spPr>
          <a:xfrm>
            <a:off x="3069021" y="4680785"/>
            <a:ext cx="8271642" cy="1333024"/>
          </a:xfrm>
          <a:prstGeom prst="rect">
            <a:avLst/>
          </a:prstGeom>
          <a:noFill/>
          <a:ln/>
        </p:spPr>
        <p:txBody>
          <a:bodyPr wrap="square" rtlCol="0" anchor="t"/>
          <a:lstStyle/>
          <a:p>
            <a:pPr marL="0" indent="0" algn="ctr">
              <a:lnSpc>
                <a:spcPts val="2624"/>
              </a:lnSpc>
              <a:buNone/>
            </a:pP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Setelah pendudukan Jepang, sistem pendidikan Indonesia mengalami perubahan signifikan. Pendidikan di bawah kekuasaan Jepang lebih terpusat dan berorientasi militer, dengan tujuan untuk memperkuat pengaruh Jepang dan mendukung usaha perang.</a:t>
            </a:r>
            <a:endParaRPr lang="en-US" sz="2000" dirty="0">
              <a:solidFill>
                <a:srgbClr val="FAF8F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35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2558005"/>
            <a:ext cx="14630400" cy="5673380"/>
          </a:xfrm>
          <a:prstGeom prst="rect">
            <a:avLst/>
          </a:prstGeom>
          <a:solidFill>
            <a:srgbClr val="F9F6F0"/>
          </a:solidFill>
          <a:ln/>
        </p:spPr>
      </p:sp>
      <p:sp>
        <p:nvSpPr>
          <p:cNvPr id="4" name="Text 2"/>
          <p:cNvSpPr/>
          <p:nvPr/>
        </p:nvSpPr>
        <p:spPr>
          <a:xfrm>
            <a:off x="2115026" y="507606"/>
            <a:ext cx="10400348" cy="2052399"/>
          </a:xfrm>
          <a:prstGeom prst="rect">
            <a:avLst/>
          </a:prstGeom>
          <a:noFill/>
          <a:ln/>
        </p:spPr>
        <p:txBody>
          <a:bodyPr wrap="square" rtlCol="0" anchor="t"/>
          <a:lstStyle/>
          <a:p>
            <a:pPr marL="0" indent="0" algn="ctr">
              <a:lnSpc>
                <a:spcPts val="5388"/>
              </a:lnSpc>
              <a:buNone/>
            </a:pPr>
            <a:r>
              <a:rPr lang="en-US" sz="4310" b="1" dirty="0">
                <a:solidFill>
                  <a:srgbClr val="484237"/>
                </a:solidFill>
                <a:latin typeface="Times New Roman" panose="02020603050405020304" pitchFamily="18" charset="0"/>
                <a:ea typeface="Gelasio" pitchFamily="34" charset="-122"/>
                <a:cs typeface="Times New Roman" panose="02020603050405020304" pitchFamily="18" charset="0"/>
              </a:rPr>
              <a:t>Sistem Pendidikan </a:t>
            </a:r>
          </a:p>
          <a:p>
            <a:pPr marL="0" indent="0" algn="ctr">
              <a:lnSpc>
                <a:spcPts val="5388"/>
              </a:lnSpc>
              <a:buNone/>
            </a:pPr>
            <a:r>
              <a:rPr lang="en-US" sz="4310" b="1" dirty="0">
                <a:solidFill>
                  <a:srgbClr val="484237"/>
                </a:solidFill>
                <a:latin typeface="Times New Roman" panose="02020603050405020304" pitchFamily="18" charset="0"/>
                <a:ea typeface="Gelasio" pitchFamily="34" charset="-122"/>
                <a:cs typeface="Times New Roman" panose="02020603050405020304" pitchFamily="18" charset="0"/>
              </a:rPr>
              <a:t>Pada Masa </a:t>
            </a:r>
            <a:r>
              <a:rPr lang="en-US" sz="4310" b="1" dirty="0" err="1">
                <a:solidFill>
                  <a:srgbClr val="484237"/>
                </a:solidFill>
                <a:latin typeface="Times New Roman" panose="02020603050405020304" pitchFamily="18" charset="0"/>
                <a:ea typeface="Gelasio" pitchFamily="34" charset="-122"/>
                <a:cs typeface="Times New Roman" panose="02020603050405020304" pitchFamily="18" charset="0"/>
              </a:rPr>
              <a:t>Jepang</a:t>
            </a:r>
            <a:endParaRPr lang="en-US" sz="4310" dirty="0">
              <a:latin typeface="Times New Roman" panose="02020603050405020304" pitchFamily="18" charset="0"/>
              <a:cs typeface="Times New Roman" panose="02020603050405020304" pitchFamily="18" charset="0"/>
            </a:endParaRPr>
          </a:p>
        </p:txBody>
      </p:sp>
      <p:sp>
        <p:nvSpPr>
          <p:cNvPr id="6" name="Text 3"/>
          <p:cNvSpPr/>
          <p:nvPr/>
        </p:nvSpPr>
        <p:spPr>
          <a:xfrm>
            <a:off x="749338" y="3448480"/>
            <a:ext cx="3903684" cy="684133"/>
          </a:xfrm>
          <a:prstGeom prst="rect">
            <a:avLst/>
          </a:prstGeom>
          <a:noFill/>
          <a:ln/>
        </p:spPr>
        <p:txBody>
          <a:bodyPr wrap="square" rtlCol="0" anchor="t"/>
          <a:lstStyle/>
          <a:p>
            <a:pPr marL="0" indent="0" algn="l">
              <a:lnSpc>
                <a:spcPts val="2694"/>
              </a:lnSpc>
              <a:buNone/>
            </a:pPr>
            <a:r>
              <a:rPr lang="en-US" sz="3200" b="1" dirty="0">
                <a:solidFill>
                  <a:srgbClr val="484237"/>
                </a:solidFill>
                <a:latin typeface="Times New Roman" panose="02020603050405020304" pitchFamily="18" charset="0"/>
                <a:ea typeface="Gelasio" pitchFamily="34" charset="-122"/>
                <a:cs typeface="Times New Roman" panose="02020603050405020304" pitchFamily="18" charset="0"/>
              </a:rPr>
              <a:t>Pendidikan Terpusat</a:t>
            </a:r>
            <a:endParaRPr lang="en-US" sz="3200" dirty="0">
              <a:latin typeface="Times New Roman" panose="02020603050405020304" pitchFamily="18" charset="0"/>
              <a:cs typeface="Times New Roman" panose="02020603050405020304" pitchFamily="18" charset="0"/>
            </a:endParaRPr>
          </a:p>
        </p:txBody>
      </p:sp>
      <p:sp>
        <p:nvSpPr>
          <p:cNvPr id="7" name="Text 4"/>
          <p:cNvSpPr/>
          <p:nvPr/>
        </p:nvSpPr>
        <p:spPr>
          <a:xfrm>
            <a:off x="749338" y="3964364"/>
            <a:ext cx="3666604" cy="2298621"/>
          </a:xfrm>
          <a:prstGeom prst="rect">
            <a:avLst/>
          </a:prstGeom>
          <a:noFill/>
          <a:ln/>
        </p:spPr>
        <p:txBody>
          <a:bodyPr wrap="square" rtlCol="0" anchor="t"/>
          <a:lstStyle/>
          <a:p>
            <a:pPr marL="0" indent="0" algn="l">
              <a:lnSpc>
                <a:spcPct val="150000"/>
              </a:lnSpc>
              <a:buNone/>
            </a:pP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Jepang menerapkan sistem pendidikan terpusat yang ketat, dengan kurikulum dan materi pelajaran yang seragam di seluruh wilayah.</a:t>
            </a:r>
            <a:endParaRPr lang="en-US" sz="2000" dirty="0">
              <a:latin typeface="Times New Roman" panose="02020603050405020304" pitchFamily="18" charset="0"/>
              <a:cs typeface="Times New Roman" panose="02020603050405020304" pitchFamily="18" charset="0"/>
            </a:endParaRPr>
          </a:p>
        </p:txBody>
      </p:sp>
      <p:sp>
        <p:nvSpPr>
          <p:cNvPr id="9" name="Text 5"/>
          <p:cNvSpPr/>
          <p:nvPr/>
        </p:nvSpPr>
        <p:spPr>
          <a:xfrm>
            <a:off x="5413809" y="3445821"/>
            <a:ext cx="3802781" cy="684133"/>
          </a:xfrm>
          <a:prstGeom prst="rect">
            <a:avLst/>
          </a:prstGeom>
          <a:noFill/>
          <a:ln/>
        </p:spPr>
        <p:txBody>
          <a:bodyPr wrap="square" rtlCol="0" anchor="t"/>
          <a:lstStyle/>
          <a:p>
            <a:pPr marL="0" indent="0" algn="l">
              <a:lnSpc>
                <a:spcPts val="2694"/>
              </a:lnSpc>
              <a:buNone/>
            </a:pPr>
            <a:r>
              <a:rPr lang="en-US" sz="3200" b="1" dirty="0">
                <a:solidFill>
                  <a:srgbClr val="484237"/>
                </a:solidFill>
                <a:latin typeface="Times New Roman" panose="02020603050405020304" pitchFamily="18" charset="0"/>
                <a:ea typeface="Gelasio" pitchFamily="34" charset="-122"/>
                <a:cs typeface="Times New Roman" panose="02020603050405020304" pitchFamily="18" charset="0"/>
              </a:rPr>
              <a:t>Berorientasi Militer</a:t>
            </a:r>
            <a:endParaRPr lang="en-US" sz="3200" dirty="0">
              <a:latin typeface="Times New Roman" panose="02020603050405020304" pitchFamily="18" charset="0"/>
              <a:cs typeface="Times New Roman" panose="02020603050405020304" pitchFamily="18" charset="0"/>
            </a:endParaRPr>
          </a:p>
        </p:txBody>
      </p:sp>
      <p:sp>
        <p:nvSpPr>
          <p:cNvPr id="10" name="Text 6"/>
          <p:cNvSpPr/>
          <p:nvPr/>
        </p:nvSpPr>
        <p:spPr>
          <a:xfrm>
            <a:off x="5488101" y="3964364"/>
            <a:ext cx="3405037" cy="2955369"/>
          </a:xfrm>
          <a:prstGeom prst="rect">
            <a:avLst/>
          </a:prstGeom>
          <a:noFill/>
          <a:ln/>
        </p:spPr>
        <p:txBody>
          <a:bodyPr wrap="square" rtlCol="0" anchor="t"/>
          <a:lstStyle/>
          <a:p>
            <a:pPr marL="0" indent="0" algn="l">
              <a:lnSpc>
                <a:spcPct val="150000"/>
              </a:lnSpc>
              <a:buNone/>
            </a:pP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Pendidikan difokuskan pada nilai-nilai militer, patriotisme, dan loyalitas terhadap kaisar, untuk mempersiapkan generasi muda menjadi prajurit yang kuat dan disiplin.</a:t>
            </a:r>
            <a:endParaRPr lang="en-US" sz="2000" dirty="0">
              <a:latin typeface="Times New Roman" panose="02020603050405020304" pitchFamily="18" charset="0"/>
              <a:cs typeface="Times New Roman" panose="02020603050405020304" pitchFamily="18" charset="0"/>
            </a:endParaRPr>
          </a:p>
        </p:txBody>
      </p:sp>
      <p:sp>
        <p:nvSpPr>
          <p:cNvPr id="12" name="Text 7"/>
          <p:cNvSpPr/>
          <p:nvPr/>
        </p:nvSpPr>
        <p:spPr>
          <a:xfrm>
            <a:off x="10541961" y="3440502"/>
            <a:ext cx="3241788" cy="347385"/>
          </a:xfrm>
          <a:prstGeom prst="rect">
            <a:avLst/>
          </a:prstGeom>
          <a:noFill/>
          <a:ln/>
        </p:spPr>
        <p:txBody>
          <a:bodyPr wrap="none" rtlCol="0" anchor="t"/>
          <a:lstStyle/>
          <a:p>
            <a:pPr marL="0" indent="0" algn="l">
              <a:lnSpc>
                <a:spcPts val="2694"/>
              </a:lnSpc>
              <a:buNone/>
            </a:pPr>
            <a:r>
              <a:rPr lang="en-US" sz="3200" b="1" dirty="0">
                <a:solidFill>
                  <a:srgbClr val="484237"/>
                </a:solidFill>
                <a:latin typeface="Times New Roman" panose="02020603050405020304" pitchFamily="18" charset="0"/>
                <a:ea typeface="Gelasio" pitchFamily="34" charset="-122"/>
                <a:cs typeface="Times New Roman" panose="02020603050405020304" pitchFamily="18" charset="0"/>
              </a:rPr>
              <a:t>Bahasa </a:t>
            </a:r>
            <a:endParaRPr lang="en-US" sz="3200" dirty="0">
              <a:latin typeface="Times New Roman" panose="02020603050405020304" pitchFamily="18" charset="0"/>
              <a:cs typeface="Times New Roman" panose="02020603050405020304" pitchFamily="18" charset="0"/>
            </a:endParaRPr>
          </a:p>
        </p:txBody>
      </p:sp>
      <p:sp>
        <p:nvSpPr>
          <p:cNvPr id="13" name="Text 8"/>
          <p:cNvSpPr/>
          <p:nvPr/>
        </p:nvSpPr>
        <p:spPr>
          <a:xfrm>
            <a:off x="10541961" y="3964364"/>
            <a:ext cx="3070307" cy="1641872"/>
          </a:xfrm>
          <a:prstGeom prst="rect">
            <a:avLst/>
          </a:prstGeom>
          <a:noFill/>
          <a:ln/>
        </p:spPr>
        <p:txBody>
          <a:bodyPr wrap="square" rtlCol="0" anchor="t"/>
          <a:lstStyle/>
          <a:p>
            <a:pPr marL="0" indent="0" algn="l">
              <a:lnSpc>
                <a:spcPct val="150000"/>
              </a:lnSpc>
              <a:buNone/>
            </a:pP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Bahasa Indonesia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dijadikan</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bahasa</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resmi</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pengantar</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pendidikan</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menggantikan</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bahasa</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Belanda.</a:t>
            </a:r>
            <a:endParaRPr lang="en-US" sz="2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44BD0AFC-AD17-4D23-A5D9-36A3A6327D42}"/>
              </a:ext>
            </a:extLst>
          </p:cNvPr>
          <p:cNvSpPr/>
          <p:nvPr/>
        </p:nvSpPr>
        <p:spPr>
          <a:xfrm>
            <a:off x="4838218" y="2558005"/>
            <a:ext cx="81023" cy="5671595"/>
          </a:xfrm>
          <a:prstGeom prst="rect">
            <a:avLst/>
          </a:prstGeom>
          <a:solidFill>
            <a:srgbClr val="DDCF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9A084BB3-FC1F-2C1C-410B-CDE96501AE44}"/>
              </a:ext>
            </a:extLst>
          </p:cNvPr>
          <p:cNvSpPr/>
          <p:nvPr/>
        </p:nvSpPr>
        <p:spPr>
          <a:xfrm>
            <a:off x="9927181" y="2559790"/>
            <a:ext cx="81023" cy="5671595"/>
          </a:xfrm>
          <a:prstGeom prst="rect">
            <a:avLst/>
          </a:prstGeom>
          <a:solidFill>
            <a:srgbClr val="DDCF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87240" y="945237"/>
            <a:ext cx="9398318" cy="1968103"/>
          </a:xfrm>
          <a:prstGeom prst="rect">
            <a:avLst/>
          </a:prstGeom>
          <a:noFill/>
          <a:ln/>
        </p:spPr>
        <p:txBody>
          <a:bodyPr wrap="square" rtlCol="0" anchor="t"/>
          <a:lstStyle/>
          <a:p>
            <a:pPr marL="0" indent="0">
              <a:lnSpc>
                <a:spcPts val="5166"/>
              </a:lnSpc>
              <a:buNone/>
            </a:pPr>
            <a:r>
              <a:rPr lang="en-US" sz="4800" b="1" dirty="0">
                <a:solidFill>
                  <a:srgbClr val="484237"/>
                </a:solidFill>
                <a:latin typeface="Times New Roman" panose="02020603050405020304" pitchFamily="18" charset="0"/>
                <a:ea typeface="Gelasio" pitchFamily="34" charset="-122"/>
                <a:cs typeface="Times New Roman" panose="02020603050405020304" pitchFamily="18" charset="0"/>
              </a:rPr>
              <a:t>Akses Pendidikan </a:t>
            </a:r>
          </a:p>
          <a:p>
            <a:pPr marL="0" indent="0">
              <a:lnSpc>
                <a:spcPts val="5166"/>
              </a:lnSpc>
              <a:buNone/>
            </a:pPr>
            <a:r>
              <a:rPr lang="en-US" sz="4800" b="1" dirty="0">
                <a:solidFill>
                  <a:srgbClr val="484237"/>
                </a:solidFill>
                <a:latin typeface="Times New Roman" panose="02020603050405020304" pitchFamily="18" charset="0"/>
                <a:ea typeface="Gelasio" pitchFamily="34" charset="-122"/>
                <a:cs typeface="Times New Roman" panose="02020603050405020304" pitchFamily="18" charset="0"/>
              </a:rPr>
              <a:t>Pada Masa </a:t>
            </a:r>
            <a:r>
              <a:rPr lang="en-US" sz="4800" b="1" dirty="0" err="1">
                <a:solidFill>
                  <a:srgbClr val="484237"/>
                </a:solidFill>
                <a:latin typeface="Times New Roman" panose="02020603050405020304" pitchFamily="18" charset="0"/>
                <a:ea typeface="Gelasio" pitchFamily="34" charset="-122"/>
                <a:cs typeface="Times New Roman" panose="02020603050405020304" pitchFamily="18" charset="0"/>
              </a:rPr>
              <a:t>Jepang</a:t>
            </a:r>
            <a:endParaRPr lang="en-US" sz="4800" dirty="0">
              <a:latin typeface="Times New Roman" panose="02020603050405020304" pitchFamily="18" charset="0"/>
              <a:cs typeface="Times New Roman" panose="02020603050405020304" pitchFamily="18" charset="0"/>
            </a:endParaRPr>
          </a:p>
        </p:txBody>
      </p:sp>
      <p:sp>
        <p:nvSpPr>
          <p:cNvPr id="6" name="Shape 3"/>
          <p:cNvSpPr/>
          <p:nvPr/>
        </p:nvSpPr>
        <p:spPr>
          <a:xfrm>
            <a:off x="787241" y="2733496"/>
            <a:ext cx="4594265" cy="2762607"/>
          </a:xfrm>
          <a:prstGeom prst="roundRect">
            <a:avLst>
              <a:gd name="adj" fmla="val 4560"/>
            </a:avLst>
          </a:prstGeom>
          <a:solidFill>
            <a:srgbClr val="EFE7D6"/>
          </a:solidFill>
          <a:ln/>
        </p:spPr>
      </p:sp>
      <p:sp>
        <p:nvSpPr>
          <p:cNvPr id="7" name="Text 4"/>
          <p:cNvSpPr/>
          <p:nvPr/>
        </p:nvSpPr>
        <p:spPr>
          <a:xfrm>
            <a:off x="997148" y="2943404"/>
            <a:ext cx="2624376" cy="328017"/>
          </a:xfrm>
          <a:prstGeom prst="rect">
            <a:avLst/>
          </a:prstGeom>
          <a:noFill/>
          <a:ln/>
        </p:spPr>
        <p:txBody>
          <a:bodyPr wrap="none" rtlCol="0" anchor="t"/>
          <a:lstStyle/>
          <a:p>
            <a:pPr marL="0" indent="0">
              <a:lnSpc>
                <a:spcPts val="2583"/>
              </a:lnSpc>
              <a:buNone/>
            </a:pPr>
            <a:r>
              <a:rPr lang="en-US" sz="2066" b="1" dirty="0" err="1">
                <a:solidFill>
                  <a:srgbClr val="484237"/>
                </a:solidFill>
                <a:latin typeface="Times New Roman" panose="02020603050405020304" pitchFamily="18" charset="0"/>
                <a:ea typeface="Gelasio" pitchFamily="34" charset="-122"/>
                <a:cs typeface="Times New Roman" panose="02020603050405020304" pitchFamily="18" charset="0"/>
              </a:rPr>
              <a:t>Diskriminasi</a:t>
            </a:r>
            <a:r>
              <a:rPr lang="en-US" sz="2066" b="1"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2066" b="1" dirty="0" err="1">
                <a:solidFill>
                  <a:srgbClr val="484237"/>
                </a:solidFill>
                <a:latin typeface="Times New Roman" panose="02020603050405020304" pitchFamily="18" charset="0"/>
                <a:ea typeface="Gelasio" pitchFamily="34" charset="-122"/>
                <a:cs typeface="Times New Roman" panose="02020603050405020304" pitchFamily="18" charset="0"/>
              </a:rPr>
              <a:t>Dihapuskan</a:t>
            </a:r>
            <a:endParaRPr lang="en-US" sz="2066" dirty="0">
              <a:latin typeface="Times New Roman" panose="02020603050405020304" pitchFamily="18" charset="0"/>
              <a:cs typeface="Times New Roman" panose="02020603050405020304" pitchFamily="18" charset="0"/>
            </a:endParaRPr>
          </a:p>
        </p:txBody>
      </p:sp>
      <p:sp>
        <p:nvSpPr>
          <p:cNvPr id="8" name="Text 5"/>
          <p:cNvSpPr/>
          <p:nvPr/>
        </p:nvSpPr>
        <p:spPr>
          <a:xfrm>
            <a:off x="997148" y="3397389"/>
            <a:ext cx="4174450" cy="1888808"/>
          </a:xfrm>
          <a:prstGeom prst="rect">
            <a:avLst/>
          </a:prstGeom>
          <a:noFill/>
          <a:ln/>
        </p:spPr>
        <p:txBody>
          <a:bodyPr wrap="square" rtlCol="0" anchor="t"/>
          <a:lstStyle/>
          <a:p>
            <a:pPr marL="0" indent="0">
              <a:lnSpc>
                <a:spcPts val="2480"/>
              </a:lnSpc>
              <a:buNone/>
            </a:pP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Pada masa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kedudukan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Jepang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pendidikan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berdasarkan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kelas</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sosial</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sebelumnya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berlaku</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di era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Hindia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Belanda,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dihapuskan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a:t>
            </a:r>
            <a:endParaRPr lang="en-US" sz="1653" dirty="0">
              <a:latin typeface="Times New Roman" panose="02020603050405020304" pitchFamily="18" charset="0"/>
              <a:cs typeface="Times New Roman" panose="02020603050405020304" pitchFamily="18" charset="0"/>
            </a:endParaRPr>
          </a:p>
        </p:txBody>
      </p:sp>
      <p:sp>
        <p:nvSpPr>
          <p:cNvPr id="9" name="Shape 6"/>
          <p:cNvSpPr/>
          <p:nvPr/>
        </p:nvSpPr>
        <p:spPr>
          <a:xfrm>
            <a:off x="5591413" y="2733496"/>
            <a:ext cx="4594265" cy="2762607"/>
          </a:xfrm>
          <a:prstGeom prst="roundRect">
            <a:avLst>
              <a:gd name="adj" fmla="val 4560"/>
            </a:avLst>
          </a:prstGeom>
          <a:solidFill>
            <a:srgbClr val="EFE7D6"/>
          </a:solidFill>
          <a:ln/>
        </p:spPr>
      </p:sp>
      <p:sp>
        <p:nvSpPr>
          <p:cNvPr id="10" name="Text 7"/>
          <p:cNvSpPr/>
          <p:nvPr/>
        </p:nvSpPr>
        <p:spPr>
          <a:xfrm>
            <a:off x="5801320" y="2943404"/>
            <a:ext cx="3550682" cy="328017"/>
          </a:xfrm>
          <a:prstGeom prst="rect">
            <a:avLst/>
          </a:prstGeom>
          <a:noFill/>
          <a:ln/>
        </p:spPr>
        <p:txBody>
          <a:bodyPr wrap="none" rtlCol="0" anchor="t"/>
          <a:lstStyle/>
          <a:p>
            <a:pPr marL="0" indent="0">
              <a:lnSpc>
                <a:spcPts val="2583"/>
              </a:lnSpc>
              <a:buNone/>
            </a:pPr>
            <a:r>
              <a:rPr lang="en-US" sz="2066" b="1" dirty="0" err="1">
                <a:solidFill>
                  <a:srgbClr val="484237"/>
                </a:solidFill>
                <a:latin typeface="Times New Roman" panose="02020603050405020304" pitchFamily="18" charset="0"/>
                <a:ea typeface="Gelasio" pitchFamily="34" charset="-122"/>
                <a:cs typeface="Times New Roman" panose="02020603050405020304" pitchFamily="18" charset="0"/>
              </a:rPr>
              <a:t>Sekolah</a:t>
            </a:r>
            <a:r>
              <a:rPr lang="en-US" sz="2066" b="1" dirty="0">
                <a:solidFill>
                  <a:srgbClr val="484237"/>
                </a:solidFill>
                <a:latin typeface="Times New Roman" panose="02020603050405020304" pitchFamily="18" charset="0"/>
                <a:ea typeface="Gelasio" pitchFamily="34" charset="-122"/>
                <a:cs typeface="Times New Roman" panose="02020603050405020304" pitchFamily="18" charset="0"/>
              </a:rPr>
              <a:t> Belanda </a:t>
            </a:r>
            <a:r>
              <a:rPr lang="en-US" sz="2066" b="1" dirty="0" err="1">
                <a:solidFill>
                  <a:srgbClr val="484237"/>
                </a:solidFill>
                <a:latin typeface="Times New Roman" panose="02020603050405020304" pitchFamily="18" charset="0"/>
                <a:ea typeface="Gelasio" pitchFamily="34" charset="-122"/>
                <a:cs typeface="Times New Roman" panose="02020603050405020304" pitchFamily="18" charset="0"/>
              </a:rPr>
              <a:t>ditutup</a:t>
            </a:r>
            <a:endParaRPr lang="en-US" sz="2066" dirty="0">
              <a:latin typeface="Times New Roman" panose="02020603050405020304" pitchFamily="18" charset="0"/>
              <a:cs typeface="Times New Roman" panose="02020603050405020304" pitchFamily="18" charset="0"/>
            </a:endParaRPr>
          </a:p>
        </p:txBody>
      </p:sp>
      <p:sp>
        <p:nvSpPr>
          <p:cNvPr id="11" name="Text 8"/>
          <p:cNvSpPr/>
          <p:nvPr/>
        </p:nvSpPr>
        <p:spPr>
          <a:xfrm>
            <a:off x="5801201" y="3376434"/>
            <a:ext cx="4174450" cy="1574006"/>
          </a:xfrm>
          <a:prstGeom prst="rect">
            <a:avLst/>
          </a:prstGeom>
          <a:noFill/>
          <a:ln/>
        </p:spPr>
        <p:txBody>
          <a:bodyPr wrap="square" rtlCol="0" anchor="t"/>
          <a:lstStyle/>
          <a:p>
            <a:pPr marL="0" indent="0">
              <a:lnSpc>
                <a:spcPts val="2480"/>
              </a:lnSpc>
              <a:buNone/>
            </a:pP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Sekolah-sekolah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berbahasa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Belanda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ditutup</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Begitu</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juga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materi</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pengetahuan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soal</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Belanda dan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Eropa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Jepang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juga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melarang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berdirinya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sekolah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swasta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baru</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Sekolah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swasta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sudah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telanjur</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berdiri</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harus</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mengajukan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izin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ulang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agar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bisa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tetap</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beroperasi</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a:t>
            </a:r>
            <a:endParaRPr lang="en-US" sz="1653" dirty="0">
              <a:latin typeface="Times New Roman" panose="02020603050405020304" pitchFamily="18" charset="0"/>
              <a:cs typeface="Times New Roman" panose="02020603050405020304" pitchFamily="18" charset="0"/>
            </a:endParaRPr>
          </a:p>
        </p:txBody>
      </p:sp>
      <p:sp>
        <p:nvSpPr>
          <p:cNvPr id="12" name="Shape 9"/>
          <p:cNvSpPr/>
          <p:nvPr/>
        </p:nvSpPr>
        <p:spPr>
          <a:xfrm>
            <a:off x="787241" y="5706010"/>
            <a:ext cx="9398318" cy="2111411"/>
          </a:xfrm>
          <a:prstGeom prst="roundRect">
            <a:avLst>
              <a:gd name="adj" fmla="val 8379"/>
            </a:avLst>
          </a:prstGeom>
          <a:solidFill>
            <a:srgbClr val="EFE7D6"/>
          </a:solidFill>
          <a:ln/>
        </p:spPr>
      </p:sp>
      <p:sp>
        <p:nvSpPr>
          <p:cNvPr id="13" name="Text 10"/>
          <p:cNvSpPr/>
          <p:nvPr/>
        </p:nvSpPr>
        <p:spPr>
          <a:xfrm>
            <a:off x="997148" y="5915918"/>
            <a:ext cx="2624376" cy="328017"/>
          </a:xfrm>
          <a:prstGeom prst="rect">
            <a:avLst/>
          </a:prstGeom>
          <a:noFill/>
          <a:ln/>
        </p:spPr>
        <p:txBody>
          <a:bodyPr wrap="none" rtlCol="0" anchor="t"/>
          <a:lstStyle/>
          <a:p>
            <a:pPr marL="0" indent="0">
              <a:lnSpc>
                <a:spcPts val="2583"/>
              </a:lnSpc>
              <a:buNone/>
            </a:pPr>
            <a:r>
              <a:rPr lang="en-US" sz="2066" b="1" dirty="0">
                <a:solidFill>
                  <a:srgbClr val="484237"/>
                </a:solidFill>
                <a:latin typeface="Times New Roman" panose="02020603050405020304" pitchFamily="18" charset="0"/>
                <a:ea typeface="Gelasio" pitchFamily="34" charset="-122"/>
                <a:cs typeface="Times New Roman" panose="02020603050405020304" pitchFamily="18" charset="0"/>
              </a:rPr>
              <a:t>Pendidikan </a:t>
            </a:r>
            <a:r>
              <a:rPr lang="en-US" sz="2066" b="1" dirty="0" err="1">
                <a:solidFill>
                  <a:srgbClr val="484237"/>
                </a:solidFill>
                <a:latin typeface="Times New Roman" panose="02020603050405020304" pitchFamily="18" charset="0"/>
                <a:ea typeface="Gelasio" pitchFamily="34" charset="-122"/>
                <a:cs typeface="Times New Roman" panose="02020603050405020304" pitchFamily="18" charset="0"/>
              </a:rPr>
              <a:t>Militer</a:t>
            </a:r>
            <a:r>
              <a:rPr lang="en-US" sz="2066" b="1" dirty="0">
                <a:solidFill>
                  <a:srgbClr val="484237"/>
                </a:solidFill>
                <a:latin typeface="Times New Roman" panose="02020603050405020304" pitchFamily="18" charset="0"/>
                <a:ea typeface="Gelasio" pitchFamily="34" charset="-122"/>
                <a:cs typeface="Times New Roman" panose="02020603050405020304" pitchFamily="18" charset="0"/>
              </a:rPr>
              <a:t> dan Agama Islam</a:t>
            </a:r>
            <a:endParaRPr lang="en-US" sz="2066" dirty="0">
              <a:latin typeface="Times New Roman" panose="02020603050405020304" pitchFamily="18" charset="0"/>
              <a:cs typeface="Times New Roman" panose="02020603050405020304" pitchFamily="18" charset="0"/>
            </a:endParaRPr>
          </a:p>
        </p:txBody>
      </p:sp>
      <p:sp>
        <p:nvSpPr>
          <p:cNvPr id="14" name="Text 11"/>
          <p:cNvSpPr/>
          <p:nvPr/>
        </p:nvSpPr>
        <p:spPr>
          <a:xfrm>
            <a:off x="997148" y="6362155"/>
            <a:ext cx="8978503" cy="629603"/>
          </a:xfrm>
          <a:prstGeom prst="rect">
            <a:avLst/>
          </a:prstGeom>
          <a:noFill/>
          <a:ln/>
        </p:spPr>
        <p:txBody>
          <a:bodyPr wrap="square" rtlCol="0" anchor="t"/>
          <a:lstStyle/>
          <a:p>
            <a:pPr marL="0" indent="0">
              <a:lnSpc>
                <a:spcPts val="2480"/>
              </a:lnSpc>
              <a:buNone/>
            </a:pP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Barisan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Hizbullah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mengajarkan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latihan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dasar</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militer</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diizinkan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dan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didukung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Jepang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dengan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tujuan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membuat</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sumber</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daya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manusia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cukup</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untuk</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perang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KH Wahid Hasyim, Kahar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Muzakkir</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dan Moh Hatta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diperkenankan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mendirikan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Sekolah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Tinggi Islam di Jakarta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dengan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tujuan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mendapatkan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simpati</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banyak</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a:t>
            </a:r>
            <a:endParaRPr lang="en-US" sz="165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577993"/>
            <a:ext cx="10554414" cy="1388745"/>
          </a:xfrm>
          <a:prstGeom prst="rect">
            <a:avLst/>
          </a:prstGeom>
          <a:noFill/>
          <a:ln/>
        </p:spPr>
        <p:txBody>
          <a:bodyPr wrap="square" rtlCol="0" anchor="t"/>
          <a:lstStyle/>
          <a:p>
            <a:pPr marL="0" indent="0" algn="ctr">
              <a:lnSpc>
                <a:spcPts val="5468"/>
              </a:lnSpc>
              <a:buNone/>
            </a:pPr>
            <a:r>
              <a:rPr lang="en-US" sz="4374" b="1" dirty="0" err="1">
                <a:solidFill>
                  <a:srgbClr val="484237"/>
                </a:solidFill>
                <a:latin typeface="Times New Roman" panose="02020603050405020304" pitchFamily="18" charset="0"/>
                <a:ea typeface="Gelasio" pitchFamily="34" charset="-122"/>
                <a:cs typeface="Times New Roman" panose="02020603050405020304" pitchFamily="18" charset="0"/>
              </a:rPr>
              <a:t>Tokoh</a:t>
            </a: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 Yang </a:t>
            </a:r>
            <a:r>
              <a:rPr lang="en-US" sz="4374" b="1" dirty="0" err="1">
                <a:solidFill>
                  <a:srgbClr val="484237"/>
                </a:solidFill>
                <a:latin typeface="Times New Roman" panose="02020603050405020304" pitchFamily="18" charset="0"/>
                <a:ea typeface="Gelasio" pitchFamily="34" charset="-122"/>
                <a:cs typeface="Times New Roman" panose="02020603050405020304" pitchFamily="18" charset="0"/>
              </a:rPr>
              <a:t>Mendapatkan</a:t>
            </a: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 Pendidikan  di </a:t>
            </a:r>
            <a:r>
              <a:rPr lang="en-US" sz="4374" b="1" dirty="0" err="1">
                <a:solidFill>
                  <a:srgbClr val="484237"/>
                </a:solidFill>
                <a:latin typeface="Times New Roman" panose="02020603050405020304" pitchFamily="18" charset="0"/>
                <a:ea typeface="Gelasio" pitchFamily="34" charset="-122"/>
                <a:cs typeface="Times New Roman" panose="02020603050405020304" pitchFamily="18" charset="0"/>
              </a:rPr>
              <a:t>Perguruan</a:t>
            </a: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 Tinggi Pada Masa </a:t>
            </a:r>
            <a:r>
              <a:rPr lang="en-US" sz="4374" b="1" dirty="0" err="1">
                <a:solidFill>
                  <a:srgbClr val="484237"/>
                </a:solidFill>
                <a:latin typeface="Times New Roman" panose="02020603050405020304" pitchFamily="18" charset="0"/>
                <a:ea typeface="Gelasio" pitchFamily="34" charset="-122"/>
                <a:cs typeface="Times New Roman" panose="02020603050405020304" pitchFamily="18" charset="0"/>
              </a:rPr>
              <a:t>Penjajahan</a:t>
            </a:r>
            <a:endParaRPr lang="en-US" sz="4374" dirty="0">
              <a:latin typeface="Times New Roman" panose="02020603050405020304" pitchFamily="18" charset="0"/>
              <a:cs typeface="Times New Roman" panose="02020603050405020304" pitchFamily="18" charset="0"/>
            </a:endParaRPr>
          </a:p>
        </p:txBody>
      </p:sp>
      <p:sp>
        <p:nvSpPr>
          <p:cNvPr id="6" name="Text 3"/>
          <p:cNvSpPr/>
          <p:nvPr/>
        </p:nvSpPr>
        <p:spPr>
          <a:xfrm>
            <a:off x="977780" y="5288639"/>
            <a:ext cx="2777490" cy="347186"/>
          </a:xfrm>
          <a:prstGeom prst="rect">
            <a:avLst/>
          </a:prstGeom>
          <a:noFill/>
          <a:ln/>
        </p:spPr>
        <p:txBody>
          <a:bodyPr wrap="none" rtlCol="0" anchor="t"/>
          <a:lstStyle/>
          <a:p>
            <a:pPr marL="0" indent="0" algn="ctr">
              <a:lnSpc>
                <a:spcPts val="2734"/>
              </a:lnSpc>
              <a:buNone/>
            </a:pPr>
            <a:r>
              <a:rPr lang="en-ID" sz="2400" b="1" dirty="0">
                <a:solidFill>
                  <a:srgbClr val="484237"/>
                </a:solidFill>
                <a:latin typeface="Times New Roman" panose="02020603050405020304" pitchFamily="18" charset="0"/>
                <a:cs typeface="Times New Roman" panose="02020603050405020304" pitchFamily="18" charset="0"/>
              </a:rPr>
              <a:t>Ir. Soekarno</a:t>
            </a:r>
          </a:p>
          <a:p>
            <a:pPr marL="0" indent="0" algn="ctr">
              <a:lnSpc>
                <a:spcPts val="2734"/>
              </a:lnSpc>
              <a:buNone/>
            </a:pPr>
            <a:r>
              <a:rPr lang="nl-NL" dirty="0">
                <a:solidFill>
                  <a:srgbClr val="484237"/>
                </a:solidFill>
                <a:latin typeface="Times New Roman" panose="02020603050405020304" pitchFamily="18" charset="0"/>
                <a:cs typeface="Times New Roman" panose="02020603050405020304" pitchFamily="18" charset="0"/>
              </a:rPr>
              <a:t>Hoogeschool te Bandoeng (THS)</a:t>
            </a:r>
            <a:endParaRPr lang="en-US" b="1" dirty="0">
              <a:solidFill>
                <a:srgbClr val="484237"/>
              </a:solidFill>
              <a:latin typeface="Times New Roman" panose="02020603050405020304" pitchFamily="18" charset="0"/>
              <a:cs typeface="Times New Roman" panose="02020603050405020304" pitchFamily="18" charset="0"/>
            </a:endParaRPr>
          </a:p>
        </p:txBody>
      </p:sp>
      <p:sp>
        <p:nvSpPr>
          <p:cNvPr id="7" name="Text 4"/>
          <p:cNvSpPr/>
          <p:nvPr/>
        </p:nvSpPr>
        <p:spPr>
          <a:xfrm>
            <a:off x="753454" y="6359527"/>
            <a:ext cx="3687018" cy="1666280"/>
          </a:xfrm>
          <a:prstGeom prst="rect">
            <a:avLst/>
          </a:prstGeom>
          <a:noFill/>
          <a:ln/>
        </p:spPr>
        <p:txBody>
          <a:bodyPr wrap="square" rtlCol="0" anchor="t"/>
          <a:lstStyle/>
          <a:p>
            <a:pPr marL="0" indent="0" algn="l">
              <a:lnSpc>
                <a:spcPts val="2624"/>
              </a:lnSpc>
              <a:buNone/>
            </a:pP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Soekarno</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menyelesaikan</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studinya</a:t>
            </a:r>
            <a:r>
              <a:rPr lang="en-ID" sz="1600" dirty="0">
                <a:solidFill>
                  <a:srgbClr val="484237"/>
                </a:solidFill>
                <a:latin typeface="Times New Roman" panose="02020603050405020304" pitchFamily="18" charset="0"/>
                <a:cs typeface="Times New Roman" panose="02020603050405020304" pitchFamily="18" charset="0"/>
              </a:rPr>
              <a:t> di </a:t>
            </a:r>
            <a:r>
              <a:rPr lang="en-US" sz="1600" dirty="0">
                <a:solidFill>
                  <a:srgbClr val="484237"/>
                </a:solidFill>
                <a:latin typeface="Times New Roman" panose="02020603050405020304" pitchFamily="18" charset="0"/>
                <a:cs typeface="Times New Roman" panose="02020603050405020304" pitchFamily="18" charset="0"/>
              </a:rPr>
              <a:t>THS </a:t>
            </a:r>
            <a:r>
              <a:rPr lang="en-ID" sz="1600" dirty="0">
                <a:solidFill>
                  <a:srgbClr val="484237"/>
                </a:solidFill>
                <a:latin typeface="Times New Roman" panose="02020603050405020304" pitchFamily="18" charset="0"/>
                <a:cs typeface="Times New Roman" panose="02020603050405020304" pitchFamily="18" charset="0"/>
              </a:rPr>
              <a:t>yang </a:t>
            </a:r>
            <a:r>
              <a:rPr lang="en-ID" sz="1600" dirty="0" err="1">
                <a:solidFill>
                  <a:srgbClr val="484237"/>
                </a:solidFill>
                <a:latin typeface="Times New Roman" panose="02020603050405020304" pitchFamily="18" charset="0"/>
                <a:cs typeface="Times New Roman" panose="02020603050405020304" pitchFamily="18" charset="0"/>
              </a:rPr>
              <a:t>sekarang</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menjadi</a:t>
            </a:r>
            <a:r>
              <a:rPr lang="en-ID" sz="1600" dirty="0">
                <a:solidFill>
                  <a:srgbClr val="484237"/>
                </a:solidFill>
                <a:latin typeface="Times New Roman" panose="02020603050405020304" pitchFamily="18" charset="0"/>
                <a:cs typeface="Times New Roman" panose="02020603050405020304" pitchFamily="18" charset="0"/>
              </a:rPr>
              <a:t> ITB </a:t>
            </a:r>
            <a:r>
              <a:rPr lang="en-ID" sz="1600" dirty="0" err="1">
                <a:solidFill>
                  <a:srgbClr val="484237"/>
                </a:solidFill>
                <a:latin typeface="Times New Roman" panose="02020603050405020304" pitchFamily="18" charset="0"/>
                <a:cs typeface="Times New Roman" panose="02020603050405020304" pitchFamily="18" charset="0"/>
              </a:rPr>
              <a:t>dengan</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Bidang</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Studi</a:t>
            </a:r>
            <a:r>
              <a:rPr lang="en-ID" sz="1600" dirty="0">
                <a:solidFill>
                  <a:srgbClr val="484237"/>
                </a:solidFill>
                <a:latin typeface="Times New Roman" panose="02020603050405020304" pitchFamily="18" charset="0"/>
                <a:cs typeface="Times New Roman" panose="02020603050405020304" pitchFamily="18" charset="0"/>
              </a:rPr>
              <a:t> Teknik </a:t>
            </a:r>
            <a:r>
              <a:rPr lang="en-ID" sz="1600" dirty="0" err="1">
                <a:solidFill>
                  <a:srgbClr val="484237"/>
                </a:solidFill>
                <a:latin typeface="Times New Roman" panose="02020603050405020304" pitchFamily="18" charset="0"/>
                <a:cs typeface="Times New Roman" panose="02020603050405020304" pitchFamily="18" charset="0"/>
              </a:rPr>
              <a:t>Sipil</a:t>
            </a:r>
            <a:r>
              <a:rPr lang="en-ID" sz="1600" dirty="0">
                <a:solidFill>
                  <a:srgbClr val="484237"/>
                </a:solidFill>
                <a:latin typeface="Times New Roman" panose="02020603050405020304" pitchFamily="18" charset="0"/>
                <a:cs typeface="Times New Roman" panose="02020603050405020304" pitchFamily="18" charset="0"/>
              </a:rPr>
              <a:t>.</a:t>
            </a:r>
            <a:endParaRPr lang="en-US" sz="1750" dirty="0">
              <a:solidFill>
                <a:srgbClr val="484237"/>
              </a:solidFill>
              <a:latin typeface="Times New Roman" panose="02020603050405020304" pitchFamily="18" charset="0"/>
              <a:cs typeface="Times New Roman" panose="02020603050405020304" pitchFamily="18" charset="0"/>
            </a:endParaRPr>
          </a:p>
        </p:txBody>
      </p:sp>
      <p:sp>
        <p:nvSpPr>
          <p:cNvPr id="9" name="Text 5"/>
          <p:cNvSpPr/>
          <p:nvPr/>
        </p:nvSpPr>
        <p:spPr>
          <a:xfrm>
            <a:off x="5771708" y="5410625"/>
            <a:ext cx="2777490" cy="347186"/>
          </a:xfrm>
          <a:prstGeom prst="rect">
            <a:avLst/>
          </a:prstGeom>
          <a:noFill/>
          <a:ln/>
        </p:spPr>
        <p:txBody>
          <a:bodyPr wrap="none" rtlCol="0" anchor="t"/>
          <a:lstStyle/>
          <a:p>
            <a:pPr marL="0" indent="0" algn="ctr">
              <a:lnSpc>
                <a:spcPts val="2734"/>
              </a:lnSpc>
              <a:buNone/>
            </a:pPr>
            <a:r>
              <a:rPr lang="en-ID" sz="2400" b="1" dirty="0">
                <a:solidFill>
                  <a:srgbClr val="484237"/>
                </a:solidFill>
                <a:latin typeface="Times New Roman" panose="02020603050405020304" pitchFamily="18" charset="0"/>
                <a:cs typeface="Times New Roman" panose="02020603050405020304" pitchFamily="18" charset="0"/>
              </a:rPr>
              <a:t>Ki Hajar </a:t>
            </a:r>
            <a:r>
              <a:rPr lang="en-ID" sz="2400" b="1" dirty="0" err="1">
                <a:solidFill>
                  <a:srgbClr val="484237"/>
                </a:solidFill>
                <a:latin typeface="Times New Roman" panose="02020603050405020304" pitchFamily="18" charset="0"/>
                <a:cs typeface="Times New Roman" panose="02020603050405020304" pitchFamily="18" charset="0"/>
              </a:rPr>
              <a:t>Dewantara</a:t>
            </a:r>
            <a:endParaRPr lang="en-ID" sz="2400" b="1" dirty="0">
              <a:solidFill>
                <a:srgbClr val="484237"/>
              </a:solidFill>
              <a:latin typeface="Times New Roman" panose="02020603050405020304" pitchFamily="18" charset="0"/>
              <a:cs typeface="Times New Roman" panose="02020603050405020304" pitchFamily="18" charset="0"/>
            </a:endParaRPr>
          </a:p>
          <a:p>
            <a:pPr marL="0" indent="0" algn="ctr">
              <a:lnSpc>
                <a:spcPts val="2734"/>
              </a:lnSpc>
              <a:buNone/>
            </a:pPr>
            <a:r>
              <a:rPr lang="nl-NL" dirty="0">
                <a:solidFill>
                  <a:srgbClr val="484237"/>
                </a:solidFill>
                <a:latin typeface="Times New Roman" panose="02020603050405020304" pitchFamily="18" charset="0"/>
                <a:cs typeface="Times New Roman" panose="02020603050405020304" pitchFamily="18" charset="0"/>
              </a:rPr>
              <a:t>School tot Opleiding van Inlandsche Artsen (STOVIA)</a:t>
            </a:r>
            <a:endParaRPr lang="en-ID" b="1" dirty="0">
              <a:solidFill>
                <a:srgbClr val="484237"/>
              </a:solidFill>
              <a:latin typeface="Times New Roman" panose="02020603050405020304" pitchFamily="18" charset="0"/>
              <a:cs typeface="Times New Roman" panose="02020603050405020304" pitchFamily="18" charset="0"/>
            </a:endParaRPr>
          </a:p>
          <a:p>
            <a:pPr marL="0" indent="0" algn="ctr">
              <a:lnSpc>
                <a:spcPts val="2734"/>
              </a:lnSpc>
              <a:buNone/>
            </a:pPr>
            <a:endParaRPr lang="en-US" sz="2187" b="1" dirty="0">
              <a:solidFill>
                <a:srgbClr val="484237"/>
              </a:solidFill>
              <a:latin typeface="Times New Roman" panose="02020603050405020304" pitchFamily="18" charset="0"/>
              <a:cs typeface="Times New Roman" panose="02020603050405020304" pitchFamily="18" charset="0"/>
            </a:endParaRPr>
          </a:p>
        </p:txBody>
      </p:sp>
      <p:sp>
        <p:nvSpPr>
          <p:cNvPr id="10" name="Text 6"/>
          <p:cNvSpPr/>
          <p:nvPr/>
        </p:nvSpPr>
        <p:spPr>
          <a:xfrm>
            <a:off x="5128191" y="6392910"/>
            <a:ext cx="4064643" cy="1666280"/>
          </a:xfrm>
          <a:prstGeom prst="rect">
            <a:avLst/>
          </a:prstGeom>
          <a:noFill/>
          <a:ln/>
        </p:spPr>
        <p:txBody>
          <a:bodyPr wrap="square" rtlCol="0" anchor="t"/>
          <a:lstStyle/>
          <a:p>
            <a:pPr marL="0" indent="0" algn="l">
              <a:lnSpc>
                <a:spcPts val="2624"/>
              </a:lnSpc>
              <a:buNone/>
            </a:pPr>
            <a:r>
              <a:rPr lang="en-ID" sz="1600" dirty="0" err="1">
                <a:solidFill>
                  <a:srgbClr val="484237"/>
                </a:solidFill>
                <a:latin typeface="Times New Roman" panose="02020603050405020304" pitchFamily="18" charset="0"/>
                <a:cs typeface="Times New Roman" panose="02020603050405020304" pitchFamily="18" charset="0"/>
              </a:rPr>
              <a:t>Walaupun</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tidak</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menyelesaikan</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pendidikannya</a:t>
            </a:r>
            <a:r>
              <a:rPr lang="en-ID" sz="1600" dirty="0">
                <a:solidFill>
                  <a:srgbClr val="484237"/>
                </a:solidFill>
                <a:latin typeface="Times New Roman" panose="02020603050405020304" pitchFamily="18" charset="0"/>
                <a:cs typeface="Times New Roman" panose="02020603050405020304" pitchFamily="18" charset="0"/>
              </a:rPr>
              <a:t>, Ki Hajar </a:t>
            </a:r>
            <a:r>
              <a:rPr lang="en-ID" sz="1600" dirty="0" err="1">
                <a:solidFill>
                  <a:srgbClr val="484237"/>
                </a:solidFill>
                <a:latin typeface="Times New Roman" panose="02020603050405020304" pitchFamily="18" charset="0"/>
                <a:cs typeface="Times New Roman" panose="02020603050405020304" pitchFamily="18" charset="0"/>
              </a:rPr>
              <a:t>Dewantara</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sempat</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berikuliah</a:t>
            </a:r>
            <a:r>
              <a:rPr lang="en-ID" sz="1600" dirty="0">
                <a:solidFill>
                  <a:srgbClr val="484237"/>
                </a:solidFill>
                <a:latin typeface="Times New Roman" panose="02020603050405020304" pitchFamily="18" charset="0"/>
                <a:cs typeface="Times New Roman" panose="02020603050405020304" pitchFamily="18" charset="0"/>
              </a:rPr>
              <a:t> di </a:t>
            </a:r>
            <a:r>
              <a:rPr lang="nl-NL" sz="1600" dirty="0">
                <a:solidFill>
                  <a:srgbClr val="484237"/>
                </a:solidFill>
                <a:latin typeface="Times New Roman" panose="02020603050405020304" pitchFamily="18" charset="0"/>
                <a:cs typeface="Times New Roman" panose="02020603050405020304" pitchFamily="18" charset="0"/>
              </a:rPr>
              <a:t>STOVIA dengan Bidang Studi Kedokteran</a:t>
            </a:r>
            <a:r>
              <a:rPr lang="en-US" sz="1600" dirty="0">
                <a:solidFill>
                  <a:srgbClr val="484237"/>
                </a:solidFill>
                <a:latin typeface="Times New Roman" panose="02020603050405020304" pitchFamily="18" charset="0"/>
                <a:ea typeface="Gelasio" pitchFamily="34" charset="-122"/>
                <a:cs typeface="Times New Roman" panose="02020603050405020304" pitchFamily="18" charset="0"/>
              </a:rPr>
              <a:t>.</a:t>
            </a:r>
            <a:endParaRPr lang="en-US" sz="1600" dirty="0">
              <a:solidFill>
                <a:srgbClr val="484237"/>
              </a:solidFill>
              <a:latin typeface="Times New Roman" panose="02020603050405020304" pitchFamily="18" charset="0"/>
              <a:cs typeface="Times New Roman" panose="02020603050405020304" pitchFamily="18" charset="0"/>
            </a:endParaRPr>
          </a:p>
        </p:txBody>
      </p:sp>
      <p:sp>
        <p:nvSpPr>
          <p:cNvPr id="12" name="Text 7"/>
          <p:cNvSpPr/>
          <p:nvPr/>
        </p:nvSpPr>
        <p:spPr>
          <a:xfrm>
            <a:off x="10268674" y="5424247"/>
            <a:ext cx="3080266" cy="347186"/>
          </a:xfrm>
          <a:prstGeom prst="rect">
            <a:avLst/>
          </a:prstGeom>
          <a:noFill/>
          <a:ln/>
        </p:spPr>
        <p:txBody>
          <a:bodyPr wrap="none" rtlCol="0" anchor="t"/>
          <a:lstStyle/>
          <a:p>
            <a:pPr marL="0" indent="0" algn="ctr">
              <a:lnSpc>
                <a:spcPts val="2734"/>
              </a:lnSpc>
              <a:buNone/>
            </a:pPr>
            <a:r>
              <a:rPr lang="en-ID" sz="2400" b="1" dirty="0" err="1">
                <a:solidFill>
                  <a:srgbClr val="484237"/>
                </a:solidFill>
                <a:latin typeface="Times New Roman" panose="02020603050405020304" pitchFamily="18" charset="0"/>
                <a:cs typeface="Times New Roman" panose="02020603050405020304" pitchFamily="18" charset="0"/>
              </a:rPr>
              <a:t>Dr.</a:t>
            </a:r>
            <a:r>
              <a:rPr lang="en-ID" sz="2400" b="1" dirty="0">
                <a:solidFill>
                  <a:srgbClr val="484237"/>
                </a:solidFill>
                <a:latin typeface="Times New Roman" panose="02020603050405020304" pitchFamily="18" charset="0"/>
                <a:cs typeface="Times New Roman" panose="02020603050405020304" pitchFamily="18" charset="0"/>
              </a:rPr>
              <a:t> Mohammad Hatta</a:t>
            </a:r>
          </a:p>
          <a:p>
            <a:pPr marL="0" indent="0" algn="ctr">
              <a:lnSpc>
                <a:spcPts val="2734"/>
              </a:lnSpc>
              <a:buNone/>
            </a:pPr>
            <a:r>
              <a:rPr lang="en-US" dirty="0" err="1">
                <a:solidFill>
                  <a:srgbClr val="484237"/>
                </a:solidFill>
                <a:latin typeface="Times New Roman" panose="02020603050405020304" pitchFamily="18" charset="0"/>
                <a:ea typeface="Gelasio" pitchFamily="34" charset="-122"/>
                <a:cs typeface="Times New Roman" panose="02020603050405020304" pitchFamily="18" charset="0"/>
              </a:rPr>
              <a:t>Rechts-Hogeschool</a:t>
            </a:r>
            <a:r>
              <a:rPr lang="en-US"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dirty="0" err="1">
                <a:solidFill>
                  <a:srgbClr val="484237"/>
                </a:solidFill>
                <a:latin typeface="Times New Roman" panose="02020603050405020304" pitchFamily="18" charset="0"/>
                <a:ea typeface="Gelasio" pitchFamily="34" charset="-122"/>
                <a:cs typeface="Times New Roman" panose="02020603050405020304" pitchFamily="18" charset="0"/>
              </a:rPr>
              <a:t>te</a:t>
            </a:r>
            <a:r>
              <a:rPr lang="en-US" dirty="0">
                <a:solidFill>
                  <a:srgbClr val="484237"/>
                </a:solidFill>
                <a:latin typeface="Times New Roman" panose="02020603050405020304" pitchFamily="18" charset="0"/>
                <a:ea typeface="Gelasio" pitchFamily="34" charset="-122"/>
                <a:cs typeface="Times New Roman" panose="02020603050405020304" pitchFamily="18" charset="0"/>
              </a:rPr>
              <a:t> Batavia (RHS)</a:t>
            </a:r>
            <a:endParaRPr lang="en-ID" dirty="0">
              <a:solidFill>
                <a:srgbClr val="484237"/>
              </a:solidFill>
              <a:latin typeface="Times New Roman" panose="02020603050405020304" pitchFamily="18" charset="0"/>
              <a:cs typeface="Times New Roman" panose="02020603050405020304" pitchFamily="18" charset="0"/>
            </a:endParaRPr>
          </a:p>
        </p:txBody>
      </p:sp>
      <p:sp>
        <p:nvSpPr>
          <p:cNvPr id="13" name="Text 8"/>
          <p:cNvSpPr/>
          <p:nvPr/>
        </p:nvSpPr>
        <p:spPr>
          <a:xfrm>
            <a:off x="9877546" y="6335253"/>
            <a:ext cx="4243568" cy="1333024"/>
          </a:xfrm>
          <a:prstGeom prst="rect">
            <a:avLst/>
          </a:prstGeom>
          <a:noFill/>
          <a:ln/>
        </p:spPr>
        <p:txBody>
          <a:bodyPr wrap="square" rtlCol="0" anchor="t"/>
          <a:lstStyle/>
          <a:p>
            <a:pPr marL="0" indent="0" algn="l">
              <a:lnSpc>
                <a:spcPts val="2624"/>
              </a:lnSpc>
              <a:buNone/>
            </a:pP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Meskipun</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Hatta juga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menempuh</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pendidikan</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di Belanda, Hatta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mengawali</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studinya</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di RHS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dengan</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Bidang</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Studi</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Hukum.</a:t>
            </a:r>
            <a:endParaRPr lang="en-US" sz="1750" dirty="0">
              <a:solidFill>
                <a:srgbClr val="484237"/>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AAA2D532-5EB8-E733-09DA-ACA226B06C49}"/>
              </a:ext>
            </a:extLst>
          </p:cNvPr>
          <p:cNvPicPr>
            <a:picLocks noChangeAspect="1"/>
          </p:cNvPicPr>
          <p:nvPr/>
        </p:nvPicPr>
        <p:blipFill>
          <a:blip r:embed="rId3"/>
          <a:stretch>
            <a:fillRect/>
          </a:stretch>
        </p:blipFill>
        <p:spPr>
          <a:xfrm>
            <a:off x="1539419" y="2669624"/>
            <a:ext cx="1764024" cy="2527557"/>
          </a:xfrm>
          <a:prstGeom prst="rect">
            <a:avLst/>
          </a:prstGeom>
          <a:ln w="57150">
            <a:solidFill>
              <a:srgbClr val="484237"/>
            </a:solidFill>
          </a:ln>
        </p:spPr>
      </p:pic>
      <p:pic>
        <p:nvPicPr>
          <p:cNvPr id="17" name="Picture 16">
            <a:extLst>
              <a:ext uri="{FF2B5EF4-FFF2-40B4-BE49-F238E27FC236}">
                <a16:creationId xmlns:a16="http://schemas.microsoft.com/office/drawing/2014/main" id="{F6C9011D-9798-1861-10DE-2CAD98A62721}"/>
              </a:ext>
            </a:extLst>
          </p:cNvPr>
          <p:cNvPicPr>
            <a:picLocks noChangeAspect="1"/>
          </p:cNvPicPr>
          <p:nvPr/>
        </p:nvPicPr>
        <p:blipFill>
          <a:blip r:embed="rId4"/>
          <a:stretch>
            <a:fillRect/>
          </a:stretch>
        </p:blipFill>
        <p:spPr>
          <a:xfrm>
            <a:off x="6170091" y="2761082"/>
            <a:ext cx="1980844" cy="2527557"/>
          </a:xfrm>
          <a:prstGeom prst="rect">
            <a:avLst/>
          </a:prstGeom>
          <a:ln w="57150">
            <a:solidFill>
              <a:srgbClr val="484237"/>
            </a:solidFill>
          </a:ln>
        </p:spPr>
      </p:pic>
      <p:pic>
        <p:nvPicPr>
          <p:cNvPr id="19" name="Picture 18">
            <a:extLst>
              <a:ext uri="{FF2B5EF4-FFF2-40B4-BE49-F238E27FC236}">
                <a16:creationId xmlns:a16="http://schemas.microsoft.com/office/drawing/2014/main" id="{158CC51B-AE49-BF49-BB8C-3817CAD68337}"/>
              </a:ext>
            </a:extLst>
          </p:cNvPr>
          <p:cNvPicPr>
            <a:picLocks noChangeAspect="1"/>
          </p:cNvPicPr>
          <p:nvPr/>
        </p:nvPicPr>
        <p:blipFill>
          <a:blip r:embed="rId5"/>
          <a:stretch>
            <a:fillRect/>
          </a:stretch>
        </p:blipFill>
        <p:spPr>
          <a:xfrm>
            <a:off x="10926795" y="2714165"/>
            <a:ext cx="1764025" cy="2574007"/>
          </a:xfrm>
          <a:prstGeom prst="rect">
            <a:avLst/>
          </a:prstGeom>
          <a:ln w="57150">
            <a:solidFill>
              <a:srgbClr val="484237"/>
            </a:solidFill>
          </a:ln>
        </p:spPr>
      </p:pic>
    </p:spTree>
    <p:extLst>
      <p:ext uri="{BB962C8B-B14F-4D97-AF65-F5344CB8AC3E}">
        <p14:creationId xmlns:p14="http://schemas.microsoft.com/office/powerpoint/2010/main" val="141344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pic>
        <p:nvPicPr>
          <p:cNvPr id="10" name="Picture 9">
            <a:extLst>
              <a:ext uri="{FF2B5EF4-FFF2-40B4-BE49-F238E27FC236}">
                <a16:creationId xmlns:a16="http://schemas.microsoft.com/office/drawing/2014/main" id="{B6C0A513-E860-F523-82A3-107CC2D1B7F8}"/>
              </a:ext>
            </a:extLst>
          </p:cNvPr>
          <p:cNvPicPr>
            <a:picLocks noChangeAspect="1"/>
          </p:cNvPicPr>
          <p:nvPr/>
        </p:nvPicPr>
        <p:blipFill>
          <a:blip r:embed="rId3"/>
          <a:stretch>
            <a:fillRect/>
          </a:stretch>
        </p:blipFill>
        <p:spPr>
          <a:xfrm>
            <a:off x="0" y="0"/>
            <a:ext cx="14630400" cy="8213925"/>
          </a:xfrm>
          <a:prstGeom prst="rect">
            <a:avLst/>
          </a:prstGeom>
        </p:spPr>
      </p:pic>
      <p:sp>
        <p:nvSpPr>
          <p:cNvPr id="3" name="Shape 1"/>
          <p:cNvSpPr/>
          <p:nvPr/>
        </p:nvSpPr>
        <p:spPr>
          <a:xfrm>
            <a:off x="0" y="0"/>
            <a:ext cx="14630400" cy="8231505"/>
          </a:xfrm>
          <a:prstGeom prst="rect">
            <a:avLst/>
          </a:prstGeom>
          <a:solidFill>
            <a:srgbClr val="484237">
              <a:alpha val="83137"/>
            </a:srgbClr>
          </a:solidFill>
          <a:ln/>
        </p:spPr>
      </p:sp>
      <p:sp>
        <p:nvSpPr>
          <p:cNvPr id="5" name="Text 2"/>
          <p:cNvSpPr/>
          <p:nvPr/>
        </p:nvSpPr>
        <p:spPr>
          <a:xfrm>
            <a:off x="3395533" y="3585806"/>
            <a:ext cx="7839334" cy="1057988"/>
          </a:xfrm>
          <a:prstGeom prst="rect">
            <a:avLst/>
          </a:prstGeom>
          <a:noFill/>
          <a:ln/>
        </p:spPr>
        <p:txBody>
          <a:bodyPr wrap="square" rtlCol="0" anchor="t"/>
          <a:lstStyle/>
          <a:p>
            <a:pPr marL="0" indent="0" algn="ctr">
              <a:lnSpc>
                <a:spcPts val="7517"/>
              </a:lnSpc>
              <a:buNone/>
            </a:pPr>
            <a:r>
              <a:rPr lang="en-US" sz="10000" b="1" dirty="0" err="1">
                <a:solidFill>
                  <a:srgbClr val="F9F6F0"/>
                </a:solidFill>
                <a:latin typeface="Times New Roman" panose="02020603050405020304" pitchFamily="18" charset="0"/>
                <a:ea typeface="Gelasio" pitchFamily="34" charset="-122"/>
                <a:cs typeface="Times New Roman" panose="02020603050405020304" pitchFamily="18" charset="0"/>
              </a:rPr>
              <a:t>Terima</a:t>
            </a:r>
            <a:r>
              <a:rPr lang="en-US" sz="10000" b="1" dirty="0">
                <a:solidFill>
                  <a:srgbClr val="F9F6F0"/>
                </a:solidFill>
                <a:latin typeface="Times New Roman" panose="02020603050405020304" pitchFamily="18" charset="0"/>
                <a:ea typeface="Gelasio" pitchFamily="34" charset="-122"/>
                <a:cs typeface="Times New Roman" panose="02020603050405020304" pitchFamily="18" charset="0"/>
              </a:rPr>
              <a:t> Kasih</a:t>
            </a:r>
            <a:endParaRPr lang="en-US" sz="10000" dirty="0">
              <a:solidFill>
                <a:srgbClr val="F9F6F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598</Words>
  <Application>Microsoft Office PowerPoint</Application>
  <PresentationFormat>Custom</PresentationFormat>
  <Paragraphs>65</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M.Farid Aqsha Ramadhan</cp:lastModifiedBy>
  <cp:revision>38</cp:revision>
  <dcterms:created xsi:type="dcterms:W3CDTF">2024-06-18T12:01:00Z</dcterms:created>
  <dcterms:modified xsi:type="dcterms:W3CDTF">2024-07-09T07:05:42Z</dcterms:modified>
</cp:coreProperties>
</file>