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61" r:id="rId4"/>
    <p:sldId id="263" r:id="rId5"/>
    <p:sldId id="268" r:id="rId6"/>
    <p:sldId id="279" r:id="rId7"/>
    <p:sldId id="280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A6212-D600-4813-8F37-6EC95CFB4785}">
  <a:tblStyle styleId="{B22A6212-D600-4813-8F37-6EC95CFB4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120" d="100"/>
          <a:sy n="120" d="100"/>
        </p:scale>
        <p:origin x="40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Besta</a:t>
            </a:r>
            <a:r>
              <a:rPr lang="en-US" sz="2400" dirty="0"/>
              <a:t> </a:t>
            </a:r>
            <a:r>
              <a:rPr lang="en-US" sz="2400" dirty="0" err="1"/>
              <a:t>Alfdi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Farid Aziz </a:t>
            </a:r>
            <a:r>
              <a:rPr lang="en-US" sz="2400" dirty="0" err="1"/>
              <a:t>Wicaksono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Aryo</a:t>
            </a:r>
            <a:r>
              <a:rPr lang="en-US" sz="2400" dirty="0"/>
              <a:t> </a:t>
            </a:r>
            <a:r>
              <a:rPr lang="en-US" sz="2400" dirty="0" err="1"/>
              <a:t>Satyo</a:t>
            </a:r>
            <a:r>
              <a:rPr lang="en-US" sz="2400" dirty="0"/>
              <a:t> W.A</a:t>
            </a:r>
            <a:br>
              <a:rPr lang="en-US" sz="2400" dirty="0"/>
            </a:b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054781" y="919323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en-US" sz="1100" b="1" dirty="0" err="1">
                  <a:solidFill>
                    <a:schemeClr val="bg1"/>
                  </a:solidFill>
                </a:rPr>
                <a:t>Gambaran</a:t>
              </a:r>
              <a:r>
                <a:rPr lang="en-US" alt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altLang="en-US" sz="1100" b="1" dirty="0" err="1">
                  <a:solidFill>
                    <a:schemeClr val="bg1"/>
                  </a:solidFill>
                </a:rPr>
                <a:t>Umum</a:t>
              </a:r>
              <a:r>
                <a:rPr lang="en-US" alt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altLang="en-US" sz="1100" dirty="0">
                  <a:solidFill>
                    <a:schemeClr val="bg1"/>
                  </a:solidFill>
                </a:rPr>
                <a:t>: </a:t>
              </a: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en-US" sz="900" dirty="0" err="1">
                  <a:solidFill>
                    <a:schemeClr val="tx1"/>
                  </a:solidFill>
                </a:rPr>
                <a:t>Suatu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aplikasi</a:t>
              </a:r>
              <a:r>
                <a:rPr lang="en-US" altLang="en-US" sz="900" dirty="0">
                  <a:solidFill>
                    <a:schemeClr val="tx1"/>
                  </a:solidFill>
                </a:rPr>
                <a:t> yang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memudahkan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seorang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pengelola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perpustakaan</a:t>
              </a:r>
              <a:r>
                <a:rPr lang="en-US" altLang="en-US" sz="900" dirty="0">
                  <a:solidFill>
                    <a:schemeClr val="tx1"/>
                  </a:solidFill>
                </a:rPr>
                <a:t> dan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pengunjung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dalam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bidang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pencarian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barang</a:t>
              </a:r>
              <a:r>
                <a:rPr lang="en-US" altLang="en-US" sz="900" dirty="0">
                  <a:solidFill>
                    <a:schemeClr val="tx1"/>
                  </a:solidFill>
                </a:rPr>
                <a:t> dan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inventaris</a:t>
              </a:r>
              <a:r>
                <a:rPr lang="en-US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en-US" sz="900" dirty="0" err="1">
                  <a:solidFill>
                    <a:schemeClr val="tx1"/>
                  </a:solidFill>
                </a:rPr>
                <a:t>buku</a:t>
              </a:r>
              <a:r>
                <a:rPr lang="en-US" altLang="en-US" sz="900" dirty="0">
                  <a:solidFill>
                    <a:schemeClr val="tx1"/>
                  </a:solidFill>
                </a:rPr>
                <a:t>.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60101" y="121954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  <a:r>
                <a:rPr lang="en-US" sz="1100" b="1" dirty="0" err="1">
                  <a:solidFill>
                    <a:schemeClr val="bg1"/>
                  </a:solidFill>
                </a:rPr>
                <a:t>Ruang</a:t>
              </a:r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err="1">
                  <a:solidFill>
                    <a:schemeClr val="bg1"/>
                  </a:solidFill>
                </a:rPr>
                <a:t>Lingkup</a:t>
              </a:r>
              <a:r>
                <a:rPr lang="en-US" sz="1100" dirty="0">
                  <a:solidFill>
                    <a:schemeClr val="bg1"/>
                  </a:solidFill>
                </a:rPr>
                <a:t> : </a:t>
              </a: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indent="0">
                <a:buNone/>
              </a:pPr>
              <a:r>
                <a:rPr lang="en-US" sz="1000" dirty="0" err="1">
                  <a:solidFill>
                    <a:schemeClr val="tx1"/>
                  </a:solidFill>
                </a:rPr>
                <a:t>Aplikasi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ini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ditujukan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untuk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diterapkan</a:t>
              </a:r>
              <a:r>
                <a:rPr lang="en-US" sz="1000" dirty="0">
                  <a:solidFill>
                    <a:schemeClr val="tx1"/>
                  </a:solidFill>
                </a:rPr>
                <a:t> oleh </a:t>
              </a:r>
              <a:r>
                <a:rPr lang="en-US" sz="1000" dirty="0" err="1">
                  <a:solidFill>
                    <a:schemeClr val="tx1"/>
                  </a:solidFill>
                </a:rPr>
                <a:t>seorang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pengolola</a:t>
              </a:r>
              <a:r>
                <a:rPr lang="en-US" sz="1000" dirty="0">
                  <a:solidFill>
                    <a:schemeClr val="tx1"/>
                  </a:solidFill>
                </a:rPr>
                <a:t> dan </a:t>
              </a:r>
              <a:r>
                <a:rPr lang="en-US" sz="1000" dirty="0" err="1">
                  <a:solidFill>
                    <a:schemeClr val="tx1"/>
                  </a:solidFill>
                </a:rPr>
                <a:t>pengunjung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perpustakaan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42809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100" b="1" dirty="0" err="1">
                  <a:solidFill>
                    <a:schemeClr val="bg1"/>
                  </a:solidFill>
                </a:rPr>
                <a:t>Sasaran</a:t>
              </a:r>
              <a:r>
                <a:rPr lang="en-US" sz="1100" b="1" dirty="0">
                  <a:solidFill>
                    <a:schemeClr val="bg1"/>
                  </a:solidFill>
                </a:rPr>
                <a:t> </a:t>
              </a:r>
              <a:r>
                <a:rPr lang="en-US" sz="1100" b="1" dirty="0" err="1">
                  <a:solidFill>
                    <a:schemeClr val="bg1"/>
                  </a:solidFill>
                </a:rPr>
                <a:t>Aplikasi</a:t>
              </a:r>
              <a:r>
                <a:rPr lang="en-US" sz="1100" b="1" dirty="0">
                  <a:solidFill>
                    <a:schemeClr val="bg1"/>
                  </a:solidFill>
                </a:rPr>
                <a:t> :</a:t>
              </a:r>
              <a:endParaRPr sz="11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indent="0">
                <a:buNone/>
              </a:pPr>
              <a:r>
                <a:rPr lang="en-US" altLang="en-US" sz="1000" dirty="0" err="1">
                  <a:solidFill>
                    <a:schemeClr val="tx1"/>
                  </a:solidFill>
                </a:rPr>
                <a:t>Pengelola</a:t>
              </a:r>
              <a:r>
                <a:rPr lang="en-US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</a:rPr>
                <a:t>perpustakaan</a:t>
              </a:r>
              <a:r>
                <a:rPr lang="en-US" altLang="en-US" sz="1000" dirty="0">
                  <a:solidFill>
                    <a:schemeClr val="tx1"/>
                  </a:solidFill>
                </a:rPr>
                <a:t> dan </a:t>
              </a:r>
              <a:r>
                <a:rPr lang="en-US" altLang="en-US" sz="1000" dirty="0" err="1">
                  <a:solidFill>
                    <a:schemeClr val="tx1"/>
                  </a:solidFill>
                </a:rPr>
                <a:t>pengunjung</a:t>
              </a:r>
              <a:r>
                <a:rPr lang="en-US" altLang="en-US" sz="1000" dirty="0">
                  <a:solidFill>
                    <a:schemeClr val="tx1"/>
                  </a:solidFill>
                </a:rPr>
                <a:t>.</a:t>
              </a:r>
            </a:p>
            <a:p>
              <a:pPr marL="0" indent="0">
                <a:buNone/>
              </a:pPr>
              <a:r>
                <a:rPr lang="en-US" sz="1000" dirty="0" err="1">
                  <a:solidFill>
                    <a:schemeClr val="tx1"/>
                  </a:solidFill>
                </a:rPr>
                <a:t>Dalam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hal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ini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untuk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mempermudah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pengelola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dalam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hal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pengelolaan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buku</a:t>
              </a:r>
              <a:r>
                <a:rPr lang="en-US" sz="1000" dirty="0">
                  <a:solidFill>
                    <a:schemeClr val="tx1"/>
                  </a:solidFill>
                </a:rPr>
                <a:t> dan </a:t>
              </a:r>
              <a:r>
                <a:rPr lang="en-US" sz="1000" dirty="0" err="1">
                  <a:solidFill>
                    <a:schemeClr val="tx1"/>
                  </a:solidFill>
                </a:rPr>
                <a:t>mendata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buku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serta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mempermudah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pengunjung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untuk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mencarian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buku</a:t>
              </a:r>
              <a:r>
                <a:rPr lang="en-US" sz="10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SOW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dan </a:t>
            </a:r>
            <a:r>
              <a:rPr lang="en-US" altLang="en-US" dirty="0" err="1"/>
              <a:t>jadwal</a:t>
            </a:r>
            <a:r>
              <a:rPr lang="en-US" altLang="en-US" dirty="0"/>
              <a:t>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asumsi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peranan</a:t>
            </a:r>
            <a:r>
              <a:rPr lang="en-US" altLang="en-US" dirty="0"/>
              <a:t> dan </a:t>
            </a:r>
            <a:r>
              <a:rPr lang="en-US" altLang="en-US" dirty="0" err="1"/>
              <a:t>tanggung</a:t>
            </a:r>
            <a:r>
              <a:rPr lang="en-US" altLang="en-US" dirty="0"/>
              <a:t> </a:t>
            </a:r>
            <a:r>
              <a:rPr lang="en-US" altLang="en-US" dirty="0" err="1"/>
              <a:t>jawab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Mengukuhkan</a:t>
            </a:r>
            <a:r>
              <a:rPr lang="en-US" altLang="en-US" dirty="0"/>
              <a:t> </a:t>
            </a:r>
            <a:r>
              <a:rPr lang="en-US" altLang="en-US" dirty="0" err="1"/>
              <a:t>definisi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dicapai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Mendorong</a:t>
            </a:r>
            <a:r>
              <a:rPr lang="en-US" altLang="en-US" dirty="0"/>
              <a:t> </a:t>
            </a:r>
            <a:r>
              <a:rPr lang="en-US" altLang="en-US" dirty="0" err="1"/>
              <a:t>diselesaikannya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	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adanya</a:t>
            </a:r>
            <a:r>
              <a:rPr lang="en-US" altLang="en-US" dirty="0"/>
              <a:t> </a:t>
            </a:r>
            <a:r>
              <a:rPr lang="en-US" altLang="en-US" dirty="0" err="1"/>
              <a:t>kesepakatan</a:t>
            </a:r>
            <a:r>
              <a:rPr lang="en-US" altLang="en-US" dirty="0"/>
              <a:t> </a:t>
            </a:r>
            <a:r>
              <a:rPr lang="en-US" altLang="en-US" dirty="0" err="1"/>
              <a:t>tertulis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817010" y="1952621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Estimasi</a:t>
            </a:r>
            <a:r>
              <a:rPr lang="en-US" sz="1800" b="1" dirty="0"/>
              <a:t> </a:t>
            </a:r>
            <a:r>
              <a:rPr lang="en-US" sz="1800" b="1" dirty="0" err="1"/>
              <a:t>proyek</a:t>
            </a:r>
            <a:r>
              <a:rPr lang="en-US" sz="1800" b="1" dirty="0"/>
              <a:t> 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memakan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60 </a:t>
            </a:r>
            <a:r>
              <a:rPr lang="en-US" sz="1600" dirty="0" err="1"/>
              <a:t>hari</a:t>
            </a:r>
            <a:r>
              <a:rPr lang="en-US" sz="1600" dirty="0"/>
              <a:t>. Akan di </a:t>
            </a:r>
            <a:r>
              <a:rPr lang="en-US" sz="1600" dirty="0" err="1"/>
              <a:t>mulai</a:t>
            </a:r>
            <a:r>
              <a:rPr lang="en-US" sz="1600" dirty="0"/>
              <a:t> pada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januari</a:t>
            </a:r>
            <a:r>
              <a:rPr lang="en-US" sz="1600" dirty="0"/>
              <a:t> 2019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maret</a:t>
            </a:r>
            <a:r>
              <a:rPr lang="en-US" sz="1600" dirty="0"/>
              <a:t> 2019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7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Jadwal</a:t>
            </a:r>
            <a:r>
              <a:rPr lang="en-US" b="1" dirty="0"/>
              <a:t> : </a:t>
            </a:r>
          </a:p>
          <a:p>
            <a:r>
              <a:rPr lang="en-US" sz="1100" dirty="0" err="1"/>
              <a:t>Analisis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, 5 </a:t>
            </a:r>
            <a:r>
              <a:rPr lang="en-US" sz="1100" dirty="0" err="1"/>
              <a:t>Januari</a:t>
            </a:r>
            <a:r>
              <a:rPr lang="en-US" sz="1100" dirty="0"/>
              <a:t> 2018 s/d 20 </a:t>
            </a:r>
            <a:r>
              <a:rPr lang="en-US" sz="1100" dirty="0" err="1"/>
              <a:t>Januari</a:t>
            </a:r>
            <a:r>
              <a:rPr lang="en-US" sz="1100" dirty="0"/>
              <a:t> 2018</a:t>
            </a:r>
          </a:p>
          <a:p>
            <a:r>
              <a:rPr lang="en-US" sz="1100" dirty="0" err="1"/>
              <a:t>Desain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, 22 </a:t>
            </a:r>
            <a:r>
              <a:rPr lang="en-US" sz="1100" dirty="0" err="1"/>
              <a:t>Januari</a:t>
            </a:r>
            <a:r>
              <a:rPr lang="en-US" sz="1100" dirty="0"/>
              <a:t> 2018 s/d 3 </a:t>
            </a:r>
            <a:r>
              <a:rPr lang="en-US" sz="1100" dirty="0" err="1"/>
              <a:t>Februari</a:t>
            </a:r>
            <a:r>
              <a:rPr lang="en-US" sz="1100" dirty="0"/>
              <a:t> 2018</a:t>
            </a:r>
          </a:p>
          <a:p>
            <a:r>
              <a:rPr lang="en-US" sz="1100" dirty="0" err="1"/>
              <a:t>Implementasi</a:t>
            </a:r>
            <a:r>
              <a:rPr lang="en-US" sz="1100" dirty="0"/>
              <a:t>, 5 </a:t>
            </a:r>
            <a:r>
              <a:rPr lang="en-US" sz="1100" dirty="0" err="1"/>
              <a:t>Februari</a:t>
            </a:r>
            <a:r>
              <a:rPr lang="en-US" sz="1100" dirty="0"/>
              <a:t> 2018 s/d 10 </a:t>
            </a:r>
            <a:r>
              <a:rPr lang="en-US" sz="1100" dirty="0" err="1"/>
              <a:t>Februari</a:t>
            </a:r>
            <a:r>
              <a:rPr lang="en-US" sz="1100" dirty="0"/>
              <a:t> 2018</a:t>
            </a:r>
          </a:p>
          <a:p>
            <a:r>
              <a:rPr lang="en-US" sz="1100" dirty="0"/>
              <a:t>Testing, 11 </a:t>
            </a:r>
            <a:r>
              <a:rPr lang="en-US" sz="1100" dirty="0" err="1"/>
              <a:t>Februari</a:t>
            </a:r>
            <a:r>
              <a:rPr lang="en-US" sz="1100" dirty="0"/>
              <a:t> 2018 s/d 13 </a:t>
            </a:r>
            <a:r>
              <a:rPr lang="en-US" sz="1100" dirty="0" err="1"/>
              <a:t>Februari</a:t>
            </a:r>
            <a:r>
              <a:rPr lang="en-US" sz="1100" dirty="0"/>
              <a:t> 2018</a:t>
            </a:r>
          </a:p>
          <a:p>
            <a:r>
              <a:rPr lang="en-US" sz="1100" dirty="0" err="1"/>
              <a:t>Instalasi</a:t>
            </a:r>
            <a:r>
              <a:rPr lang="en-US" sz="1100" dirty="0"/>
              <a:t>, 15 </a:t>
            </a:r>
            <a:r>
              <a:rPr lang="en-US" sz="1100" dirty="0" err="1"/>
              <a:t>Februari</a:t>
            </a:r>
            <a:r>
              <a:rPr lang="en-US" sz="1100" dirty="0"/>
              <a:t> 2018 s/d 22 </a:t>
            </a:r>
            <a:r>
              <a:rPr lang="en-US" sz="1100" dirty="0" err="1"/>
              <a:t>Februari</a:t>
            </a:r>
            <a:r>
              <a:rPr lang="en-US" sz="1100" dirty="0"/>
              <a:t> 2018</a:t>
            </a:r>
          </a:p>
          <a:p>
            <a:r>
              <a:rPr lang="en-US" sz="1100" dirty="0"/>
              <a:t>Maintenance, 23 </a:t>
            </a:r>
            <a:r>
              <a:rPr lang="en-US" sz="1100" dirty="0" err="1"/>
              <a:t>Februari</a:t>
            </a:r>
            <a:r>
              <a:rPr lang="en-US" sz="1100" dirty="0"/>
              <a:t> s/d 5 </a:t>
            </a:r>
            <a:r>
              <a:rPr lang="en-US" sz="1100" dirty="0" err="1"/>
              <a:t>Maret</a:t>
            </a:r>
            <a:r>
              <a:rPr lang="en-US" sz="1100" dirty="0"/>
              <a:t> 2018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1425" y="1274981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46910269"/>
              </p:ext>
            </p:extLst>
          </p:nvPr>
        </p:nvGraphicFramePr>
        <p:xfrm>
          <a:off x="3679750" y="307331"/>
          <a:ext cx="4138724" cy="4470228"/>
        </p:xfrm>
        <a:graphic>
          <a:graphicData uri="http://schemas.openxmlformats.org/drawingml/2006/table">
            <a:tbl>
              <a:tblPr>
                <a:noFill/>
                <a:tableStyleId>{B22A6212-D600-4813-8F37-6EC95CFB4785}</a:tableStyleId>
              </a:tblPr>
              <a:tblGrid>
                <a:gridCol w="206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Analisis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5.300.000</a:t>
                      </a:r>
                      <a:endParaRPr b="1"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Desain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Implementasi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15.000.000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Testing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Instalasi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3251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Maintance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28006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Sumber</a:t>
                      </a:r>
                      <a:r>
                        <a:rPr lang="en-US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</a:t>
                      </a:r>
                      <a:r>
                        <a:rPr lang="en-US" dirty="0" err="1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Daya</a:t>
                      </a:r>
                      <a:r>
                        <a:rPr lang="en-US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</a:t>
                      </a:r>
                      <a:r>
                        <a:rPr lang="en-US" dirty="0" err="1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Manusia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42973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Lain </a:t>
                      </a:r>
                      <a:r>
                        <a:rPr lang="en-US" dirty="0" err="1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Lain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20042"/>
                  </a:ext>
                </a:extLst>
              </a:tr>
              <a:tr h="4966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Total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58.300.000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85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03023-8F33-48AB-B4FC-A09A44F8A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1DD6192-5E2D-4F7B-A4A7-B8D52C7F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7" y="56319"/>
            <a:ext cx="4459693" cy="952929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07D088-0C52-4F08-8BB5-706CC0F706B1}"/>
              </a:ext>
            </a:extLst>
          </p:cNvPr>
          <p:cNvSpPr/>
          <p:nvPr/>
        </p:nvSpPr>
        <p:spPr>
          <a:xfrm>
            <a:off x="3846638" y="1185824"/>
            <a:ext cx="1171852" cy="72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00BEB83-9641-4D6C-AAA3-8B9BFDA8D1B4}"/>
              </a:ext>
            </a:extLst>
          </p:cNvPr>
          <p:cNvSpPr/>
          <p:nvPr/>
        </p:nvSpPr>
        <p:spPr>
          <a:xfrm>
            <a:off x="5780491" y="3253423"/>
            <a:ext cx="1319813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Tester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596EEF-C794-4EAB-A2BC-7B48D19AB21C}"/>
              </a:ext>
            </a:extLst>
          </p:cNvPr>
          <p:cNvCxnSpPr>
            <a:cxnSpLocks/>
          </p:cNvCxnSpPr>
          <p:nvPr/>
        </p:nvCxnSpPr>
        <p:spPr>
          <a:xfrm flipV="1">
            <a:off x="772214" y="2742814"/>
            <a:ext cx="1478" cy="48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CC614B-C63C-4B52-AA72-BE6AA8AD685D}"/>
              </a:ext>
            </a:extLst>
          </p:cNvPr>
          <p:cNvCxnSpPr>
            <a:cxnSpLocks/>
          </p:cNvCxnSpPr>
          <p:nvPr/>
        </p:nvCxnSpPr>
        <p:spPr>
          <a:xfrm flipV="1">
            <a:off x="8261226" y="2742814"/>
            <a:ext cx="0" cy="48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951A54-4677-4243-9147-90F111F08F23}"/>
              </a:ext>
            </a:extLst>
          </p:cNvPr>
          <p:cNvCxnSpPr>
            <a:cxnSpLocks/>
          </p:cNvCxnSpPr>
          <p:nvPr/>
        </p:nvCxnSpPr>
        <p:spPr>
          <a:xfrm flipV="1">
            <a:off x="772214" y="2742814"/>
            <a:ext cx="7489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5D82B7-2F28-4C19-89D1-3A34BE687952}"/>
              </a:ext>
            </a:extLst>
          </p:cNvPr>
          <p:cNvCxnSpPr>
            <a:cxnSpLocks/>
          </p:cNvCxnSpPr>
          <p:nvPr/>
        </p:nvCxnSpPr>
        <p:spPr>
          <a:xfrm flipV="1">
            <a:off x="2346310" y="2742814"/>
            <a:ext cx="0" cy="49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0FE8AF-67A3-4C0D-8A46-7E9D36114B8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440398" y="2742814"/>
            <a:ext cx="0" cy="510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156D2A-3345-429E-ACEA-1051F3200A5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32564" y="1907572"/>
            <a:ext cx="0" cy="131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D922D47-B4C2-4F73-BB7D-CAAEA91B1183}"/>
              </a:ext>
            </a:extLst>
          </p:cNvPr>
          <p:cNvSpPr/>
          <p:nvPr/>
        </p:nvSpPr>
        <p:spPr>
          <a:xfrm>
            <a:off x="151806" y="3253423"/>
            <a:ext cx="1347927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  <a:r>
              <a:rPr lang="en-US" dirty="0" err="1"/>
              <a:t>Analis</a:t>
            </a:r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D2C9A8D-5CEC-4D27-8598-FAD8D1201370}"/>
              </a:ext>
            </a:extLst>
          </p:cNvPr>
          <p:cNvSpPr/>
          <p:nvPr/>
        </p:nvSpPr>
        <p:spPr>
          <a:xfrm>
            <a:off x="1774034" y="3253423"/>
            <a:ext cx="1347927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CA24F0F-04EB-4715-B0E6-983ECC1CFD46}"/>
              </a:ext>
            </a:extLst>
          </p:cNvPr>
          <p:cNvSpPr/>
          <p:nvPr/>
        </p:nvSpPr>
        <p:spPr>
          <a:xfrm>
            <a:off x="3670563" y="3253423"/>
            <a:ext cx="1347927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4DE1BB-A5AA-4D35-9DF5-0B6756498B02}"/>
              </a:ext>
            </a:extLst>
          </p:cNvPr>
          <p:cNvSpPr/>
          <p:nvPr/>
        </p:nvSpPr>
        <p:spPr>
          <a:xfrm>
            <a:off x="7601319" y="3253423"/>
            <a:ext cx="1319813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  <a:r>
              <a:rPr lang="en-US" dirty="0" err="1"/>
              <a:t>Dokumentasi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2231-0886-4ACF-85F4-13D5E88B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83020"/>
            <a:ext cx="5166436" cy="689865"/>
          </a:xfrm>
        </p:spPr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687C6-EA8A-4A18-A894-A8900165308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94497" y="3721095"/>
            <a:ext cx="435600" cy="435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4501A9-643F-425B-96B9-E9616F8CDF5C}"/>
              </a:ext>
            </a:extLst>
          </p:cNvPr>
          <p:cNvSpPr/>
          <p:nvPr/>
        </p:nvSpPr>
        <p:spPr>
          <a:xfrm>
            <a:off x="296092" y="1241901"/>
            <a:ext cx="80772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APLIKASI PERPUSTAKAAN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0706B2-F8A7-472B-8912-B35E61CA90F1}"/>
              </a:ext>
            </a:extLst>
          </p:cNvPr>
          <p:cNvSpPr/>
          <p:nvPr/>
        </p:nvSpPr>
        <p:spPr>
          <a:xfrm>
            <a:off x="2091144" y="475662"/>
            <a:ext cx="2182218" cy="336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 SISTEM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37F0EC-CBB8-4E2E-9C0D-F0390763CB92}"/>
              </a:ext>
            </a:extLst>
          </p:cNvPr>
          <p:cNvSpPr/>
          <p:nvPr/>
        </p:nvSpPr>
        <p:spPr>
          <a:xfrm>
            <a:off x="2087892" y="1252502"/>
            <a:ext cx="2180324" cy="448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DESAIN APLIKASI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72909-0D6B-40B1-A159-87471261C13B}"/>
              </a:ext>
            </a:extLst>
          </p:cNvPr>
          <p:cNvSpPr/>
          <p:nvPr/>
        </p:nvSpPr>
        <p:spPr>
          <a:xfrm>
            <a:off x="2095635" y="2032982"/>
            <a:ext cx="2151720" cy="50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IMPLEMENTASI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D93FDC-F993-41C5-9A4C-1D22F3A4AE00}"/>
              </a:ext>
            </a:extLst>
          </p:cNvPr>
          <p:cNvSpPr/>
          <p:nvPr/>
        </p:nvSpPr>
        <p:spPr>
          <a:xfrm>
            <a:off x="2087892" y="3042024"/>
            <a:ext cx="2180324" cy="397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D3C21D-60E8-4E2E-A20A-EF31EB43B9E9}"/>
              </a:ext>
            </a:extLst>
          </p:cNvPr>
          <p:cNvSpPr/>
          <p:nvPr/>
        </p:nvSpPr>
        <p:spPr>
          <a:xfrm>
            <a:off x="2098879" y="3765226"/>
            <a:ext cx="2182577" cy="38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INSTALASI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60FFE-1FF9-4B6E-B4E7-4CB06DD6ADB1}"/>
              </a:ext>
            </a:extLst>
          </p:cNvPr>
          <p:cNvSpPr/>
          <p:nvPr/>
        </p:nvSpPr>
        <p:spPr>
          <a:xfrm>
            <a:off x="2073723" y="4438611"/>
            <a:ext cx="2025823" cy="38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641A-D1FE-4F05-B961-87F38CB0468F}"/>
              </a:ext>
            </a:extLst>
          </p:cNvPr>
          <p:cNvSpPr/>
          <p:nvPr/>
        </p:nvSpPr>
        <p:spPr>
          <a:xfrm>
            <a:off x="4765901" y="175335"/>
            <a:ext cx="3571470" cy="403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1.1 PENGGALIAN DDAN DATA ANALISA KEBUTUHAN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3BF88D-6CBC-46EF-9879-26AD35D98501}"/>
              </a:ext>
            </a:extLst>
          </p:cNvPr>
          <p:cNvSpPr/>
          <p:nvPr/>
        </p:nvSpPr>
        <p:spPr>
          <a:xfrm>
            <a:off x="4773356" y="732690"/>
            <a:ext cx="2165773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 DESAIN SISTEM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8D9B0F-56E3-4CED-A938-51A96609F40B}"/>
              </a:ext>
            </a:extLst>
          </p:cNvPr>
          <p:cNvSpPr/>
          <p:nvPr/>
        </p:nvSpPr>
        <p:spPr>
          <a:xfrm>
            <a:off x="4773356" y="1337568"/>
            <a:ext cx="2070947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 DESAIN UX/UI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68303B-E7F5-4AE0-9367-E9909793E172}"/>
              </a:ext>
            </a:extLst>
          </p:cNvPr>
          <p:cNvSpPr/>
          <p:nvPr/>
        </p:nvSpPr>
        <p:spPr>
          <a:xfrm>
            <a:off x="4773356" y="1891942"/>
            <a:ext cx="2165773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3.1 PEMOGRAMAN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4DA60B-53DD-4946-8786-4D57070B5028}"/>
              </a:ext>
            </a:extLst>
          </p:cNvPr>
          <p:cNvSpPr/>
          <p:nvPr/>
        </p:nvSpPr>
        <p:spPr>
          <a:xfrm>
            <a:off x="4749212" y="2399313"/>
            <a:ext cx="3945090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3.2 DOKUMENTASI PEMOGRAMAAN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4BD325-DA6C-40E8-8265-29DB2A665B5F}"/>
              </a:ext>
            </a:extLst>
          </p:cNvPr>
          <p:cNvSpPr/>
          <p:nvPr/>
        </p:nvSpPr>
        <p:spPr>
          <a:xfrm>
            <a:off x="4831697" y="2815557"/>
            <a:ext cx="1556990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4.1 TESTING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1544B4-84B7-428E-9F96-3D3AF276E095}"/>
              </a:ext>
            </a:extLst>
          </p:cNvPr>
          <p:cNvSpPr/>
          <p:nvPr/>
        </p:nvSpPr>
        <p:spPr>
          <a:xfrm>
            <a:off x="4851583" y="3301517"/>
            <a:ext cx="3119115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4.2 DOKUMENTASI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6F6237-75D6-428A-80DE-2FE680D44BE6}"/>
              </a:ext>
            </a:extLst>
          </p:cNvPr>
          <p:cNvSpPr/>
          <p:nvPr/>
        </p:nvSpPr>
        <p:spPr>
          <a:xfrm>
            <a:off x="4851583" y="3778229"/>
            <a:ext cx="2737721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5.1 INSTALASI PROGRAM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38A3C2-B58B-41D0-92BC-FD4808784D62}"/>
              </a:ext>
            </a:extLst>
          </p:cNvPr>
          <p:cNvSpPr/>
          <p:nvPr/>
        </p:nvSpPr>
        <p:spPr>
          <a:xfrm>
            <a:off x="4858969" y="4209426"/>
            <a:ext cx="3501201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5.2 DOKUMENTASI USER GUIDE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B3DEB2-7C2A-41C9-A5F1-2687F999ECA7}"/>
              </a:ext>
            </a:extLst>
          </p:cNvPr>
          <p:cNvSpPr/>
          <p:nvPr/>
        </p:nvSpPr>
        <p:spPr>
          <a:xfrm>
            <a:off x="4859136" y="4686138"/>
            <a:ext cx="2231695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5.3 USER TRAINING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1C651-9A37-43CD-9C65-F4C94C1948E3}"/>
              </a:ext>
            </a:extLst>
          </p:cNvPr>
          <p:cNvCxnSpPr>
            <a:cxnSpLocks/>
          </p:cNvCxnSpPr>
          <p:nvPr/>
        </p:nvCxnSpPr>
        <p:spPr>
          <a:xfrm>
            <a:off x="1606732" y="634643"/>
            <a:ext cx="0" cy="405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F7F7B-CA46-47CE-9EAB-C80E0FA59C3F}"/>
              </a:ext>
            </a:extLst>
          </p:cNvPr>
          <p:cNvCxnSpPr/>
          <p:nvPr/>
        </p:nvCxnSpPr>
        <p:spPr>
          <a:xfrm flipH="1">
            <a:off x="1606362" y="643873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90A9C0-179F-4207-BD28-A82F725BC35F}"/>
              </a:ext>
            </a:extLst>
          </p:cNvPr>
          <p:cNvCxnSpPr/>
          <p:nvPr/>
        </p:nvCxnSpPr>
        <p:spPr>
          <a:xfrm flipH="1">
            <a:off x="1606362" y="4688682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4E5F1-72E5-45B2-8652-FEDB6AD33876}"/>
              </a:ext>
            </a:extLst>
          </p:cNvPr>
          <p:cNvCxnSpPr>
            <a:cxnSpLocks/>
          </p:cNvCxnSpPr>
          <p:nvPr/>
        </p:nvCxnSpPr>
        <p:spPr>
          <a:xfrm flipH="1">
            <a:off x="1606362" y="3962417"/>
            <a:ext cx="50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669D55-DC24-4719-9B1A-50AD72979072}"/>
              </a:ext>
            </a:extLst>
          </p:cNvPr>
          <p:cNvCxnSpPr/>
          <p:nvPr/>
        </p:nvCxnSpPr>
        <p:spPr>
          <a:xfrm flipH="1">
            <a:off x="1618704" y="3209112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6D336-8F9E-43B5-B177-76B223E4916C}"/>
              </a:ext>
            </a:extLst>
          </p:cNvPr>
          <p:cNvCxnSpPr/>
          <p:nvPr/>
        </p:nvCxnSpPr>
        <p:spPr>
          <a:xfrm flipH="1">
            <a:off x="1606732" y="2258795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315460-1804-4CF0-9867-E42A1998F3A2}"/>
              </a:ext>
            </a:extLst>
          </p:cNvPr>
          <p:cNvCxnSpPr/>
          <p:nvPr/>
        </p:nvCxnSpPr>
        <p:spPr>
          <a:xfrm flipH="1">
            <a:off x="1606732" y="1393024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1F234-0642-4FE1-895E-9F2A9CB5E1FB}"/>
              </a:ext>
            </a:extLst>
          </p:cNvPr>
          <p:cNvCxnSpPr>
            <a:cxnSpLocks/>
          </p:cNvCxnSpPr>
          <p:nvPr/>
        </p:nvCxnSpPr>
        <p:spPr>
          <a:xfrm flipH="1">
            <a:off x="1103812" y="2775664"/>
            <a:ext cx="51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870C09-8AEC-4A20-ADA1-6F677C847987}"/>
              </a:ext>
            </a:extLst>
          </p:cNvPr>
          <p:cNvCxnSpPr>
            <a:cxnSpLocks/>
          </p:cNvCxnSpPr>
          <p:nvPr/>
        </p:nvCxnSpPr>
        <p:spPr>
          <a:xfrm flipH="1">
            <a:off x="4261367" y="634643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FEA8B-F4CC-41F1-918A-DAFFB3735C65}"/>
              </a:ext>
            </a:extLst>
          </p:cNvPr>
          <p:cNvCxnSpPr>
            <a:cxnSpLocks/>
          </p:cNvCxnSpPr>
          <p:nvPr/>
        </p:nvCxnSpPr>
        <p:spPr>
          <a:xfrm>
            <a:off x="4503603" y="377569"/>
            <a:ext cx="0" cy="5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C04661-6D4A-435A-B9B6-524A1E85C9DD}"/>
              </a:ext>
            </a:extLst>
          </p:cNvPr>
          <p:cNvCxnSpPr>
            <a:cxnSpLocks/>
          </p:cNvCxnSpPr>
          <p:nvPr/>
        </p:nvCxnSpPr>
        <p:spPr>
          <a:xfrm flipH="1">
            <a:off x="4283682" y="1490773"/>
            <a:ext cx="47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711D6D-D653-45F1-B7B3-4A88A4A2A1E9}"/>
              </a:ext>
            </a:extLst>
          </p:cNvPr>
          <p:cNvCxnSpPr>
            <a:cxnSpLocks/>
          </p:cNvCxnSpPr>
          <p:nvPr/>
        </p:nvCxnSpPr>
        <p:spPr>
          <a:xfrm flipH="1">
            <a:off x="4268216" y="2285179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C226C1-3507-4CFB-ACF3-E995FB794269}"/>
              </a:ext>
            </a:extLst>
          </p:cNvPr>
          <p:cNvCxnSpPr>
            <a:cxnSpLocks/>
          </p:cNvCxnSpPr>
          <p:nvPr/>
        </p:nvCxnSpPr>
        <p:spPr>
          <a:xfrm>
            <a:off x="4510452" y="2032982"/>
            <a:ext cx="0" cy="53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850A6F-00A3-4D82-A6C5-E7F4BAFED828}"/>
              </a:ext>
            </a:extLst>
          </p:cNvPr>
          <p:cNvCxnSpPr/>
          <p:nvPr/>
        </p:nvCxnSpPr>
        <p:spPr>
          <a:xfrm>
            <a:off x="4598017" y="2972246"/>
            <a:ext cx="0" cy="5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207FD2-D5B6-43C2-9217-DD1BB0627803}"/>
              </a:ext>
            </a:extLst>
          </p:cNvPr>
          <p:cNvCxnSpPr>
            <a:cxnSpLocks/>
          </p:cNvCxnSpPr>
          <p:nvPr/>
        </p:nvCxnSpPr>
        <p:spPr>
          <a:xfrm flipH="1">
            <a:off x="4285286" y="3921915"/>
            <a:ext cx="474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8F6E03-ACBE-4AF1-9A8D-5A109BC2BA07}"/>
              </a:ext>
            </a:extLst>
          </p:cNvPr>
          <p:cNvCxnSpPr>
            <a:cxnSpLocks/>
          </p:cNvCxnSpPr>
          <p:nvPr/>
        </p:nvCxnSpPr>
        <p:spPr>
          <a:xfrm>
            <a:off x="4598018" y="3921915"/>
            <a:ext cx="0" cy="92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30BD11-DEF2-421D-9F3C-89BF008D45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98965" y="377259"/>
            <a:ext cx="266936" cy="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71AB39-FEA2-4B07-BC7E-1310C2B712E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06978" y="889379"/>
            <a:ext cx="266378" cy="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4906BF-2F2A-4935-9773-F995D4929F75}"/>
              </a:ext>
            </a:extLst>
          </p:cNvPr>
          <p:cNvCxnSpPr>
            <a:cxnSpLocks/>
          </p:cNvCxnSpPr>
          <p:nvPr/>
        </p:nvCxnSpPr>
        <p:spPr>
          <a:xfrm flipH="1">
            <a:off x="4511522" y="2032982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7926D9-B7C7-4E8D-95DC-530A46B583A8}"/>
              </a:ext>
            </a:extLst>
          </p:cNvPr>
          <p:cNvCxnSpPr>
            <a:cxnSpLocks/>
          </p:cNvCxnSpPr>
          <p:nvPr/>
        </p:nvCxnSpPr>
        <p:spPr>
          <a:xfrm flipH="1">
            <a:off x="4500292" y="2572414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CD0BA3-3F1C-473B-857A-E006229A1B8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98017" y="2972246"/>
            <a:ext cx="23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CCF10-A486-4DAE-B0A3-8522D14B2D4E}"/>
              </a:ext>
            </a:extLst>
          </p:cNvPr>
          <p:cNvCxnSpPr>
            <a:cxnSpLocks/>
          </p:cNvCxnSpPr>
          <p:nvPr/>
        </p:nvCxnSpPr>
        <p:spPr>
          <a:xfrm flipH="1">
            <a:off x="4598017" y="3491358"/>
            <a:ext cx="23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20A399-B173-4DD3-9E68-C087B713CBAF}"/>
              </a:ext>
            </a:extLst>
          </p:cNvPr>
          <p:cNvCxnSpPr>
            <a:cxnSpLocks/>
          </p:cNvCxnSpPr>
          <p:nvPr/>
        </p:nvCxnSpPr>
        <p:spPr>
          <a:xfrm flipH="1">
            <a:off x="4589462" y="3921915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46A0B-65AE-4948-A60A-F0D2AC325B63}"/>
              </a:ext>
            </a:extLst>
          </p:cNvPr>
          <p:cNvCxnSpPr>
            <a:cxnSpLocks/>
          </p:cNvCxnSpPr>
          <p:nvPr/>
        </p:nvCxnSpPr>
        <p:spPr>
          <a:xfrm flipH="1">
            <a:off x="4590881" y="4849333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336324-8391-423D-A2FD-997FF7024AE7}"/>
              </a:ext>
            </a:extLst>
          </p:cNvPr>
          <p:cNvCxnSpPr>
            <a:cxnSpLocks/>
          </p:cNvCxnSpPr>
          <p:nvPr/>
        </p:nvCxnSpPr>
        <p:spPr>
          <a:xfrm flipH="1">
            <a:off x="4598017" y="4367905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8F08A0-8865-4E19-9470-14358B19F778}"/>
              </a:ext>
            </a:extLst>
          </p:cNvPr>
          <p:cNvCxnSpPr>
            <a:cxnSpLocks/>
          </p:cNvCxnSpPr>
          <p:nvPr/>
        </p:nvCxnSpPr>
        <p:spPr>
          <a:xfrm flipH="1">
            <a:off x="4281456" y="3209112"/>
            <a:ext cx="31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THANKS!</a:t>
            </a:r>
            <a:endParaRPr sz="60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284</Words>
  <Application>Microsoft Office PowerPoint</Application>
  <PresentationFormat>On-screen Show (16:9)</PresentationFormat>
  <Paragraphs>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Poppins</vt:lpstr>
      <vt:lpstr>Poppins Light</vt:lpstr>
      <vt:lpstr>Wingdings 2</vt:lpstr>
      <vt:lpstr>Cymbeline template</vt:lpstr>
      <vt:lpstr>Aplikasi Perpustakaan  Besta Alfdi, Farid Aziz Wicaksono, Aryo Satyo W.A </vt:lpstr>
      <vt:lpstr>Gambaran Proyek</vt:lpstr>
      <vt:lpstr>TUJUAN SOW</vt:lpstr>
      <vt:lpstr>Perencanaan Proyek</vt:lpstr>
      <vt:lpstr>Rencana biaya</vt:lpstr>
      <vt:lpstr>Struktur Organisasi</vt:lpstr>
      <vt:lpstr>WBS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Perpustakaan  Besta Alfdi, Farid Aziz Wicaksono, Aryo Satyo W.A </dc:title>
  <cp:lastModifiedBy>Farid Aziz</cp:lastModifiedBy>
  <cp:revision>7</cp:revision>
  <dcterms:modified xsi:type="dcterms:W3CDTF">2018-10-24T07:37:27Z</dcterms:modified>
</cp:coreProperties>
</file>