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308218353439784"/>
          <c:y val="7.0175438596491224E-2"/>
          <c:w val="0.52274338414120258"/>
          <c:h val="0.7338779527559056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76000"/>
                    <a:tint val="94000"/>
                    <a:satMod val="103000"/>
                    <a:lumMod val="102000"/>
                  </a:schemeClr>
                </a:gs>
                <a:gs pos="50000">
                  <a:schemeClr val="accent5">
                    <a:shade val="76000"/>
                    <a:shade val="100000"/>
                    <a:satMod val="110000"/>
                    <a:lumMod val="100000"/>
                  </a:schemeClr>
                </a:gs>
                <a:gs pos="100000">
                  <a:schemeClr val="accent5">
                    <a:shade val="76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58-4821-AEA8-07BF3568867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58-4821-AEA8-07BF3568867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58-4821-AEA8-07BF3568867A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58-4821-AEA8-07BF3568867A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58-4821-AEA8-07BF356886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detik.com</c:v>
                </c:pt>
                <c:pt idx="1">
                  <c:v>goal.com</c:v>
                </c:pt>
                <c:pt idx="2">
                  <c:v>linetoday.com</c:v>
                </c:pt>
                <c:pt idx="3">
                  <c:v>cnnindonesia.com</c:v>
                </c:pt>
                <c:pt idx="4">
                  <c:v>wsj.com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0.1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58-4821-AEA8-07BF356886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77000"/>
                    <a:tint val="94000"/>
                    <a:satMod val="103000"/>
                    <a:lumMod val="102000"/>
                  </a:schemeClr>
                </a:gs>
                <a:gs pos="50000">
                  <a:schemeClr val="accent5">
                    <a:tint val="77000"/>
                    <a:shade val="100000"/>
                    <a:satMod val="110000"/>
                    <a:lumMod val="100000"/>
                  </a:schemeClr>
                </a:gs>
                <a:gs pos="100000">
                  <a:schemeClr val="accent5">
                    <a:tint val="77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detik.com</c:v>
                </c:pt>
                <c:pt idx="1">
                  <c:v>goal.com</c:v>
                </c:pt>
                <c:pt idx="2">
                  <c:v>linetoday.com</c:v>
                </c:pt>
                <c:pt idx="3">
                  <c:v>cnnindonesia.com</c:v>
                </c:pt>
                <c:pt idx="4">
                  <c:v>wsj.com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0.8</c:v>
                </c:pt>
                <c:pt idx="1">
                  <c:v>0.9</c:v>
                </c:pt>
                <c:pt idx="2">
                  <c:v>0.6</c:v>
                </c:pt>
                <c:pt idx="3">
                  <c:v>0.8</c:v>
                </c:pt>
                <c:pt idx="4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58-4821-AEA8-07BF35688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302840"/>
        <c:axId val="107303232"/>
      </c:barChart>
      <c:catAx>
        <c:axId val="107302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03232"/>
        <c:crosses val="autoZero"/>
        <c:auto val="1"/>
        <c:lblAlgn val="ctr"/>
        <c:lblOffset val="100"/>
        <c:noMultiLvlLbl val="0"/>
      </c:catAx>
      <c:valAx>
        <c:axId val="10730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02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308218353439784"/>
          <c:y val="7.0175438596491224E-2"/>
          <c:w val="0.52274338414120258"/>
          <c:h val="0.7338779527559056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76000"/>
                    <a:tint val="94000"/>
                    <a:satMod val="103000"/>
                    <a:lumMod val="102000"/>
                  </a:schemeClr>
                </a:gs>
                <a:gs pos="50000">
                  <a:schemeClr val="accent5">
                    <a:shade val="76000"/>
                    <a:shade val="100000"/>
                    <a:satMod val="110000"/>
                    <a:lumMod val="100000"/>
                  </a:schemeClr>
                </a:gs>
                <a:gs pos="100000">
                  <a:schemeClr val="accent5">
                    <a:shade val="76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9AE-4264-B283-EF2E9DD1E434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AE-4264-B283-EF2E9DD1E434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AE-4264-B283-EF2E9DD1E434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AE-4264-B283-EF2E9DD1E4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1cak.com</c:v>
                </c:pt>
                <c:pt idx="1">
                  <c:v>youtube.com</c:v>
                </c:pt>
                <c:pt idx="2">
                  <c:v>reddit.com</c:v>
                </c:pt>
                <c:pt idx="3">
                  <c:v>9gag.com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0.7</c:v>
                </c:pt>
                <c:pt idx="2">
                  <c:v>0.1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AE-4264-B283-EF2E9DD1E4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77000"/>
                    <a:tint val="94000"/>
                    <a:satMod val="103000"/>
                    <a:lumMod val="102000"/>
                  </a:schemeClr>
                </a:gs>
                <a:gs pos="50000">
                  <a:schemeClr val="accent5">
                    <a:tint val="77000"/>
                    <a:shade val="100000"/>
                    <a:satMod val="110000"/>
                    <a:lumMod val="100000"/>
                  </a:schemeClr>
                </a:gs>
                <a:gs pos="100000">
                  <a:schemeClr val="accent5">
                    <a:tint val="77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1cak.com</c:v>
                </c:pt>
                <c:pt idx="1">
                  <c:v>youtube.com</c:v>
                </c:pt>
                <c:pt idx="2">
                  <c:v>reddit.com</c:v>
                </c:pt>
                <c:pt idx="3">
                  <c:v>9gag.com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</c:v>
                </c:pt>
                <c:pt idx="1">
                  <c:v>0.3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AE-4264-B283-EF2E9DD1E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303624"/>
        <c:axId val="107304016"/>
      </c:barChart>
      <c:catAx>
        <c:axId val="107303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04016"/>
        <c:crosses val="autoZero"/>
        <c:auto val="1"/>
        <c:lblAlgn val="ctr"/>
        <c:lblOffset val="100"/>
        <c:noMultiLvlLbl val="0"/>
      </c:catAx>
      <c:valAx>
        <c:axId val="10730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0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308218353439784"/>
          <c:y val="7.0175438596491224E-2"/>
          <c:w val="0.52274338414120258"/>
          <c:h val="0.7338779527559056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76000"/>
                    <a:tint val="94000"/>
                    <a:satMod val="103000"/>
                    <a:lumMod val="102000"/>
                  </a:schemeClr>
                </a:gs>
                <a:gs pos="50000">
                  <a:schemeClr val="accent5">
                    <a:shade val="76000"/>
                    <a:shade val="100000"/>
                    <a:satMod val="110000"/>
                    <a:lumMod val="100000"/>
                  </a:schemeClr>
                </a:gs>
                <a:gs pos="100000">
                  <a:schemeClr val="accent5">
                    <a:shade val="76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7E-4999-B91F-8D979914895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7E-4999-B91F-8D979914895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7E-4999-B91F-8D979914895A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7E-4999-B91F-8D97991489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shopee.com</c:v>
                </c:pt>
                <c:pt idx="1">
                  <c:v>tokopedia.com</c:v>
                </c:pt>
                <c:pt idx="2">
                  <c:v>lazada.com</c:v>
                </c:pt>
                <c:pt idx="3">
                  <c:v>bukalapak.com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7E-4999-B91F-8D97991489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77000"/>
                    <a:tint val="94000"/>
                    <a:satMod val="103000"/>
                    <a:lumMod val="102000"/>
                  </a:schemeClr>
                </a:gs>
                <a:gs pos="50000">
                  <a:schemeClr val="accent5">
                    <a:tint val="77000"/>
                    <a:shade val="100000"/>
                    <a:satMod val="110000"/>
                    <a:lumMod val="100000"/>
                  </a:schemeClr>
                </a:gs>
                <a:gs pos="100000">
                  <a:schemeClr val="accent5">
                    <a:tint val="77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shopee.com</c:v>
                </c:pt>
                <c:pt idx="1">
                  <c:v>tokopedia.com</c:v>
                </c:pt>
                <c:pt idx="2">
                  <c:v>lazada.com</c:v>
                </c:pt>
                <c:pt idx="3">
                  <c:v>bukalapak.com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7E-4999-B91F-8D9799148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95"/>
        <c:axId val="125896536"/>
        <c:axId val="125896928"/>
      </c:barChart>
      <c:catAx>
        <c:axId val="125896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96928"/>
        <c:crosses val="autoZero"/>
        <c:auto val="1"/>
        <c:lblAlgn val="ctr"/>
        <c:lblOffset val="100"/>
        <c:noMultiLvlLbl val="0"/>
      </c:catAx>
      <c:valAx>
        <c:axId val="125896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96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78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889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727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165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0763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0980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9558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88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417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555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25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463E55-55F2-4B31-B0E8-6ED9B5291B06}" type="datetimeFigureOut">
              <a:rPr lang="id-ID" smtClean="0"/>
              <a:t>13/12/2018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060C81-B839-41B8-B11C-7F5C8AFDF834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598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al.com/" TargetMode="External"/><Relationship Id="rId2" Type="http://schemas.openxmlformats.org/officeDocument/2006/relationships/hyperlink" Target="http://www.det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sj.com/" TargetMode="External"/><Relationship Id="rId5" Type="http://schemas.openxmlformats.org/officeDocument/2006/relationships/hyperlink" Target="http://www.cnnindonesia.com/" TargetMode="External"/><Relationship Id="rId4" Type="http://schemas.openxmlformats.org/officeDocument/2006/relationships/hyperlink" Target="http://www.linetoday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1ca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9gag.com/" TargetMode="External"/><Relationship Id="rId4" Type="http://schemas.openxmlformats.org/officeDocument/2006/relationships/hyperlink" Target="http://www.reddi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kopedia.com/" TargetMode="External"/><Relationship Id="rId2" Type="http://schemas.openxmlformats.org/officeDocument/2006/relationships/hyperlink" Target="http://www.shope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ukalapak.com/" TargetMode="External"/><Relationship Id="rId4" Type="http://schemas.openxmlformats.org/officeDocument/2006/relationships/hyperlink" Target="http://www.lazada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linetod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ope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981075"/>
            <a:ext cx="11449050" cy="2138082"/>
          </a:xfrm>
        </p:spPr>
        <p:txBody>
          <a:bodyPr>
            <a:normAutofit/>
          </a:bodyPr>
          <a:lstStyle/>
          <a:p>
            <a:r>
              <a:rPr lang="en-US" sz="3600" b="1" dirty="0"/>
              <a:t>Most popular websites visited for news, entertainment and online shopping among Informatics Students</a:t>
            </a:r>
            <a:endParaRPr lang="id-ID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52825"/>
            <a:ext cx="9144000" cy="2609850"/>
          </a:xfrm>
        </p:spPr>
        <p:txBody>
          <a:bodyPr>
            <a:normAutofit/>
          </a:bodyPr>
          <a:lstStyle/>
          <a:p>
            <a:endParaRPr lang="id-ID" dirty="0"/>
          </a:p>
          <a:p>
            <a:r>
              <a:rPr lang="en-US" sz="3600" b="1" u="sng" dirty="0">
                <a:latin typeface="+mj-lt"/>
              </a:rPr>
              <a:t>Group 12</a:t>
            </a:r>
            <a:endParaRPr lang="id-ID" sz="3600" b="1" u="sng" dirty="0">
              <a:latin typeface="+mj-lt"/>
            </a:endParaRPr>
          </a:p>
          <a:p>
            <a:r>
              <a:rPr lang="en-US" sz="2800" b="1" dirty="0" err="1">
                <a:latin typeface="+mj-lt"/>
                <a:cs typeface="Times New Roman" panose="02020603050405020304" pitchFamily="18" charset="0"/>
              </a:rPr>
              <a:t>Anggista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d-ID" sz="2800" b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2800" b="1" dirty="0" err="1">
                <a:latin typeface="+mj-lt"/>
                <a:cs typeface="Times New Roman" panose="02020603050405020304" pitchFamily="18" charset="0"/>
              </a:rPr>
              <a:t>malia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d-ID" sz="2800" b="1" dirty="0">
                <a:latin typeface="+mj-lt"/>
                <a:cs typeface="Times New Roman" panose="02020603050405020304" pitchFamily="18" charset="0"/>
              </a:rPr>
              <a:t>Y</a:t>
            </a:r>
            <a:r>
              <a:rPr lang="en-US" sz="2800" b="1" dirty="0" err="1">
                <a:latin typeface="+mj-lt"/>
                <a:cs typeface="Times New Roman" panose="02020603050405020304" pitchFamily="18" charset="0"/>
              </a:rPr>
              <a:t>ashinta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(08)</a:t>
            </a:r>
          </a:p>
          <a:p>
            <a:r>
              <a:rPr lang="en-US" sz="2800" b="1" dirty="0" err="1">
                <a:latin typeface="+mj-lt"/>
                <a:cs typeface="Times New Roman" panose="02020603050405020304" pitchFamily="18" charset="0"/>
              </a:rPr>
              <a:t>Farid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d-ID" sz="2800" b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2800" b="1" dirty="0" err="1">
                <a:latin typeface="+mj-lt"/>
                <a:cs typeface="Times New Roman" panose="02020603050405020304" pitchFamily="18" charset="0"/>
              </a:rPr>
              <a:t>ziz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d-ID" sz="2800" b="1" dirty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800" b="1" dirty="0" err="1">
                <a:latin typeface="+mj-lt"/>
                <a:cs typeface="Times New Roman" panose="02020603050405020304" pitchFamily="18" charset="0"/>
              </a:rPr>
              <a:t>icaksono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(15)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923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51140"/>
          </a:xfrm>
        </p:spPr>
        <p:txBody>
          <a:bodyPr/>
          <a:lstStyle/>
          <a:p>
            <a:pPr algn="ctr"/>
            <a:r>
              <a:rPr lang="en-US" dirty="0"/>
              <a:t>Source of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14526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10 respondents </a:t>
            </a:r>
          </a:p>
          <a:p>
            <a:r>
              <a:rPr lang="en-US" sz="2400" dirty="0"/>
              <a:t>30 websites</a:t>
            </a:r>
          </a:p>
          <a:p>
            <a:r>
              <a:rPr lang="en-US" sz="2400" dirty="0"/>
              <a:t> TI</a:t>
            </a:r>
            <a:r>
              <a:rPr lang="id-ID" sz="2400" dirty="0"/>
              <a:t> – 1C</a:t>
            </a:r>
            <a:r>
              <a:rPr lang="en-US" sz="2400" dirty="0"/>
              <a:t>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1127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News</a:t>
            </a:r>
            <a:endParaRPr lang="id-ID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662497"/>
              </p:ext>
            </p:extLst>
          </p:nvPr>
        </p:nvGraphicFramePr>
        <p:xfrm>
          <a:off x="2390775" y="1874517"/>
          <a:ext cx="8052164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128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4440"/>
          </a:xfrm>
        </p:spPr>
        <p:txBody>
          <a:bodyPr/>
          <a:lstStyle/>
          <a:p>
            <a:pPr algn="ctr"/>
            <a:r>
              <a:rPr lang="en-US" dirty="0"/>
              <a:t>News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en-US" sz="2400" dirty="0"/>
              <a:t>Description</a:t>
            </a: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From 10 respondents, there are 5 websites visited by the students for news. They are:</a:t>
            </a:r>
            <a:r>
              <a:rPr lang="id-ID" sz="2400" dirty="0"/>
              <a:t> </a:t>
            </a:r>
            <a:r>
              <a:rPr lang="id-ID" sz="2400" dirty="0">
                <a:hlinkClick r:id="rId2"/>
              </a:rPr>
              <a:t>www.detik.com</a:t>
            </a:r>
            <a:r>
              <a:rPr lang="id-ID" sz="2400" dirty="0"/>
              <a:t>, </a:t>
            </a:r>
            <a:r>
              <a:rPr lang="id-ID" sz="2400" dirty="0">
                <a:hlinkClick r:id="rId3"/>
              </a:rPr>
              <a:t>www.goal.com</a:t>
            </a:r>
            <a:r>
              <a:rPr lang="id-ID" sz="2400" dirty="0"/>
              <a:t>, </a:t>
            </a:r>
            <a:r>
              <a:rPr lang="id-ID" sz="2400" dirty="0">
                <a:hlinkClick r:id="rId4"/>
              </a:rPr>
              <a:t>www.linetoday.com</a:t>
            </a:r>
            <a:r>
              <a:rPr lang="id-ID" sz="2400" dirty="0"/>
              <a:t>, </a:t>
            </a:r>
            <a:r>
              <a:rPr lang="id-ID" sz="2400" dirty="0">
                <a:hlinkClick r:id="rId5"/>
              </a:rPr>
              <a:t>www.cnnindonesia.com</a:t>
            </a:r>
            <a:r>
              <a:rPr lang="id-ID" sz="2400" dirty="0"/>
              <a:t>, </a:t>
            </a:r>
            <a:r>
              <a:rPr lang="id-ID" sz="2400" dirty="0">
                <a:hlinkClick r:id="rId6"/>
              </a:rPr>
              <a:t>www.wsj.com</a:t>
            </a:r>
            <a:r>
              <a:rPr lang="id-ID" sz="2400" dirty="0"/>
              <a:t>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most visited website for news is</a:t>
            </a:r>
            <a:r>
              <a:rPr lang="id-ID" sz="2400" dirty="0"/>
              <a:t> </a:t>
            </a:r>
            <a:r>
              <a:rPr lang="id-ID" sz="2400" dirty="0">
                <a:hlinkClick r:id="rId4"/>
              </a:rPr>
              <a:t>www.linetoday.com</a:t>
            </a:r>
            <a:r>
              <a:rPr lang="id-ID" sz="2400" dirty="0"/>
              <a:t> (40%).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less visited website for news are</a:t>
            </a:r>
            <a:r>
              <a:rPr lang="id-ID" sz="2400" dirty="0"/>
              <a:t> </a:t>
            </a:r>
            <a:r>
              <a:rPr lang="id-ID" sz="2400" dirty="0">
                <a:hlinkClick r:id="rId6"/>
              </a:rPr>
              <a:t>www.wsj.com</a:t>
            </a:r>
            <a:r>
              <a:rPr lang="id-ID" sz="2400" dirty="0"/>
              <a:t> and </a:t>
            </a:r>
            <a:r>
              <a:rPr lang="id-ID" sz="2400" dirty="0">
                <a:hlinkClick r:id="rId3"/>
              </a:rPr>
              <a:t>www.goal.com</a:t>
            </a:r>
            <a:r>
              <a:rPr lang="id-ID" sz="2400" dirty="0"/>
              <a:t> (10%).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646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Entertainment</a:t>
            </a:r>
            <a:endParaRPr lang="id-ID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022668"/>
              </p:ext>
            </p:extLst>
          </p:nvPr>
        </p:nvGraphicFramePr>
        <p:xfrm>
          <a:off x="2238739" y="1684017"/>
          <a:ext cx="820420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63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55752"/>
            <a:ext cx="10178322" cy="836815"/>
          </a:xfrm>
        </p:spPr>
        <p:txBody>
          <a:bodyPr/>
          <a:lstStyle/>
          <a:p>
            <a:pPr algn="ctr"/>
            <a:r>
              <a:rPr lang="en-US" dirty="0"/>
              <a:t>Entertainment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4976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Description</a:t>
            </a: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From 10 respondents, there are </a:t>
            </a:r>
            <a:r>
              <a:rPr lang="id-ID" sz="2400" dirty="0"/>
              <a:t>4</a:t>
            </a:r>
            <a:r>
              <a:rPr lang="en-US" sz="2400" dirty="0"/>
              <a:t> websites visited by the students for news. They are:</a:t>
            </a:r>
            <a:r>
              <a:rPr lang="id-ID" sz="2400" dirty="0"/>
              <a:t> </a:t>
            </a:r>
            <a:r>
              <a:rPr lang="id-ID" sz="2400" dirty="0">
                <a:hlinkClick r:id="rId2"/>
              </a:rPr>
              <a:t>www.1cak.com</a:t>
            </a:r>
            <a:r>
              <a:rPr lang="id-ID" sz="2400" dirty="0"/>
              <a:t>, </a:t>
            </a:r>
            <a:r>
              <a:rPr lang="id-ID" sz="2400" dirty="0">
                <a:hlinkClick r:id="rId3"/>
              </a:rPr>
              <a:t>www.youtube.com</a:t>
            </a:r>
            <a:r>
              <a:rPr lang="id-ID" sz="2400" dirty="0"/>
              <a:t>, </a:t>
            </a:r>
            <a:r>
              <a:rPr lang="id-ID" sz="2400" dirty="0">
                <a:hlinkClick r:id="rId4"/>
              </a:rPr>
              <a:t>www.reddit.com</a:t>
            </a:r>
            <a:r>
              <a:rPr lang="id-ID" sz="2400" dirty="0"/>
              <a:t>, </a:t>
            </a:r>
            <a:r>
              <a:rPr lang="id-ID" sz="2400" dirty="0">
                <a:hlinkClick r:id="rId5"/>
              </a:rPr>
              <a:t>www.9gag.com</a:t>
            </a:r>
            <a:r>
              <a:rPr lang="id-ID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most visited website for news is</a:t>
            </a:r>
            <a:r>
              <a:rPr lang="id-ID" sz="2400" dirty="0"/>
              <a:t> </a:t>
            </a:r>
            <a:r>
              <a:rPr lang="id-ID" sz="2400" dirty="0">
                <a:hlinkClick r:id="rId3"/>
              </a:rPr>
              <a:t>www.youtube.com</a:t>
            </a:r>
            <a:r>
              <a:rPr lang="id-ID" sz="2400" dirty="0"/>
              <a:t> (70%).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less visited website for news are</a:t>
            </a:r>
            <a:r>
              <a:rPr lang="id-ID" sz="2400" dirty="0"/>
              <a:t> </a:t>
            </a:r>
            <a:r>
              <a:rPr lang="id-ID" sz="2400" dirty="0">
                <a:hlinkClick r:id="rId2"/>
              </a:rPr>
              <a:t>www.1cak.com</a:t>
            </a:r>
            <a:r>
              <a:rPr lang="id-ID" sz="2400" dirty="0"/>
              <a:t>, </a:t>
            </a:r>
            <a:r>
              <a:rPr lang="id-ID" sz="2400" dirty="0">
                <a:hlinkClick r:id="rId4"/>
              </a:rPr>
              <a:t>www.reddit.com</a:t>
            </a:r>
            <a:r>
              <a:rPr lang="id-ID" sz="2400" dirty="0"/>
              <a:t>, </a:t>
            </a:r>
            <a:r>
              <a:rPr lang="id-ID" sz="2400" dirty="0">
                <a:hlinkClick r:id="rId5"/>
              </a:rPr>
              <a:t>www.9gag.com</a:t>
            </a:r>
            <a:r>
              <a:rPr lang="id-ID" sz="2400" dirty="0"/>
              <a:t> (10%).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03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Shopping Online</a:t>
            </a:r>
            <a:endParaRPr lang="id-ID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781216"/>
              </p:ext>
            </p:extLst>
          </p:nvPr>
        </p:nvGraphicFramePr>
        <p:xfrm>
          <a:off x="1993900" y="2171192"/>
          <a:ext cx="820420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242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Shopping Online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90701"/>
            <a:ext cx="10178322" cy="3593591"/>
          </a:xfrm>
        </p:spPr>
        <p:txBody>
          <a:bodyPr/>
          <a:lstStyle/>
          <a:p>
            <a:r>
              <a:rPr lang="en-US" sz="2400" dirty="0"/>
              <a:t>Description</a:t>
            </a:r>
            <a:r>
              <a:rPr lang="id-ID" sz="2400" dirty="0"/>
              <a:t> </a:t>
            </a:r>
          </a:p>
          <a:p>
            <a:pPr marL="0" indent="0">
              <a:buNone/>
            </a:pPr>
            <a:endParaRPr lang="id-ID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From 10 respondents, there are </a:t>
            </a:r>
            <a:r>
              <a:rPr lang="id-ID" sz="2400" dirty="0"/>
              <a:t>4</a:t>
            </a:r>
            <a:r>
              <a:rPr lang="en-US" sz="2400" dirty="0"/>
              <a:t> websites visited by the students for news. They are:</a:t>
            </a:r>
            <a:r>
              <a:rPr lang="id-ID" sz="2400" dirty="0"/>
              <a:t> </a:t>
            </a:r>
            <a:r>
              <a:rPr lang="id-ID" sz="2400" dirty="0">
                <a:hlinkClick r:id="rId2"/>
              </a:rPr>
              <a:t>www.shopee.com</a:t>
            </a:r>
            <a:r>
              <a:rPr lang="id-ID" sz="2400" dirty="0"/>
              <a:t> , </a:t>
            </a:r>
            <a:r>
              <a:rPr lang="id-ID" sz="2400" dirty="0">
                <a:hlinkClick r:id="rId3"/>
              </a:rPr>
              <a:t>www.tokopedia.com</a:t>
            </a:r>
            <a:r>
              <a:rPr lang="id-ID" sz="2400" dirty="0"/>
              <a:t> , </a:t>
            </a:r>
            <a:r>
              <a:rPr lang="id-ID" sz="2400" dirty="0">
                <a:hlinkClick r:id="rId4"/>
              </a:rPr>
              <a:t>www.lazada.com</a:t>
            </a:r>
            <a:r>
              <a:rPr lang="id-ID" sz="2400" dirty="0"/>
              <a:t> , </a:t>
            </a:r>
            <a:r>
              <a:rPr lang="id-ID" sz="2400" dirty="0">
                <a:hlinkClick r:id="rId5"/>
              </a:rPr>
              <a:t>www.bukalapak.com</a:t>
            </a:r>
            <a:r>
              <a:rPr lang="id-ID" sz="2400" dirty="0"/>
              <a:t> .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most visited website for news is</a:t>
            </a:r>
            <a:r>
              <a:rPr lang="id-ID" sz="2400" dirty="0"/>
              <a:t> </a:t>
            </a:r>
            <a:r>
              <a:rPr lang="id-ID" sz="2400" dirty="0">
                <a:hlinkClick r:id="rId2"/>
              </a:rPr>
              <a:t>www.shopee.com</a:t>
            </a:r>
            <a:r>
              <a:rPr lang="id-ID" sz="2400" dirty="0"/>
              <a:t> (40%).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less visited website for news </a:t>
            </a:r>
            <a:r>
              <a:rPr lang="id-ID" sz="2400" dirty="0"/>
              <a:t>is </a:t>
            </a:r>
            <a:r>
              <a:rPr lang="id-ID" sz="2400" dirty="0">
                <a:hlinkClick r:id="rId5"/>
              </a:rPr>
              <a:t>www.bukalapak.com</a:t>
            </a:r>
            <a:r>
              <a:rPr lang="id-ID" sz="2400" dirty="0"/>
              <a:t> (10%).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029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most popular website visited for get news is</a:t>
            </a:r>
            <a:r>
              <a:rPr lang="id-ID" sz="2400" dirty="0"/>
              <a:t> </a:t>
            </a:r>
            <a:r>
              <a:rPr lang="id-ID" sz="2400" dirty="0">
                <a:hlinkClick r:id="rId2"/>
              </a:rPr>
              <a:t>www.linetoday.com</a:t>
            </a:r>
            <a:r>
              <a:rPr lang="id-ID" sz="2400" dirty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most popular website visited for entertainment is </a:t>
            </a:r>
            <a:r>
              <a:rPr lang="id-ID" sz="2400" dirty="0">
                <a:hlinkClick r:id="rId3"/>
              </a:rPr>
              <a:t>www.youtube.com</a:t>
            </a:r>
            <a:r>
              <a:rPr lang="id-ID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most popular website visited for online shopping is</a:t>
            </a:r>
            <a:r>
              <a:rPr lang="id-ID" sz="2400" dirty="0"/>
              <a:t> </a:t>
            </a:r>
            <a:r>
              <a:rPr lang="id-ID" sz="2400" dirty="0">
                <a:hlinkClick r:id="rId4"/>
              </a:rPr>
              <a:t>www.shopee.com</a:t>
            </a:r>
            <a:r>
              <a:rPr lang="id-ID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7643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348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Impact</vt:lpstr>
      <vt:lpstr>Wingdings</vt:lpstr>
      <vt:lpstr>Badge</vt:lpstr>
      <vt:lpstr>Most popular websites visited for news, entertainment and online shopping among Informatics Students</vt:lpstr>
      <vt:lpstr>Source of Data</vt:lpstr>
      <vt:lpstr>News</vt:lpstr>
      <vt:lpstr>News</vt:lpstr>
      <vt:lpstr>Entertainment</vt:lpstr>
      <vt:lpstr>Entertainment</vt:lpstr>
      <vt:lpstr>Shopping Online</vt:lpstr>
      <vt:lpstr>Shopping Online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websites visited for news, entertainment and online shopping among Informatics Students</dc:title>
  <dc:creator>Bio Comp</dc:creator>
  <cp:lastModifiedBy>faridazizw@gmail.com</cp:lastModifiedBy>
  <cp:revision>10</cp:revision>
  <dcterms:created xsi:type="dcterms:W3CDTF">2018-12-11T12:59:16Z</dcterms:created>
  <dcterms:modified xsi:type="dcterms:W3CDTF">2018-12-13T01:52:25Z</dcterms:modified>
</cp:coreProperties>
</file>