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4"/>
  </p:notesMasterIdLst>
  <p:handoutMasterIdLst>
    <p:handoutMasterId r:id="rId25"/>
  </p:handoutMasterIdLst>
  <p:sldIdLst>
    <p:sldId id="258" r:id="rId2"/>
    <p:sldId id="296" r:id="rId3"/>
    <p:sldId id="295" r:id="rId4"/>
    <p:sldId id="289" r:id="rId5"/>
    <p:sldId id="290" r:id="rId6"/>
    <p:sldId id="285" r:id="rId7"/>
    <p:sldId id="291" r:id="rId8"/>
    <p:sldId id="286" r:id="rId9"/>
    <p:sldId id="292" r:id="rId10"/>
    <p:sldId id="287" r:id="rId11"/>
    <p:sldId id="280" r:id="rId12"/>
    <p:sldId id="281" r:id="rId13"/>
    <p:sldId id="283" r:id="rId14"/>
    <p:sldId id="275" r:id="rId15"/>
    <p:sldId id="276" r:id="rId16"/>
    <p:sldId id="277" r:id="rId17"/>
    <p:sldId id="278" r:id="rId18"/>
    <p:sldId id="299" r:id="rId19"/>
    <p:sldId id="297" r:id="rId20"/>
    <p:sldId id="298" r:id="rId21"/>
    <p:sldId id="293" r:id="rId22"/>
    <p:sldId id="294" r:id="rId23"/>
  </p:sldIdLst>
  <p:sldSz cx="12192000" cy="6858000"/>
  <p:notesSz cx="7077075" cy="90281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52438"/>
          </a:xfrm>
          <a:prstGeom prst="rect">
            <a:avLst/>
          </a:prstGeom>
        </p:spPr>
        <p:txBody>
          <a:bodyPr vert="horz" lIns="91440" tIns="45720" rIns="91440" bIns="45720" rtlCol="0"/>
          <a:lstStyle>
            <a:lvl1pPr algn="l">
              <a:defRPr sz="1200"/>
            </a:lvl1pPr>
          </a:lstStyle>
          <a:p>
            <a:r>
              <a:rPr lang="en-US" smtClean="0"/>
              <a:t>Mayang Anglingsari P- Basis Data - Teori</a:t>
            </a:r>
            <a:endParaRPr lang="en-US"/>
          </a:p>
        </p:txBody>
      </p:sp>
      <p:sp>
        <p:nvSpPr>
          <p:cNvPr id="3" name="Date Placeholder 2"/>
          <p:cNvSpPr>
            <a:spLocks noGrp="1"/>
          </p:cNvSpPr>
          <p:nvPr>
            <p:ph type="dt" sz="quarter" idx="1"/>
          </p:nvPr>
        </p:nvSpPr>
        <p:spPr>
          <a:xfrm>
            <a:off x="4008438" y="0"/>
            <a:ext cx="3067050" cy="452438"/>
          </a:xfrm>
          <a:prstGeom prst="rect">
            <a:avLst/>
          </a:prstGeom>
        </p:spPr>
        <p:txBody>
          <a:bodyPr vert="horz" lIns="91440" tIns="45720" rIns="91440" bIns="45720" rtlCol="0"/>
          <a:lstStyle>
            <a:lvl1pPr algn="r">
              <a:defRPr sz="1200"/>
            </a:lvl1pPr>
          </a:lstStyle>
          <a:p>
            <a:fld id="{7C256DB5-7926-45F4-8784-585A212506B1}" type="datetimeFigureOut">
              <a:rPr lang="en-US" smtClean="0"/>
              <a:t>07-Apr-17</a:t>
            </a:fld>
            <a:endParaRPr lang="en-US"/>
          </a:p>
        </p:txBody>
      </p:sp>
      <p:sp>
        <p:nvSpPr>
          <p:cNvPr id="4" name="Footer Placeholder 3"/>
          <p:cNvSpPr>
            <a:spLocks noGrp="1"/>
          </p:cNvSpPr>
          <p:nvPr>
            <p:ph type="ftr" sz="quarter" idx="2"/>
          </p:nvPr>
        </p:nvSpPr>
        <p:spPr>
          <a:xfrm>
            <a:off x="0" y="8575675"/>
            <a:ext cx="3067050" cy="4524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08438" y="8575675"/>
            <a:ext cx="3067050" cy="452438"/>
          </a:xfrm>
          <a:prstGeom prst="rect">
            <a:avLst/>
          </a:prstGeom>
        </p:spPr>
        <p:txBody>
          <a:bodyPr vert="horz" lIns="91440" tIns="45720" rIns="91440" bIns="45720" rtlCol="0" anchor="b"/>
          <a:lstStyle>
            <a:lvl1pPr algn="r">
              <a:defRPr sz="1200"/>
            </a:lvl1pPr>
          </a:lstStyle>
          <a:p>
            <a:fld id="{271C5785-423B-43EE-9E6C-00BDAF6D844F}" type="slidenum">
              <a:rPr lang="en-US" smtClean="0"/>
              <a:t>‹#›</a:t>
            </a:fld>
            <a:endParaRPr lang="en-US"/>
          </a:p>
        </p:txBody>
      </p:sp>
    </p:spTree>
    <p:extLst>
      <p:ext uri="{BB962C8B-B14F-4D97-AF65-F5344CB8AC3E}">
        <p14:creationId xmlns:p14="http://schemas.microsoft.com/office/powerpoint/2010/main" val="214844109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52438"/>
          </a:xfrm>
          <a:prstGeom prst="rect">
            <a:avLst/>
          </a:prstGeom>
        </p:spPr>
        <p:txBody>
          <a:bodyPr vert="horz" lIns="91440" tIns="45720" rIns="91440" bIns="45720" rtlCol="0"/>
          <a:lstStyle>
            <a:lvl1pPr algn="l">
              <a:defRPr sz="1200"/>
            </a:lvl1pPr>
          </a:lstStyle>
          <a:p>
            <a:r>
              <a:rPr lang="en-US" smtClean="0"/>
              <a:t>Mayang Anglingsari P- Basis Data - Teori</a:t>
            </a:r>
            <a:endParaRPr lang="en-US"/>
          </a:p>
        </p:txBody>
      </p:sp>
      <p:sp>
        <p:nvSpPr>
          <p:cNvPr id="3" name="Date Placeholder 2"/>
          <p:cNvSpPr>
            <a:spLocks noGrp="1"/>
          </p:cNvSpPr>
          <p:nvPr>
            <p:ph type="dt" idx="1"/>
          </p:nvPr>
        </p:nvSpPr>
        <p:spPr>
          <a:xfrm>
            <a:off x="4008438" y="0"/>
            <a:ext cx="3067050" cy="452438"/>
          </a:xfrm>
          <a:prstGeom prst="rect">
            <a:avLst/>
          </a:prstGeom>
        </p:spPr>
        <p:txBody>
          <a:bodyPr vert="horz" lIns="91440" tIns="45720" rIns="91440" bIns="45720" rtlCol="0"/>
          <a:lstStyle>
            <a:lvl1pPr algn="r">
              <a:defRPr sz="1200"/>
            </a:lvl1pPr>
          </a:lstStyle>
          <a:p>
            <a:fld id="{EB7FA6D4-C849-410E-AFB0-61A834E38CAD}" type="datetimeFigureOut">
              <a:rPr lang="en-US" smtClean="0"/>
              <a:t>07-Apr-17</a:t>
            </a:fld>
            <a:endParaRPr lang="en-US"/>
          </a:p>
        </p:txBody>
      </p:sp>
      <p:sp>
        <p:nvSpPr>
          <p:cNvPr id="4" name="Slide Image Placeholder 3"/>
          <p:cNvSpPr>
            <a:spLocks noGrp="1" noRot="1" noChangeAspect="1"/>
          </p:cNvSpPr>
          <p:nvPr>
            <p:ph type="sldImg" idx="2"/>
          </p:nvPr>
        </p:nvSpPr>
        <p:spPr>
          <a:xfrm>
            <a:off x="830263" y="1128713"/>
            <a:ext cx="5416550" cy="30464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8025" y="4344988"/>
            <a:ext cx="5661025" cy="35544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575675"/>
            <a:ext cx="3067050" cy="4524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08438" y="8575675"/>
            <a:ext cx="3067050" cy="452438"/>
          </a:xfrm>
          <a:prstGeom prst="rect">
            <a:avLst/>
          </a:prstGeom>
        </p:spPr>
        <p:txBody>
          <a:bodyPr vert="horz" lIns="91440" tIns="45720" rIns="91440" bIns="45720" rtlCol="0" anchor="b"/>
          <a:lstStyle>
            <a:lvl1pPr algn="r">
              <a:defRPr sz="1200"/>
            </a:lvl1pPr>
          </a:lstStyle>
          <a:p>
            <a:fld id="{8547457F-02E3-467D-8F8C-E9493EDFDE86}" type="slidenum">
              <a:rPr lang="en-US" smtClean="0"/>
              <a:t>‹#›</a:t>
            </a:fld>
            <a:endParaRPr lang="en-US"/>
          </a:p>
        </p:txBody>
      </p:sp>
    </p:spTree>
    <p:extLst>
      <p:ext uri="{BB962C8B-B14F-4D97-AF65-F5344CB8AC3E}">
        <p14:creationId xmlns:p14="http://schemas.microsoft.com/office/powerpoint/2010/main" val="1416952037"/>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7457F-02E3-467D-8F8C-E9493EDFDE86}" type="slidenum">
              <a:rPr lang="en-US" smtClean="0"/>
              <a:t>1</a:t>
            </a:fld>
            <a:endParaRPr lang="en-US"/>
          </a:p>
        </p:txBody>
      </p:sp>
      <p:sp>
        <p:nvSpPr>
          <p:cNvPr id="5" name="Header Placeholder 4"/>
          <p:cNvSpPr>
            <a:spLocks noGrp="1"/>
          </p:cNvSpPr>
          <p:nvPr>
            <p:ph type="hdr" sz="quarter" idx="11"/>
          </p:nvPr>
        </p:nvSpPr>
        <p:spPr/>
        <p:txBody>
          <a:bodyPr/>
          <a:lstStyle/>
          <a:p>
            <a:r>
              <a:rPr lang="en-US" smtClean="0"/>
              <a:t>Mayang Anglingsari P- Basis Data - Teori</a:t>
            </a:r>
            <a:endParaRPr lang="en-US"/>
          </a:p>
        </p:txBody>
      </p:sp>
    </p:spTree>
    <p:extLst>
      <p:ext uri="{BB962C8B-B14F-4D97-AF65-F5344CB8AC3E}">
        <p14:creationId xmlns:p14="http://schemas.microsoft.com/office/powerpoint/2010/main" val="20095336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ama Mata Kuliah">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8" name="Rounded Rectangle 7"/>
          <p:cNvSpPr/>
          <p:nvPr/>
        </p:nvSpPr>
        <p:spPr>
          <a:xfrm>
            <a:off x="121920" y="101600"/>
            <a:ext cx="1194816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4" name="Date Placeholder 3"/>
          <p:cNvSpPr>
            <a:spLocks noGrp="1"/>
          </p:cNvSpPr>
          <p:nvPr>
            <p:ph type="dt" sz="half" idx="10"/>
          </p:nvPr>
        </p:nvSpPr>
        <p:spPr/>
        <p:txBody>
          <a:bodyPr/>
          <a:lstStyle/>
          <a:p>
            <a:fld id="{DE22E529-D53B-CC4F-BB4C-77FD2F22625B}" type="datetime1">
              <a:rPr lang="id-ID" smtClean="0">
                <a:solidFill>
                  <a:srgbClr val="2F5897"/>
                </a:solidFill>
              </a:rPr>
              <a:pPr/>
              <a:t>07/04/2017</a:t>
            </a:fld>
            <a:endParaRPr lang="id-ID">
              <a:solidFill>
                <a:srgbClr val="2F5897"/>
              </a:solidFill>
            </a:endParaRPr>
          </a:p>
        </p:txBody>
      </p:sp>
      <p:sp>
        <p:nvSpPr>
          <p:cNvPr id="5" name="Footer Placeholder 4"/>
          <p:cNvSpPr>
            <a:spLocks noGrp="1"/>
          </p:cNvSpPr>
          <p:nvPr>
            <p:ph type="ftr" sz="quarter" idx="11"/>
          </p:nvPr>
        </p:nvSpPr>
        <p:spPr/>
        <p:txBody>
          <a:bodyPr/>
          <a:lstStyle/>
          <a:p>
            <a:r>
              <a:rPr lang="id-ID" dirty="0" smtClean="0">
                <a:solidFill>
                  <a:srgbClr val="2F5897"/>
                </a:solidFill>
              </a:rPr>
              <a:t>JTI </a:t>
            </a:r>
            <a:r>
              <a:rPr lang="mr-IN" dirty="0" smtClean="0">
                <a:solidFill>
                  <a:srgbClr val="2F5897"/>
                </a:solidFill>
              </a:rPr>
              <a:t>–</a:t>
            </a:r>
            <a:r>
              <a:rPr lang="id-ID" dirty="0" smtClean="0">
                <a:solidFill>
                  <a:srgbClr val="2F5897"/>
                </a:solidFill>
              </a:rPr>
              <a:t> Politeknik Negeri Malang</a:t>
            </a:r>
            <a:endParaRPr lang="id-ID" dirty="0">
              <a:solidFill>
                <a:srgbClr val="2F5897"/>
              </a:solidFill>
            </a:endParaRPr>
          </a:p>
        </p:txBody>
      </p:sp>
      <p:sp>
        <p:nvSpPr>
          <p:cNvPr id="11" name="Rectangle 10"/>
          <p:cNvSpPr/>
          <p:nvPr/>
        </p:nvSpPr>
        <p:spPr>
          <a:xfrm>
            <a:off x="767799" y="4552793"/>
            <a:ext cx="10750167"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10" name="Rectangle 9"/>
          <p:cNvSpPr/>
          <p:nvPr/>
        </p:nvSpPr>
        <p:spPr>
          <a:xfrm>
            <a:off x="739844" y="3139439"/>
            <a:ext cx="1075396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3" name="Subtitle 2"/>
          <p:cNvSpPr>
            <a:spLocks noGrp="1"/>
          </p:cNvSpPr>
          <p:nvPr>
            <p:ph type="subTitle" idx="1"/>
          </p:nvPr>
        </p:nvSpPr>
        <p:spPr>
          <a:xfrm>
            <a:off x="857072" y="4648200"/>
            <a:ext cx="10519515"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2" name="Title 1"/>
          <p:cNvSpPr>
            <a:spLocks noGrp="1"/>
          </p:cNvSpPr>
          <p:nvPr>
            <p:ph type="ctrTitle"/>
          </p:nvPr>
        </p:nvSpPr>
        <p:spPr>
          <a:xfrm>
            <a:off x="806273" y="3625334"/>
            <a:ext cx="10570313" cy="820900"/>
          </a:xfrm>
        </p:spPr>
        <p:txBody>
          <a:bodyPr anchor="b" anchorCtr="0">
            <a:noAutofit/>
          </a:bodyPr>
          <a:lstStyle>
            <a:lvl1pPr>
              <a:defRPr sz="3200">
                <a:solidFill>
                  <a:schemeClr val="accent1">
                    <a:lumMod val="50000"/>
                  </a:schemeClr>
                </a:solidFill>
              </a:defRPr>
            </a:lvl1pPr>
          </a:lstStyle>
          <a:p>
            <a:r>
              <a:rPr lang="en-US" dirty="0" smtClean="0"/>
              <a:t>Click to edit Master title style</a:t>
            </a:r>
            <a:endParaRPr lang="en-US" dirty="0"/>
          </a:p>
        </p:txBody>
      </p:sp>
      <p:pic>
        <p:nvPicPr>
          <p:cNvPr id="1026" name="Picture 2" descr="C:\Users\TOSHIBA\Pictures\logo_polinema copy.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55258" y="390901"/>
            <a:ext cx="3072341" cy="2314543"/>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userDrawn="1"/>
        </p:nvSpPr>
        <p:spPr>
          <a:xfrm>
            <a:off x="3407775" y="3255013"/>
            <a:ext cx="5376597" cy="2865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id-ID" sz="1800" dirty="0">
              <a:solidFill>
                <a:prstClr val="black"/>
              </a:solidFill>
            </a:endParaRPr>
          </a:p>
        </p:txBody>
      </p:sp>
      <p:sp>
        <p:nvSpPr>
          <p:cNvPr id="16" name="Subtitle 2"/>
          <p:cNvSpPr txBox="1">
            <a:spLocks/>
          </p:cNvSpPr>
          <p:nvPr userDrawn="1"/>
        </p:nvSpPr>
        <p:spPr>
          <a:xfrm>
            <a:off x="857071" y="3187825"/>
            <a:ext cx="10519515" cy="392425"/>
          </a:xfrm>
          <a:prstGeom prst="rect">
            <a:avLst/>
          </a:prstGeom>
        </p:spPr>
        <p:txBody>
          <a:bodyPr vert="horz" lIns="91440" tIns="45720" rIns="91440" bIns="45720" rtlCol="0" anchor="ctr">
            <a:normAutofit/>
          </a:bodyPr>
          <a:lstStyle>
            <a:lvl1pPr marL="0" indent="0" algn="ctr" defTabSz="914400" rtl="0" eaLnBrk="1" latinLnBrk="0" hangingPunct="1">
              <a:spcBef>
                <a:spcPct val="20000"/>
              </a:spcBef>
              <a:buClr>
                <a:schemeClr val="accent1"/>
              </a:buClr>
              <a:buFont typeface="Arial" pitchFamily="34" charset="0"/>
              <a:buNone/>
              <a:defRPr sz="1800" kern="1200" cap="all" spc="300" baseline="0">
                <a:solidFill>
                  <a:srgbClr val="FFFFFF"/>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6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buClr>
                <a:srgbClr val="6076B4"/>
              </a:buClr>
            </a:pPr>
            <a:r>
              <a:rPr lang="en-US" sz="1600" b="1" u="sng" dirty="0" smtClean="0">
                <a:solidFill>
                  <a:prstClr val="white">
                    <a:lumMod val="50000"/>
                  </a:prstClr>
                </a:solidFill>
              </a:rPr>
              <a:t>Basis Data</a:t>
            </a:r>
            <a:endParaRPr lang="en-US" sz="1600" b="1" u="sng" dirty="0">
              <a:solidFill>
                <a:prstClr val="white">
                  <a:lumMod val="50000"/>
                </a:prstClr>
              </a:solidFill>
            </a:endParaRPr>
          </a:p>
        </p:txBody>
      </p:sp>
    </p:spTree>
    <p:extLst>
      <p:ext uri="{BB962C8B-B14F-4D97-AF65-F5344CB8AC3E}">
        <p14:creationId xmlns:p14="http://schemas.microsoft.com/office/powerpoint/2010/main" val="5423440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2EF4D5-C164-9042-80D4-35B7BA3710E1}" type="datetime1">
              <a:rPr lang="id-ID" smtClean="0">
                <a:solidFill>
                  <a:srgbClr val="2F5897"/>
                </a:solidFill>
              </a:rPr>
              <a:pPr/>
              <a:t>07/04/2017</a:t>
            </a:fld>
            <a:endParaRPr lang="id-ID">
              <a:solidFill>
                <a:srgbClr val="2F5897"/>
              </a:solidFill>
            </a:endParaRPr>
          </a:p>
        </p:txBody>
      </p:sp>
      <p:sp>
        <p:nvSpPr>
          <p:cNvPr id="5" name="Footer Placeholder 4"/>
          <p:cNvSpPr>
            <a:spLocks noGrp="1"/>
          </p:cNvSpPr>
          <p:nvPr>
            <p:ph type="ftr" sz="quarter" idx="11"/>
          </p:nvPr>
        </p:nvSpPr>
        <p:spPr/>
        <p:txBody>
          <a:bodyPr/>
          <a:lstStyle/>
          <a:p>
            <a:endParaRPr lang="id-ID">
              <a:solidFill>
                <a:srgbClr val="2F5897"/>
              </a:solidFill>
            </a:endParaRPr>
          </a:p>
        </p:txBody>
      </p:sp>
      <p:sp>
        <p:nvSpPr>
          <p:cNvPr id="6" name="Slide Number Placeholder 5"/>
          <p:cNvSpPr>
            <a:spLocks noGrp="1"/>
          </p:cNvSpPr>
          <p:nvPr>
            <p:ph type="sldNum" sz="quarter" idx="12"/>
          </p:nvPr>
        </p:nvSpPr>
        <p:spPr/>
        <p:txBody>
          <a:bodyPr/>
          <a:lstStyle/>
          <a:p>
            <a:fld id="{C5D243CA-806E-402E-87EA-B001B6507DFC}" type="slidenum">
              <a:rPr lang="id-ID" smtClean="0">
                <a:solidFill>
                  <a:srgbClr val="2F5897"/>
                </a:solidFill>
              </a:rPr>
              <a:pPr/>
              <a:t>‹#›</a:t>
            </a:fld>
            <a:endParaRPr lang="id-ID">
              <a:solidFill>
                <a:srgbClr val="2F5897"/>
              </a:solidFill>
            </a:endParaRPr>
          </a:p>
        </p:txBody>
      </p:sp>
    </p:spTree>
    <p:extLst>
      <p:ext uri="{BB962C8B-B14F-4D97-AF65-F5344CB8AC3E}">
        <p14:creationId xmlns:p14="http://schemas.microsoft.com/office/powerpoint/2010/main" val="166198343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36D921-0F49-5F40-9C79-3458AABCA7A5}" type="datetime1">
              <a:rPr lang="id-ID" smtClean="0">
                <a:solidFill>
                  <a:srgbClr val="2F5897"/>
                </a:solidFill>
              </a:rPr>
              <a:pPr/>
              <a:t>07/04/2017</a:t>
            </a:fld>
            <a:endParaRPr lang="id-ID">
              <a:solidFill>
                <a:srgbClr val="2F5897"/>
              </a:solidFill>
            </a:endParaRPr>
          </a:p>
        </p:txBody>
      </p:sp>
      <p:sp>
        <p:nvSpPr>
          <p:cNvPr id="5" name="Footer Placeholder 4"/>
          <p:cNvSpPr>
            <a:spLocks noGrp="1"/>
          </p:cNvSpPr>
          <p:nvPr>
            <p:ph type="ftr" sz="quarter" idx="11"/>
          </p:nvPr>
        </p:nvSpPr>
        <p:spPr/>
        <p:txBody>
          <a:bodyPr/>
          <a:lstStyle/>
          <a:p>
            <a:endParaRPr lang="id-ID">
              <a:solidFill>
                <a:srgbClr val="2F5897"/>
              </a:solidFill>
            </a:endParaRPr>
          </a:p>
        </p:txBody>
      </p:sp>
      <p:sp>
        <p:nvSpPr>
          <p:cNvPr id="6" name="Slide Number Placeholder 5"/>
          <p:cNvSpPr>
            <a:spLocks noGrp="1"/>
          </p:cNvSpPr>
          <p:nvPr>
            <p:ph type="sldNum" sz="quarter" idx="12"/>
          </p:nvPr>
        </p:nvSpPr>
        <p:spPr/>
        <p:txBody>
          <a:bodyPr/>
          <a:lstStyle/>
          <a:p>
            <a:fld id="{C5D243CA-806E-402E-87EA-B001B6507DFC}" type="slidenum">
              <a:rPr lang="id-ID" smtClean="0">
                <a:solidFill>
                  <a:srgbClr val="2F5897"/>
                </a:solidFill>
              </a:rPr>
              <a:pPr/>
              <a:t>‹#›</a:t>
            </a:fld>
            <a:endParaRPr lang="id-ID">
              <a:solidFill>
                <a:srgbClr val="2F5897"/>
              </a:solidFill>
            </a:endParaRPr>
          </a:p>
        </p:txBody>
      </p:sp>
    </p:spTree>
    <p:extLst>
      <p:ext uri="{BB962C8B-B14F-4D97-AF65-F5344CB8AC3E}">
        <p14:creationId xmlns:p14="http://schemas.microsoft.com/office/powerpoint/2010/main" val="24584493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6"/>
            <a:ext cx="109728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3"/>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91"/>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endParaRPr lang="en-US" altLang="en-US">
              <a:solidFill>
                <a:srgbClr val="2F5897"/>
              </a:solidFill>
            </a:endParaRPr>
          </a:p>
        </p:txBody>
      </p:sp>
      <p:sp>
        <p:nvSpPr>
          <p:cNvPr id="7" name="Footer Placeholder 6"/>
          <p:cNvSpPr>
            <a:spLocks noGrp="1"/>
          </p:cNvSpPr>
          <p:nvPr>
            <p:ph type="ftr" sz="quarter" idx="11"/>
          </p:nvPr>
        </p:nvSpPr>
        <p:spPr/>
        <p:txBody>
          <a:bodyPr/>
          <a:lstStyle>
            <a:lvl1pPr>
              <a:defRPr/>
            </a:lvl1pPr>
          </a:lstStyle>
          <a:p>
            <a:endParaRPr lang="en-US" altLang="en-US">
              <a:solidFill>
                <a:srgbClr val="2F5897"/>
              </a:solidFill>
            </a:endParaRPr>
          </a:p>
        </p:txBody>
      </p:sp>
      <p:sp>
        <p:nvSpPr>
          <p:cNvPr id="8" name="Slide Number Placeholder 7"/>
          <p:cNvSpPr>
            <a:spLocks noGrp="1"/>
          </p:cNvSpPr>
          <p:nvPr>
            <p:ph type="sldNum" sz="quarter" idx="12"/>
          </p:nvPr>
        </p:nvSpPr>
        <p:spPr/>
        <p:txBody>
          <a:bodyPr/>
          <a:lstStyle>
            <a:lvl1pPr>
              <a:defRPr/>
            </a:lvl1pPr>
          </a:lstStyle>
          <a:p>
            <a:fld id="{D455B275-4129-4862-9D90-6E7CC2C91E3C}" type="slidenum">
              <a:rPr lang="en-US" altLang="en-US">
                <a:solidFill>
                  <a:srgbClr val="2F5897"/>
                </a:solidFill>
              </a:rPr>
              <a:pPr/>
              <a:t>‹#›</a:t>
            </a:fld>
            <a:endParaRPr lang="en-US" altLang="en-US">
              <a:solidFill>
                <a:srgbClr val="2F5897"/>
              </a:solidFill>
            </a:endParaRPr>
          </a:p>
        </p:txBody>
      </p:sp>
    </p:spTree>
    <p:extLst>
      <p:ext uri="{BB962C8B-B14F-4D97-AF65-F5344CB8AC3E}">
        <p14:creationId xmlns:p14="http://schemas.microsoft.com/office/powerpoint/2010/main" val="2443205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6"/>
            <a:ext cx="109728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3"/>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solidFill>
                <a:srgbClr val="2F5897"/>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2F5897"/>
              </a:solidFill>
            </a:endParaRPr>
          </a:p>
        </p:txBody>
      </p:sp>
      <p:sp>
        <p:nvSpPr>
          <p:cNvPr id="7" name="Slide Number Placeholder 6"/>
          <p:cNvSpPr>
            <a:spLocks noGrp="1"/>
          </p:cNvSpPr>
          <p:nvPr>
            <p:ph type="sldNum" sz="quarter" idx="12"/>
          </p:nvPr>
        </p:nvSpPr>
        <p:spPr/>
        <p:txBody>
          <a:bodyPr/>
          <a:lstStyle>
            <a:lvl1pPr>
              <a:defRPr/>
            </a:lvl1pPr>
          </a:lstStyle>
          <a:p>
            <a:fld id="{4D3720C0-CB5D-4750-8E88-07D92F731BA4}" type="slidenum">
              <a:rPr lang="en-US" altLang="en-US">
                <a:solidFill>
                  <a:srgbClr val="2F5897"/>
                </a:solidFill>
              </a:rPr>
              <a:pPr/>
              <a:t>‹#›</a:t>
            </a:fld>
            <a:endParaRPr lang="en-US" altLang="en-US">
              <a:solidFill>
                <a:srgbClr val="2F5897"/>
              </a:solidFill>
            </a:endParaRPr>
          </a:p>
        </p:txBody>
      </p:sp>
    </p:spTree>
    <p:extLst>
      <p:ext uri="{BB962C8B-B14F-4D97-AF65-F5344CB8AC3E}">
        <p14:creationId xmlns:p14="http://schemas.microsoft.com/office/powerpoint/2010/main" val="326254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9560277" cy="1029382"/>
          </a:xfrm>
        </p:spPr>
        <p:txBody>
          <a:bodyPr/>
          <a:lstStyle/>
          <a:p>
            <a:r>
              <a:rPr lang="en-US" smtClean="0"/>
              <a:t>Click to edit Master title style</a:t>
            </a:r>
            <a:endParaRPr lang="en-US"/>
          </a:p>
        </p:txBody>
      </p:sp>
      <p:sp>
        <p:nvSpPr>
          <p:cNvPr id="3" name="Content Placeholder 2"/>
          <p:cNvSpPr>
            <a:spLocks noGrp="1"/>
          </p:cNvSpPr>
          <p:nvPr>
            <p:ph idx="1"/>
          </p:nvPr>
        </p:nvSpPr>
        <p:spPr>
          <a:xfrm>
            <a:off x="609600" y="1556792"/>
            <a:ext cx="10972800" cy="46805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E1C827-39D6-BA4B-88CB-CF83F8088C97}" type="datetime1">
              <a:rPr lang="id-ID" smtClean="0">
                <a:solidFill>
                  <a:srgbClr val="2F5897"/>
                </a:solidFill>
              </a:rPr>
              <a:pPr/>
              <a:t>07/04/2017</a:t>
            </a:fld>
            <a:endParaRPr lang="id-ID">
              <a:solidFill>
                <a:srgbClr val="2F5897"/>
              </a:solidFill>
            </a:endParaRPr>
          </a:p>
        </p:txBody>
      </p:sp>
      <p:sp>
        <p:nvSpPr>
          <p:cNvPr id="5" name="Footer Placeholder 4"/>
          <p:cNvSpPr>
            <a:spLocks noGrp="1"/>
          </p:cNvSpPr>
          <p:nvPr>
            <p:ph type="ftr" sz="quarter" idx="11"/>
          </p:nvPr>
        </p:nvSpPr>
        <p:spPr/>
        <p:txBody>
          <a:bodyPr/>
          <a:lstStyle/>
          <a:p>
            <a:endParaRPr lang="id-ID">
              <a:solidFill>
                <a:srgbClr val="2F5897"/>
              </a:solidFill>
            </a:endParaRPr>
          </a:p>
        </p:txBody>
      </p:sp>
      <p:sp>
        <p:nvSpPr>
          <p:cNvPr id="6" name="Slide Number Placeholder 5"/>
          <p:cNvSpPr>
            <a:spLocks noGrp="1"/>
          </p:cNvSpPr>
          <p:nvPr>
            <p:ph type="sldNum" sz="quarter" idx="12"/>
          </p:nvPr>
        </p:nvSpPr>
        <p:spPr/>
        <p:txBody>
          <a:bodyPr/>
          <a:lstStyle/>
          <a:p>
            <a:fld id="{C5D243CA-806E-402E-87EA-B001B6507DFC}" type="slidenum">
              <a:rPr lang="id-ID" smtClean="0">
                <a:solidFill>
                  <a:srgbClr val="2F5897"/>
                </a:solidFill>
              </a:rPr>
              <a:pPr/>
              <a:t>‹#›</a:t>
            </a:fld>
            <a:endParaRPr lang="id-ID">
              <a:solidFill>
                <a:srgbClr val="2F5897"/>
              </a:solidFill>
            </a:endParaRPr>
          </a:p>
        </p:txBody>
      </p:sp>
    </p:spTree>
    <p:extLst>
      <p:ext uri="{BB962C8B-B14F-4D97-AF65-F5344CB8AC3E}">
        <p14:creationId xmlns:p14="http://schemas.microsoft.com/office/powerpoint/2010/main" val="234562532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8" name="Rounded Rectangle 7"/>
          <p:cNvSpPr/>
          <p:nvPr/>
        </p:nvSpPr>
        <p:spPr>
          <a:xfrm>
            <a:off x="121920" y="101600"/>
            <a:ext cx="1194816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4" name="Date Placeholder 3"/>
          <p:cNvSpPr>
            <a:spLocks noGrp="1"/>
          </p:cNvSpPr>
          <p:nvPr>
            <p:ph type="dt" sz="half" idx="10"/>
          </p:nvPr>
        </p:nvSpPr>
        <p:spPr/>
        <p:txBody>
          <a:bodyPr/>
          <a:lstStyle/>
          <a:p>
            <a:fld id="{5F6E7C05-4617-D64A-8173-C36F8E8163D0}" type="datetime1">
              <a:rPr lang="id-ID" smtClean="0">
                <a:solidFill>
                  <a:srgbClr val="2F5897"/>
                </a:solidFill>
              </a:rPr>
              <a:pPr/>
              <a:t>07/04/2017</a:t>
            </a:fld>
            <a:endParaRPr lang="id-ID">
              <a:solidFill>
                <a:srgbClr val="2F5897"/>
              </a:solidFill>
            </a:endParaRPr>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5" name="Footer Placeholder 4"/>
          <p:cNvSpPr>
            <a:spLocks noGrp="1"/>
          </p:cNvSpPr>
          <p:nvPr>
            <p:ph type="ftr" sz="quarter" idx="11"/>
          </p:nvPr>
        </p:nvSpPr>
        <p:spPr/>
        <p:txBody>
          <a:bodyPr/>
          <a:lstStyle/>
          <a:p>
            <a:endParaRPr lang="id-ID">
              <a:solidFill>
                <a:srgbClr val="2F5897"/>
              </a:solidFill>
            </a:endParaRPr>
          </a:p>
        </p:txBody>
      </p:sp>
      <p:sp>
        <p:nvSpPr>
          <p:cNvPr id="6" name="Slide Number Placeholder 5"/>
          <p:cNvSpPr>
            <a:spLocks noGrp="1"/>
          </p:cNvSpPr>
          <p:nvPr>
            <p:ph type="sldNum" sz="quarter" idx="12"/>
          </p:nvPr>
        </p:nvSpPr>
        <p:spPr/>
        <p:txBody>
          <a:bodyPr/>
          <a:lstStyle/>
          <a:p>
            <a:fld id="{C5D243CA-806E-402E-87EA-B001B6507DFC}" type="slidenum">
              <a:rPr lang="id-ID" smtClean="0">
                <a:solidFill>
                  <a:srgbClr val="2F5897"/>
                </a:solidFill>
              </a:rPr>
              <a:pPr/>
              <a:t>‹#›</a:t>
            </a:fld>
            <a:endParaRPr lang="id-ID">
              <a:solidFill>
                <a:srgbClr val="2F5897"/>
              </a:solidFill>
            </a:endParaRPr>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Tree>
    <p:extLst>
      <p:ext uri="{BB962C8B-B14F-4D97-AF65-F5344CB8AC3E}">
        <p14:creationId xmlns:p14="http://schemas.microsoft.com/office/powerpoint/2010/main" val="5630502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56ACB0-EC8C-F24D-8B33-0F73388FBC9D}" type="datetime1">
              <a:rPr lang="id-ID" smtClean="0">
                <a:solidFill>
                  <a:srgbClr val="2F5897"/>
                </a:solidFill>
              </a:rPr>
              <a:pPr/>
              <a:t>07/04/2017</a:t>
            </a:fld>
            <a:endParaRPr lang="id-ID">
              <a:solidFill>
                <a:srgbClr val="2F5897"/>
              </a:solidFill>
            </a:endParaRPr>
          </a:p>
        </p:txBody>
      </p:sp>
      <p:sp>
        <p:nvSpPr>
          <p:cNvPr id="6" name="Footer Placeholder 5"/>
          <p:cNvSpPr>
            <a:spLocks noGrp="1"/>
          </p:cNvSpPr>
          <p:nvPr>
            <p:ph type="ftr" sz="quarter" idx="11"/>
          </p:nvPr>
        </p:nvSpPr>
        <p:spPr/>
        <p:txBody>
          <a:bodyPr/>
          <a:lstStyle/>
          <a:p>
            <a:endParaRPr lang="id-ID">
              <a:solidFill>
                <a:srgbClr val="2F5897"/>
              </a:solidFill>
            </a:endParaRPr>
          </a:p>
        </p:txBody>
      </p:sp>
      <p:sp>
        <p:nvSpPr>
          <p:cNvPr id="7" name="Slide Number Placeholder 6"/>
          <p:cNvSpPr>
            <a:spLocks noGrp="1"/>
          </p:cNvSpPr>
          <p:nvPr>
            <p:ph type="sldNum" sz="quarter" idx="12"/>
          </p:nvPr>
        </p:nvSpPr>
        <p:spPr/>
        <p:txBody>
          <a:bodyPr/>
          <a:lstStyle/>
          <a:p>
            <a:fld id="{C5D243CA-806E-402E-87EA-B001B6507DFC}" type="slidenum">
              <a:rPr lang="id-ID" smtClean="0">
                <a:solidFill>
                  <a:srgbClr val="2F5897"/>
                </a:solidFill>
              </a:rPr>
              <a:pPr/>
              <a:t>‹#›</a:t>
            </a:fld>
            <a:endParaRPr lang="id-ID">
              <a:solidFill>
                <a:srgbClr val="2F5897"/>
              </a:solidFill>
            </a:endParaRPr>
          </a:p>
        </p:txBody>
      </p:sp>
    </p:spTree>
    <p:extLst>
      <p:ext uri="{BB962C8B-B14F-4D97-AF65-F5344CB8AC3E}">
        <p14:creationId xmlns:p14="http://schemas.microsoft.com/office/powerpoint/2010/main" val="19495710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F729F4-40FE-ED40-8CC6-09D653B93C77}" type="datetime1">
              <a:rPr lang="id-ID" smtClean="0">
                <a:solidFill>
                  <a:srgbClr val="2F5897"/>
                </a:solidFill>
              </a:rPr>
              <a:pPr/>
              <a:t>07/04/2017</a:t>
            </a:fld>
            <a:endParaRPr lang="id-ID">
              <a:solidFill>
                <a:srgbClr val="2F5897"/>
              </a:solidFill>
            </a:endParaRPr>
          </a:p>
        </p:txBody>
      </p:sp>
      <p:sp>
        <p:nvSpPr>
          <p:cNvPr id="8" name="Footer Placeholder 7"/>
          <p:cNvSpPr>
            <a:spLocks noGrp="1"/>
          </p:cNvSpPr>
          <p:nvPr>
            <p:ph type="ftr" sz="quarter" idx="11"/>
          </p:nvPr>
        </p:nvSpPr>
        <p:spPr/>
        <p:txBody>
          <a:bodyPr/>
          <a:lstStyle/>
          <a:p>
            <a:endParaRPr lang="id-ID">
              <a:solidFill>
                <a:srgbClr val="2F5897"/>
              </a:solidFill>
            </a:endParaRPr>
          </a:p>
        </p:txBody>
      </p:sp>
      <p:sp>
        <p:nvSpPr>
          <p:cNvPr id="9" name="Slide Number Placeholder 8"/>
          <p:cNvSpPr>
            <a:spLocks noGrp="1"/>
          </p:cNvSpPr>
          <p:nvPr>
            <p:ph type="sldNum" sz="quarter" idx="12"/>
          </p:nvPr>
        </p:nvSpPr>
        <p:spPr/>
        <p:txBody>
          <a:bodyPr/>
          <a:lstStyle/>
          <a:p>
            <a:fld id="{C5D243CA-806E-402E-87EA-B001B6507DFC}" type="slidenum">
              <a:rPr lang="id-ID" smtClean="0">
                <a:solidFill>
                  <a:srgbClr val="2F5897"/>
                </a:solidFill>
              </a:rPr>
              <a:pPr/>
              <a:t>‹#›</a:t>
            </a:fld>
            <a:endParaRPr lang="id-ID">
              <a:solidFill>
                <a:srgbClr val="2F5897"/>
              </a:solidFill>
            </a:endParaRPr>
          </a:p>
        </p:txBody>
      </p:sp>
    </p:spTree>
    <p:extLst>
      <p:ext uri="{BB962C8B-B14F-4D97-AF65-F5344CB8AC3E}">
        <p14:creationId xmlns:p14="http://schemas.microsoft.com/office/powerpoint/2010/main" val="13075042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D5C560-28EA-B645-8D56-BDED5ABA3334}" type="datetime1">
              <a:rPr lang="id-ID" smtClean="0">
                <a:solidFill>
                  <a:srgbClr val="2F5897"/>
                </a:solidFill>
              </a:rPr>
              <a:pPr/>
              <a:t>07/04/2017</a:t>
            </a:fld>
            <a:endParaRPr lang="id-ID">
              <a:solidFill>
                <a:srgbClr val="2F5897"/>
              </a:solidFill>
            </a:endParaRPr>
          </a:p>
        </p:txBody>
      </p:sp>
      <p:sp>
        <p:nvSpPr>
          <p:cNvPr id="4" name="Footer Placeholder 3"/>
          <p:cNvSpPr>
            <a:spLocks noGrp="1"/>
          </p:cNvSpPr>
          <p:nvPr>
            <p:ph type="ftr" sz="quarter" idx="11"/>
          </p:nvPr>
        </p:nvSpPr>
        <p:spPr/>
        <p:txBody>
          <a:bodyPr/>
          <a:lstStyle/>
          <a:p>
            <a:endParaRPr lang="id-ID">
              <a:solidFill>
                <a:srgbClr val="2F5897"/>
              </a:solidFill>
            </a:endParaRPr>
          </a:p>
        </p:txBody>
      </p:sp>
      <p:sp>
        <p:nvSpPr>
          <p:cNvPr id="5" name="Slide Number Placeholder 4"/>
          <p:cNvSpPr>
            <a:spLocks noGrp="1"/>
          </p:cNvSpPr>
          <p:nvPr>
            <p:ph type="sldNum" sz="quarter" idx="12"/>
          </p:nvPr>
        </p:nvSpPr>
        <p:spPr/>
        <p:txBody>
          <a:bodyPr/>
          <a:lstStyle/>
          <a:p>
            <a:fld id="{C5D243CA-806E-402E-87EA-B001B6507DFC}" type="slidenum">
              <a:rPr lang="id-ID" smtClean="0">
                <a:solidFill>
                  <a:srgbClr val="2F5897"/>
                </a:solidFill>
              </a:rPr>
              <a:pPr/>
              <a:t>‹#›</a:t>
            </a:fld>
            <a:endParaRPr lang="id-ID">
              <a:solidFill>
                <a:srgbClr val="2F5897"/>
              </a:solidFill>
            </a:endParaRPr>
          </a:p>
        </p:txBody>
      </p:sp>
    </p:spTree>
    <p:extLst>
      <p:ext uri="{BB962C8B-B14F-4D97-AF65-F5344CB8AC3E}">
        <p14:creationId xmlns:p14="http://schemas.microsoft.com/office/powerpoint/2010/main" val="177766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11" name="Rounded Rectangle 10"/>
          <p:cNvSpPr/>
          <p:nvPr/>
        </p:nvSpPr>
        <p:spPr>
          <a:xfrm>
            <a:off x="121920" y="101600"/>
            <a:ext cx="1194816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2" name="Date Placeholder 1"/>
          <p:cNvSpPr>
            <a:spLocks noGrp="1"/>
          </p:cNvSpPr>
          <p:nvPr>
            <p:ph type="dt" sz="half" idx="10"/>
          </p:nvPr>
        </p:nvSpPr>
        <p:spPr/>
        <p:txBody>
          <a:bodyPr/>
          <a:lstStyle/>
          <a:p>
            <a:fld id="{00B67B48-B7FC-8147-B4D6-FF6DEF628229}" type="datetime1">
              <a:rPr lang="id-ID" smtClean="0">
                <a:solidFill>
                  <a:srgbClr val="2F5897"/>
                </a:solidFill>
              </a:rPr>
              <a:pPr/>
              <a:t>07/04/2017</a:t>
            </a:fld>
            <a:endParaRPr lang="id-ID">
              <a:solidFill>
                <a:srgbClr val="2F5897"/>
              </a:solidFill>
            </a:endParaRPr>
          </a:p>
        </p:txBody>
      </p:sp>
      <p:sp>
        <p:nvSpPr>
          <p:cNvPr id="3" name="Footer Placeholder 2"/>
          <p:cNvSpPr>
            <a:spLocks noGrp="1"/>
          </p:cNvSpPr>
          <p:nvPr>
            <p:ph type="ftr" sz="quarter" idx="11"/>
          </p:nvPr>
        </p:nvSpPr>
        <p:spPr/>
        <p:txBody>
          <a:bodyPr/>
          <a:lstStyle/>
          <a:p>
            <a:endParaRPr lang="id-ID">
              <a:solidFill>
                <a:srgbClr val="2F5897"/>
              </a:solidFill>
            </a:endParaRPr>
          </a:p>
        </p:txBody>
      </p:sp>
      <p:sp>
        <p:nvSpPr>
          <p:cNvPr id="4" name="Slide Number Placeholder 3"/>
          <p:cNvSpPr>
            <a:spLocks noGrp="1"/>
          </p:cNvSpPr>
          <p:nvPr>
            <p:ph type="sldNum" sz="quarter" idx="12"/>
          </p:nvPr>
        </p:nvSpPr>
        <p:spPr/>
        <p:txBody>
          <a:bodyPr/>
          <a:lstStyle/>
          <a:p>
            <a:fld id="{C5D243CA-806E-402E-87EA-B001B6507DFC}" type="slidenum">
              <a:rPr lang="id-ID" smtClean="0">
                <a:solidFill>
                  <a:srgbClr val="2F5897"/>
                </a:solidFill>
              </a:rPr>
              <a:pPr/>
              <a:t>‹#›</a:t>
            </a:fld>
            <a:endParaRPr lang="id-ID">
              <a:solidFill>
                <a:srgbClr val="2F5897"/>
              </a:solidFill>
            </a:endParaRPr>
          </a:p>
        </p:txBody>
      </p:sp>
    </p:spTree>
    <p:extLst>
      <p:ext uri="{BB962C8B-B14F-4D97-AF65-F5344CB8AC3E}">
        <p14:creationId xmlns:p14="http://schemas.microsoft.com/office/powerpoint/2010/main" val="351850936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12" name="Rounded Rectangle 11"/>
          <p:cNvSpPr/>
          <p:nvPr/>
        </p:nvSpPr>
        <p:spPr>
          <a:xfrm>
            <a:off x="121920" y="101600"/>
            <a:ext cx="1194816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07759BE-C7B3-8D47-90E7-289B88BF52BA}" type="datetime1">
              <a:rPr lang="id-ID" smtClean="0">
                <a:solidFill>
                  <a:srgbClr val="2F5897"/>
                </a:solidFill>
              </a:rPr>
              <a:pPr/>
              <a:t>07/04/2017</a:t>
            </a:fld>
            <a:endParaRPr lang="id-ID">
              <a:solidFill>
                <a:srgbClr val="2F5897"/>
              </a:solidFill>
            </a:endParaRPr>
          </a:p>
        </p:txBody>
      </p:sp>
      <p:sp>
        <p:nvSpPr>
          <p:cNvPr id="6" name="Footer Placeholder 5"/>
          <p:cNvSpPr>
            <a:spLocks noGrp="1"/>
          </p:cNvSpPr>
          <p:nvPr>
            <p:ph type="ftr" sz="quarter" idx="11"/>
          </p:nvPr>
        </p:nvSpPr>
        <p:spPr/>
        <p:txBody>
          <a:bodyPr/>
          <a:lstStyle/>
          <a:p>
            <a:endParaRPr lang="id-ID">
              <a:solidFill>
                <a:srgbClr val="2F5897"/>
              </a:solidFill>
            </a:endParaRPr>
          </a:p>
        </p:txBody>
      </p:sp>
      <p:sp>
        <p:nvSpPr>
          <p:cNvPr id="7" name="Slide Number Placeholder 6"/>
          <p:cNvSpPr>
            <a:spLocks noGrp="1"/>
          </p:cNvSpPr>
          <p:nvPr>
            <p:ph type="sldNum" sz="quarter" idx="12"/>
          </p:nvPr>
        </p:nvSpPr>
        <p:spPr/>
        <p:txBody>
          <a:bodyPr/>
          <a:lstStyle/>
          <a:p>
            <a:fld id="{C5D243CA-806E-402E-87EA-B001B6507DFC}" type="slidenum">
              <a:rPr lang="id-ID" smtClean="0">
                <a:solidFill>
                  <a:srgbClr val="2F5897"/>
                </a:solidFill>
              </a:rPr>
              <a:pPr/>
              <a:t>‹#›</a:t>
            </a:fld>
            <a:endParaRPr lang="id-ID">
              <a:solidFill>
                <a:srgbClr val="2F5897"/>
              </a:solidFill>
            </a:endParaRPr>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4496782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9" name="Rounded Rectangle 8"/>
          <p:cNvSpPr/>
          <p:nvPr/>
        </p:nvSpPr>
        <p:spPr>
          <a:xfrm>
            <a:off x="121920" y="101600"/>
            <a:ext cx="1194816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FC986030-E9C3-CC41-9663-F12C5392D2C0}" type="datetime1">
              <a:rPr lang="id-ID" smtClean="0">
                <a:solidFill>
                  <a:srgbClr val="2F5897"/>
                </a:solidFill>
              </a:rPr>
              <a:pPr/>
              <a:t>07/04/2017</a:t>
            </a:fld>
            <a:endParaRPr lang="id-ID">
              <a:solidFill>
                <a:srgbClr val="2F5897"/>
              </a:solidFill>
            </a:endParaRPr>
          </a:p>
        </p:txBody>
      </p:sp>
      <p:sp>
        <p:nvSpPr>
          <p:cNvPr id="7" name="Slide Number Placeholder 6"/>
          <p:cNvSpPr>
            <a:spLocks noGrp="1"/>
          </p:cNvSpPr>
          <p:nvPr>
            <p:ph type="sldNum" sz="quarter" idx="12"/>
          </p:nvPr>
        </p:nvSpPr>
        <p:spPr/>
        <p:txBody>
          <a:bodyPr/>
          <a:lstStyle/>
          <a:p>
            <a:fld id="{C5D243CA-806E-402E-87EA-B001B6507DFC}" type="slidenum">
              <a:rPr lang="id-ID" smtClean="0">
                <a:solidFill>
                  <a:srgbClr val="2F5897"/>
                </a:solidFill>
              </a:rPr>
              <a:pPr/>
              <a:t>‹#›</a:t>
            </a:fld>
            <a:endParaRPr lang="id-ID">
              <a:solidFill>
                <a:srgbClr val="2F5897"/>
              </a:solidFill>
            </a:endParaRPr>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6" name="Footer Placeholder 5"/>
          <p:cNvSpPr>
            <a:spLocks noGrp="1"/>
          </p:cNvSpPr>
          <p:nvPr>
            <p:ph type="ftr" sz="quarter" idx="11"/>
          </p:nvPr>
        </p:nvSpPr>
        <p:spPr/>
        <p:txBody>
          <a:bodyPr/>
          <a:lstStyle/>
          <a:p>
            <a:endParaRPr lang="id-ID">
              <a:solidFill>
                <a:srgbClr val="2F5897"/>
              </a:solidFill>
            </a:endParaRPr>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60463473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7" name="Rounded Rectangle 6"/>
          <p:cNvSpPr/>
          <p:nvPr/>
        </p:nvSpPr>
        <p:spPr>
          <a:xfrm>
            <a:off x="121920" y="101600"/>
            <a:ext cx="11948160" cy="6664960"/>
          </a:xfrm>
          <a:prstGeom prst="roundRect">
            <a:avLst>
              <a:gd name="adj" fmla="val 1735"/>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pPr defTabSz="914400"/>
            <a:fld id="{7655E488-F5F5-D341-BCBC-55420D805977}" type="datetime1">
              <a:rPr lang="id-ID" smtClean="0">
                <a:solidFill>
                  <a:srgbClr val="2F5897"/>
                </a:solidFill>
              </a:rPr>
              <a:pPr defTabSz="914400"/>
              <a:t>07/04/2017</a:t>
            </a:fld>
            <a:endParaRPr lang="id-ID">
              <a:solidFill>
                <a:srgbClr val="2F5897"/>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pPr defTabSz="914400"/>
            <a:endParaRPr lang="id-ID">
              <a:solidFill>
                <a:srgbClr val="2F5897"/>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pPr defTabSz="914400"/>
            <a:fld id="{C5D243CA-806E-402E-87EA-B001B6507DFC}" type="slidenum">
              <a:rPr lang="id-ID" smtClean="0">
                <a:solidFill>
                  <a:srgbClr val="2F5897"/>
                </a:solidFill>
              </a:rPr>
              <a:pPr defTabSz="914400"/>
              <a:t>‹#›</a:t>
            </a:fld>
            <a:endParaRPr lang="id-ID">
              <a:solidFill>
                <a:srgbClr val="2F5897"/>
              </a:solidFill>
            </a:endParaRPr>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1800">
              <a:solidFill>
                <a:prstClr val="white"/>
              </a:solidFill>
            </a:endParaRPr>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pic>
        <p:nvPicPr>
          <p:cNvPr id="11" name="Picture 2" descr="C:\Users\TOSHIBA\Pictures\logo_polinema copy.pn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290069" y="278166"/>
            <a:ext cx="1536171" cy="1157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360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hf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chor="ctr"/>
          <a:lstStyle/>
          <a:p>
            <a:r>
              <a:rPr lang="id-ID" i="1" dirty="0" smtClean="0"/>
              <a:t>Tim Ajar </a:t>
            </a:r>
            <a:r>
              <a:rPr lang="id-ID" i="1" dirty="0" err="1" smtClean="0"/>
              <a:t>B</a:t>
            </a:r>
            <a:r>
              <a:rPr lang="en-US" i="1" dirty="0" smtClean="0"/>
              <a:t>a</a:t>
            </a:r>
            <a:r>
              <a:rPr lang="id-ID" i="1" dirty="0" smtClean="0"/>
              <a:t>sis Data </a:t>
            </a:r>
            <a:r>
              <a:rPr lang="id-ID" i="1" dirty="0" err="1" smtClean="0"/>
              <a:t>J</a:t>
            </a:r>
            <a:r>
              <a:rPr lang="en-US" i="1" dirty="0" smtClean="0"/>
              <a:t>t</a:t>
            </a:r>
            <a:r>
              <a:rPr lang="id-ID" i="1" dirty="0" smtClean="0"/>
              <a:t>i-</a:t>
            </a:r>
            <a:r>
              <a:rPr lang="id-ID" i="1" dirty="0" err="1" smtClean="0"/>
              <a:t>Polinema</a:t>
            </a:r>
            <a:endParaRPr lang="id-ID" i="1" dirty="0"/>
          </a:p>
        </p:txBody>
      </p:sp>
      <p:sp>
        <p:nvSpPr>
          <p:cNvPr id="2" name="Title 1"/>
          <p:cNvSpPr>
            <a:spLocks noGrp="1"/>
          </p:cNvSpPr>
          <p:nvPr>
            <p:ph type="ctrTitle"/>
          </p:nvPr>
        </p:nvSpPr>
        <p:spPr>
          <a:xfrm>
            <a:off x="2128705" y="3717032"/>
            <a:ext cx="7927735" cy="657194"/>
          </a:xfrm>
        </p:spPr>
        <p:txBody>
          <a:bodyPr anchor="ctr"/>
          <a:lstStyle/>
          <a:p>
            <a:r>
              <a:rPr lang="en-US" sz="4000" b="1" dirty="0" smtClean="0"/>
              <a:t>Select join</a:t>
            </a:r>
            <a:endParaRPr lang="id-ID" sz="4000" b="1" dirty="0"/>
          </a:p>
        </p:txBody>
      </p:sp>
    </p:spTree>
    <p:extLst>
      <p:ext uri="{BB962C8B-B14F-4D97-AF65-F5344CB8AC3E}">
        <p14:creationId xmlns:p14="http://schemas.microsoft.com/office/powerpoint/2010/main" val="76081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26FEC11-BEED-4CAD-89AB-B4D78B4606C9}" type="slidenum">
              <a:rPr lang="en-US" altLang="en-US"/>
              <a:pPr/>
              <a:t>10</a:t>
            </a:fld>
            <a:endParaRPr lang="en-US" altLang="en-US"/>
          </a:p>
        </p:txBody>
      </p:sp>
      <p:sp>
        <p:nvSpPr>
          <p:cNvPr id="9218" name="Rectangle 2"/>
          <p:cNvSpPr>
            <a:spLocks noGrp="1" noChangeArrowheads="1"/>
          </p:cNvSpPr>
          <p:nvPr>
            <p:ph type="title"/>
          </p:nvPr>
        </p:nvSpPr>
        <p:spPr/>
        <p:txBody>
          <a:bodyPr/>
          <a:lstStyle/>
          <a:p>
            <a:r>
              <a:rPr lang="en-US" dirty="0">
                <a:solidFill>
                  <a:schemeClr val="tx1"/>
                </a:solidFill>
              </a:rPr>
              <a:t>FULL JOIN</a:t>
            </a:r>
          </a:p>
        </p:txBody>
      </p:sp>
      <p:sp>
        <p:nvSpPr>
          <p:cNvPr id="9219" name="Rectangle 3"/>
          <p:cNvSpPr>
            <a:spLocks noGrp="1" noChangeArrowheads="1"/>
          </p:cNvSpPr>
          <p:nvPr>
            <p:ph type="body" idx="1"/>
          </p:nvPr>
        </p:nvSpPr>
        <p:spPr/>
        <p:txBody>
          <a:bodyPr/>
          <a:lstStyle/>
          <a:p>
            <a:pPr>
              <a:lnSpc>
                <a:spcPct val="90000"/>
              </a:lnSpc>
            </a:pPr>
            <a:r>
              <a:rPr lang="en-GB" sz="2600" dirty="0" err="1">
                <a:solidFill>
                  <a:schemeClr val="tx1"/>
                </a:solidFill>
              </a:rPr>
              <a:t>informasi</a:t>
            </a:r>
            <a:r>
              <a:rPr lang="en-GB" sz="2600" dirty="0">
                <a:solidFill>
                  <a:schemeClr val="tx1"/>
                </a:solidFill>
              </a:rPr>
              <a:t> yang </a:t>
            </a:r>
            <a:r>
              <a:rPr lang="en-GB" sz="2600" dirty="0" err="1">
                <a:solidFill>
                  <a:schemeClr val="tx1"/>
                </a:solidFill>
              </a:rPr>
              <a:t>ditampilkan</a:t>
            </a:r>
            <a:r>
              <a:rPr lang="en-GB" sz="2600" dirty="0">
                <a:solidFill>
                  <a:schemeClr val="tx1"/>
                </a:solidFill>
              </a:rPr>
              <a:t> </a:t>
            </a:r>
            <a:r>
              <a:rPr lang="en-GB" sz="2600" dirty="0" err="1">
                <a:solidFill>
                  <a:schemeClr val="tx1"/>
                </a:solidFill>
              </a:rPr>
              <a:t>adalah</a:t>
            </a:r>
            <a:r>
              <a:rPr lang="en-GB" sz="2600" dirty="0">
                <a:solidFill>
                  <a:schemeClr val="tx1"/>
                </a:solidFill>
              </a:rPr>
              <a:t> </a:t>
            </a:r>
            <a:r>
              <a:rPr lang="en-GB" sz="2600" dirty="0" err="1">
                <a:solidFill>
                  <a:schemeClr val="tx1"/>
                </a:solidFill>
              </a:rPr>
              <a:t>dari</a:t>
            </a:r>
            <a:r>
              <a:rPr lang="en-GB" sz="2600" dirty="0">
                <a:solidFill>
                  <a:schemeClr val="tx1"/>
                </a:solidFill>
              </a:rPr>
              <a:t> </a:t>
            </a:r>
            <a:r>
              <a:rPr lang="en-GB" sz="2600" dirty="0" err="1">
                <a:solidFill>
                  <a:schemeClr val="tx1"/>
                </a:solidFill>
              </a:rPr>
              <a:t>kedua</a:t>
            </a:r>
            <a:r>
              <a:rPr lang="en-GB" sz="2600" dirty="0">
                <a:solidFill>
                  <a:schemeClr val="tx1"/>
                </a:solidFill>
              </a:rPr>
              <a:t> </a:t>
            </a:r>
            <a:r>
              <a:rPr lang="en-GB" sz="2600" dirty="0" err="1">
                <a:solidFill>
                  <a:schemeClr val="tx1"/>
                </a:solidFill>
              </a:rPr>
              <a:t>tabel</a:t>
            </a:r>
            <a:r>
              <a:rPr lang="en-GB" sz="2600" dirty="0">
                <a:solidFill>
                  <a:schemeClr val="tx1"/>
                </a:solidFill>
              </a:rPr>
              <a:t> </a:t>
            </a:r>
            <a:r>
              <a:rPr lang="en-GB" sz="2600" dirty="0" err="1">
                <a:solidFill>
                  <a:schemeClr val="tx1"/>
                </a:solidFill>
              </a:rPr>
              <a:t>baik</a:t>
            </a:r>
            <a:r>
              <a:rPr lang="en-GB" sz="2600" dirty="0">
                <a:solidFill>
                  <a:schemeClr val="tx1"/>
                </a:solidFill>
              </a:rPr>
              <a:t> </a:t>
            </a:r>
            <a:r>
              <a:rPr lang="en-GB" sz="2600" dirty="0" err="1">
                <a:solidFill>
                  <a:schemeClr val="tx1"/>
                </a:solidFill>
              </a:rPr>
              <a:t>kiri</a:t>
            </a:r>
            <a:r>
              <a:rPr lang="en-GB" sz="2600" dirty="0">
                <a:solidFill>
                  <a:schemeClr val="tx1"/>
                </a:solidFill>
              </a:rPr>
              <a:t> </a:t>
            </a:r>
            <a:r>
              <a:rPr lang="en-GB" sz="2600" dirty="0" err="1">
                <a:solidFill>
                  <a:schemeClr val="tx1"/>
                </a:solidFill>
              </a:rPr>
              <a:t>maupun</a:t>
            </a:r>
            <a:r>
              <a:rPr lang="en-GB" sz="2600" dirty="0">
                <a:solidFill>
                  <a:schemeClr val="tx1"/>
                </a:solidFill>
              </a:rPr>
              <a:t> </a:t>
            </a:r>
            <a:r>
              <a:rPr lang="en-GB" sz="2600" dirty="0" err="1">
                <a:solidFill>
                  <a:schemeClr val="tx1"/>
                </a:solidFill>
              </a:rPr>
              <a:t>kanan</a:t>
            </a:r>
            <a:r>
              <a:rPr lang="en-GB" sz="2600" dirty="0">
                <a:solidFill>
                  <a:schemeClr val="tx1"/>
                </a:solidFill>
              </a:rPr>
              <a:t> statement full join </a:t>
            </a:r>
            <a:r>
              <a:rPr lang="en-GB" sz="2600" dirty="0" err="1">
                <a:solidFill>
                  <a:schemeClr val="tx1"/>
                </a:solidFill>
              </a:rPr>
              <a:t>dengan</a:t>
            </a:r>
            <a:r>
              <a:rPr lang="en-GB" sz="2600" dirty="0">
                <a:solidFill>
                  <a:schemeClr val="tx1"/>
                </a:solidFill>
              </a:rPr>
              <a:t> </a:t>
            </a:r>
            <a:r>
              <a:rPr lang="en-GB" sz="2600" dirty="0" err="1">
                <a:solidFill>
                  <a:schemeClr val="tx1"/>
                </a:solidFill>
              </a:rPr>
              <a:t>pasangannya</a:t>
            </a:r>
            <a:r>
              <a:rPr lang="en-GB" sz="2600" dirty="0">
                <a:solidFill>
                  <a:schemeClr val="tx1"/>
                </a:solidFill>
              </a:rPr>
              <a:t>. </a:t>
            </a:r>
            <a:r>
              <a:rPr lang="en-GB" sz="2600" dirty="0" err="1">
                <a:solidFill>
                  <a:schemeClr val="tx1"/>
                </a:solidFill>
              </a:rPr>
              <a:t>Bagi</a:t>
            </a:r>
            <a:r>
              <a:rPr lang="en-GB" sz="2600" dirty="0">
                <a:solidFill>
                  <a:schemeClr val="tx1"/>
                </a:solidFill>
              </a:rPr>
              <a:t> data yang </a:t>
            </a:r>
            <a:r>
              <a:rPr lang="en-GB" sz="2600" dirty="0" err="1">
                <a:solidFill>
                  <a:schemeClr val="tx1"/>
                </a:solidFill>
              </a:rPr>
              <a:t>tidak</a:t>
            </a:r>
            <a:r>
              <a:rPr lang="en-GB" sz="2600" dirty="0">
                <a:solidFill>
                  <a:schemeClr val="tx1"/>
                </a:solidFill>
              </a:rPr>
              <a:t> </a:t>
            </a:r>
            <a:r>
              <a:rPr lang="en-GB" sz="2600" dirty="0" err="1">
                <a:solidFill>
                  <a:schemeClr val="tx1"/>
                </a:solidFill>
              </a:rPr>
              <a:t>memiliki</a:t>
            </a:r>
            <a:r>
              <a:rPr lang="en-GB" sz="2600" dirty="0">
                <a:solidFill>
                  <a:schemeClr val="tx1"/>
                </a:solidFill>
              </a:rPr>
              <a:t> </a:t>
            </a:r>
            <a:r>
              <a:rPr lang="en-GB" sz="2600" dirty="0" err="1">
                <a:solidFill>
                  <a:schemeClr val="tx1"/>
                </a:solidFill>
              </a:rPr>
              <a:t>pasangan</a:t>
            </a:r>
            <a:r>
              <a:rPr lang="en-GB" sz="2600" dirty="0">
                <a:solidFill>
                  <a:schemeClr val="tx1"/>
                </a:solidFill>
              </a:rPr>
              <a:t> </a:t>
            </a:r>
            <a:r>
              <a:rPr lang="en-GB" sz="2600" dirty="0" err="1">
                <a:solidFill>
                  <a:schemeClr val="tx1"/>
                </a:solidFill>
              </a:rPr>
              <a:t>akan</a:t>
            </a:r>
            <a:r>
              <a:rPr lang="en-GB" sz="2600" dirty="0">
                <a:solidFill>
                  <a:schemeClr val="tx1"/>
                </a:solidFill>
              </a:rPr>
              <a:t> </a:t>
            </a:r>
            <a:r>
              <a:rPr lang="en-GB" sz="2600" dirty="0" err="1">
                <a:solidFill>
                  <a:schemeClr val="tx1"/>
                </a:solidFill>
              </a:rPr>
              <a:t>diberi</a:t>
            </a:r>
            <a:r>
              <a:rPr lang="en-GB" sz="2600" dirty="0">
                <a:solidFill>
                  <a:schemeClr val="tx1"/>
                </a:solidFill>
              </a:rPr>
              <a:t> </a:t>
            </a:r>
            <a:r>
              <a:rPr lang="en-GB" sz="2600" dirty="0" err="1">
                <a:solidFill>
                  <a:schemeClr val="tx1"/>
                </a:solidFill>
              </a:rPr>
              <a:t>pasangan</a:t>
            </a:r>
            <a:r>
              <a:rPr lang="en-GB" sz="2600" dirty="0">
                <a:solidFill>
                  <a:schemeClr val="tx1"/>
                </a:solidFill>
              </a:rPr>
              <a:t> </a:t>
            </a:r>
            <a:r>
              <a:rPr lang="en-GB" sz="2600" dirty="0" err="1">
                <a:solidFill>
                  <a:schemeClr val="tx1"/>
                </a:solidFill>
              </a:rPr>
              <a:t>dengan</a:t>
            </a:r>
            <a:r>
              <a:rPr lang="en-GB" sz="2600" dirty="0">
                <a:solidFill>
                  <a:schemeClr val="tx1"/>
                </a:solidFill>
              </a:rPr>
              <a:t> NULL</a:t>
            </a:r>
            <a:r>
              <a:rPr lang="en-US" sz="2600" dirty="0">
                <a:solidFill>
                  <a:schemeClr val="tx1"/>
                </a:solidFill>
              </a:rPr>
              <a:t> </a:t>
            </a:r>
          </a:p>
          <a:p>
            <a:pPr>
              <a:lnSpc>
                <a:spcPct val="90000"/>
              </a:lnSpc>
            </a:pPr>
            <a:r>
              <a:rPr lang="en-US" sz="2600" dirty="0" err="1">
                <a:solidFill>
                  <a:schemeClr val="tx1"/>
                </a:solidFill>
              </a:rPr>
              <a:t>Contoh</a:t>
            </a:r>
            <a:endParaRPr lang="en-US" sz="2600" dirty="0">
              <a:solidFill>
                <a:schemeClr val="tx1"/>
              </a:solidFill>
            </a:endParaRPr>
          </a:p>
          <a:p>
            <a:pPr>
              <a:lnSpc>
                <a:spcPct val="90000"/>
              </a:lnSpc>
              <a:buFont typeface="Wingdings" panose="05000000000000000000" pitchFamily="2" charset="2"/>
              <a:buNone/>
            </a:pPr>
            <a:r>
              <a:rPr lang="en-US" sz="2600" dirty="0">
                <a:solidFill>
                  <a:schemeClr val="tx1"/>
                </a:solidFill>
              </a:rPr>
              <a:t>	SELECT M.NIM, </a:t>
            </a:r>
            <a:r>
              <a:rPr lang="en-US" sz="2600" dirty="0" err="1">
                <a:solidFill>
                  <a:schemeClr val="tx1"/>
                </a:solidFill>
              </a:rPr>
              <a:t>M.nama</a:t>
            </a:r>
            <a:r>
              <a:rPr lang="en-US" sz="2600" dirty="0">
                <a:solidFill>
                  <a:schemeClr val="tx1"/>
                </a:solidFill>
              </a:rPr>
              <a:t>,</a:t>
            </a:r>
          </a:p>
          <a:p>
            <a:pPr>
              <a:lnSpc>
                <a:spcPct val="90000"/>
              </a:lnSpc>
              <a:buFont typeface="Wingdings" panose="05000000000000000000" pitchFamily="2" charset="2"/>
              <a:buNone/>
            </a:pPr>
            <a:r>
              <a:rPr lang="en-US" sz="2600" dirty="0">
                <a:solidFill>
                  <a:schemeClr val="tx1"/>
                </a:solidFill>
              </a:rPr>
              <a:t>		</a:t>
            </a:r>
            <a:r>
              <a:rPr lang="en-US" sz="2600" dirty="0" err="1">
                <a:solidFill>
                  <a:schemeClr val="tx1"/>
                </a:solidFill>
              </a:rPr>
              <a:t>K.IdKelas</a:t>
            </a:r>
            <a:r>
              <a:rPr lang="en-US" sz="2600" dirty="0">
                <a:solidFill>
                  <a:schemeClr val="tx1"/>
                </a:solidFill>
              </a:rPr>
              <a:t>, </a:t>
            </a:r>
            <a:r>
              <a:rPr lang="en-US" sz="2600" dirty="0" err="1">
                <a:solidFill>
                  <a:schemeClr val="tx1"/>
                </a:solidFill>
              </a:rPr>
              <a:t>K.Nilai</a:t>
            </a:r>
            <a:endParaRPr lang="en-US" sz="2600" dirty="0">
              <a:solidFill>
                <a:schemeClr val="tx1"/>
              </a:solidFill>
            </a:endParaRPr>
          </a:p>
          <a:p>
            <a:pPr>
              <a:lnSpc>
                <a:spcPct val="90000"/>
              </a:lnSpc>
              <a:buFont typeface="Wingdings" panose="05000000000000000000" pitchFamily="2" charset="2"/>
              <a:buNone/>
            </a:pPr>
            <a:r>
              <a:rPr lang="en-US" sz="2600" dirty="0">
                <a:solidFill>
                  <a:schemeClr val="tx1"/>
                </a:solidFill>
              </a:rPr>
              <a:t>	FROM </a:t>
            </a:r>
            <a:r>
              <a:rPr lang="en-US" sz="2600" dirty="0" err="1">
                <a:solidFill>
                  <a:schemeClr val="tx1"/>
                </a:solidFill>
              </a:rPr>
              <a:t>Mahasiswa</a:t>
            </a:r>
            <a:r>
              <a:rPr lang="en-US" sz="2600" dirty="0">
                <a:solidFill>
                  <a:schemeClr val="tx1"/>
                </a:solidFill>
              </a:rPr>
              <a:t> M Full join KRS K</a:t>
            </a:r>
          </a:p>
          <a:p>
            <a:pPr>
              <a:lnSpc>
                <a:spcPct val="90000"/>
              </a:lnSpc>
              <a:buFont typeface="Wingdings" panose="05000000000000000000" pitchFamily="2" charset="2"/>
              <a:buNone/>
            </a:pPr>
            <a:r>
              <a:rPr lang="en-US" sz="2600" dirty="0">
                <a:solidFill>
                  <a:schemeClr val="tx1"/>
                </a:solidFill>
              </a:rPr>
              <a:t>	On M.NIM = K.NIM</a:t>
            </a:r>
          </a:p>
          <a:p>
            <a:pPr>
              <a:lnSpc>
                <a:spcPct val="90000"/>
              </a:lnSpc>
              <a:buFont typeface="Wingdings" panose="05000000000000000000" pitchFamily="2" charset="2"/>
              <a:buNone/>
            </a:pPr>
            <a:r>
              <a:rPr lang="en-US" sz="2600" dirty="0">
                <a:solidFill>
                  <a:schemeClr val="tx1"/>
                </a:solidFill>
              </a:rPr>
              <a:t>	WHERE </a:t>
            </a:r>
            <a:r>
              <a:rPr lang="en-US" sz="2600" dirty="0" err="1">
                <a:solidFill>
                  <a:schemeClr val="tx1"/>
                </a:solidFill>
              </a:rPr>
              <a:t>Nama</a:t>
            </a:r>
            <a:r>
              <a:rPr lang="en-US" sz="2600" dirty="0">
                <a:solidFill>
                  <a:schemeClr val="tx1"/>
                </a:solidFill>
              </a:rPr>
              <a:t> like ‘%a%’</a:t>
            </a:r>
          </a:p>
        </p:txBody>
      </p:sp>
    </p:spTree>
    <p:extLst>
      <p:ext uri="{BB962C8B-B14F-4D97-AF65-F5344CB8AC3E}">
        <p14:creationId xmlns:p14="http://schemas.microsoft.com/office/powerpoint/2010/main" val="273413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7C5DC55-6553-415F-9FA1-BFAAAC6E4399}" type="slidenum">
              <a:rPr lang="en-US" altLang="en-US"/>
              <a:pPr/>
              <a:t>11</a:t>
            </a:fld>
            <a:endParaRPr lang="en-US" altLang="en-US"/>
          </a:p>
        </p:txBody>
      </p:sp>
      <p:sp>
        <p:nvSpPr>
          <p:cNvPr id="5122" name="Rectangle 2"/>
          <p:cNvSpPr>
            <a:spLocks noGrp="1" noChangeArrowheads="1"/>
          </p:cNvSpPr>
          <p:nvPr>
            <p:ph type="title"/>
          </p:nvPr>
        </p:nvSpPr>
        <p:spPr/>
        <p:txBody>
          <a:bodyPr/>
          <a:lstStyle/>
          <a:p>
            <a:r>
              <a:rPr lang="en-US" dirty="0">
                <a:solidFill>
                  <a:schemeClr val="tx1"/>
                </a:solidFill>
              </a:rPr>
              <a:t>SYNTAX</a:t>
            </a:r>
          </a:p>
        </p:txBody>
      </p:sp>
      <p:sp>
        <p:nvSpPr>
          <p:cNvPr id="5123" name="Rectangle 3"/>
          <p:cNvSpPr>
            <a:spLocks noGrp="1" noChangeArrowheads="1"/>
          </p:cNvSpPr>
          <p:nvPr>
            <p:ph type="body" idx="1"/>
          </p:nvPr>
        </p:nvSpPr>
        <p:spPr/>
        <p:txBody>
          <a:bodyPr/>
          <a:lstStyle/>
          <a:p>
            <a:pPr>
              <a:buFont typeface="Wingdings" panose="05000000000000000000" pitchFamily="2" charset="2"/>
              <a:buNone/>
            </a:pPr>
            <a:r>
              <a:rPr lang="en-GB" sz="2600" b="1" dirty="0">
                <a:solidFill>
                  <a:schemeClr val="tx1"/>
                </a:solidFill>
              </a:rPr>
              <a:t>SELECT </a:t>
            </a:r>
          </a:p>
          <a:p>
            <a:pPr>
              <a:buFont typeface="Wingdings" panose="05000000000000000000" pitchFamily="2" charset="2"/>
              <a:buNone/>
            </a:pPr>
            <a:r>
              <a:rPr lang="en-GB" sz="2600" dirty="0">
                <a:solidFill>
                  <a:schemeClr val="tx1"/>
                </a:solidFill>
              </a:rPr>
              <a:t>	Tabel1.Kolom1, Tabel1.Kolom2, …, Tabel1.Kolomn, </a:t>
            </a:r>
          </a:p>
          <a:p>
            <a:pPr>
              <a:buFont typeface="Wingdings" panose="05000000000000000000" pitchFamily="2" charset="2"/>
              <a:buNone/>
            </a:pPr>
            <a:r>
              <a:rPr lang="en-GB" sz="2600" dirty="0">
                <a:solidFill>
                  <a:schemeClr val="tx1"/>
                </a:solidFill>
              </a:rPr>
              <a:t>	Tabel2.Kolom1, Tabel2.Kolom2, …, Tabel2.Kolomn,</a:t>
            </a:r>
          </a:p>
          <a:p>
            <a:pPr>
              <a:buFont typeface="Wingdings" panose="05000000000000000000" pitchFamily="2" charset="2"/>
              <a:buNone/>
            </a:pPr>
            <a:r>
              <a:rPr lang="en-GB" sz="2600" dirty="0">
                <a:solidFill>
                  <a:schemeClr val="tx1"/>
                </a:solidFill>
              </a:rPr>
              <a:t>	…</a:t>
            </a:r>
          </a:p>
          <a:p>
            <a:pPr>
              <a:buFont typeface="Wingdings" panose="05000000000000000000" pitchFamily="2" charset="2"/>
              <a:buNone/>
            </a:pPr>
            <a:r>
              <a:rPr lang="en-GB" sz="2600" dirty="0">
                <a:solidFill>
                  <a:schemeClr val="tx1"/>
                </a:solidFill>
              </a:rPr>
              <a:t>	Tabeln.Kolom1, Tabeln.Kolom2, …, </a:t>
            </a:r>
            <a:r>
              <a:rPr lang="en-GB" sz="2600" dirty="0" err="1">
                <a:solidFill>
                  <a:schemeClr val="tx1"/>
                </a:solidFill>
              </a:rPr>
              <a:t>Tabeln.Kolomn</a:t>
            </a:r>
            <a:endParaRPr lang="en-GB" sz="2600" b="1" dirty="0">
              <a:solidFill>
                <a:schemeClr val="tx1"/>
              </a:solidFill>
            </a:endParaRPr>
          </a:p>
          <a:p>
            <a:pPr>
              <a:buFont typeface="Wingdings" panose="05000000000000000000" pitchFamily="2" charset="2"/>
              <a:buNone/>
            </a:pPr>
            <a:r>
              <a:rPr lang="en-GB" sz="2600" b="1" dirty="0">
                <a:solidFill>
                  <a:schemeClr val="tx1"/>
                </a:solidFill>
              </a:rPr>
              <a:t>FROM </a:t>
            </a:r>
            <a:r>
              <a:rPr lang="en-GB" sz="2600" dirty="0">
                <a:solidFill>
                  <a:schemeClr val="tx1"/>
                </a:solidFill>
              </a:rPr>
              <a:t>Tabel1, Tabel2,…, </a:t>
            </a:r>
            <a:r>
              <a:rPr lang="en-GB" sz="2600" dirty="0" err="1">
                <a:solidFill>
                  <a:schemeClr val="tx1"/>
                </a:solidFill>
              </a:rPr>
              <a:t>Tabeln</a:t>
            </a:r>
            <a:endParaRPr lang="en-GB" sz="2600" b="1" dirty="0">
              <a:solidFill>
                <a:schemeClr val="tx1"/>
              </a:solidFill>
            </a:endParaRPr>
          </a:p>
          <a:p>
            <a:pPr>
              <a:buFont typeface="Wingdings" panose="05000000000000000000" pitchFamily="2" charset="2"/>
              <a:buNone/>
            </a:pPr>
            <a:r>
              <a:rPr lang="en-GB" sz="2600" b="1" dirty="0">
                <a:solidFill>
                  <a:schemeClr val="tx1"/>
                </a:solidFill>
              </a:rPr>
              <a:t>[WHERE</a:t>
            </a:r>
            <a:r>
              <a:rPr lang="en-GB" sz="2600" dirty="0">
                <a:solidFill>
                  <a:schemeClr val="tx1"/>
                </a:solidFill>
              </a:rPr>
              <a:t> </a:t>
            </a:r>
            <a:r>
              <a:rPr lang="en-GB" sz="2600" dirty="0" err="1">
                <a:solidFill>
                  <a:schemeClr val="tx1"/>
                </a:solidFill>
              </a:rPr>
              <a:t>kondisi</a:t>
            </a:r>
            <a:r>
              <a:rPr lang="en-GB" sz="2600" dirty="0">
                <a:solidFill>
                  <a:schemeClr val="tx1"/>
                </a:solidFill>
              </a:rPr>
              <a:t>];</a:t>
            </a:r>
            <a:endParaRPr lang="en-US" sz="2600" dirty="0">
              <a:solidFill>
                <a:schemeClr val="tx1"/>
              </a:solidFill>
            </a:endParaRPr>
          </a:p>
        </p:txBody>
      </p:sp>
    </p:spTree>
    <p:extLst>
      <p:ext uri="{BB962C8B-B14F-4D97-AF65-F5344CB8AC3E}">
        <p14:creationId xmlns:p14="http://schemas.microsoft.com/office/powerpoint/2010/main" val="2134695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0406AE2-962C-4425-A325-45B02A8C536F}" type="slidenum">
              <a:rPr lang="en-US" altLang="en-US"/>
              <a:pPr/>
              <a:t>12</a:t>
            </a:fld>
            <a:endParaRPr lang="en-US" altLang="en-US"/>
          </a:p>
        </p:txBody>
      </p:sp>
      <p:sp>
        <p:nvSpPr>
          <p:cNvPr id="7170" name="Rectangle 2"/>
          <p:cNvSpPr>
            <a:spLocks noGrp="1" noChangeArrowheads="1"/>
          </p:cNvSpPr>
          <p:nvPr>
            <p:ph type="title"/>
          </p:nvPr>
        </p:nvSpPr>
        <p:spPr/>
        <p:txBody>
          <a:bodyPr/>
          <a:lstStyle/>
          <a:p>
            <a:r>
              <a:rPr lang="en-US" dirty="0" err="1">
                <a:solidFill>
                  <a:schemeClr val="tx1"/>
                </a:solidFill>
              </a:rPr>
              <a:t>Relasi</a:t>
            </a:r>
            <a:r>
              <a:rPr lang="en-US" dirty="0">
                <a:solidFill>
                  <a:schemeClr val="tx1"/>
                </a:solidFill>
              </a:rPr>
              <a:t> </a:t>
            </a:r>
            <a:r>
              <a:rPr lang="en-US" dirty="0" err="1">
                <a:solidFill>
                  <a:schemeClr val="tx1"/>
                </a:solidFill>
              </a:rPr>
              <a:t>Antar</a:t>
            </a:r>
            <a:r>
              <a:rPr lang="en-US" dirty="0">
                <a:solidFill>
                  <a:schemeClr val="tx1"/>
                </a:solidFill>
              </a:rPr>
              <a:t> </a:t>
            </a:r>
            <a:r>
              <a:rPr lang="en-US" dirty="0" err="1">
                <a:solidFill>
                  <a:schemeClr val="tx1"/>
                </a:solidFill>
              </a:rPr>
              <a:t>Tabel</a:t>
            </a:r>
            <a:endParaRPr lang="en-US" dirty="0">
              <a:solidFill>
                <a:schemeClr val="tx1"/>
              </a:solidFill>
            </a:endParaRPr>
          </a:p>
        </p:txBody>
      </p:sp>
      <p:graphicFrame>
        <p:nvGraphicFramePr>
          <p:cNvPr id="7172" name="Object 4"/>
          <p:cNvGraphicFramePr>
            <a:graphicFrameLocks noGrp="1" noChangeAspect="1"/>
          </p:cNvGraphicFramePr>
          <p:nvPr>
            <p:ph idx="1"/>
          </p:nvPr>
        </p:nvGraphicFramePr>
        <p:xfrm>
          <a:off x="2438400" y="1524000"/>
          <a:ext cx="6705600" cy="4876800"/>
        </p:xfrm>
        <a:graphic>
          <a:graphicData uri="http://schemas.openxmlformats.org/presentationml/2006/ole">
            <mc:AlternateContent xmlns:mc="http://schemas.openxmlformats.org/markup-compatibility/2006">
              <mc:Choice xmlns:v="urn:schemas-microsoft-com:vml" Requires="v">
                <p:oleObj spid="_x0000_s8201" name="Bitmap Image" r:id="rId3" imgW="3847619" imgH="3591426" progId="Paint.Picture">
                  <p:embed/>
                </p:oleObj>
              </mc:Choice>
              <mc:Fallback>
                <p:oleObj name="Bitmap Image" r:id="rId3" imgW="3847619" imgH="359142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6705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71242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4586841-8607-4B34-964A-377E26003252}" type="slidenum">
              <a:rPr lang="en-US" altLang="en-US"/>
              <a:pPr/>
              <a:t>13</a:t>
            </a:fld>
            <a:endParaRPr lang="en-US" altLang="en-US"/>
          </a:p>
        </p:txBody>
      </p:sp>
      <p:sp>
        <p:nvSpPr>
          <p:cNvPr id="21506" name="Rectangle 2"/>
          <p:cNvSpPr>
            <a:spLocks noGrp="1" noChangeArrowheads="1"/>
          </p:cNvSpPr>
          <p:nvPr>
            <p:ph type="title"/>
          </p:nvPr>
        </p:nvSpPr>
        <p:spPr/>
        <p:txBody>
          <a:bodyPr/>
          <a:lstStyle/>
          <a:p>
            <a:r>
              <a:rPr lang="en-US" dirty="0">
                <a:solidFill>
                  <a:schemeClr val="tx1"/>
                </a:solidFill>
              </a:rPr>
              <a:t>PENGGUNAAN ALIAS</a:t>
            </a:r>
          </a:p>
        </p:txBody>
      </p:sp>
      <p:sp>
        <p:nvSpPr>
          <p:cNvPr id="21507"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GB" b="1" dirty="0">
                <a:solidFill>
                  <a:schemeClr val="tx1"/>
                </a:solidFill>
              </a:rPr>
              <a:t>SELECT</a:t>
            </a:r>
            <a:r>
              <a:rPr lang="en-GB" dirty="0">
                <a:solidFill>
                  <a:schemeClr val="tx1"/>
                </a:solidFill>
              </a:rPr>
              <a:t> alias1.kolom, alias2.kolom</a:t>
            </a:r>
            <a:br>
              <a:rPr lang="en-GB" dirty="0">
                <a:solidFill>
                  <a:schemeClr val="tx1"/>
                </a:solidFill>
              </a:rPr>
            </a:br>
            <a:r>
              <a:rPr lang="en-GB" b="1" dirty="0">
                <a:solidFill>
                  <a:schemeClr val="tx1"/>
                </a:solidFill>
              </a:rPr>
              <a:t>FROM</a:t>
            </a:r>
            <a:r>
              <a:rPr lang="en-GB" dirty="0">
                <a:solidFill>
                  <a:schemeClr val="tx1"/>
                </a:solidFill>
              </a:rPr>
              <a:t> tabel1 alias1, tabel2 alias2</a:t>
            </a:r>
            <a:br>
              <a:rPr lang="en-GB" dirty="0">
                <a:solidFill>
                  <a:schemeClr val="tx1"/>
                </a:solidFill>
              </a:rPr>
            </a:br>
            <a:r>
              <a:rPr lang="en-GB" b="1" dirty="0">
                <a:solidFill>
                  <a:schemeClr val="tx1"/>
                </a:solidFill>
              </a:rPr>
              <a:t>WHERE</a:t>
            </a:r>
            <a:r>
              <a:rPr lang="en-GB" dirty="0">
                <a:solidFill>
                  <a:schemeClr val="tx1"/>
                </a:solidFill>
              </a:rPr>
              <a:t> </a:t>
            </a:r>
            <a:r>
              <a:rPr lang="en-GB" dirty="0" err="1">
                <a:solidFill>
                  <a:schemeClr val="tx1"/>
                </a:solidFill>
              </a:rPr>
              <a:t>kondisi</a:t>
            </a:r>
            <a:r>
              <a:rPr lang="en-US" dirty="0">
                <a:solidFill>
                  <a:schemeClr val="tx1"/>
                </a:solidFill>
              </a:rPr>
              <a:t> </a:t>
            </a:r>
          </a:p>
          <a:p>
            <a:pPr>
              <a:lnSpc>
                <a:spcPct val="90000"/>
              </a:lnSpc>
              <a:buFont typeface="Wingdings" panose="05000000000000000000" pitchFamily="2" charset="2"/>
              <a:buNone/>
            </a:pPr>
            <a:endParaRPr lang="en-US" dirty="0">
              <a:solidFill>
                <a:schemeClr val="tx1"/>
              </a:solidFill>
            </a:endParaRPr>
          </a:p>
          <a:p>
            <a:pPr>
              <a:lnSpc>
                <a:spcPct val="90000"/>
              </a:lnSpc>
              <a:buFont typeface="Wingdings" panose="05000000000000000000" pitchFamily="2" charset="2"/>
              <a:buNone/>
            </a:pPr>
            <a:r>
              <a:rPr lang="en-US" dirty="0" err="1">
                <a:solidFill>
                  <a:schemeClr val="tx1"/>
                </a:solidFill>
              </a:rPr>
              <a:t>Contoh</a:t>
            </a:r>
            <a:r>
              <a:rPr lang="en-US" dirty="0">
                <a:solidFill>
                  <a:schemeClr val="tx1"/>
                </a:solidFill>
              </a:rPr>
              <a:t>:</a:t>
            </a:r>
          </a:p>
          <a:p>
            <a:pPr>
              <a:lnSpc>
                <a:spcPct val="90000"/>
              </a:lnSpc>
              <a:buFont typeface="Wingdings" panose="05000000000000000000" pitchFamily="2" charset="2"/>
              <a:buNone/>
            </a:pPr>
            <a:endParaRPr lang="en-US" dirty="0">
              <a:solidFill>
                <a:schemeClr val="tx1"/>
              </a:solidFill>
            </a:endParaRPr>
          </a:p>
          <a:p>
            <a:pPr>
              <a:lnSpc>
                <a:spcPct val="90000"/>
              </a:lnSpc>
              <a:buFont typeface="Wingdings" panose="05000000000000000000" pitchFamily="2" charset="2"/>
              <a:buNone/>
            </a:pPr>
            <a:r>
              <a:rPr lang="en-US" dirty="0">
                <a:solidFill>
                  <a:schemeClr val="tx1"/>
                </a:solidFill>
              </a:rPr>
              <a:t>SELECT M.NIM, </a:t>
            </a:r>
            <a:r>
              <a:rPr lang="en-US" dirty="0" err="1">
                <a:solidFill>
                  <a:schemeClr val="tx1"/>
                </a:solidFill>
              </a:rPr>
              <a:t>M.nama</a:t>
            </a:r>
            <a:r>
              <a:rPr lang="en-US" dirty="0">
                <a:solidFill>
                  <a:schemeClr val="tx1"/>
                </a:solidFill>
              </a:rPr>
              <a:t>,</a:t>
            </a:r>
          </a:p>
          <a:p>
            <a:pPr>
              <a:lnSpc>
                <a:spcPct val="90000"/>
              </a:lnSpc>
              <a:buFont typeface="Wingdings" panose="05000000000000000000" pitchFamily="2" charset="2"/>
              <a:buNone/>
            </a:pPr>
            <a:r>
              <a:rPr lang="en-US" dirty="0">
                <a:solidFill>
                  <a:schemeClr val="tx1"/>
                </a:solidFill>
              </a:rPr>
              <a:t>	</a:t>
            </a:r>
            <a:r>
              <a:rPr lang="en-US" dirty="0" err="1">
                <a:solidFill>
                  <a:schemeClr val="tx1"/>
                </a:solidFill>
              </a:rPr>
              <a:t>K.IdKelas</a:t>
            </a:r>
            <a:r>
              <a:rPr lang="en-US" dirty="0">
                <a:solidFill>
                  <a:schemeClr val="tx1"/>
                </a:solidFill>
              </a:rPr>
              <a:t>, </a:t>
            </a:r>
            <a:r>
              <a:rPr lang="en-US" dirty="0" err="1">
                <a:solidFill>
                  <a:schemeClr val="tx1"/>
                </a:solidFill>
              </a:rPr>
              <a:t>K.Nilai</a:t>
            </a:r>
            <a:endParaRPr lang="en-US" dirty="0">
              <a:solidFill>
                <a:schemeClr val="tx1"/>
              </a:solidFill>
            </a:endParaRPr>
          </a:p>
          <a:p>
            <a:pPr>
              <a:lnSpc>
                <a:spcPct val="90000"/>
              </a:lnSpc>
              <a:buFont typeface="Wingdings" panose="05000000000000000000" pitchFamily="2" charset="2"/>
              <a:buNone/>
            </a:pPr>
            <a:r>
              <a:rPr lang="en-US" dirty="0">
                <a:solidFill>
                  <a:schemeClr val="tx1"/>
                </a:solidFill>
              </a:rPr>
              <a:t>FROM </a:t>
            </a:r>
            <a:r>
              <a:rPr lang="en-US" dirty="0" err="1">
                <a:solidFill>
                  <a:schemeClr val="tx1"/>
                </a:solidFill>
              </a:rPr>
              <a:t>Mahasiswa</a:t>
            </a:r>
            <a:r>
              <a:rPr lang="en-US" dirty="0">
                <a:solidFill>
                  <a:schemeClr val="tx1"/>
                </a:solidFill>
              </a:rPr>
              <a:t> M, KRS K</a:t>
            </a:r>
          </a:p>
        </p:txBody>
      </p:sp>
    </p:spTree>
    <p:extLst>
      <p:ext uri="{BB962C8B-B14F-4D97-AF65-F5344CB8AC3E}">
        <p14:creationId xmlns:p14="http://schemas.microsoft.com/office/powerpoint/2010/main" val="2396609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52600" y="1214907"/>
            <a:ext cx="8382000" cy="5262979"/>
          </a:xfrm>
          <a:prstGeom prst="rect">
            <a:avLst/>
          </a:prstGeom>
          <a:noFill/>
        </p:spPr>
        <p:txBody>
          <a:bodyPr>
            <a:spAutoFit/>
          </a:bodyPr>
          <a:lstStyle/>
          <a:p>
            <a:pPr marL="457200" indent="-457200">
              <a:buFontTx/>
              <a:buAutoNum type="arabicPeriod"/>
              <a:defRPr/>
            </a:pPr>
            <a:r>
              <a:rPr lang="en-US" sz="2400" dirty="0" smtClean="0"/>
              <a:t>JOIN </a:t>
            </a:r>
            <a:r>
              <a:rPr lang="en-US" sz="2400" dirty="0" err="1"/>
              <a:t>atau</a:t>
            </a:r>
            <a:r>
              <a:rPr lang="en-US" sz="2400" dirty="0"/>
              <a:t> INNER JOIN</a:t>
            </a:r>
          </a:p>
          <a:p>
            <a:pPr marL="457200" indent="-457200" algn="just">
              <a:defRPr/>
            </a:pPr>
            <a:r>
              <a:rPr lang="en-US" sz="2400" dirty="0"/>
              <a:t>	</a:t>
            </a:r>
            <a:r>
              <a:rPr lang="en-US" sz="2400" dirty="0" err="1"/>
              <a:t>Menggabungkan</a:t>
            </a:r>
            <a:r>
              <a:rPr lang="en-US" sz="2400" dirty="0"/>
              <a:t> </a:t>
            </a:r>
            <a:r>
              <a:rPr lang="en-US" sz="2400" dirty="0" err="1"/>
              <a:t>dua</a:t>
            </a:r>
            <a:r>
              <a:rPr lang="en-US" sz="2400" dirty="0"/>
              <a:t> </a:t>
            </a:r>
            <a:r>
              <a:rPr lang="en-US" sz="2400" dirty="0" err="1"/>
              <a:t>tabel</a:t>
            </a:r>
            <a:r>
              <a:rPr lang="en-US" sz="2400" dirty="0"/>
              <a:t> </a:t>
            </a:r>
            <a:r>
              <a:rPr lang="en-US" sz="2400" dirty="0" err="1"/>
              <a:t>dimana</a:t>
            </a:r>
            <a:r>
              <a:rPr lang="en-US" sz="2400" dirty="0"/>
              <a:t> </a:t>
            </a:r>
            <a:r>
              <a:rPr lang="en-US" sz="2400" dirty="0" err="1"/>
              <a:t>diantara</a:t>
            </a:r>
            <a:r>
              <a:rPr lang="en-US" sz="2400" dirty="0"/>
              <a:t> </a:t>
            </a:r>
            <a:r>
              <a:rPr lang="en-US" sz="2400" dirty="0" err="1"/>
              <a:t>dua</a:t>
            </a:r>
            <a:r>
              <a:rPr lang="en-US" sz="2400" dirty="0"/>
              <a:t> </a:t>
            </a:r>
            <a:r>
              <a:rPr lang="en-US" sz="2400" dirty="0" err="1"/>
              <a:t>tabel</a:t>
            </a:r>
            <a:r>
              <a:rPr lang="en-US" sz="2400" dirty="0"/>
              <a:t> </a:t>
            </a:r>
            <a:r>
              <a:rPr lang="en-US" sz="2400" dirty="0" err="1"/>
              <a:t>datanya</a:t>
            </a:r>
            <a:r>
              <a:rPr lang="en-US" sz="2400" dirty="0"/>
              <a:t> </a:t>
            </a:r>
            <a:r>
              <a:rPr lang="en-US" sz="2400" dirty="0" err="1"/>
              <a:t>bersesuaian</a:t>
            </a:r>
            <a:r>
              <a:rPr lang="en-US" sz="2400" dirty="0"/>
              <a:t>.</a:t>
            </a:r>
          </a:p>
          <a:p>
            <a:pPr marL="457200" indent="-457200">
              <a:buFontTx/>
              <a:buAutoNum type="arabicPeriod"/>
              <a:defRPr/>
            </a:pPr>
            <a:endParaRPr lang="en-US" sz="2400" dirty="0"/>
          </a:p>
          <a:p>
            <a:pPr marL="457200" indent="-457200">
              <a:defRPr/>
            </a:pPr>
            <a:r>
              <a:rPr lang="en-US" sz="2400" dirty="0"/>
              <a:t>2. LEFT JOIN </a:t>
            </a:r>
            <a:r>
              <a:rPr lang="en-US" sz="2400" dirty="0" err="1"/>
              <a:t>atau</a:t>
            </a:r>
            <a:r>
              <a:rPr lang="en-US" sz="2400" dirty="0"/>
              <a:t> LEFT OUTER JOIN</a:t>
            </a:r>
          </a:p>
          <a:p>
            <a:pPr marL="457200" indent="-457200" algn="just">
              <a:defRPr/>
            </a:pPr>
            <a:r>
              <a:rPr lang="en-US" sz="2400" dirty="0"/>
              <a:t>	</a:t>
            </a:r>
            <a:r>
              <a:rPr lang="en-US" sz="2400" dirty="0" err="1"/>
              <a:t>Menggabungkan</a:t>
            </a:r>
            <a:r>
              <a:rPr lang="en-US" sz="2400" dirty="0"/>
              <a:t> </a:t>
            </a:r>
            <a:r>
              <a:rPr lang="en-US" sz="2400" dirty="0" err="1"/>
              <a:t>dua</a:t>
            </a:r>
            <a:r>
              <a:rPr lang="en-US" sz="2400" dirty="0"/>
              <a:t> </a:t>
            </a:r>
            <a:r>
              <a:rPr lang="en-US" sz="2400" dirty="0" err="1"/>
              <a:t>tabel</a:t>
            </a:r>
            <a:r>
              <a:rPr lang="en-US" sz="2400" dirty="0"/>
              <a:t> </a:t>
            </a:r>
            <a:r>
              <a:rPr lang="en-US" sz="2400" dirty="0" err="1"/>
              <a:t>dimana</a:t>
            </a:r>
            <a:r>
              <a:rPr lang="en-US" sz="2400" dirty="0"/>
              <a:t> </a:t>
            </a:r>
            <a:r>
              <a:rPr lang="en-US" sz="2400" dirty="0" err="1"/>
              <a:t>diantara</a:t>
            </a:r>
            <a:r>
              <a:rPr lang="en-US" sz="2400" dirty="0"/>
              <a:t> </a:t>
            </a:r>
            <a:r>
              <a:rPr lang="en-US" sz="2400" dirty="0" err="1"/>
              <a:t>dua</a:t>
            </a:r>
            <a:r>
              <a:rPr lang="en-US" sz="2400" dirty="0"/>
              <a:t> </a:t>
            </a:r>
            <a:r>
              <a:rPr lang="en-US" sz="2400" dirty="0" err="1"/>
              <a:t>tabel</a:t>
            </a:r>
            <a:r>
              <a:rPr lang="en-US" sz="2400" dirty="0"/>
              <a:t> </a:t>
            </a:r>
            <a:r>
              <a:rPr lang="en-US" sz="2400" dirty="0" err="1"/>
              <a:t>datanya</a:t>
            </a:r>
            <a:r>
              <a:rPr lang="en-US" sz="2400" dirty="0"/>
              <a:t> </a:t>
            </a:r>
            <a:r>
              <a:rPr lang="en-US" sz="2400" dirty="0" err="1"/>
              <a:t>bersesuaian</a:t>
            </a:r>
            <a:r>
              <a:rPr lang="en-US" sz="2400" dirty="0"/>
              <a:t> </a:t>
            </a:r>
            <a:r>
              <a:rPr lang="en-US" sz="2400" dirty="0" err="1"/>
              <a:t>dan</a:t>
            </a:r>
            <a:r>
              <a:rPr lang="en-US" sz="2400" dirty="0"/>
              <a:t> </a:t>
            </a:r>
            <a:r>
              <a:rPr lang="en-US" sz="2400" dirty="0" err="1"/>
              <a:t>juga</a:t>
            </a:r>
            <a:r>
              <a:rPr lang="en-US" sz="2400" dirty="0"/>
              <a:t> </a:t>
            </a:r>
            <a:r>
              <a:rPr lang="en-US" sz="2400" dirty="0" err="1"/>
              <a:t>semua</a:t>
            </a:r>
            <a:r>
              <a:rPr lang="en-US" sz="2400" dirty="0"/>
              <a:t> record </a:t>
            </a:r>
            <a:r>
              <a:rPr lang="en-US" sz="2400" dirty="0" err="1"/>
              <a:t>pada</a:t>
            </a:r>
            <a:r>
              <a:rPr lang="en-US" sz="2400" dirty="0"/>
              <a:t> </a:t>
            </a:r>
            <a:r>
              <a:rPr lang="en-US" sz="2400" dirty="0" err="1"/>
              <a:t>tabel</a:t>
            </a:r>
            <a:r>
              <a:rPr lang="en-US" sz="2400" dirty="0"/>
              <a:t> </a:t>
            </a:r>
            <a:r>
              <a:rPr lang="en-US" sz="2400" dirty="0" err="1"/>
              <a:t>sebelah</a:t>
            </a:r>
            <a:r>
              <a:rPr lang="en-US" sz="2400" dirty="0"/>
              <a:t> </a:t>
            </a:r>
            <a:r>
              <a:rPr lang="en-US" sz="2400" dirty="0" err="1"/>
              <a:t>kiri</a:t>
            </a:r>
            <a:r>
              <a:rPr lang="en-US" sz="2400" dirty="0"/>
              <a:t>.</a:t>
            </a:r>
          </a:p>
          <a:p>
            <a:pPr marL="457200" indent="-457200">
              <a:defRPr/>
            </a:pPr>
            <a:endParaRPr lang="en-US" sz="2400" dirty="0"/>
          </a:p>
          <a:p>
            <a:pPr marL="457200" indent="-457200">
              <a:defRPr/>
            </a:pPr>
            <a:r>
              <a:rPr lang="en-US" sz="2400" dirty="0"/>
              <a:t>3. RIGHT JOIN </a:t>
            </a:r>
            <a:r>
              <a:rPr lang="en-US" sz="2400" dirty="0" err="1"/>
              <a:t>atau</a:t>
            </a:r>
            <a:r>
              <a:rPr lang="en-US" sz="2400" dirty="0"/>
              <a:t> RIGHT OUTER JOIN</a:t>
            </a:r>
          </a:p>
          <a:p>
            <a:pPr marL="457200" indent="-457200" algn="just">
              <a:defRPr/>
            </a:pPr>
            <a:r>
              <a:rPr lang="en-US" sz="2400" dirty="0"/>
              <a:t>	</a:t>
            </a:r>
            <a:r>
              <a:rPr lang="en-US" sz="2400" dirty="0" err="1"/>
              <a:t>Menggabungkan</a:t>
            </a:r>
            <a:r>
              <a:rPr lang="en-US" sz="2400" dirty="0"/>
              <a:t> </a:t>
            </a:r>
            <a:r>
              <a:rPr lang="en-US" sz="2400" dirty="0" err="1"/>
              <a:t>dua</a:t>
            </a:r>
            <a:r>
              <a:rPr lang="en-US" sz="2400" dirty="0"/>
              <a:t> </a:t>
            </a:r>
            <a:r>
              <a:rPr lang="en-US" sz="2400" dirty="0" err="1"/>
              <a:t>tabel</a:t>
            </a:r>
            <a:r>
              <a:rPr lang="en-US" sz="2400" dirty="0"/>
              <a:t> </a:t>
            </a:r>
            <a:r>
              <a:rPr lang="en-US" sz="2400" dirty="0" err="1"/>
              <a:t>dimana</a:t>
            </a:r>
            <a:r>
              <a:rPr lang="en-US" sz="2400" dirty="0"/>
              <a:t> </a:t>
            </a:r>
            <a:r>
              <a:rPr lang="en-US" sz="2400" dirty="0" err="1"/>
              <a:t>diantara</a:t>
            </a:r>
            <a:r>
              <a:rPr lang="en-US" sz="2400" dirty="0"/>
              <a:t> </a:t>
            </a:r>
            <a:r>
              <a:rPr lang="en-US" sz="2400" dirty="0" err="1"/>
              <a:t>dua</a:t>
            </a:r>
            <a:r>
              <a:rPr lang="en-US" sz="2400" dirty="0"/>
              <a:t> </a:t>
            </a:r>
            <a:r>
              <a:rPr lang="en-US" sz="2400" dirty="0" err="1"/>
              <a:t>tabel</a:t>
            </a:r>
            <a:r>
              <a:rPr lang="en-US" sz="2400" dirty="0"/>
              <a:t> </a:t>
            </a:r>
            <a:r>
              <a:rPr lang="en-US" sz="2400" dirty="0" err="1"/>
              <a:t>datanya</a:t>
            </a:r>
            <a:r>
              <a:rPr lang="en-US" sz="2400" dirty="0"/>
              <a:t> </a:t>
            </a:r>
            <a:r>
              <a:rPr lang="en-US" sz="2400" dirty="0" err="1"/>
              <a:t>bersesuaian</a:t>
            </a:r>
            <a:r>
              <a:rPr lang="en-US" sz="2400" dirty="0"/>
              <a:t> </a:t>
            </a:r>
            <a:r>
              <a:rPr lang="en-US" sz="2400" dirty="0" err="1"/>
              <a:t>dan</a:t>
            </a:r>
            <a:r>
              <a:rPr lang="en-US" sz="2400" dirty="0"/>
              <a:t> </a:t>
            </a:r>
            <a:r>
              <a:rPr lang="en-US" sz="2400" dirty="0" err="1"/>
              <a:t>juga</a:t>
            </a:r>
            <a:r>
              <a:rPr lang="en-US" sz="2400" dirty="0"/>
              <a:t> </a:t>
            </a:r>
            <a:r>
              <a:rPr lang="en-US" sz="2400" dirty="0" err="1"/>
              <a:t>semua</a:t>
            </a:r>
            <a:r>
              <a:rPr lang="en-US" sz="2400" dirty="0"/>
              <a:t> record </a:t>
            </a:r>
            <a:r>
              <a:rPr lang="en-US" sz="2400" dirty="0" err="1"/>
              <a:t>pada</a:t>
            </a:r>
            <a:r>
              <a:rPr lang="en-US" sz="2400" dirty="0"/>
              <a:t> </a:t>
            </a:r>
            <a:r>
              <a:rPr lang="en-US" sz="2400" dirty="0" err="1"/>
              <a:t>tabel</a:t>
            </a:r>
            <a:r>
              <a:rPr lang="en-US" sz="2400" dirty="0"/>
              <a:t> </a:t>
            </a:r>
            <a:r>
              <a:rPr lang="en-US" sz="2400" dirty="0" err="1"/>
              <a:t>sebelah</a:t>
            </a:r>
            <a:r>
              <a:rPr lang="en-US" sz="2400" dirty="0"/>
              <a:t> </a:t>
            </a:r>
            <a:r>
              <a:rPr lang="en-US" sz="2400" dirty="0" err="1"/>
              <a:t>kanan</a:t>
            </a:r>
            <a:r>
              <a:rPr lang="en-US" sz="2400" dirty="0"/>
              <a:t>.</a:t>
            </a:r>
          </a:p>
          <a:p>
            <a:pPr marL="457200" indent="-457200">
              <a:defRPr/>
            </a:pPr>
            <a:endParaRPr lang="en-US" sz="2400" dirty="0"/>
          </a:p>
        </p:txBody>
      </p:sp>
      <p:sp>
        <p:nvSpPr>
          <p:cNvPr id="3" name="Rectangle 2"/>
          <p:cNvSpPr>
            <a:spLocks noGrp="1" noChangeArrowheads="1"/>
          </p:cNvSpPr>
          <p:nvPr>
            <p:ph type="title"/>
          </p:nvPr>
        </p:nvSpPr>
        <p:spPr>
          <a:xfrm>
            <a:off x="568171" y="408373"/>
            <a:ext cx="9560277" cy="1029382"/>
          </a:xfrm>
        </p:spPr>
        <p:txBody>
          <a:bodyPr/>
          <a:lstStyle/>
          <a:p>
            <a:r>
              <a:rPr lang="en-US" dirty="0" err="1" smtClean="0">
                <a:solidFill>
                  <a:schemeClr val="tx1"/>
                </a:solidFill>
              </a:rPr>
              <a:t>Contoh</a:t>
            </a:r>
            <a:r>
              <a:rPr lang="en-US" dirty="0" smtClean="0">
                <a:solidFill>
                  <a:schemeClr val="tx1"/>
                </a:solidFill>
              </a:rPr>
              <a:t> syntax</a:t>
            </a:r>
            <a:endParaRPr lang="en-US" dirty="0">
              <a:solidFill>
                <a:schemeClr val="tx1"/>
              </a:solidFill>
            </a:endParaRPr>
          </a:p>
        </p:txBody>
      </p:sp>
    </p:spTree>
    <p:extLst>
      <p:ext uri="{BB962C8B-B14F-4D97-AF65-F5344CB8AC3E}">
        <p14:creationId xmlns:p14="http://schemas.microsoft.com/office/powerpoint/2010/main" val="663914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Box 4"/>
          <p:cNvSpPr txBox="1">
            <a:spLocks noChangeArrowheads="1"/>
          </p:cNvSpPr>
          <p:nvPr/>
        </p:nvSpPr>
        <p:spPr bwMode="auto">
          <a:xfrm>
            <a:off x="1828800" y="990601"/>
            <a:ext cx="8382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sz="2400" dirty="0">
                <a:latin typeface="+mn-lt"/>
              </a:rPr>
              <a:t>SELECT </a:t>
            </a:r>
            <a:r>
              <a:rPr lang="en-US" sz="2400" dirty="0" err="1">
                <a:latin typeface="+mn-lt"/>
              </a:rPr>
              <a:t>Nilai.NIM</a:t>
            </a:r>
            <a:r>
              <a:rPr lang="en-US" sz="2400" dirty="0">
                <a:latin typeface="+mn-lt"/>
              </a:rPr>
              <a:t>, NAMA_MHS, KD_MK, MID</a:t>
            </a:r>
          </a:p>
          <a:p>
            <a:pPr eaLnBrk="1" hangingPunct="1"/>
            <a:r>
              <a:rPr lang="en-US" sz="2400" dirty="0">
                <a:latin typeface="+mn-lt"/>
              </a:rPr>
              <a:t>	FROM </a:t>
            </a:r>
            <a:r>
              <a:rPr lang="en-US" sz="2400" dirty="0" err="1">
                <a:latin typeface="+mn-lt"/>
              </a:rPr>
              <a:t>Nilai</a:t>
            </a:r>
            <a:r>
              <a:rPr lang="en-US" sz="2400" dirty="0">
                <a:latin typeface="+mn-lt"/>
              </a:rPr>
              <a:t> INNER JOIN </a:t>
            </a:r>
            <a:r>
              <a:rPr lang="en-US" sz="2400" dirty="0" err="1">
                <a:latin typeface="+mn-lt"/>
              </a:rPr>
              <a:t>Mahasiswa</a:t>
            </a:r>
            <a:endParaRPr lang="en-US" sz="2400" dirty="0">
              <a:latin typeface="+mn-lt"/>
            </a:endParaRPr>
          </a:p>
          <a:p>
            <a:pPr eaLnBrk="1" hangingPunct="1"/>
            <a:r>
              <a:rPr lang="en-US" sz="2400" dirty="0">
                <a:latin typeface="+mn-lt"/>
              </a:rPr>
              <a:t>	ON </a:t>
            </a:r>
            <a:r>
              <a:rPr lang="en-US" sz="2400" dirty="0" err="1">
                <a:latin typeface="+mn-lt"/>
              </a:rPr>
              <a:t>Nilai.NIM</a:t>
            </a:r>
            <a:r>
              <a:rPr lang="en-US" sz="2400" dirty="0">
                <a:latin typeface="+mn-lt"/>
              </a:rPr>
              <a:t> = </a:t>
            </a:r>
            <a:r>
              <a:rPr lang="en-US" sz="2400" dirty="0" err="1">
                <a:latin typeface="+mn-lt"/>
              </a:rPr>
              <a:t>Mahasiswa.NIM</a:t>
            </a:r>
            <a:r>
              <a:rPr lang="en-US" sz="2400" dirty="0">
                <a:latin typeface="+mn-lt"/>
              </a:rPr>
              <a:t> </a:t>
            </a:r>
          </a:p>
          <a:p>
            <a:pPr eaLnBrk="1" hangingPunct="1"/>
            <a:endParaRPr lang="en-US" sz="2400" dirty="0">
              <a:latin typeface="+mn-lt"/>
            </a:endParaRPr>
          </a:p>
          <a:p>
            <a:pPr eaLnBrk="1" hangingPunct="1"/>
            <a:r>
              <a:rPr lang="en-US" sz="2400" dirty="0" err="1">
                <a:latin typeface="+mn-lt"/>
              </a:rPr>
              <a:t>Hasil</a:t>
            </a:r>
            <a:r>
              <a:rPr lang="en-US" sz="2400" dirty="0">
                <a:latin typeface="+mn-lt"/>
              </a:rPr>
              <a:t> :</a:t>
            </a:r>
          </a:p>
          <a:p>
            <a:pPr eaLnBrk="1" hangingPunct="1"/>
            <a:endParaRPr lang="en-US" sz="2400" dirty="0">
              <a:latin typeface="+mn-lt"/>
            </a:endParaRPr>
          </a:p>
          <a:p>
            <a:pPr eaLnBrk="1" hangingPunct="1"/>
            <a:endParaRPr lang="en-US" sz="2400" dirty="0">
              <a:latin typeface="+mn-lt"/>
            </a:endParaRPr>
          </a:p>
          <a:p>
            <a:pPr eaLnBrk="1" hangingPunct="1"/>
            <a:endParaRPr lang="en-US" sz="2400" dirty="0">
              <a:latin typeface="+mn-lt"/>
            </a:endParaRPr>
          </a:p>
        </p:txBody>
      </p:sp>
      <p:graphicFrame>
        <p:nvGraphicFramePr>
          <p:cNvPr id="3" name="Table 2"/>
          <p:cNvGraphicFramePr>
            <a:graphicFrameLocks noGrp="1"/>
          </p:cNvGraphicFramePr>
          <p:nvPr/>
        </p:nvGraphicFramePr>
        <p:xfrm>
          <a:off x="2209800" y="3276600"/>
          <a:ext cx="6096000" cy="2108200"/>
        </p:xfrm>
        <a:graphic>
          <a:graphicData uri="http://schemas.openxmlformats.org/drawingml/2006/table">
            <a:tbl>
              <a:tblPr firstRow="1" bandRow="1">
                <a:tableStyleId>{5940675A-B579-460E-94D1-54222C63F5DA}</a:tableStyleId>
              </a:tblPr>
              <a:tblGrid>
                <a:gridCol w="1524000"/>
                <a:gridCol w="1524000"/>
                <a:gridCol w="1524000"/>
                <a:gridCol w="1524000"/>
              </a:tblGrid>
              <a:tr h="370840">
                <a:tc>
                  <a:txBody>
                    <a:bodyPr/>
                    <a:lstStyle/>
                    <a:p>
                      <a:r>
                        <a:rPr lang="en-US" smtClean="0"/>
                        <a:t>NIM</a:t>
                      </a:r>
                      <a:endParaRPr lang="en-US"/>
                    </a:p>
                  </a:txBody>
                  <a:tcPr/>
                </a:tc>
                <a:tc>
                  <a:txBody>
                    <a:bodyPr/>
                    <a:lstStyle/>
                    <a:p>
                      <a:r>
                        <a:rPr lang="en-US" smtClean="0"/>
                        <a:t>NAMA_MHS</a:t>
                      </a:r>
                      <a:endParaRPr lang="en-US"/>
                    </a:p>
                  </a:txBody>
                  <a:tcPr/>
                </a:tc>
                <a:tc>
                  <a:txBody>
                    <a:bodyPr/>
                    <a:lstStyle/>
                    <a:p>
                      <a:r>
                        <a:rPr lang="en-US" smtClean="0"/>
                        <a:t>KD_MK</a:t>
                      </a:r>
                      <a:endParaRPr lang="en-US"/>
                    </a:p>
                  </a:txBody>
                  <a:tcPr/>
                </a:tc>
                <a:tc>
                  <a:txBody>
                    <a:bodyPr/>
                    <a:lstStyle/>
                    <a:p>
                      <a:r>
                        <a:rPr lang="en-US" smtClean="0"/>
                        <a:t>MID</a:t>
                      </a:r>
                      <a:endParaRPr lang="en-US"/>
                    </a:p>
                  </a:txBody>
                  <a:tcPr/>
                </a:tc>
              </a:tr>
              <a:tr h="370840">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tab pos="228600" algn="l"/>
                        </a:tabLst>
                      </a:pPr>
                      <a:r>
                        <a:rPr kumimoji="0" lang="id-ID" sz="1800" u="none" strike="noStrike" cap="none" normalizeH="0" baseline="0" smtClean="0">
                          <a:ln>
                            <a:noFill/>
                          </a:ln>
                          <a:effectLst/>
                        </a:rPr>
                        <a:t>10296832</a:t>
                      </a:r>
                      <a:endParaRPr kumimoji="0" lang="en-US" sz="1800" u="none" strike="noStrike" cap="none" normalizeH="0" baseline="0" smtClean="0">
                        <a:ln>
                          <a:noFill/>
                        </a:ln>
                        <a:effectLst/>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u="none" strike="noStrike" cap="none" normalizeH="0" baseline="0" smtClean="0">
                          <a:ln>
                            <a:noFill/>
                          </a:ln>
                          <a:effectLst/>
                        </a:rPr>
                        <a:t>10296126</a:t>
                      </a:r>
                      <a:endParaRPr kumimoji="0" lang="en-US" sz="1800" u="none" strike="noStrike" cap="none" normalizeH="0" baseline="0" smtClean="0">
                        <a:ln>
                          <a:noFill/>
                        </a:ln>
                        <a:effectLst/>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u="none" strike="noStrike" cap="none" normalizeH="0" baseline="0" smtClean="0">
                          <a:ln>
                            <a:noFill/>
                          </a:ln>
                          <a:effectLst/>
                        </a:rPr>
                        <a:t>31296500</a:t>
                      </a:r>
                      <a:endParaRPr kumimoji="0" lang="en-US" sz="1800" u="none" strike="noStrike" cap="none" normalizeH="0" baseline="0" smtClean="0">
                        <a:ln>
                          <a:noFill/>
                        </a:ln>
                        <a:effectLst/>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u="none" strike="noStrike" cap="none" normalizeH="0" baseline="0" smtClean="0">
                          <a:ln>
                            <a:noFill/>
                          </a:ln>
                          <a:effectLst/>
                        </a:rPr>
                        <a:t>41296525</a:t>
                      </a:r>
                      <a:endParaRPr kumimoji="0" lang="en-US" sz="1800" u="none" strike="noStrike" cap="none" normalizeH="0" baseline="0" smtClean="0">
                        <a:ln>
                          <a:noFill/>
                        </a:ln>
                        <a:effectLst/>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u="none" strike="noStrike" cap="none" normalizeH="0" baseline="0" smtClean="0">
                          <a:ln>
                            <a:noFill/>
                          </a:ln>
                          <a:effectLst/>
                        </a:rPr>
                        <a:t>21196353</a:t>
                      </a:r>
                      <a:endParaRPr kumimoji="0" lang="en-US" sz="1800" u="none" strike="noStrike" cap="none" normalizeH="0" baseline="0" smtClean="0">
                        <a:ln>
                          <a:noFill/>
                        </a:ln>
                        <a:effectLst/>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u="none" strike="noStrike" cap="none" normalizeH="0" baseline="0" smtClean="0">
                          <a:ln>
                            <a:noFill/>
                          </a:ln>
                          <a:effectLst/>
                        </a:rPr>
                        <a:t>50095487</a:t>
                      </a:r>
                      <a:endParaRPr kumimoji="0" lang="en-US" sz="1800" u="none" strike="noStrike" cap="none" normalizeH="0" baseline="0" smtClean="0">
                        <a:ln>
                          <a:noFill/>
                        </a:ln>
                        <a:effectLst/>
                      </a:endParaRPr>
                    </a:p>
                  </a:txBody>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Nurhayati</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Astuti</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Budi</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Prananigrum</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Quraish</a:t>
                      </a:r>
                    </a:p>
                    <a:p>
                      <a:r>
                        <a:rPr lang="en-US" smtClean="0"/>
                        <a:t>Pipit</a:t>
                      </a:r>
                      <a:endParaRPr lang="en-US"/>
                    </a:p>
                  </a:txBody>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KK021</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KD132</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KK021</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KU122</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KU122</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KD132</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60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70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55</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90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75</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80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horzOverflow="overflow"/>
                </a:tc>
              </a:tr>
            </a:tbl>
          </a:graphicData>
        </a:graphic>
      </p:graphicFrame>
    </p:spTree>
    <p:extLst>
      <p:ext uri="{BB962C8B-B14F-4D97-AF65-F5344CB8AC3E}">
        <p14:creationId xmlns:p14="http://schemas.microsoft.com/office/powerpoint/2010/main" val="3419883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4"/>
          <p:cNvSpPr txBox="1">
            <a:spLocks noChangeArrowheads="1"/>
          </p:cNvSpPr>
          <p:nvPr/>
        </p:nvSpPr>
        <p:spPr bwMode="auto">
          <a:xfrm>
            <a:off x="1828800" y="990601"/>
            <a:ext cx="8382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dirty="0">
                <a:latin typeface="+mn-lt"/>
              </a:rPr>
              <a:t>SELECT </a:t>
            </a:r>
            <a:r>
              <a:rPr lang="en-US" sz="2400" dirty="0" err="1">
                <a:latin typeface="+mn-lt"/>
              </a:rPr>
              <a:t>Mahasiswa.NIM</a:t>
            </a:r>
            <a:r>
              <a:rPr lang="en-US" sz="2400" dirty="0">
                <a:latin typeface="+mn-lt"/>
              </a:rPr>
              <a:t>, NAMA_MHS, KD_MK, MID</a:t>
            </a:r>
          </a:p>
          <a:p>
            <a:pPr eaLnBrk="1" hangingPunct="1"/>
            <a:r>
              <a:rPr lang="en-US" sz="2400" dirty="0">
                <a:latin typeface="+mn-lt"/>
              </a:rPr>
              <a:t>	FROM </a:t>
            </a:r>
            <a:r>
              <a:rPr lang="en-US" sz="2400" dirty="0" err="1">
                <a:latin typeface="+mn-lt"/>
              </a:rPr>
              <a:t>Mahasiswa</a:t>
            </a:r>
            <a:r>
              <a:rPr lang="en-US" sz="2400" dirty="0">
                <a:latin typeface="+mn-lt"/>
              </a:rPr>
              <a:t> LEFT OUTER JOIN </a:t>
            </a:r>
            <a:r>
              <a:rPr lang="en-US" sz="2400" dirty="0" err="1">
                <a:latin typeface="+mn-lt"/>
              </a:rPr>
              <a:t>Nilai</a:t>
            </a:r>
            <a:endParaRPr lang="en-US" sz="2400" dirty="0">
              <a:latin typeface="+mn-lt"/>
            </a:endParaRPr>
          </a:p>
          <a:p>
            <a:pPr eaLnBrk="1" hangingPunct="1"/>
            <a:r>
              <a:rPr lang="en-US" sz="2400" dirty="0">
                <a:latin typeface="+mn-lt"/>
              </a:rPr>
              <a:t>	ON </a:t>
            </a:r>
            <a:r>
              <a:rPr lang="en-US" sz="2400" dirty="0" err="1">
                <a:latin typeface="+mn-lt"/>
              </a:rPr>
              <a:t>Nilai.NIM</a:t>
            </a:r>
            <a:r>
              <a:rPr lang="en-US" sz="2400" dirty="0">
                <a:latin typeface="+mn-lt"/>
              </a:rPr>
              <a:t> = </a:t>
            </a:r>
            <a:r>
              <a:rPr lang="en-US" sz="2400" dirty="0" err="1">
                <a:latin typeface="+mn-lt"/>
              </a:rPr>
              <a:t>Mahasiswa.NIM</a:t>
            </a:r>
            <a:r>
              <a:rPr lang="en-US" sz="2400" dirty="0">
                <a:latin typeface="+mn-lt"/>
              </a:rPr>
              <a:t> </a:t>
            </a:r>
          </a:p>
          <a:p>
            <a:pPr eaLnBrk="1" hangingPunct="1"/>
            <a:endParaRPr lang="en-US" sz="2400" dirty="0">
              <a:latin typeface="+mn-lt"/>
            </a:endParaRPr>
          </a:p>
          <a:p>
            <a:pPr eaLnBrk="1" hangingPunct="1"/>
            <a:r>
              <a:rPr lang="en-US" sz="2400" dirty="0" err="1">
                <a:latin typeface="+mn-lt"/>
              </a:rPr>
              <a:t>Hasil</a:t>
            </a:r>
            <a:r>
              <a:rPr lang="en-US" sz="2400" dirty="0">
                <a:latin typeface="+mn-lt"/>
              </a:rPr>
              <a:t> :</a:t>
            </a:r>
          </a:p>
          <a:p>
            <a:pPr eaLnBrk="1" hangingPunct="1"/>
            <a:endParaRPr lang="en-US" sz="2400" dirty="0">
              <a:latin typeface="+mn-lt"/>
            </a:endParaRPr>
          </a:p>
          <a:p>
            <a:pPr eaLnBrk="1" hangingPunct="1"/>
            <a:endParaRPr lang="en-US" sz="2400" dirty="0">
              <a:latin typeface="+mn-lt"/>
            </a:endParaRPr>
          </a:p>
          <a:p>
            <a:pPr eaLnBrk="1" hangingPunct="1"/>
            <a:endParaRPr lang="en-US" sz="2400" dirty="0">
              <a:latin typeface="+mn-lt"/>
            </a:endParaRPr>
          </a:p>
        </p:txBody>
      </p:sp>
      <p:graphicFrame>
        <p:nvGraphicFramePr>
          <p:cNvPr id="3" name="Table 2"/>
          <p:cNvGraphicFramePr>
            <a:graphicFrameLocks noGrp="1"/>
          </p:cNvGraphicFramePr>
          <p:nvPr/>
        </p:nvGraphicFramePr>
        <p:xfrm>
          <a:off x="2209800" y="3276601"/>
          <a:ext cx="6096000" cy="2657475"/>
        </p:xfrm>
        <a:graphic>
          <a:graphicData uri="http://schemas.openxmlformats.org/drawingml/2006/table">
            <a:tbl>
              <a:tblPr firstRow="1" bandRow="1">
                <a:tableStyleId>{5940675A-B579-460E-94D1-54222C63F5DA}</a:tableStyleId>
              </a:tblPr>
              <a:tblGrid>
                <a:gridCol w="1524000"/>
                <a:gridCol w="1524000"/>
                <a:gridCol w="1524000"/>
                <a:gridCol w="1524000"/>
              </a:tblGrid>
              <a:tr h="370929">
                <a:tc>
                  <a:txBody>
                    <a:bodyPr/>
                    <a:lstStyle/>
                    <a:p>
                      <a:r>
                        <a:rPr lang="en-US" sz="1800" smtClean="0"/>
                        <a:t>NIM</a:t>
                      </a:r>
                      <a:endParaRPr lang="en-US" sz="1800"/>
                    </a:p>
                  </a:txBody>
                  <a:tcPr marT="45731" marB="45731"/>
                </a:tc>
                <a:tc>
                  <a:txBody>
                    <a:bodyPr/>
                    <a:lstStyle/>
                    <a:p>
                      <a:r>
                        <a:rPr lang="en-US" sz="1800" smtClean="0"/>
                        <a:t>NAMA_MHS</a:t>
                      </a:r>
                      <a:endParaRPr lang="en-US" sz="1800"/>
                    </a:p>
                  </a:txBody>
                  <a:tcPr marT="45731" marB="45731"/>
                </a:tc>
                <a:tc>
                  <a:txBody>
                    <a:bodyPr/>
                    <a:lstStyle/>
                    <a:p>
                      <a:r>
                        <a:rPr lang="en-US" sz="1800" smtClean="0"/>
                        <a:t>KD_MK</a:t>
                      </a:r>
                      <a:endParaRPr lang="en-US" sz="1800"/>
                    </a:p>
                  </a:txBody>
                  <a:tcPr marT="45731" marB="45731"/>
                </a:tc>
                <a:tc>
                  <a:txBody>
                    <a:bodyPr/>
                    <a:lstStyle/>
                    <a:p>
                      <a:r>
                        <a:rPr lang="en-US" sz="1800" smtClean="0"/>
                        <a:t>MID</a:t>
                      </a:r>
                      <a:endParaRPr lang="en-US" sz="1800"/>
                    </a:p>
                  </a:txBody>
                  <a:tcPr marT="45731" marB="45731"/>
                </a:tc>
              </a:tr>
              <a:tr h="228654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tab pos="228600" algn="l"/>
                        </a:tabLst>
                      </a:pPr>
                      <a:r>
                        <a:rPr kumimoji="0" lang="id-ID" sz="1800" u="none" strike="noStrike" cap="none" normalizeH="0" baseline="0" smtClean="0">
                          <a:ln>
                            <a:noFill/>
                          </a:ln>
                          <a:effectLst/>
                        </a:rPr>
                        <a:t>10296832</a:t>
                      </a:r>
                      <a:endParaRPr kumimoji="0" lang="en-US" sz="1800" u="none" strike="noStrike" cap="none" normalizeH="0" baseline="0" smtClean="0">
                        <a:ln>
                          <a:noFill/>
                        </a:ln>
                        <a:effectLst/>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u="none" strike="noStrike" cap="none" normalizeH="0" baseline="0" smtClean="0">
                          <a:ln>
                            <a:noFill/>
                          </a:ln>
                          <a:effectLst/>
                        </a:rPr>
                        <a:t>10296126</a:t>
                      </a:r>
                      <a:endParaRPr kumimoji="0" lang="en-US" sz="1800" u="none" strike="noStrike" cap="none" normalizeH="0" baseline="0" smtClean="0">
                        <a:ln>
                          <a:noFill/>
                        </a:ln>
                        <a:effectLst/>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u="none" strike="noStrike" cap="none" normalizeH="0" baseline="0" smtClean="0">
                          <a:ln>
                            <a:noFill/>
                          </a:ln>
                          <a:effectLst/>
                        </a:rPr>
                        <a:t>31296500</a:t>
                      </a:r>
                      <a:endParaRPr kumimoji="0" lang="en-US" sz="1800" u="none" strike="noStrike" cap="none" normalizeH="0" baseline="0" smtClean="0">
                        <a:ln>
                          <a:noFill/>
                        </a:ln>
                        <a:effectLst/>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u="none" strike="noStrike" cap="none" normalizeH="0" baseline="0" smtClean="0">
                          <a:ln>
                            <a:noFill/>
                          </a:ln>
                          <a:effectLst/>
                        </a:rPr>
                        <a:t>41296525</a:t>
                      </a:r>
                      <a:endParaRPr kumimoji="0" lang="en-US" sz="1800" u="none" strike="noStrike" cap="none" normalizeH="0" baseline="0" smtClean="0">
                        <a:ln>
                          <a:noFill/>
                        </a:ln>
                        <a:effectLst/>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u="none" strike="noStrike" cap="none" normalizeH="0" baseline="0" smtClean="0">
                          <a:ln>
                            <a:noFill/>
                          </a:ln>
                          <a:effectLst/>
                        </a:rPr>
                        <a:t>21196353</a:t>
                      </a:r>
                      <a:endParaRPr kumimoji="0" lang="en-US" sz="1800" u="none" strike="noStrike" cap="none" normalizeH="0" baseline="0" smtClean="0">
                        <a:ln>
                          <a:noFill/>
                        </a:ln>
                        <a:effectLst/>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u="none" strike="noStrike" cap="none" normalizeH="0" baseline="0" smtClean="0">
                          <a:ln>
                            <a:noFill/>
                          </a:ln>
                          <a:effectLst/>
                        </a:rPr>
                        <a:t>50095487</a:t>
                      </a:r>
                      <a:endParaRPr kumimoji="0" lang="en-US" sz="1800" u="none" strike="noStrike" cap="none" normalizeH="0" baseline="0" smtClean="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10296001</a:t>
                      </a: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21198002</a:t>
                      </a:r>
                      <a:endParaRPr kumimoji="0" lang="id-ID" sz="18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31" marB="45731"/>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Nurhayati</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Astuti</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Budi</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Prananigrum</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Quraish</a:t>
                      </a:r>
                    </a:p>
                    <a:p>
                      <a:r>
                        <a:rPr lang="en-US" sz="1800" smtClean="0"/>
                        <a:t>Pipit</a:t>
                      </a:r>
                    </a:p>
                    <a:p>
                      <a:r>
                        <a:rPr lang="en-US" sz="1800" smtClean="0"/>
                        <a:t>Fintri</a:t>
                      </a:r>
                    </a:p>
                    <a:p>
                      <a:r>
                        <a:rPr lang="en-US" sz="1800" smtClean="0"/>
                        <a:t>Julizar</a:t>
                      </a:r>
                      <a:endParaRPr lang="en-US" sz="1800"/>
                    </a:p>
                  </a:txBody>
                  <a:tcPr marT="45731" marB="45731"/>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KK021</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KD132</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KK021</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KU122</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KU122</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KD132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a:t>
                      </a: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31" marB="45731"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60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70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55</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90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75</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80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228600" algn="l"/>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a:t>
                      </a:r>
                    </a:p>
                    <a:p>
                      <a:pPr marL="342900" marR="0" lvl="0" indent="-342900" algn="ctr" defTabSz="914400" rtl="0" eaLnBrk="0" fontAlgn="base" latinLnBrk="0" hangingPunct="0">
                        <a:lnSpc>
                          <a:spcPct val="100000"/>
                        </a:lnSpc>
                        <a:spcBef>
                          <a:spcPct val="0"/>
                        </a:spcBef>
                        <a:spcAft>
                          <a:spcPct val="0"/>
                        </a:spcAft>
                        <a:buClrTx/>
                        <a:buSzTx/>
                        <a:buFontTx/>
                        <a:buNone/>
                        <a:tabLst>
                          <a:tab pos="228600" algn="l"/>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31" marB="45731" horzOverflow="overflow"/>
                </a:tc>
              </a:tr>
            </a:tbl>
          </a:graphicData>
        </a:graphic>
      </p:graphicFrame>
    </p:spTree>
    <p:extLst>
      <p:ext uri="{BB962C8B-B14F-4D97-AF65-F5344CB8AC3E}">
        <p14:creationId xmlns:p14="http://schemas.microsoft.com/office/powerpoint/2010/main" val="13083060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4"/>
          <p:cNvSpPr txBox="1">
            <a:spLocks noChangeArrowheads="1"/>
          </p:cNvSpPr>
          <p:nvPr/>
        </p:nvSpPr>
        <p:spPr bwMode="auto">
          <a:xfrm>
            <a:off x="1828800" y="990601"/>
            <a:ext cx="8382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dirty="0">
                <a:latin typeface="+mn-lt"/>
              </a:rPr>
              <a:t>SELECT </a:t>
            </a:r>
            <a:r>
              <a:rPr lang="en-US" sz="2400" dirty="0" err="1">
                <a:latin typeface="+mn-lt"/>
              </a:rPr>
              <a:t>Mahasiswa.NIM</a:t>
            </a:r>
            <a:r>
              <a:rPr lang="en-US" sz="2400" dirty="0">
                <a:latin typeface="+mn-lt"/>
              </a:rPr>
              <a:t>, NAMA_MHS, KD_MK, MID</a:t>
            </a:r>
          </a:p>
          <a:p>
            <a:pPr eaLnBrk="1" hangingPunct="1"/>
            <a:r>
              <a:rPr lang="en-US" sz="2400" dirty="0">
                <a:latin typeface="+mn-lt"/>
              </a:rPr>
              <a:t>	FROM </a:t>
            </a:r>
            <a:r>
              <a:rPr lang="en-US" sz="2400" dirty="0" err="1">
                <a:latin typeface="+mn-lt"/>
              </a:rPr>
              <a:t>Nilai</a:t>
            </a:r>
            <a:r>
              <a:rPr lang="en-US" sz="2400" dirty="0">
                <a:latin typeface="+mn-lt"/>
              </a:rPr>
              <a:t> RIGHT OUTER JOIN </a:t>
            </a:r>
            <a:r>
              <a:rPr lang="en-US" sz="2400" dirty="0" err="1">
                <a:latin typeface="+mn-lt"/>
              </a:rPr>
              <a:t>Mahasiswa</a:t>
            </a:r>
            <a:endParaRPr lang="en-US" sz="2400" dirty="0">
              <a:latin typeface="+mn-lt"/>
            </a:endParaRPr>
          </a:p>
          <a:p>
            <a:pPr eaLnBrk="1" hangingPunct="1"/>
            <a:r>
              <a:rPr lang="en-US" sz="2400" dirty="0">
                <a:latin typeface="+mn-lt"/>
              </a:rPr>
              <a:t>	ON </a:t>
            </a:r>
            <a:r>
              <a:rPr lang="en-US" sz="2400" dirty="0" err="1">
                <a:latin typeface="+mn-lt"/>
              </a:rPr>
              <a:t>Nilai.NIM</a:t>
            </a:r>
            <a:r>
              <a:rPr lang="en-US" sz="2400" dirty="0">
                <a:latin typeface="+mn-lt"/>
              </a:rPr>
              <a:t> = </a:t>
            </a:r>
            <a:r>
              <a:rPr lang="en-US" sz="2400" dirty="0" err="1">
                <a:latin typeface="+mn-lt"/>
              </a:rPr>
              <a:t>Mahasiswa.NIM</a:t>
            </a:r>
            <a:r>
              <a:rPr lang="en-US" sz="2400" dirty="0">
                <a:latin typeface="+mn-lt"/>
              </a:rPr>
              <a:t> </a:t>
            </a:r>
          </a:p>
          <a:p>
            <a:pPr eaLnBrk="1" hangingPunct="1"/>
            <a:endParaRPr lang="en-US" sz="2400" dirty="0">
              <a:latin typeface="+mn-lt"/>
            </a:endParaRPr>
          </a:p>
          <a:p>
            <a:pPr eaLnBrk="1" hangingPunct="1"/>
            <a:r>
              <a:rPr lang="en-US" sz="2400" dirty="0" err="1">
                <a:latin typeface="+mn-lt"/>
              </a:rPr>
              <a:t>Hasil</a:t>
            </a:r>
            <a:r>
              <a:rPr lang="en-US" sz="2400" dirty="0">
                <a:latin typeface="+mn-lt"/>
              </a:rPr>
              <a:t> :</a:t>
            </a:r>
          </a:p>
          <a:p>
            <a:pPr eaLnBrk="1" hangingPunct="1"/>
            <a:endParaRPr lang="en-US" sz="2400" dirty="0">
              <a:latin typeface="+mn-lt"/>
            </a:endParaRPr>
          </a:p>
          <a:p>
            <a:pPr eaLnBrk="1" hangingPunct="1"/>
            <a:endParaRPr lang="en-US" sz="2400" dirty="0">
              <a:latin typeface="+mn-lt"/>
            </a:endParaRPr>
          </a:p>
          <a:p>
            <a:pPr eaLnBrk="1" hangingPunct="1"/>
            <a:endParaRPr lang="en-US" sz="2400" dirty="0">
              <a:latin typeface="+mn-lt"/>
            </a:endParaRPr>
          </a:p>
        </p:txBody>
      </p:sp>
      <p:graphicFrame>
        <p:nvGraphicFramePr>
          <p:cNvPr id="3" name="Table 2"/>
          <p:cNvGraphicFramePr>
            <a:graphicFrameLocks noGrp="1"/>
          </p:cNvGraphicFramePr>
          <p:nvPr/>
        </p:nvGraphicFramePr>
        <p:xfrm>
          <a:off x="2209800" y="3276601"/>
          <a:ext cx="6096000" cy="2657475"/>
        </p:xfrm>
        <a:graphic>
          <a:graphicData uri="http://schemas.openxmlformats.org/drawingml/2006/table">
            <a:tbl>
              <a:tblPr firstRow="1" bandRow="1">
                <a:tableStyleId>{5940675A-B579-460E-94D1-54222C63F5DA}</a:tableStyleId>
              </a:tblPr>
              <a:tblGrid>
                <a:gridCol w="1524000"/>
                <a:gridCol w="1524000"/>
                <a:gridCol w="1524000"/>
                <a:gridCol w="1524000"/>
              </a:tblGrid>
              <a:tr h="370929">
                <a:tc>
                  <a:txBody>
                    <a:bodyPr/>
                    <a:lstStyle/>
                    <a:p>
                      <a:r>
                        <a:rPr lang="en-US" sz="1800" smtClean="0"/>
                        <a:t>NIM</a:t>
                      </a:r>
                      <a:endParaRPr lang="en-US" sz="1800"/>
                    </a:p>
                  </a:txBody>
                  <a:tcPr marT="45731" marB="45731"/>
                </a:tc>
                <a:tc>
                  <a:txBody>
                    <a:bodyPr/>
                    <a:lstStyle/>
                    <a:p>
                      <a:r>
                        <a:rPr lang="en-US" sz="1800" smtClean="0"/>
                        <a:t>NAMA_MHS</a:t>
                      </a:r>
                      <a:endParaRPr lang="en-US" sz="1800"/>
                    </a:p>
                  </a:txBody>
                  <a:tcPr marT="45731" marB="45731"/>
                </a:tc>
                <a:tc>
                  <a:txBody>
                    <a:bodyPr/>
                    <a:lstStyle/>
                    <a:p>
                      <a:r>
                        <a:rPr lang="en-US" sz="1800" smtClean="0"/>
                        <a:t>KD_MK</a:t>
                      </a:r>
                      <a:endParaRPr lang="en-US" sz="1800"/>
                    </a:p>
                  </a:txBody>
                  <a:tcPr marT="45731" marB="45731"/>
                </a:tc>
                <a:tc>
                  <a:txBody>
                    <a:bodyPr/>
                    <a:lstStyle/>
                    <a:p>
                      <a:r>
                        <a:rPr lang="en-US" sz="1800" smtClean="0"/>
                        <a:t>MID</a:t>
                      </a:r>
                      <a:endParaRPr lang="en-US" sz="1800"/>
                    </a:p>
                  </a:txBody>
                  <a:tcPr marT="45731" marB="45731"/>
                </a:tc>
              </a:tr>
              <a:tr h="2286546">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tab pos="228600" algn="l"/>
                        </a:tabLst>
                      </a:pPr>
                      <a:r>
                        <a:rPr kumimoji="0" lang="id-ID" sz="1800" u="none" strike="noStrike" cap="none" normalizeH="0" baseline="0" smtClean="0">
                          <a:ln>
                            <a:noFill/>
                          </a:ln>
                          <a:effectLst/>
                        </a:rPr>
                        <a:t>10296832</a:t>
                      </a:r>
                      <a:endParaRPr kumimoji="0" lang="en-US" sz="1800" u="none" strike="noStrike" cap="none" normalizeH="0" baseline="0" smtClean="0">
                        <a:ln>
                          <a:noFill/>
                        </a:ln>
                        <a:effectLst/>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u="none" strike="noStrike" cap="none" normalizeH="0" baseline="0" smtClean="0">
                          <a:ln>
                            <a:noFill/>
                          </a:ln>
                          <a:effectLst/>
                        </a:rPr>
                        <a:t>10296126</a:t>
                      </a:r>
                      <a:endParaRPr kumimoji="0" lang="en-US" sz="1800" u="none" strike="noStrike" cap="none" normalizeH="0" baseline="0" smtClean="0">
                        <a:ln>
                          <a:noFill/>
                        </a:ln>
                        <a:effectLst/>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u="none" strike="noStrike" cap="none" normalizeH="0" baseline="0" smtClean="0">
                          <a:ln>
                            <a:noFill/>
                          </a:ln>
                          <a:effectLst/>
                        </a:rPr>
                        <a:t>31296500</a:t>
                      </a:r>
                      <a:endParaRPr kumimoji="0" lang="en-US" sz="1800" u="none" strike="noStrike" cap="none" normalizeH="0" baseline="0" smtClean="0">
                        <a:ln>
                          <a:noFill/>
                        </a:ln>
                        <a:effectLst/>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u="none" strike="noStrike" cap="none" normalizeH="0" baseline="0" smtClean="0">
                          <a:ln>
                            <a:noFill/>
                          </a:ln>
                          <a:effectLst/>
                        </a:rPr>
                        <a:t>41296525</a:t>
                      </a:r>
                      <a:endParaRPr kumimoji="0" lang="en-US" sz="1800" u="none" strike="noStrike" cap="none" normalizeH="0" baseline="0" smtClean="0">
                        <a:ln>
                          <a:noFill/>
                        </a:ln>
                        <a:effectLst/>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u="none" strike="noStrike" cap="none" normalizeH="0" baseline="0" smtClean="0">
                          <a:ln>
                            <a:noFill/>
                          </a:ln>
                          <a:effectLst/>
                        </a:rPr>
                        <a:t>21196353</a:t>
                      </a:r>
                      <a:endParaRPr kumimoji="0" lang="en-US" sz="1800" u="none" strike="noStrike" cap="none" normalizeH="0" baseline="0" smtClean="0">
                        <a:ln>
                          <a:noFill/>
                        </a:ln>
                        <a:effectLst/>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u="none" strike="noStrike" cap="none" normalizeH="0" baseline="0" smtClean="0">
                          <a:ln>
                            <a:noFill/>
                          </a:ln>
                          <a:effectLst/>
                        </a:rPr>
                        <a:t>50095487</a:t>
                      </a:r>
                      <a:endParaRPr kumimoji="0" lang="en-US" sz="1800" u="none" strike="noStrike" cap="none" normalizeH="0" baseline="0" smtClean="0">
                        <a:ln>
                          <a:noFill/>
                        </a:ln>
                        <a:effectLst/>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10296001</a:t>
                      </a: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21198002</a:t>
                      </a:r>
                      <a:endParaRPr kumimoji="0" lang="id-ID" sz="1800" b="0" i="0" u="none" strike="noStrike" cap="none" normalizeH="0" baseline="0" smtClean="0">
                        <a:ln>
                          <a:noFill/>
                        </a:ln>
                        <a:solidFill>
                          <a:schemeClr val="tx1"/>
                        </a:solidFill>
                        <a:effectLst/>
                        <a:latin typeface="Arial" charset="0"/>
                        <a:ea typeface="Times New Roman" pitchFamily="18" charset="0"/>
                        <a:cs typeface="Arial" charset="0"/>
                      </a:endParaRPr>
                    </a:p>
                  </a:txBody>
                  <a:tcPr marT="45731" marB="45731"/>
                </a:tc>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Nurhayati</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Astuti</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Budi</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Prananigrum</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Quraish</a:t>
                      </a:r>
                    </a:p>
                    <a:p>
                      <a:r>
                        <a:rPr lang="en-US" sz="1800" smtClean="0"/>
                        <a:t>Pipit</a:t>
                      </a:r>
                    </a:p>
                    <a:p>
                      <a:r>
                        <a:rPr lang="en-US" sz="1800" smtClean="0"/>
                        <a:t>Fintri</a:t>
                      </a:r>
                    </a:p>
                    <a:p>
                      <a:r>
                        <a:rPr lang="en-US" sz="1800" smtClean="0"/>
                        <a:t>Julizar</a:t>
                      </a:r>
                      <a:endParaRPr lang="en-US" sz="1800"/>
                    </a:p>
                  </a:txBody>
                  <a:tcPr marT="45731" marB="45731"/>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KK021</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KD132</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KK021</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KU122</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KU122</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KD132</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a:t>
                      </a:r>
                    </a:p>
                    <a:p>
                      <a:pPr marL="342900" marR="0" lvl="0" indent="-342900" algn="just" defTabSz="914400" rtl="0" eaLnBrk="0" fontAlgn="base" latinLnBrk="0" hangingPunct="0">
                        <a:lnSpc>
                          <a:spcPct val="100000"/>
                        </a:lnSpc>
                        <a:spcBef>
                          <a:spcPct val="0"/>
                        </a:spcBef>
                        <a:spcAft>
                          <a:spcPct val="0"/>
                        </a:spcAft>
                        <a:buClrTx/>
                        <a:buSzTx/>
                        <a:buFontTx/>
                        <a:buNone/>
                        <a:tabLst>
                          <a:tab pos="228600" algn="l"/>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31" marB="45731" horzOverflow="overflow"/>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60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70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55</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90</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75</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228600" algn="l"/>
                        </a:tabLst>
                      </a:pPr>
                      <a:r>
                        <a:rPr kumimoji="0" lang="id-ID" sz="1800" b="0" i="0" u="none" strike="noStrike" cap="none" normalizeH="0" baseline="0" smtClean="0">
                          <a:ln>
                            <a:noFill/>
                          </a:ln>
                          <a:solidFill>
                            <a:schemeClr val="tx1"/>
                          </a:solidFill>
                          <a:effectLst/>
                          <a:latin typeface="Arial" charset="0"/>
                          <a:ea typeface="Times New Roman" pitchFamily="18" charset="0"/>
                          <a:cs typeface="Arial" charset="0"/>
                        </a:rPr>
                        <a:t>80</a:t>
                      </a:r>
                      <a:endParaRPr kumimoji="0" lang="en-US" sz="1800" b="0" i="0" u="none" strike="noStrike" cap="none" normalizeH="0" baseline="0" smtClean="0">
                        <a:ln>
                          <a:noFill/>
                        </a:ln>
                        <a:solidFill>
                          <a:schemeClr val="tx1"/>
                        </a:solidFill>
                        <a:effectLst/>
                        <a:latin typeface="Arial" charset="0"/>
                        <a:ea typeface="Times New Roman" pitchFamily="18" charset="0"/>
                        <a:cs typeface="Arial"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228600" algn="l"/>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a:t>
                      </a:r>
                    </a:p>
                    <a:p>
                      <a:pPr marL="342900" marR="0" lvl="0" indent="-342900" algn="ctr" defTabSz="914400" rtl="0" eaLnBrk="0" fontAlgn="base" latinLnBrk="0" hangingPunct="0">
                        <a:lnSpc>
                          <a:spcPct val="100000"/>
                        </a:lnSpc>
                        <a:spcBef>
                          <a:spcPct val="0"/>
                        </a:spcBef>
                        <a:spcAft>
                          <a:spcPct val="0"/>
                        </a:spcAft>
                        <a:buClrTx/>
                        <a:buSzTx/>
                        <a:buFontTx/>
                        <a:buNone/>
                        <a:tabLst>
                          <a:tab pos="228600" algn="l"/>
                        </a:tabLst>
                      </a:pPr>
                      <a:r>
                        <a:rPr kumimoji="0" lang="en-US" sz="1800" b="0" i="0" u="none" strike="noStrike" cap="none" normalizeH="0" baseline="0" smtClean="0">
                          <a:ln>
                            <a:noFill/>
                          </a:ln>
                          <a:solidFill>
                            <a:schemeClr val="tx1"/>
                          </a:solidFill>
                          <a:effectLst/>
                          <a:latin typeface="Arial" charset="0"/>
                          <a:ea typeface="Times New Roman" pitchFamily="18" charset="0"/>
                          <a:cs typeface="Arial" charset="0"/>
                        </a:rPr>
                        <a:t>-</a:t>
                      </a:r>
                      <a:endParaRPr kumimoji="0" lang="en-US" sz="1800" b="0" i="0" u="none" strike="noStrike" cap="none" normalizeH="0" baseline="0" smtClean="0">
                        <a:ln>
                          <a:noFill/>
                        </a:ln>
                        <a:solidFill>
                          <a:schemeClr val="tx1"/>
                        </a:solidFill>
                        <a:effectLst/>
                        <a:latin typeface="Times New Roman" pitchFamily="18" charset="0"/>
                        <a:ea typeface="Times New Roman" pitchFamily="18" charset="0"/>
                        <a:cs typeface="Arial" charset="0"/>
                      </a:endParaRPr>
                    </a:p>
                  </a:txBody>
                  <a:tcPr marT="45731" marB="45731" horzOverflow="overflow"/>
                </a:tc>
              </a:tr>
            </a:tbl>
          </a:graphicData>
        </a:graphic>
      </p:graphicFrame>
    </p:spTree>
    <p:extLst>
      <p:ext uri="{BB962C8B-B14F-4D97-AF65-F5344CB8AC3E}">
        <p14:creationId xmlns:p14="http://schemas.microsoft.com/office/powerpoint/2010/main" val="459486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tugas</a:t>
            </a:r>
            <a:endParaRPr lang="en-US" dirty="0"/>
          </a:p>
        </p:txBody>
      </p:sp>
      <p:sp>
        <p:nvSpPr>
          <p:cNvPr id="5" name="Slide Number Placeholder 4"/>
          <p:cNvSpPr>
            <a:spLocks noGrp="1"/>
          </p:cNvSpPr>
          <p:nvPr>
            <p:ph type="sldNum" sz="quarter" idx="12"/>
          </p:nvPr>
        </p:nvSpPr>
        <p:spPr/>
        <p:txBody>
          <a:bodyPr/>
          <a:lstStyle/>
          <a:p>
            <a:fld id="{4D3720C0-CB5D-4750-8E88-07D92F731BA4}" type="slidenum">
              <a:rPr lang="en-US" altLang="en-US" smtClean="0">
                <a:solidFill>
                  <a:srgbClr val="2F5897"/>
                </a:solidFill>
              </a:rPr>
              <a:pPr/>
              <a:t>18</a:t>
            </a:fld>
            <a:endParaRPr lang="en-US" altLang="en-US">
              <a:solidFill>
                <a:srgbClr val="2F5897"/>
              </a:solidFill>
            </a:endParaRPr>
          </a:p>
        </p:txBody>
      </p:sp>
      <p:pic>
        <p:nvPicPr>
          <p:cNvPr id="6" name="Picture 5"/>
          <p:cNvPicPr>
            <a:picLocks noChangeAspect="1"/>
          </p:cNvPicPr>
          <p:nvPr/>
        </p:nvPicPr>
        <p:blipFill>
          <a:blip r:embed="rId2"/>
          <a:stretch>
            <a:fillRect/>
          </a:stretch>
        </p:blipFill>
        <p:spPr>
          <a:xfrm>
            <a:off x="152399" y="407696"/>
            <a:ext cx="5076423" cy="6223499"/>
          </a:xfrm>
          <a:prstGeom prst="rect">
            <a:avLst/>
          </a:prstGeom>
        </p:spPr>
      </p:pic>
      <p:pic>
        <p:nvPicPr>
          <p:cNvPr id="7" name="Picture 6"/>
          <p:cNvPicPr>
            <a:picLocks noChangeAspect="1"/>
          </p:cNvPicPr>
          <p:nvPr/>
        </p:nvPicPr>
        <p:blipFill>
          <a:blip r:embed="rId3"/>
          <a:stretch>
            <a:fillRect/>
          </a:stretch>
        </p:blipFill>
        <p:spPr>
          <a:xfrm>
            <a:off x="5228822" y="1605111"/>
            <a:ext cx="5324475" cy="4686300"/>
          </a:xfrm>
          <a:prstGeom prst="rect">
            <a:avLst/>
          </a:prstGeom>
        </p:spPr>
      </p:pic>
    </p:spTree>
    <p:extLst>
      <p:ext uri="{BB962C8B-B14F-4D97-AF65-F5344CB8AC3E}">
        <p14:creationId xmlns:p14="http://schemas.microsoft.com/office/powerpoint/2010/main" val="39056121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tx1"/>
                </a:solidFill>
              </a:rPr>
              <a:t>tugas</a:t>
            </a:r>
            <a:endParaRPr lang="en-US" dirty="0">
              <a:solidFill>
                <a:schemeClr val="tx1"/>
              </a:solidFill>
            </a:endParaRPr>
          </a:p>
        </p:txBody>
      </p:sp>
      <p:sp>
        <p:nvSpPr>
          <p:cNvPr id="4" name="Content Placeholder 3"/>
          <p:cNvSpPr>
            <a:spLocks noGrp="1"/>
          </p:cNvSpPr>
          <p:nvPr>
            <p:ph sz="half" idx="2"/>
          </p:nvPr>
        </p:nvSpPr>
        <p:spPr>
          <a:xfrm>
            <a:off x="609600" y="1600203"/>
            <a:ext cx="10972799" cy="4525963"/>
          </a:xfrm>
        </p:spPr>
        <p:txBody>
          <a:bodyPr/>
          <a:lstStyle/>
          <a:p>
            <a:pPr marL="114300" indent="0">
              <a:buNone/>
            </a:pPr>
            <a:r>
              <a:rPr lang="en-US" dirty="0" smtClean="0">
                <a:solidFill>
                  <a:schemeClr val="tx1"/>
                </a:solidFill>
              </a:rPr>
              <a:t>1. </a:t>
            </a:r>
            <a:r>
              <a:rPr lang="en-US" dirty="0" err="1" smtClean="0">
                <a:solidFill>
                  <a:schemeClr val="tx1"/>
                </a:solidFill>
              </a:rPr>
              <a:t>Buat</a:t>
            </a:r>
            <a:r>
              <a:rPr lang="en-US" dirty="0" smtClean="0">
                <a:solidFill>
                  <a:schemeClr val="tx1"/>
                </a:solidFill>
              </a:rPr>
              <a:t>  </a:t>
            </a:r>
            <a:r>
              <a:rPr lang="en-US" dirty="0">
                <a:solidFill>
                  <a:schemeClr val="tx1"/>
                </a:solidFill>
              </a:rPr>
              <a:t>query  </a:t>
            </a:r>
            <a:r>
              <a:rPr lang="en-US" dirty="0" err="1">
                <a:solidFill>
                  <a:schemeClr val="tx1"/>
                </a:solidFill>
              </a:rPr>
              <a:t>dengan</a:t>
            </a:r>
            <a:r>
              <a:rPr lang="en-US" dirty="0">
                <a:solidFill>
                  <a:schemeClr val="tx1"/>
                </a:solidFill>
              </a:rPr>
              <a:t>  </a:t>
            </a:r>
            <a:r>
              <a:rPr lang="en-US" dirty="0" err="1">
                <a:solidFill>
                  <a:schemeClr val="tx1"/>
                </a:solidFill>
              </a:rPr>
              <a:t>menggunakan</a:t>
            </a:r>
            <a:r>
              <a:rPr lang="en-US" dirty="0">
                <a:solidFill>
                  <a:schemeClr val="tx1"/>
                </a:solidFill>
              </a:rPr>
              <a:t>  </a:t>
            </a:r>
            <a:r>
              <a:rPr lang="en-US" dirty="0" err="1">
                <a:solidFill>
                  <a:schemeClr val="tx1"/>
                </a:solidFill>
              </a:rPr>
              <a:t>konsep</a:t>
            </a:r>
            <a:r>
              <a:rPr lang="en-US" dirty="0">
                <a:solidFill>
                  <a:schemeClr val="tx1"/>
                </a:solidFill>
              </a:rPr>
              <a:t> </a:t>
            </a:r>
            <a:r>
              <a:rPr lang="en-US" dirty="0" smtClean="0">
                <a:solidFill>
                  <a:schemeClr val="tx1"/>
                </a:solidFill>
              </a:rPr>
              <a:t>JOIN </a:t>
            </a:r>
            <a:r>
              <a:rPr lang="en-US" dirty="0" err="1">
                <a:solidFill>
                  <a:schemeClr val="tx1"/>
                </a:solidFill>
              </a:rPr>
              <a:t>untuk</a:t>
            </a:r>
            <a:r>
              <a:rPr lang="en-US" dirty="0">
                <a:solidFill>
                  <a:schemeClr val="tx1"/>
                </a:solidFill>
              </a:rPr>
              <a:t>  </a:t>
            </a:r>
            <a:r>
              <a:rPr lang="en-US" dirty="0" err="1">
                <a:solidFill>
                  <a:schemeClr val="tx1"/>
                </a:solidFill>
              </a:rPr>
              <a:t>menyelesaikan</a:t>
            </a:r>
            <a:r>
              <a:rPr lang="en-US" dirty="0">
                <a:solidFill>
                  <a:schemeClr val="tx1"/>
                </a:solidFill>
              </a:rPr>
              <a:t>  </a:t>
            </a:r>
            <a:r>
              <a:rPr lang="en-US" dirty="0" err="1">
                <a:solidFill>
                  <a:schemeClr val="tx1"/>
                </a:solidFill>
              </a:rPr>
              <a:t>soal</a:t>
            </a:r>
            <a:r>
              <a:rPr lang="en-US" dirty="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menghasilkan</a:t>
            </a:r>
            <a:r>
              <a:rPr lang="en-US" dirty="0" smtClean="0">
                <a:solidFill>
                  <a:schemeClr val="tx1"/>
                </a:solidFill>
              </a:rPr>
              <a:t> </a:t>
            </a:r>
            <a:r>
              <a:rPr lang="en-US" dirty="0">
                <a:solidFill>
                  <a:schemeClr val="tx1"/>
                </a:solidFill>
              </a:rPr>
              <a:t>output </a:t>
            </a:r>
            <a:r>
              <a:rPr lang="en-US" dirty="0" err="1">
                <a:solidFill>
                  <a:schemeClr val="tx1"/>
                </a:solidFill>
              </a:rPr>
              <a:t>berikut</a:t>
            </a:r>
            <a:r>
              <a:rPr lang="en-US" dirty="0">
                <a:solidFill>
                  <a:schemeClr val="tx1"/>
                </a:solidFill>
              </a:rPr>
              <a:t> : [</a:t>
            </a:r>
            <a:r>
              <a:rPr lang="en-US" b="1" dirty="0">
                <a:solidFill>
                  <a:schemeClr val="tx1"/>
                </a:solidFill>
              </a:rPr>
              <a:t>Database Perusahaan</a:t>
            </a:r>
            <a:r>
              <a:rPr lang="en-US" dirty="0">
                <a:solidFill>
                  <a:schemeClr val="tx1"/>
                </a:solidFill>
              </a:rPr>
              <a:t>]</a:t>
            </a:r>
          </a:p>
          <a:p>
            <a:pPr marL="571500" indent="-457200">
              <a:buAutoNum type="alphaLcParenR"/>
            </a:pPr>
            <a:r>
              <a:rPr lang="en-US" dirty="0" err="1">
                <a:solidFill>
                  <a:schemeClr val="tx1"/>
                </a:solidFill>
              </a:rPr>
              <a:t>Tampilkan</a:t>
            </a:r>
            <a:r>
              <a:rPr lang="en-US" dirty="0">
                <a:solidFill>
                  <a:schemeClr val="tx1"/>
                </a:solidFill>
              </a:rPr>
              <a:t> </a:t>
            </a:r>
            <a:r>
              <a:rPr lang="en-US" dirty="0" err="1">
                <a:solidFill>
                  <a:schemeClr val="tx1"/>
                </a:solidFill>
              </a:rPr>
              <a:t>nama</a:t>
            </a:r>
            <a:r>
              <a:rPr lang="en-US" dirty="0">
                <a:solidFill>
                  <a:schemeClr val="tx1"/>
                </a:solidFill>
              </a:rPr>
              <a:t> </a:t>
            </a:r>
            <a:r>
              <a:rPr lang="en-US" dirty="0" err="1">
                <a:solidFill>
                  <a:schemeClr val="tx1"/>
                </a:solidFill>
              </a:rPr>
              <a:t>departemen</a:t>
            </a:r>
            <a:r>
              <a:rPr lang="en-US" dirty="0">
                <a:solidFill>
                  <a:schemeClr val="tx1"/>
                </a:solidFill>
              </a:rPr>
              <a:t> yang </a:t>
            </a:r>
            <a:r>
              <a:rPr lang="en-US" dirty="0" err="1">
                <a:solidFill>
                  <a:schemeClr val="tx1"/>
                </a:solidFill>
              </a:rPr>
              <a:t>mempunyai</a:t>
            </a:r>
            <a:r>
              <a:rPr lang="en-US" dirty="0">
                <a:solidFill>
                  <a:schemeClr val="tx1"/>
                </a:solidFill>
              </a:rPr>
              <a:t> </a:t>
            </a:r>
            <a:r>
              <a:rPr lang="en-US" dirty="0" err="1">
                <a:solidFill>
                  <a:schemeClr val="tx1"/>
                </a:solidFill>
              </a:rPr>
              <a:t>pegawai</a:t>
            </a:r>
            <a:r>
              <a:rPr lang="en-US" dirty="0">
                <a:solidFill>
                  <a:schemeClr val="tx1"/>
                </a:solidFill>
              </a:rPr>
              <a:t> </a:t>
            </a:r>
            <a:r>
              <a:rPr lang="en-US" dirty="0" err="1">
                <a:solidFill>
                  <a:schemeClr val="tx1"/>
                </a:solidFill>
              </a:rPr>
              <a:t>termuda</a:t>
            </a:r>
            <a:r>
              <a:rPr lang="en-US" dirty="0">
                <a:solidFill>
                  <a:schemeClr val="tx1"/>
                </a:solidFill>
              </a:rPr>
              <a:t>, </a:t>
            </a:r>
            <a:r>
              <a:rPr lang="en-US" dirty="0" err="1">
                <a:solidFill>
                  <a:schemeClr val="tx1"/>
                </a:solidFill>
              </a:rPr>
              <a:t>sertakan</a:t>
            </a:r>
            <a:r>
              <a:rPr lang="en-US" dirty="0">
                <a:solidFill>
                  <a:schemeClr val="tx1"/>
                </a:solidFill>
              </a:rPr>
              <a:t> </a:t>
            </a:r>
            <a:r>
              <a:rPr lang="en-US" dirty="0" err="1">
                <a:solidFill>
                  <a:schemeClr val="tx1"/>
                </a:solidFill>
              </a:rPr>
              <a:t>nama</a:t>
            </a:r>
            <a:r>
              <a:rPr lang="en-US" dirty="0">
                <a:solidFill>
                  <a:schemeClr val="tx1"/>
                </a:solidFill>
              </a:rPr>
              <a:t> </a:t>
            </a:r>
            <a:r>
              <a:rPr lang="en-US" dirty="0" err="1" smtClean="0">
                <a:solidFill>
                  <a:schemeClr val="tx1"/>
                </a:solidFill>
              </a:rPr>
              <a:t>pegwai</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a:solidFill>
                  <a:schemeClr val="tx1"/>
                </a:solidFill>
              </a:rPr>
              <a:t>tanggal</a:t>
            </a:r>
            <a:r>
              <a:rPr lang="en-US" dirty="0">
                <a:solidFill>
                  <a:schemeClr val="tx1"/>
                </a:solidFill>
              </a:rPr>
              <a:t> </a:t>
            </a:r>
            <a:r>
              <a:rPr lang="en-US" dirty="0" err="1">
                <a:solidFill>
                  <a:schemeClr val="tx1"/>
                </a:solidFill>
              </a:rPr>
              <a:t>lahirnya</a:t>
            </a:r>
            <a:r>
              <a:rPr lang="en-US" dirty="0">
                <a:solidFill>
                  <a:schemeClr val="tx1"/>
                </a:solidFill>
              </a:rPr>
              <a:t>.</a:t>
            </a:r>
            <a:endParaRPr lang="en-US" dirty="0">
              <a:solidFill>
                <a:schemeClr val="tx1"/>
              </a:solidFill>
            </a:endParaRPr>
          </a:p>
        </p:txBody>
      </p:sp>
      <p:sp>
        <p:nvSpPr>
          <p:cNvPr id="5" name="Slide Number Placeholder 4"/>
          <p:cNvSpPr>
            <a:spLocks noGrp="1"/>
          </p:cNvSpPr>
          <p:nvPr>
            <p:ph type="sldNum" sz="quarter" idx="12"/>
          </p:nvPr>
        </p:nvSpPr>
        <p:spPr/>
        <p:txBody>
          <a:bodyPr/>
          <a:lstStyle/>
          <a:p>
            <a:fld id="{4D3720C0-CB5D-4750-8E88-07D92F731BA4}" type="slidenum">
              <a:rPr lang="en-US" altLang="en-US" smtClean="0">
                <a:solidFill>
                  <a:srgbClr val="2F5897"/>
                </a:solidFill>
              </a:rPr>
              <a:pPr/>
              <a:t>19</a:t>
            </a:fld>
            <a:endParaRPr lang="en-US" altLang="en-US">
              <a:solidFill>
                <a:srgbClr val="2F5897"/>
              </a:solidFill>
            </a:endParaRPr>
          </a:p>
        </p:txBody>
      </p:sp>
      <p:pic>
        <p:nvPicPr>
          <p:cNvPr id="6" name="Picture 5"/>
          <p:cNvPicPr>
            <a:picLocks noChangeAspect="1"/>
          </p:cNvPicPr>
          <p:nvPr/>
        </p:nvPicPr>
        <p:blipFill>
          <a:blip r:embed="rId2"/>
          <a:stretch>
            <a:fillRect/>
          </a:stretch>
        </p:blipFill>
        <p:spPr>
          <a:xfrm>
            <a:off x="3125809" y="4030609"/>
            <a:ext cx="6211373" cy="1152868"/>
          </a:xfrm>
          <a:prstGeom prst="rect">
            <a:avLst/>
          </a:prstGeom>
        </p:spPr>
      </p:pic>
    </p:spTree>
    <p:extLst>
      <p:ext uri="{BB962C8B-B14F-4D97-AF65-F5344CB8AC3E}">
        <p14:creationId xmlns:p14="http://schemas.microsoft.com/office/powerpoint/2010/main" val="3111996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id-ID" b="1" dirty="0" err="1">
                <a:solidFill>
                  <a:schemeClr val="tx1"/>
                </a:solidFill>
              </a:rPr>
              <a:t>Relationship</a:t>
            </a:r>
            <a:r>
              <a:rPr lang="en-US" dirty="0">
                <a:solidFill>
                  <a:schemeClr val="tx1"/>
                </a:solidFill>
              </a:rPr>
              <a:t/>
            </a:r>
            <a:br>
              <a:rPr lang="en-US" dirty="0">
                <a:solidFill>
                  <a:schemeClr val="tx1"/>
                </a:solidFill>
              </a:rPr>
            </a:br>
            <a:endParaRPr lang="en-US" dirty="0"/>
          </a:p>
        </p:txBody>
      </p:sp>
      <p:sp>
        <p:nvSpPr>
          <p:cNvPr id="3" name="Content Placeholder 2"/>
          <p:cNvSpPr>
            <a:spLocks noGrp="1"/>
          </p:cNvSpPr>
          <p:nvPr>
            <p:ph idx="1"/>
          </p:nvPr>
        </p:nvSpPr>
        <p:spPr/>
        <p:txBody>
          <a:bodyPr/>
          <a:lstStyle/>
          <a:p>
            <a:r>
              <a:rPr lang="id-ID" sz="2800" b="1" dirty="0" err="1" smtClean="0">
                <a:solidFill>
                  <a:srgbClr val="FF0000"/>
                </a:solidFill>
              </a:rPr>
              <a:t>Relationship</a:t>
            </a:r>
            <a:r>
              <a:rPr lang="id-ID" sz="2800" dirty="0" smtClean="0">
                <a:solidFill>
                  <a:schemeClr val="tx1"/>
                </a:solidFill>
              </a:rPr>
              <a:t> </a:t>
            </a:r>
            <a:r>
              <a:rPr lang="id-ID" sz="2800" dirty="0">
                <a:solidFill>
                  <a:schemeClr val="tx1"/>
                </a:solidFill>
              </a:rPr>
              <a:t>adalah </a:t>
            </a:r>
            <a:r>
              <a:rPr lang="id-ID" sz="2800" dirty="0" err="1">
                <a:solidFill>
                  <a:schemeClr val="tx1"/>
                </a:solidFill>
              </a:rPr>
              <a:t>suatu</a:t>
            </a:r>
            <a:r>
              <a:rPr lang="id-ID" sz="2800" dirty="0">
                <a:solidFill>
                  <a:schemeClr val="tx1"/>
                </a:solidFill>
              </a:rPr>
              <a:t> hubungan antara beberapa entitas. </a:t>
            </a:r>
            <a:endParaRPr lang="en-US" sz="2800" dirty="0" smtClean="0">
              <a:solidFill>
                <a:schemeClr val="tx1"/>
              </a:solidFill>
            </a:endParaRPr>
          </a:p>
          <a:p>
            <a:r>
              <a:rPr lang="id-ID" sz="2800" dirty="0" smtClean="0">
                <a:solidFill>
                  <a:schemeClr val="tx1"/>
                </a:solidFill>
              </a:rPr>
              <a:t>Konsep </a:t>
            </a:r>
            <a:r>
              <a:rPr lang="id-ID" sz="2800" dirty="0">
                <a:solidFill>
                  <a:schemeClr val="tx1"/>
                </a:solidFill>
              </a:rPr>
              <a:t>ini sangat penting sekali di dalam basis data, di mana memungkinkan entitas-entitas untuk saling berhubungan satu sama lain</a:t>
            </a:r>
            <a:r>
              <a:rPr lang="id-ID" sz="2800" dirty="0" smtClean="0">
                <a:solidFill>
                  <a:schemeClr val="tx1"/>
                </a:solidFill>
              </a:rPr>
              <a:t>.</a:t>
            </a:r>
            <a:endParaRPr lang="en-US" sz="2800" dirty="0" smtClean="0">
              <a:solidFill>
                <a:schemeClr val="tx1"/>
              </a:solidFill>
            </a:endParaRPr>
          </a:p>
          <a:p>
            <a:r>
              <a:rPr lang="id-ID" sz="2800" dirty="0" smtClean="0">
                <a:solidFill>
                  <a:schemeClr val="tx1"/>
                </a:solidFill>
              </a:rPr>
              <a:t>Di </a:t>
            </a:r>
            <a:r>
              <a:rPr lang="id-ID" sz="2800" dirty="0">
                <a:solidFill>
                  <a:schemeClr val="tx1"/>
                </a:solidFill>
              </a:rPr>
              <a:t>dalam sebuah </a:t>
            </a:r>
            <a:r>
              <a:rPr lang="id-ID" sz="2800" dirty="0" err="1">
                <a:solidFill>
                  <a:schemeClr val="tx1"/>
                </a:solidFill>
              </a:rPr>
              <a:t>relationship</a:t>
            </a:r>
            <a:r>
              <a:rPr lang="id-ID" sz="2800" dirty="0">
                <a:solidFill>
                  <a:schemeClr val="tx1"/>
                </a:solidFill>
              </a:rPr>
              <a:t>, </a:t>
            </a:r>
            <a:r>
              <a:rPr lang="id-ID" sz="2800" dirty="0" err="1">
                <a:solidFill>
                  <a:schemeClr val="tx1"/>
                </a:solidFill>
              </a:rPr>
              <a:t>primary</a:t>
            </a:r>
            <a:r>
              <a:rPr lang="id-ID" sz="2800" dirty="0">
                <a:solidFill>
                  <a:schemeClr val="tx1"/>
                </a:solidFill>
              </a:rPr>
              <a:t> </a:t>
            </a:r>
            <a:r>
              <a:rPr lang="id-ID" sz="2800" dirty="0" err="1">
                <a:solidFill>
                  <a:schemeClr val="tx1"/>
                </a:solidFill>
              </a:rPr>
              <a:t>key</a:t>
            </a:r>
            <a:r>
              <a:rPr lang="id-ID" sz="2800" dirty="0">
                <a:solidFill>
                  <a:schemeClr val="tx1"/>
                </a:solidFill>
              </a:rPr>
              <a:t> memiliki peran penting untuk mengaitkan entitas. Selain itu, </a:t>
            </a:r>
            <a:r>
              <a:rPr lang="id-ID" sz="2800" dirty="0" err="1">
                <a:solidFill>
                  <a:schemeClr val="tx1"/>
                </a:solidFill>
              </a:rPr>
              <a:t>primary</a:t>
            </a:r>
            <a:r>
              <a:rPr lang="id-ID" sz="2800" dirty="0">
                <a:solidFill>
                  <a:schemeClr val="tx1"/>
                </a:solidFill>
              </a:rPr>
              <a:t> </a:t>
            </a:r>
            <a:r>
              <a:rPr lang="id-ID" sz="2800" dirty="0" err="1">
                <a:solidFill>
                  <a:schemeClr val="tx1"/>
                </a:solidFill>
              </a:rPr>
              <a:t>key</a:t>
            </a:r>
            <a:r>
              <a:rPr lang="id-ID" sz="2800" dirty="0">
                <a:solidFill>
                  <a:schemeClr val="tx1"/>
                </a:solidFill>
              </a:rPr>
              <a:t> juga digunakan untuk mendefinisikan batasan keterhubungan. </a:t>
            </a:r>
            <a:endParaRPr lang="en-US" sz="2800" dirty="0">
              <a:solidFill>
                <a:schemeClr val="tx1"/>
              </a:solidFill>
            </a:endParaRPr>
          </a:p>
          <a:p>
            <a:endParaRPr lang="en-US" dirty="0"/>
          </a:p>
        </p:txBody>
      </p:sp>
      <p:sp>
        <p:nvSpPr>
          <p:cNvPr id="4" name="Slide Number Placeholder 3"/>
          <p:cNvSpPr>
            <a:spLocks noGrp="1"/>
          </p:cNvSpPr>
          <p:nvPr>
            <p:ph type="sldNum" sz="quarter" idx="12"/>
          </p:nvPr>
        </p:nvSpPr>
        <p:spPr/>
        <p:txBody>
          <a:bodyPr/>
          <a:lstStyle/>
          <a:p>
            <a:fld id="{C5D243CA-806E-402E-87EA-B001B6507DFC}" type="slidenum">
              <a:rPr lang="id-ID" smtClean="0">
                <a:solidFill>
                  <a:srgbClr val="2F5897"/>
                </a:solidFill>
              </a:rPr>
              <a:pPr/>
              <a:t>2</a:t>
            </a:fld>
            <a:endParaRPr lang="id-ID">
              <a:solidFill>
                <a:srgbClr val="2F5897"/>
              </a:solidFill>
            </a:endParaRPr>
          </a:p>
        </p:txBody>
      </p:sp>
    </p:spTree>
    <p:extLst>
      <p:ext uri="{BB962C8B-B14F-4D97-AF65-F5344CB8AC3E}">
        <p14:creationId xmlns:p14="http://schemas.microsoft.com/office/powerpoint/2010/main" val="994116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09600" y="154547"/>
            <a:ext cx="10972800" cy="5971620"/>
          </a:xfrm>
        </p:spPr>
        <p:txBody>
          <a:bodyPr/>
          <a:lstStyle/>
          <a:p>
            <a:r>
              <a:rPr lang="en-US" dirty="0">
                <a:solidFill>
                  <a:schemeClr val="tx1"/>
                </a:solidFill>
              </a:rPr>
              <a:t>b) </a:t>
            </a:r>
            <a:r>
              <a:rPr lang="en-US" dirty="0" err="1">
                <a:solidFill>
                  <a:schemeClr val="tx1"/>
                </a:solidFill>
              </a:rPr>
              <a:t>Tampilkan</a:t>
            </a:r>
            <a:r>
              <a:rPr lang="en-US" dirty="0">
                <a:solidFill>
                  <a:schemeClr val="tx1"/>
                </a:solidFill>
              </a:rPr>
              <a:t> </a:t>
            </a:r>
            <a:r>
              <a:rPr lang="en-US" dirty="0" err="1">
                <a:solidFill>
                  <a:schemeClr val="tx1"/>
                </a:solidFill>
              </a:rPr>
              <a:t>nama</a:t>
            </a:r>
            <a:r>
              <a:rPr lang="en-US" dirty="0">
                <a:solidFill>
                  <a:schemeClr val="tx1"/>
                </a:solidFill>
              </a:rPr>
              <a:t>  </a:t>
            </a:r>
            <a:r>
              <a:rPr lang="en-US" dirty="0" err="1">
                <a:solidFill>
                  <a:schemeClr val="tx1"/>
                </a:solidFill>
              </a:rPr>
              <a:t>departemen</a:t>
            </a:r>
            <a:r>
              <a:rPr lang="en-US" dirty="0">
                <a:solidFill>
                  <a:schemeClr val="tx1"/>
                </a:solidFill>
              </a:rPr>
              <a:t>  </a:t>
            </a:r>
            <a:r>
              <a:rPr lang="en-US" dirty="0" err="1">
                <a:solidFill>
                  <a:schemeClr val="tx1"/>
                </a:solidFill>
              </a:rPr>
              <a:t>dan</a:t>
            </a:r>
            <a:r>
              <a:rPr lang="en-US" dirty="0">
                <a:solidFill>
                  <a:schemeClr val="tx1"/>
                </a:solidFill>
              </a:rPr>
              <a:t>  </a:t>
            </a:r>
            <a:r>
              <a:rPr lang="en-US" dirty="0" err="1">
                <a:solidFill>
                  <a:schemeClr val="tx1"/>
                </a:solidFill>
              </a:rPr>
              <a:t>jumlah</a:t>
            </a:r>
            <a:r>
              <a:rPr lang="en-US" dirty="0">
                <a:solidFill>
                  <a:schemeClr val="tx1"/>
                </a:solidFill>
              </a:rPr>
              <a:t>  </a:t>
            </a:r>
            <a:r>
              <a:rPr lang="en-US" dirty="0" err="1">
                <a:solidFill>
                  <a:schemeClr val="tx1"/>
                </a:solidFill>
              </a:rPr>
              <a:t>pegawai</a:t>
            </a:r>
            <a:r>
              <a:rPr lang="en-US" dirty="0">
                <a:solidFill>
                  <a:schemeClr val="tx1"/>
                </a:solidFill>
              </a:rPr>
              <a:t>  yang  </a:t>
            </a:r>
            <a:r>
              <a:rPr lang="en-US" dirty="0" err="1">
                <a:solidFill>
                  <a:schemeClr val="tx1"/>
                </a:solidFill>
              </a:rPr>
              <a:t>bekerja</a:t>
            </a:r>
            <a:r>
              <a:rPr lang="en-US" dirty="0">
                <a:solidFill>
                  <a:schemeClr val="tx1"/>
                </a:solidFill>
              </a:rPr>
              <a:t>  </a:t>
            </a:r>
            <a:r>
              <a:rPr lang="en-US" dirty="0" err="1">
                <a:solidFill>
                  <a:schemeClr val="tx1"/>
                </a:solidFill>
              </a:rPr>
              <a:t>pada</a:t>
            </a:r>
            <a:r>
              <a:rPr lang="en-US" dirty="0">
                <a:solidFill>
                  <a:schemeClr val="tx1"/>
                </a:solidFill>
              </a:rPr>
              <a:t>  </a:t>
            </a:r>
            <a:r>
              <a:rPr lang="en-US" dirty="0" err="1" smtClean="0">
                <a:solidFill>
                  <a:schemeClr val="tx1"/>
                </a:solidFill>
              </a:rPr>
              <a:t>masing-masing</a:t>
            </a:r>
            <a:r>
              <a:rPr lang="en-US" dirty="0" smtClean="0">
                <a:solidFill>
                  <a:schemeClr val="tx1"/>
                </a:solidFill>
              </a:rPr>
              <a:t> </a:t>
            </a:r>
            <a:r>
              <a:rPr lang="en-US" dirty="0" err="1" smtClean="0">
                <a:solidFill>
                  <a:schemeClr val="tx1"/>
                </a:solidFill>
              </a:rPr>
              <a:t>departemen</a:t>
            </a:r>
            <a:r>
              <a:rPr lang="en-US" dirty="0" smtClean="0">
                <a:solidFill>
                  <a:schemeClr val="tx1"/>
                </a:solidFill>
              </a:rPr>
              <a:t> </a:t>
            </a:r>
            <a:r>
              <a:rPr lang="en-US" dirty="0" err="1">
                <a:solidFill>
                  <a:schemeClr val="tx1"/>
                </a:solidFill>
              </a:rPr>
              <a:t>tersebut</a:t>
            </a:r>
            <a:r>
              <a:rPr lang="en-US" dirty="0">
                <a:solidFill>
                  <a:schemeClr val="tx1"/>
                </a:solidFill>
              </a:rPr>
              <a:t>.</a:t>
            </a:r>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endParaRPr lang="en-US" dirty="0" smtClean="0">
              <a:solidFill>
                <a:schemeClr val="tx1"/>
              </a:solidFill>
            </a:endParaRPr>
          </a:p>
          <a:p>
            <a:endParaRPr lang="en-US" dirty="0">
              <a:solidFill>
                <a:schemeClr val="tx1"/>
              </a:solidFill>
            </a:endParaRPr>
          </a:p>
          <a:p>
            <a:r>
              <a:rPr lang="en-US" dirty="0">
                <a:solidFill>
                  <a:schemeClr val="tx1"/>
                </a:solidFill>
              </a:rPr>
              <a:t>c) </a:t>
            </a:r>
            <a:r>
              <a:rPr lang="en-US" dirty="0" err="1">
                <a:solidFill>
                  <a:schemeClr val="tx1"/>
                </a:solidFill>
              </a:rPr>
              <a:t>Tampilkan</a:t>
            </a:r>
            <a:r>
              <a:rPr lang="en-US" dirty="0">
                <a:solidFill>
                  <a:schemeClr val="tx1"/>
                </a:solidFill>
              </a:rPr>
              <a:t> </a:t>
            </a:r>
            <a:r>
              <a:rPr lang="en-US" dirty="0" err="1">
                <a:solidFill>
                  <a:schemeClr val="tx1"/>
                </a:solidFill>
              </a:rPr>
              <a:t>semua</a:t>
            </a:r>
            <a:r>
              <a:rPr lang="en-US" dirty="0">
                <a:solidFill>
                  <a:schemeClr val="tx1"/>
                </a:solidFill>
              </a:rPr>
              <a:t> </a:t>
            </a:r>
            <a:r>
              <a:rPr lang="en-US" dirty="0" err="1">
                <a:solidFill>
                  <a:schemeClr val="tx1"/>
                </a:solidFill>
              </a:rPr>
              <a:t>informasi</a:t>
            </a:r>
            <a:r>
              <a:rPr lang="en-US" dirty="0">
                <a:solidFill>
                  <a:schemeClr val="tx1"/>
                </a:solidFill>
              </a:rPr>
              <a:t> </a:t>
            </a:r>
            <a:r>
              <a:rPr lang="en-US" dirty="0" err="1">
                <a:solidFill>
                  <a:schemeClr val="tx1"/>
                </a:solidFill>
              </a:rPr>
              <a:t>mengenai</a:t>
            </a:r>
            <a:r>
              <a:rPr lang="en-US" dirty="0">
                <a:solidFill>
                  <a:schemeClr val="tx1"/>
                </a:solidFill>
              </a:rPr>
              <a:t> </a:t>
            </a:r>
            <a:r>
              <a:rPr lang="en-US" dirty="0" err="1">
                <a:solidFill>
                  <a:schemeClr val="tx1"/>
                </a:solidFill>
              </a:rPr>
              <a:t>proyek</a:t>
            </a:r>
            <a:r>
              <a:rPr lang="en-US" dirty="0">
                <a:solidFill>
                  <a:schemeClr val="tx1"/>
                </a:solidFill>
              </a:rPr>
              <a:t> </a:t>
            </a:r>
            <a:r>
              <a:rPr lang="en-US" dirty="0" err="1">
                <a:solidFill>
                  <a:schemeClr val="tx1"/>
                </a:solidFill>
              </a:rPr>
              <a:t>dan</a:t>
            </a:r>
            <a:r>
              <a:rPr lang="en-US" dirty="0">
                <a:solidFill>
                  <a:schemeClr val="tx1"/>
                </a:solidFill>
              </a:rPr>
              <a:t> di </a:t>
            </a:r>
            <a:r>
              <a:rPr lang="en-US" dirty="0" err="1">
                <a:solidFill>
                  <a:schemeClr val="tx1"/>
                </a:solidFill>
              </a:rPr>
              <a:t>departemen</a:t>
            </a:r>
            <a:r>
              <a:rPr lang="en-US" dirty="0">
                <a:solidFill>
                  <a:schemeClr val="tx1"/>
                </a:solidFill>
              </a:rPr>
              <a:t> </a:t>
            </a:r>
            <a:r>
              <a:rPr lang="en-US" dirty="0" err="1">
                <a:solidFill>
                  <a:schemeClr val="tx1"/>
                </a:solidFill>
              </a:rPr>
              <a:t>mana</a:t>
            </a:r>
            <a:r>
              <a:rPr lang="en-US" dirty="0">
                <a:solidFill>
                  <a:schemeClr val="tx1"/>
                </a:solidFill>
              </a:rPr>
              <a:t> </a:t>
            </a:r>
            <a:r>
              <a:rPr lang="en-US" dirty="0" err="1">
                <a:solidFill>
                  <a:schemeClr val="tx1"/>
                </a:solidFill>
              </a:rPr>
              <a:t>proyek</a:t>
            </a:r>
            <a:r>
              <a:rPr lang="en-US" dirty="0">
                <a:solidFill>
                  <a:schemeClr val="tx1"/>
                </a:solidFill>
              </a:rPr>
              <a:t> </a:t>
            </a:r>
            <a:r>
              <a:rPr lang="en-US" dirty="0" err="1" smtClean="0">
                <a:solidFill>
                  <a:schemeClr val="tx1"/>
                </a:solidFill>
              </a:rPr>
              <a:t>tersebut</a:t>
            </a:r>
            <a:r>
              <a:rPr lang="en-US" dirty="0" smtClean="0">
                <a:solidFill>
                  <a:schemeClr val="tx1"/>
                </a:solidFill>
              </a:rPr>
              <a:t> </a:t>
            </a:r>
            <a:r>
              <a:rPr lang="en-US" dirty="0" err="1" smtClean="0">
                <a:solidFill>
                  <a:schemeClr val="tx1"/>
                </a:solidFill>
              </a:rPr>
              <a:t>dikerjakan</a:t>
            </a:r>
            <a:r>
              <a:rPr lang="en-US" dirty="0">
                <a:solidFill>
                  <a:schemeClr val="tx1"/>
                </a:solidFill>
              </a:rPr>
              <a:t>.</a:t>
            </a:r>
          </a:p>
        </p:txBody>
      </p:sp>
      <p:sp>
        <p:nvSpPr>
          <p:cNvPr id="5" name="Slide Number Placeholder 4"/>
          <p:cNvSpPr>
            <a:spLocks noGrp="1"/>
          </p:cNvSpPr>
          <p:nvPr>
            <p:ph type="sldNum" sz="quarter" idx="12"/>
          </p:nvPr>
        </p:nvSpPr>
        <p:spPr/>
        <p:txBody>
          <a:bodyPr/>
          <a:lstStyle/>
          <a:p>
            <a:fld id="{4D3720C0-CB5D-4750-8E88-07D92F731BA4}" type="slidenum">
              <a:rPr lang="en-US" altLang="en-US" smtClean="0">
                <a:solidFill>
                  <a:srgbClr val="2F5897"/>
                </a:solidFill>
              </a:rPr>
              <a:pPr/>
              <a:t>20</a:t>
            </a:fld>
            <a:endParaRPr lang="en-US" altLang="en-US">
              <a:solidFill>
                <a:srgbClr val="2F5897"/>
              </a:solidFill>
            </a:endParaRPr>
          </a:p>
        </p:txBody>
      </p:sp>
      <p:pic>
        <p:nvPicPr>
          <p:cNvPr id="7" name="Picture 6"/>
          <p:cNvPicPr>
            <a:picLocks noChangeAspect="1"/>
          </p:cNvPicPr>
          <p:nvPr/>
        </p:nvPicPr>
        <p:blipFill>
          <a:blip r:embed="rId2"/>
          <a:stretch>
            <a:fillRect/>
          </a:stretch>
        </p:blipFill>
        <p:spPr>
          <a:xfrm>
            <a:off x="1920763" y="5012973"/>
            <a:ext cx="8949005" cy="1525940"/>
          </a:xfrm>
          <a:prstGeom prst="rect">
            <a:avLst/>
          </a:prstGeom>
        </p:spPr>
      </p:pic>
      <p:pic>
        <p:nvPicPr>
          <p:cNvPr id="8" name="Picture 7"/>
          <p:cNvPicPr>
            <a:picLocks noChangeAspect="1"/>
          </p:cNvPicPr>
          <p:nvPr/>
        </p:nvPicPr>
        <p:blipFill>
          <a:blip r:embed="rId3"/>
          <a:stretch>
            <a:fillRect/>
          </a:stretch>
        </p:blipFill>
        <p:spPr>
          <a:xfrm>
            <a:off x="4054967" y="1024075"/>
            <a:ext cx="4329180" cy="2959746"/>
          </a:xfrm>
          <a:prstGeom prst="rect">
            <a:avLst/>
          </a:prstGeom>
        </p:spPr>
      </p:pic>
    </p:spTree>
    <p:extLst>
      <p:ext uri="{BB962C8B-B14F-4D97-AF65-F5344CB8AC3E}">
        <p14:creationId xmlns:p14="http://schemas.microsoft.com/office/powerpoint/2010/main" val="33375743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7985" y="2955006"/>
            <a:ext cx="10178322" cy="1492132"/>
          </a:xfrm>
        </p:spPr>
        <p:txBody>
          <a:bodyPr/>
          <a:lstStyle/>
          <a:p>
            <a:r>
              <a:rPr lang="en-US" dirty="0" err="1" smtClean="0">
                <a:solidFill>
                  <a:schemeClr val="tx1"/>
                </a:solidFill>
              </a:rPr>
              <a:t>Terimakasih</a:t>
            </a:r>
            <a:r>
              <a:rPr lang="en-US" dirty="0" smtClean="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815598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tx1"/>
                </a:solidFill>
              </a:rPr>
              <a:t>referensi</a:t>
            </a:r>
            <a:endParaRPr lang="id-ID" dirty="0">
              <a:solidFill>
                <a:schemeClr val="tx1"/>
              </a:solidFill>
            </a:endParaRPr>
          </a:p>
        </p:txBody>
      </p:sp>
      <p:sp>
        <p:nvSpPr>
          <p:cNvPr id="3" name="Content Placeholder 2"/>
          <p:cNvSpPr>
            <a:spLocks noGrp="1"/>
          </p:cNvSpPr>
          <p:nvPr>
            <p:ph idx="1"/>
          </p:nvPr>
        </p:nvSpPr>
        <p:spPr/>
        <p:txBody>
          <a:bodyPr/>
          <a:lstStyle/>
          <a:p>
            <a:r>
              <a:rPr lang="en-US" dirty="0" err="1" smtClean="0">
                <a:solidFill>
                  <a:schemeClr val="tx1"/>
                </a:solidFill>
              </a:rPr>
              <a:t>Dwi</a:t>
            </a:r>
            <a:r>
              <a:rPr lang="en-US" dirty="0" smtClean="0">
                <a:solidFill>
                  <a:schemeClr val="tx1"/>
                </a:solidFill>
              </a:rPr>
              <a:t> </a:t>
            </a:r>
            <a:r>
              <a:rPr lang="en-US" dirty="0" err="1">
                <a:solidFill>
                  <a:schemeClr val="tx1"/>
                </a:solidFill>
              </a:rPr>
              <a:t>Puspitasari</a:t>
            </a:r>
            <a:r>
              <a:rPr lang="en-US" dirty="0">
                <a:solidFill>
                  <a:schemeClr val="tx1"/>
                </a:solidFill>
              </a:rPr>
              <a:t>, </a:t>
            </a:r>
            <a:r>
              <a:rPr lang="en-US" dirty="0" err="1">
                <a:solidFill>
                  <a:schemeClr val="tx1"/>
                </a:solidFill>
              </a:rPr>
              <a:t>S.Kom</a:t>
            </a:r>
            <a:r>
              <a:rPr lang="en-US" dirty="0">
                <a:solidFill>
                  <a:schemeClr val="tx1"/>
                </a:solidFill>
              </a:rPr>
              <a:t>, “</a:t>
            </a:r>
            <a:r>
              <a:rPr lang="en-US" b="1" dirty="0" err="1">
                <a:solidFill>
                  <a:schemeClr val="tx1"/>
                </a:solidFill>
              </a:rPr>
              <a:t>Buku</a:t>
            </a:r>
            <a:r>
              <a:rPr lang="en-US" b="1" dirty="0">
                <a:solidFill>
                  <a:schemeClr val="tx1"/>
                </a:solidFill>
              </a:rPr>
              <a:t> Ajar </a:t>
            </a:r>
            <a:r>
              <a:rPr lang="en-US" b="1" dirty="0" err="1">
                <a:solidFill>
                  <a:schemeClr val="tx1"/>
                </a:solidFill>
              </a:rPr>
              <a:t>Dasar</a:t>
            </a:r>
            <a:r>
              <a:rPr lang="en-US" b="1" dirty="0">
                <a:solidFill>
                  <a:schemeClr val="tx1"/>
                </a:solidFill>
              </a:rPr>
              <a:t> Basis Data</a:t>
            </a:r>
            <a:r>
              <a:rPr lang="en-US" dirty="0">
                <a:solidFill>
                  <a:schemeClr val="tx1"/>
                </a:solidFill>
              </a:rPr>
              <a:t>”, </a:t>
            </a:r>
            <a:r>
              <a:rPr lang="en-US" i="1" dirty="0">
                <a:solidFill>
                  <a:schemeClr val="tx1"/>
                </a:solidFill>
              </a:rPr>
              <a:t>Program </a:t>
            </a:r>
            <a:r>
              <a:rPr lang="en-US" i="1" dirty="0" err="1">
                <a:solidFill>
                  <a:schemeClr val="tx1"/>
                </a:solidFill>
              </a:rPr>
              <a:t>Studi</a:t>
            </a:r>
            <a:r>
              <a:rPr lang="en-US" i="1" dirty="0">
                <a:solidFill>
                  <a:schemeClr val="tx1"/>
                </a:solidFill>
              </a:rPr>
              <a:t> </a:t>
            </a:r>
            <a:r>
              <a:rPr lang="en-US" i="1" dirty="0" err="1">
                <a:solidFill>
                  <a:schemeClr val="tx1"/>
                </a:solidFill>
              </a:rPr>
              <a:t>Manajemen</a:t>
            </a:r>
            <a:r>
              <a:rPr lang="en-US" i="1" dirty="0">
                <a:solidFill>
                  <a:schemeClr val="tx1"/>
                </a:solidFill>
              </a:rPr>
              <a:t> </a:t>
            </a:r>
            <a:r>
              <a:rPr lang="en-US" i="1" dirty="0" err="1">
                <a:solidFill>
                  <a:schemeClr val="tx1"/>
                </a:solidFill>
              </a:rPr>
              <a:t>Informatika</a:t>
            </a:r>
            <a:r>
              <a:rPr lang="en-US" i="1" dirty="0">
                <a:solidFill>
                  <a:schemeClr val="tx1"/>
                </a:solidFill>
              </a:rPr>
              <a:t> </a:t>
            </a:r>
            <a:r>
              <a:rPr lang="en-US" i="1" dirty="0" err="1">
                <a:solidFill>
                  <a:schemeClr val="tx1"/>
                </a:solidFill>
              </a:rPr>
              <a:t>Politeknik</a:t>
            </a:r>
            <a:r>
              <a:rPr lang="en-US" i="1" dirty="0">
                <a:solidFill>
                  <a:schemeClr val="tx1"/>
                </a:solidFill>
              </a:rPr>
              <a:t> </a:t>
            </a:r>
            <a:r>
              <a:rPr lang="en-US" i="1" dirty="0" err="1">
                <a:solidFill>
                  <a:schemeClr val="tx1"/>
                </a:solidFill>
              </a:rPr>
              <a:t>Negeri</a:t>
            </a:r>
            <a:r>
              <a:rPr lang="en-US" i="1" dirty="0">
                <a:solidFill>
                  <a:schemeClr val="tx1"/>
                </a:solidFill>
              </a:rPr>
              <a:t> Malang</a:t>
            </a:r>
            <a:r>
              <a:rPr lang="en-US" dirty="0">
                <a:solidFill>
                  <a:schemeClr val="tx1"/>
                </a:solidFill>
              </a:rPr>
              <a:t>, 2012</a:t>
            </a:r>
            <a:r>
              <a:rPr lang="en-US" dirty="0" smtClean="0">
                <a:solidFill>
                  <a:schemeClr val="tx1"/>
                </a:solidFill>
              </a:rPr>
              <a:t>.</a:t>
            </a:r>
            <a:endParaRPr lang="id-ID" dirty="0" smtClean="0">
              <a:solidFill>
                <a:schemeClr val="tx1"/>
              </a:solidFill>
            </a:endParaRPr>
          </a:p>
          <a:p>
            <a:r>
              <a:rPr lang="id-ID" dirty="0">
                <a:solidFill>
                  <a:schemeClr val="tx1"/>
                </a:solidFill>
              </a:rPr>
              <a:t>Fathansyah, “</a:t>
            </a:r>
            <a:r>
              <a:rPr lang="id-ID" b="1" dirty="0">
                <a:solidFill>
                  <a:schemeClr val="tx1"/>
                </a:solidFill>
              </a:rPr>
              <a:t>Basisdata Revisi Kedua</a:t>
            </a:r>
            <a:r>
              <a:rPr lang="id-ID" dirty="0">
                <a:solidFill>
                  <a:schemeClr val="tx1"/>
                </a:solidFill>
              </a:rPr>
              <a:t>”, Bandung: Informatika, 2015</a:t>
            </a:r>
            <a:r>
              <a:rPr lang="id-ID" dirty="0" smtClean="0">
                <a:solidFill>
                  <a:schemeClr val="tx1"/>
                </a:solidFill>
              </a:rPr>
              <a:t>.</a:t>
            </a:r>
            <a:endParaRPr lang="en-US" dirty="0">
              <a:solidFill>
                <a:schemeClr val="tx1"/>
              </a:solidFill>
            </a:endParaRPr>
          </a:p>
          <a:p>
            <a:endParaRPr lang="id-ID" dirty="0"/>
          </a:p>
        </p:txBody>
      </p:sp>
    </p:spTree>
    <p:extLst>
      <p:ext uri="{BB962C8B-B14F-4D97-AF65-F5344CB8AC3E}">
        <p14:creationId xmlns:p14="http://schemas.microsoft.com/office/powerpoint/2010/main" val="480834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id-ID" b="1" dirty="0" err="1">
                <a:solidFill>
                  <a:schemeClr val="tx1"/>
                </a:solidFill>
              </a:rPr>
              <a:t>Join</a:t>
            </a:r>
            <a:r>
              <a:rPr lang="en-US" dirty="0">
                <a:solidFill>
                  <a:schemeClr val="tx1"/>
                </a:solidFill>
              </a:rPr>
              <a:t/>
            </a:r>
            <a:br>
              <a:rPr lang="en-US" dirty="0">
                <a:solidFill>
                  <a:schemeClr val="tx1"/>
                </a:solidFill>
              </a:rPr>
            </a:br>
            <a:endParaRPr lang="en-US" dirty="0"/>
          </a:p>
        </p:txBody>
      </p:sp>
      <p:sp>
        <p:nvSpPr>
          <p:cNvPr id="3" name="Content Placeholder 2"/>
          <p:cNvSpPr>
            <a:spLocks noGrp="1"/>
          </p:cNvSpPr>
          <p:nvPr>
            <p:ph idx="1"/>
          </p:nvPr>
        </p:nvSpPr>
        <p:spPr/>
        <p:txBody>
          <a:bodyPr>
            <a:normAutofit fontScale="92500" lnSpcReduction="10000"/>
          </a:bodyPr>
          <a:lstStyle/>
          <a:p>
            <a:r>
              <a:rPr lang="id-ID" sz="3600" b="1" dirty="0" err="1" smtClean="0">
                <a:solidFill>
                  <a:srgbClr val="FF0000"/>
                </a:solidFill>
              </a:rPr>
              <a:t>Join</a:t>
            </a:r>
            <a:r>
              <a:rPr lang="id-ID" sz="3600" dirty="0" smtClean="0">
                <a:solidFill>
                  <a:schemeClr val="tx1"/>
                </a:solidFill>
              </a:rPr>
              <a:t> </a:t>
            </a:r>
            <a:r>
              <a:rPr lang="id-ID" sz="3600" dirty="0">
                <a:solidFill>
                  <a:schemeClr val="tx1"/>
                </a:solidFill>
              </a:rPr>
              <a:t>merupakan salah satu konstruksi dasar dari SQL dan basis data. </a:t>
            </a:r>
            <a:endParaRPr lang="en-US" sz="3600" dirty="0" smtClean="0">
              <a:solidFill>
                <a:schemeClr val="tx1"/>
              </a:solidFill>
            </a:endParaRPr>
          </a:p>
          <a:p>
            <a:r>
              <a:rPr lang="id-ID" sz="3600" dirty="0" err="1" smtClean="0">
                <a:solidFill>
                  <a:schemeClr val="tx1"/>
                </a:solidFill>
              </a:rPr>
              <a:t>Join</a:t>
            </a:r>
            <a:r>
              <a:rPr lang="id-ID" sz="3600" dirty="0" smtClean="0">
                <a:solidFill>
                  <a:schemeClr val="tx1"/>
                </a:solidFill>
              </a:rPr>
              <a:t> </a:t>
            </a:r>
            <a:r>
              <a:rPr lang="id-ID" sz="3600" dirty="0">
                <a:solidFill>
                  <a:schemeClr val="tx1"/>
                </a:solidFill>
              </a:rPr>
              <a:t>dapat </a:t>
            </a:r>
            <a:r>
              <a:rPr lang="id-ID" sz="3600" dirty="0" err="1">
                <a:solidFill>
                  <a:schemeClr val="tx1"/>
                </a:solidFill>
              </a:rPr>
              <a:t>didefinisikansebagai</a:t>
            </a:r>
            <a:r>
              <a:rPr lang="id-ID" sz="3600" dirty="0">
                <a:solidFill>
                  <a:schemeClr val="tx1"/>
                </a:solidFill>
              </a:rPr>
              <a:t> </a:t>
            </a:r>
            <a:r>
              <a:rPr lang="id-ID" sz="3600" b="1" dirty="0">
                <a:solidFill>
                  <a:schemeClr val="tx1"/>
                </a:solidFill>
              </a:rPr>
              <a:t>kombinasi </a:t>
            </a:r>
            <a:r>
              <a:rPr lang="id-ID" sz="3600" b="1" dirty="0" err="1">
                <a:solidFill>
                  <a:schemeClr val="tx1"/>
                </a:solidFill>
              </a:rPr>
              <a:t>record</a:t>
            </a:r>
            <a:r>
              <a:rPr lang="id-ID" sz="3600" b="1" dirty="0">
                <a:solidFill>
                  <a:schemeClr val="tx1"/>
                </a:solidFill>
              </a:rPr>
              <a:t> </a:t>
            </a:r>
            <a:r>
              <a:rPr lang="id-ID" sz="3600" dirty="0">
                <a:solidFill>
                  <a:schemeClr val="tx1"/>
                </a:solidFill>
              </a:rPr>
              <a:t>dari dua atau lebih tabel di dalam basis data relasional dan menghasilkan sebuah tabel (</a:t>
            </a:r>
            <a:r>
              <a:rPr lang="id-ID" sz="3600" dirty="0" err="1">
                <a:solidFill>
                  <a:schemeClr val="tx1"/>
                </a:solidFill>
              </a:rPr>
              <a:t>temporary</a:t>
            </a:r>
            <a:r>
              <a:rPr lang="id-ID" sz="3600" dirty="0">
                <a:solidFill>
                  <a:schemeClr val="tx1"/>
                </a:solidFill>
              </a:rPr>
              <a:t>) baru yang disebut sebagai </a:t>
            </a:r>
            <a:r>
              <a:rPr lang="id-ID" sz="3600" dirty="0" err="1">
                <a:solidFill>
                  <a:schemeClr val="tx1"/>
                </a:solidFill>
              </a:rPr>
              <a:t>joined</a:t>
            </a:r>
            <a:r>
              <a:rPr lang="id-ID" sz="3600" dirty="0">
                <a:solidFill>
                  <a:schemeClr val="tx1"/>
                </a:solidFill>
              </a:rPr>
              <a:t> </a:t>
            </a:r>
            <a:r>
              <a:rPr lang="id-ID" sz="3600" dirty="0" err="1">
                <a:solidFill>
                  <a:schemeClr val="tx1"/>
                </a:solidFill>
              </a:rPr>
              <a:t>table</a:t>
            </a:r>
            <a:r>
              <a:rPr lang="id-ID" sz="3600" dirty="0">
                <a:solidFill>
                  <a:schemeClr val="tx1"/>
                </a:solidFill>
              </a:rPr>
              <a:t>.  </a:t>
            </a:r>
            <a:endParaRPr lang="en-US" sz="3600" dirty="0" smtClean="0">
              <a:solidFill>
                <a:schemeClr val="tx1"/>
              </a:solidFill>
            </a:endParaRPr>
          </a:p>
          <a:p>
            <a:r>
              <a:rPr lang="id-ID" sz="3600" dirty="0" err="1" smtClean="0">
                <a:solidFill>
                  <a:schemeClr val="tx1"/>
                </a:solidFill>
              </a:rPr>
              <a:t>Join</a:t>
            </a:r>
            <a:r>
              <a:rPr lang="id-ID" sz="3600" dirty="0" smtClean="0">
                <a:solidFill>
                  <a:schemeClr val="tx1"/>
                </a:solidFill>
              </a:rPr>
              <a:t> </a:t>
            </a:r>
            <a:r>
              <a:rPr lang="id-ID" sz="3600" dirty="0">
                <a:solidFill>
                  <a:schemeClr val="tx1"/>
                </a:solidFill>
              </a:rPr>
              <a:t>dapat diklasifikasikan ke dalam dua jenis: </a:t>
            </a:r>
            <a:r>
              <a:rPr lang="id-ID" sz="3600" b="1" dirty="0" err="1">
                <a:solidFill>
                  <a:schemeClr val="tx1"/>
                </a:solidFill>
              </a:rPr>
              <a:t>inner</a:t>
            </a:r>
            <a:r>
              <a:rPr lang="id-ID" sz="3600" b="1" dirty="0">
                <a:solidFill>
                  <a:schemeClr val="tx1"/>
                </a:solidFill>
              </a:rPr>
              <a:t> </a:t>
            </a:r>
            <a:r>
              <a:rPr lang="id-ID" sz="3600" dirty="0">
                <a:solidFill>
                  <a:schemeClr val="tx1"/>
                </a:solidFill>
              </a:rPr>
              <a:t>dan </a:t>
            </a:r>
            <a:r>
              <a:rPr lang="id-ID" sz="3600" b="1" dirty="0" err="1">
                <a:solidFill>
                  <a:schemeClr val="tx1"/>
                </a:solidFill>
              </a:rPr>
              <a:t>outer</a:t>
            </a:r>
            <a:r>
              <a:rPr lang="id-ID" sz="3600" dirty="0">
                <a:solidFill>
                  <a:schemeClr val="tx1"/>
                </a:solidFill>
              </a:rPr>
              <a:t>. </a:t>
            </a:r>
            <a:endParaRPr lang="en-US" sz="3600" dirty="0">
              <a:solidFill>
                <a:schemeClr val="tx1"/>
              </a:solidFill>
            </a:endParaRPr>
          </a:p>
          <a:p>
            <a:endParaRPr lang="en-US" sz="3200" dirty="0"/>
          </a:p>
        </p:txBody>
      </p:sp>
      <p:sp>
        <p:nvSpPr>
          <p:cNvPr id="4" name="Slide Number Placeholder 3"/>
          <p:cNvSpPr>
            <a:spLocks noGrp="1"/>
          </p:cNvSpPr>
          <p:nvPr>
            <p:ph type="sldNum" sz="quarter" idx="12"/>
          </p:nvPr>
        </p:nvSpPr>
        <p:spPr/>
        <p:txBody>
          <a:bodyPr/>
          <a:lstStyle/>
          <a:p>
            <a:fld id="{C5D243CA-806E-402E-87EA-B001B6507DFC}" type="slidenum">
              <a:rPr lang="id-ID" smtClean="0">
                <a:solidFill>
                  <a:srgbClr val="2F5897"/>
                </a:solidFill>
              </a:rPr>
              <a:pPr/>
              <a:t>3</a:t>
            </a:fld>
            <a:endParaRPr lang="id-ID">
              <a:solidFill>
                <a:srgbClr val="2F5897"/>
              </a:solidFill>
            </a:endParaRPr>
          </a:p>
        </p:txBody>
      </p:sp>
    </p:spTree>
    <p:extLst>
      <p:ext uri="{BB962C8B-B14F-4D97-AF65-F5344CB8AC3E}">
        <p14:creationId xmlns:p14="http://schemas.microsoft.com/office/powerpoint/2010/main" val="2889584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b="1" dirty="0" err="1">
                <a:solidFill>
                  <a:schemeClr val="tx1"/>
                </a:solidFill>
              </a:rPr>
              <a:t>Inner</a:t>
            </a:r>
            <a:r>
              <a:rPr lang="id-ID" b="1" dirty="0">
                <a:solidFill>
                  <a:schemeClr val="tx1"/>
                </a:solidFill>
              </a:rPr>
              <a:t> </a:t>
            </a:r>
            <a:r>
              <a:rPr lang="id-ID" b="1" dirty="0" err="1" smtClean="0">
                <a:solidFill>
                  <a:schemeClr val="tx1"/>
                </a:solidFill>
              </a:rPr>
              <a:t>Join</a:t>
            </a:r>
            <a:endParaRPr lang="en-US" b="1" dirty="0">
              <a:solidFill>
                <a:schemeClr val="tx1"/>
              </a:solidFill>
            </a:endParaRPr>
          </a:p>
        </p:txBody>
      </p:sp>
      <p:sp>
        <p:nvSpPr>
          <p:cNvPr id="3" name="Content Placeholder 2"/>
          <p:cNvSpPr>
            <a:spLocks noGrp="1"/>
          </p:cNvSpPr>
          <p:nvPr>
            <p:ph idx="1"/>
          </p:nvPr>
        </p:nvSpPr>
        <p:spPr>
          <a:xfrm>
            <a:off x="789905" y="1437755"/>
            <a:ext cx="10972800" cy="4680520"/>
          </a:xfrm>
        </p:spPr>
        <p:txBody>
          <a:bodyPr>
            <a:normAutofit lnSpcReduction="10000"/>
          </a:bodyPr>
          <a:lstStyle/>
          <a:p>
            <a:r>
              <a:rPr lang="id-ID" b="1" dirty="0" err="1">
                <a:solidFill>
                  <a:srgbClr val="FF0000"/>
                </a:solidFill>
              </a:rPr>
              <a:t>Inner</a:t>
            </a:r>
            <a:r>
              <a:rPr lang="id-ID" b="1" dirty="0">
                <a:solidFill>
                  <a:srgbClr val="FF0000"/>
                </a:solidFill>
              </a:rPr>
              <a:t> </a:t>
            </a:r>
            <a:r>
              <a:rPr lang="id-ID" b="1" dirty="0" err="1">
                <a:solidFill>
                  <a:srgbClr val="FF0000"/>
                </a:solidFill>
              </a:rPr>
              <a:t>join</a:t>
            </a:r>
            <a:r>
              <a:rPr lang="id-ID" b="1" dirty="0">
                <a:solidFill>
                  <a:srgbClr val="FF0000"/>
                </a:solidFill>
              </a:rPr>
              <a:t> </a:t>
            </a:r>
            <a:r>
              <a:rPr lang="id-ID" dirty="0">
                <a:solidFill>
                  <a:schemeClr val="tx1"/>
                </a:solidFill>
              </a:rPr>
              <a:t>pada dasarnya adalah menemukan persimpangan (</a:t>
            </a:r>
            <a:r>
              <a:rPr lang="id-ID" dirty="0" err="1">
                <a:solidFill>
                  <a:schemeClr val="tx1"/>
                </a:solidFill>
              </a:rPr>
              <a:t>intersection</a:t>
            </a:r>
            <a:r>
              <a:rPr lang="id-ID" dirty="0">
                <a:solidFill>
                  <a:schemeClr val="tx1"/>
                </a:solidFill>
              </a:rPr>
              <a:t>) antara dua buah tabel. </a:t>
            </a:r>
            <a:endParaRPr lang="en-US" dirty="0">
              <a:solidFill>
                <a:schemeClr val="tx1"/>
              </a:solidFill>
            </a:endParaRPr>
          </a:p>
          <a:p>
            <a:endParaRPr lang="en-US" dirty="0" smtClean="0">
              <a:solidFill>
                <a:schemeClr val="tx1"/>
              </a:solidFill>
            </a:endParaRPr>
          </a:p>
          <a:p>
            <a:r>
              <a:rPr lang="id-ID" b="1" dirty="0">
                <a:solidFill>
                  <a:schemeClr val="tx1"/>
                </a:solidFill>
              </a:rPr>
              <a:t>Cara 1</a:t>
            </a:r>
            <a:r>
              <a:rPr lang="id-ID" dirty="0">
                <a:solidFill>
                  <a:schemeClr val="tx1"/>
                </a:solidFill>
              </a:rPr>
              <a:t/>
            </a:r>
            <a:br>
              <a:rPr lang="id-ID" dirty="0">
                <a:solidFill>
                  <a:schemeClr val="tx1"/>
                </a:solidFill>
              </a:rPr>
            </a:br>
            <a:r>
              <a:rPr lang="id-ID" dirty="0">
                <a:solidFill>
                  <a:schemeClr val="tx1"/>
                </a:solidFill>
              </a:rPr>
              <a:t>SELECT A1, A2, ..., </a:t>
            </a:r>
            <a:r>
              <a:rPr lang="id-ID" dirty="0" err="1">
                <a:solidFill>
                  <a:schemeClr val="tx1"/>
                </a:solidFill>
              </a:rPr>
              <a:t>An</a:t>
            </a:r>
            <a:r>
              <a:rPr lang="id-ID" dirty="0">
                <a:solidFill>
                  <a:schemeClr val="tx1"/>
                </a:solidFill>
              </a:rPr>
              <a:t> </a:t>
            </a:r>
            <a:br>
              <a:rPr lang="id-ID" dirty="0">
                <a:solidFill>
                  <a:schemeClr val="tx1"/>
                </a:solidFill>
              </a:rPr>
            </a:br>
            <a:r>
              <a:rPr lang="id-ID" dirty="0">
                <a:solidFill>
                  <a:schemeClr val="tx1"/>
                </a:solidFill>
              </a:rPr>
              <a:t>FROM r1 </a:t>
            </a:r>
            <a:br>
              <a:rPr lang="id-ID" dirty="0">
                <a:solidFill>
                  <a:schemeClr val="tx1"/>
                </a:solidFill>
              </a:rPr>
            </a:br>
            <a:r>
              <a:rPr lang="id-ID" dirty="0">
                <a:solidFill>
                  <a:schemeClr val="tx1"/>
                </a:solidFill>
              </a:rPr>
              <a:t>INNER JOIN r2 </a:t>
            </a:r>
            <a:br>
              <a:rPr lang="id-ID" dirty="0">
                <a:solidFill>
                  <a:schemeClr val="tx1"/>
                </a:solidFill>
              </a:rPr>
            </a:br>
            <a:r>
              <a:rPr lang="id-ID" dirty="0">
                <a:solidFill>
                  <a:schemeClr val="tx1"/>
                </a:solidFill>
              </a:rPr>
              <a:t>ON r1.join_key = r2.join_key </a:t>
            </a:r>
            <a:endParaRPr lang="en-US" dirty="0">
              <a:solidFill>
                <a:schemeClr val="tx1"/>
              </a:solidFill>
            </a:endParaRPr>
          </a:p>
          <a:p>
            <a:r>
              <a:rPr lang="id-ID" b="1" dirty="0">
                <a:solidFill>
                  <a:schemeClr val="tx1"/>
                </a:solidFill>
              </a:rPr>
              <a:t>Cara 2</a:t>
            </a:r>
            <a:r>
              <a:rPr lang="id-ID" dirty="0">
                <a:solidFill>
                  <a:schemeClr val="tx1"/>
                </a:solidFill>
              </a:rPr>
              <a:t/>
            </a:r>
            <a:br>
              <a:rPr lang="id-ID" dirty="0">
                <a:solidFill>
                  <a:schemeClr val="tx1"/>
                </a:solidFill>
              </a:rPr>
            </a:br>
            <a:r>
              <a:rPr lang="id-ID" dirty="0">
                <a:solidFill>
                  <a:schemeClr val="tx1"/>
                </a:solidFill>
              </a:rPr>
              <a:t>SELECT A1, A2, ..., </a:t>
            </a:r>
            <a:r>
              <a:rPr lang="id-ID" dirty="0" err="1">
                <a:solidFill>
                  <a:schemeClr val="tx1"/>
                </a:solidFill>
              </a:rPr>
              <a:t>An</a:t>
            </a:r>
            <a:r>
              <a:rPr lang="id-ID" dirty="0">
                <a:solidFill>
                  <a:schemeClr val="tx1"/>
                </a:solidFill>
              </a:rPr>
              <a:t> </a:t>
            </a:r>
            <a:br>
              <a:rPr lang="id-ID" dirty="0">
                <a:solidFill>
                  <a:schemeClr val="tx1"/>
                </a:solidFill>
              </a:rPr>
            </a:br>
            <a:r>
              <a:rPr lang="id-ID" dirty="0">
                <a:solidFill>
                  <a:schemeClr val="tx1"/>
                </a:solidFill>
              </a:rPr>
              <a:t>FROM r1, r2 </a:t>
            </a:r>
            <a:br>
              <a:rPr lang="id-ID" dirty="0">
                <a:solidFill>
                  <a:schemeClr val="tx1"/>
                </a:solidFill>
              </a:rPr>
            </a:br>
            <a:r>
              <a:rPr lang="id-ID" dirty="0">
                <a:solidFill>
                  <a:schemeClr val="tx1"/>
                </a:solidFill>
              </a:rPr>
              <a:t>WHERE r1.key = r2.key </a:t>
            </a:r>
            <a:endParaRPr lang="en-US" dirty="0">
              <a:solidFill>
                <a:schemeClr val="tx1"/>
              </a:solidFill>
            </a:endParaRPr>
          </a:p>
          <a:p>
            <a:endParaRPr lang="en-US" dirty="0">
              <a:solidFill>
                <a:schemeClr val="tx1"/>
              </a:solidFill>
            </a:endParaRPr>
          </a:p>
        </p:txBody>
      </p:sp>
      <p:sp>
        <p:nvSpPr>
          <p:cNvPr id="4" name="Slide Number Placeholder 3"/>
          <p:cNvSpPr>
            <a:spLocks noGrp="1"/>
          </p:cNvSpPr>
          <p:nvPr>
            <p:ph type="sldNum" sz="quarter" idx="12"/>
          </p:nvPr>
        </p:nvSpPr>
        <p:spPr/>
        <p:txBody>
          <a:bodyPr/>
          <a:lstStyle/>
          <a:p>
            <a:fld id="{C5D243CA-806E-402E-87EA-B001B6507DFC}" type="slidenum">
              <a:rPr lang="id-ID" smtClean="0">
                <a:solidFill>
                  <a:srgbClr val="2F5897"/>
                </a:solidFill>
              </a:rPr>
              <a:pPr/>
              <a:t>4</a:t>
            </a:fld>
            <a:endParaRPr lang="id-ID">
              <a:solidFill>
                <a:srgbClr val="2F5897"/>
              </a:solidFill>
            </a:endParaRPr>
          </a:p>
        </p:txBody>
      </p:sp>
      <p:pic>
        <p:nvPicPr>
          <p:cNvPr id="5" name="Picture 4"/>
          <p:cNvPicPr/>
          <p:nvPr/>
        </p:nvPicPr>
        <p:blipFill>
          <a:blip r:embed="rId2"/>
          <a:stretch>
            <a:fillRect/>
          </a:stretch>
        </p:blipFill>
        <p:spPr>
          <a:xfrm>
            <a:off x="7640159" y="3153042"/>
            <a:ext cx="3461430" cy="2397751"/>
          </a:xfrm>
          <a:prstGeom prst="rect">
            <a:avLst/>
          </a:prstGeom>
        </p:spPr>
      </p:pic>
    </p:spTree>
    <p:extLst>
      <p:ext uri="{BB962C8B-B14F-4D97-AF65-F5344CB8AC3E}">
        <p14:creationId xmlns:p14="http://schemas.microsoft.com/office/powerpoint/2010/main" val="370705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b="1" dirty="0" err="1">
                <a:solidFill>
                  <a:schemeClr val="tx1"/>
                </a:solidFill>
              </a:rPr>
              <a:t>Outer</a:t>
            </a:r>
            <a:r>
              <a:rPr lang="id-ID" b="1" dirty="0">
                <a:solidFill>
                  <a:schemeClr val="tx1"/>
                </a:solidFill>
              </a:rPr>
              <a:t> </a:t>
            </a:r>
            <a:r>
              <a:rPr lang="id-ID" b="1" dirty="0" err="1" smtClean="0">
                <a:solidFill>
                  <a:schemeClr val="tx1"/>
                </a:solidFill>
              </a:rPr>
              <a:t>Join</a:t>
            </a:r>
            <a:endParaRPr lang="en-US" b="1" dirty="0">
              <a:solidFill>
                <a:schemeClr val="tx1"/>
              </a:solidFill>
            </a:endParaRPr>
          </a:p>
        </p:txBody>
      </p:sp>
      <p:sp>
        <p:nvSpPr>
          <p:cNvPr id="3" name="Content Placeholder 2"/>
          <p:cNvSpPr>
            <a:spLocks noGrp="1"/>
          </p:cNvSpPr>
          <p:nvPr>
            <p:ph idx="1"/>
          </p:nvPr>
        </p:nvSpPr>
        <p:spPr/>
        <p:txBody>
          <a:bodyPr/>
          <a:lstStyle/>
          <a:p>
            <a:pPr marL="114300" indent="0">
              <a:buNone/>
            </a:pPr>
            <a:r>
              <a:rPr lang="id-ID" b="1" dirty="0" err="1">
                <a:solidFill>
                  <a:srgbClr val="FF0000"/>
                </a:solidFill>
              </a:rPr>
              <a:t>Left</a:t>
            </a:r>
            <a:r>
              <a:rPr lang="id-ID" b="1" dirty="0">
                <a:solidFill>
                  <a:srgbClr val="FF0000"/>
                </a:solidFill>
              </a:rPr>
              <a:t> </a:t>
            </a:r>
            <a:r>
              <a:rPr lang="id-ID" b="1" dirty="0" err="1">
                <a:solidFill>
                  <a:srgbClr val="FF0000"/>
                </a:solidFill>
              </a:rPr>
              <a:t>outer</a:t>
            </a:r>
            <a:r>
              <a:rPr lang="id-ID" b="1" dirty="0">
                <a:solidFill>
                  <a:srgbClr val="FF0000"/>
                </a:solidFill>
              </a:rPr>
              <a:t> </a:t>
            </a:r>
            <a:r>
              <a:rPr lang="id-ID" b="1" dirty="0" err="1">
                <a:solidFill>
                  <a:srgbClr val="FF0000"/>
                </a:solidFill>
              </a:rPr>
              <a:t>join</a:t>
            </a:r>
            <a:r>
              <a:rPr lang="id-ID" b="1" dirty="0">
                <a:solidFill>
                  <a:srgbClr val="FF0000"/>
                </a:solidFill>
              </a:rPr>
              <a:t> (atau </a:t>
            </a:r>
            <a:r>
              <a:rPr lang="id-ID" b="1" dirty="0" err="1">
                <a:solidFill>
                  <a:srgbClr val="FF0000"/>
                </a:solidFill>
              </a:rPr>
              <a:t>left</a:t>
            </a:r>
            <a:r>
              <a:rPr lang="id-ID" b="1" dirty="0">
                <a:solidFill>
                  <a:srgbClr val="FF0000"/>
                </a:solidFill>
              </a:rPr>
              <a:t> </a:t>
            </a:r>
            <a:r>
              <a:rPr lang="id-ID" b="1" dirty="0" err="1">
                <a:solidFill>
                  <a:srgbClr val="FF0000"/>
                </a:solidFill>
              </a:rPr>
              <a:t>join</a:t>
            </a:r>
            <a:r>
              <a:rPr lang="id-ID" b="1" dirty="0">
                <a:solidFill>
                  <a:srgbClr val="FF0000"/>
                </a:solidFill>
              </a:rPr>
              <a:t>) </a:t>
            </a:r>
            <a:r>
              <a:rPr lang="id-ID" dirty="0">
                <a:solidFill>
                  <a:schemeClr val="tx1"/>
                </a:solidFill>
              </a:rPr>
              <a:t>mengembalikan semua nilai dari tabel </a:t>
            </a:r>
            <a:br>
              <a:rPr lang="id-ID" dirty="0">
                <a:solidFill>
                  <a:schemeClr val="tx1"/>
                </a:solidFill>
              </a:rPr>
            </a:br>
            <a:r>
              <a:rPr lang="id-ID" dirty="0">
                <a:solidFill>
                  <a:schemeClr val="tx1"/>
                </a:solidFill>
              </a:rPr>
              <a:t>kiri ditambah dengan nilai dari tabel kanan yang sesuai (atau NULL </a:t>
            </a:r>
            <a:br>
              <a:rPr lang="id-ID" dirty="0">
                <a:solidFill>
                  <a:schemeClr val="tx1"/>
                </a:solidFill>
              </a:rPr>
            </a:br>
            <a:r>
              <a:rPr lang="id-ID" dirty="0">
                <a:solidFill>
                  <a:schemeClr val="tx1"/>
                </a:solidFill>
              </a:rPr>
              <a:t>jika tidak ada nilai yang sesuai). </a:t>
            </a:r>
            <a:endParaRPr lang="en-US" dirty="0" smtClean="0">
              <a:solidFill>
                <a:schemeClr val="tx1"/>
              </a:solidFill>
            </a:endParaRPr>
          </a:p>
          <a:p>
            <a:pPr marL="114300" indent="0">
              <a:buNone/>
            </a:pPr>
            <a:r>
              <a:rPr lang="id-ID" b="1" dirty="0" err="1">
                <a:solidFill>
                  <a:schemeClr val="tx1"/>
                </a:solidFill>
              </a:rPr>
              <a:t>Syntax</a:t>
            </a:r>
            <a:r>
              <a:rPr lang="id-ID" dirty="0">
                <a:solidFill>
                  <a:schemeClr val="tx1"/>
                </a:solidFill>
              </a:rPr>
              <a:t/>
            </a:r>
            <a:br>
              <a:rPr lang="id-ID" dirty="0">
                <a:solidFill>
                  <a:schemeClr val="tx1"/>
                </a:solidFill>
              </a:rPr>
            </a:br>
            <a:r>
              <a:rPr lang="id-ID" dirty="0">
                <a:solidFill>
                  <a:schemeClr val="tx1"/>
                </a:solidFill>
              </a:rPr>
              <a:t>SELECT A1, A2, ..., </a:t>
            </a:r>
            <a:r>
              <a:rPr lang="id-ID" dirty="0" err="1">
                <a:solidFill>
                  <a:schemeClr val="tx1"/>
                </a:solidFill>
              </a:rPr>
              <a:t>An</a:t>
            </a:r>
            <a:r>
              <a:rPr lang="id-ID" dirty="0">
                <a:solidFill>
                  <a:schemeClr val="tx1"/>
                </a:solidFill>
              </a:rPr>
              <a:t> </a:t>
            </a:r>
            <a:br>
              <a:rPr lang="id-ID" dirty="0">
                <a:solidFill>
                  <a:schemeClr val="tx1"/>
                </a:solidFill>
              </a:rPr>
            </a:br>
            <a:r>
              <a:rPr lang="id-ID" dirty="0">
                <a:solidFill>
                  <a:schemeClr val="tx1"/>
                </a:solidFill>
              </a:rPr>
              <a:t>FROM r1 </a:t>
            </a:r>
            <a:br>
              <a:rPr lang="id-ID" dirty="0">
                <a:solidFill>
                  <a:schemeClr val="tx1"/>
                </a:solidFill>
              </a:rPr>
            </a:br>
            <a:r>
              <a:rPr lang="id-ID" dirty="0">
                <a:solidFill>
                  <a:schemeClr val="tx1"/>
                </a:solidFill>
              </a:rPr>
              <a:t>LEFT OUTER JOIN r2 </a:t>
            </a:r>
            <a:br>
              <a:rPr lang="id-ID" dirty="0">
                <a:solidFill>
                  <a:schemeClr val="tx1"/>
                </a:solidFill>
              </a:rPr>
            </a:br>
            <a:r>
              <a:rPr lang="id-ID" dirty="0">
                <a:solidFill>
                  <a:schemeClr val="tx1"/>
                </a:solidFill>
              </a:rPr>
              <a:t>ON r1.join_key = r2.join_key</a:t>
            </a:r>
            <a:endParaRPr lang="en-US" dirty="0">
              <a:solidFill>
                <a:schemeClr val="tx1"/>
              </a:solidFill>
            </a:endParaRPr>
          </a:p>
          <a:p>
            <a:pPr marL="114300" indent="0">
              <a:buNone/>
            </a:pPr>
            <a:endParaRPr lang="en-US" dirty="0">
              <a:solidFill>
                <a:schemeClr val="tx1"/>
              </a:solidFill>
            </a:endParaRPr>
          </a:p>
          <a:p>
            <a:pPr marL="114300" indent="0">
              <a:buNone/>
            </a:pPr>
            <a:endParaRPr lang="en-US" dirty="0" smtClean="0"/>
          </a:p>
          <a:p>
            <a:pPr marL="11430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C5D243CA-806E-402E-87EA-B001B6507DFC}" type="slidenum">
              <a:rPr lang="id-ID" smtClean="0">
                <a:solidFill>
                  <a:srgbClr val="2F5897"/>
                </a:solidFill>
              </a:rPr>
              <a:pPr/>
              <a:t>5</a:t>
            </a:fld>
            <a:endParaRPr lang="id-ID">
              <a:solidFill>
                <a:srgbClr val="2F5897"/>
              </a:solidFill>
            </a:endParaRPr>
          </a:p>
        </p:txBody>
      </p:sp>
      <p:pic>
        <p:nvPicPr>
          <p:cNvPr id="5" name="Picture 4"/>
          <p:cNvPicPr/>
          <p:nvPr/>
        </p:nvPicPr>
        <p:blipFill>
          <a:blip r:embed="rId2"/>
          <a:stretch>
            <a:fillRect/>
          </a:stretch>
        </p:blipFill>
        <p:spPr>
          <a:xfrm>
            <a:off x="6727657" y="3076105"/>
            <a:ext cx="4019886" cy="2436052"/>
          </a:xfrm>
          <a:prstGeom prst="rect">
            <a:avLst/>
          </a:prstGeom>
        </p:spPr>
      </p:pic>
    </p:spTree>
    <p:extLst>
      <p:ext uri="{BB962C8B-B14F-4D97-AF65-F5344CB8AC3E}">
        <p14:creationId xmlns:p14="http://schemas.microsoft.com/office/powerpoint/2010/main" val="85953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F6BF12C-BAFB-4CA6-82CF-95580F569C61}" type="slidenum">
              <a:rPr lang="en-US" altLang="en-US"/>
              <a:pPr/>
              <a:t>6</a:t>
            </a:fld>
            <a:endParaRPr lang="en-US" altLang="en-US"/>
          </a:p>
        </p:txBody>
      </p:sp>
      <p:sp>
        <p:nvSpPr>
          <p:cNvPr id="23554" name="Rectangle 2"/>
          <p:cNvSpPr>
            <a:spLocks noGrp="1" noChangeArrowheads="1"/>
          </p:cNvSpPr>
          <p:nvPr>
            <p:ph type="title"/>
          </p:nvPr>
        </p:nvSpPr>
        <p:spPr/>
        <p:txBody>
          <a:bodyPr/>
          <a:lstStyle/>
          <a:p>
            <a:r>
              <a:rPr lang="en-US" dirty="0">
                <a:solidFill>
                  <a:schemeClr val="tx1"/>
                </a:solidFill>
              </a:rPr>
              <a:t>LEFT JOIN</a:t>
            </a:r>
          </a:p>
        </p:txBody>
      </p:sp>
      <p:sp>
        <p:nvSpPr>
          <p:cNvPr id="23555" name="Rectangle 3"/>
          <p:cNvSpPr>
            <a:spLocks noGrp="1" noChangeArrowheads="1"/>
          </p:cNvSpPr>
          <p:nvPr>
            <p:ph type="body" idx="1"/>
          </p:nvPr>
        </p:nvSpPr>
        <p:spPr/>
        <p:txBody>
          <a:bodyPr/>
          <a:lstStyle/>
          <a:p>
            <a:pPr>
              <a:lnSpc>
                <a:spcPct val="80000"/>
              </a:lnSpc>
            </a:pPr>
            <a:r>
              <a:rPr lang="en-GB" sz="2600" dirty="0" err="1">
                <a:solidFill>
                  <a:schemeClr val="tx1"/>
                </a:solidFill>
              </a:rPr>
              <a:t>informasi</a:t>
            </a:r>
            <a:r>
              <a:rPr lang="en-GB" sz="2600" dirty="0">
                <a:solidFill>
                  <a:schemeClr val="tx1"/>
                </a:solidFill>
              </a:rPr>
              <a:t> yang </a:t>
            </a:r>
            <a:r>
              <a:rPr lang="en-GB" sz="2600" dirty="0" err="1">
                <a:solidFill>
                  <a:schemeClr val="tx1"/>
                </a:solidFill>
              </a:rPr>
              <a:t>ditampilkan</a:t>
            </a:r>
            <a:r>
              <a:rPr lang="en-GB" sz="2600" dirty="0">
                <a:solidFill>
                  <a:schemeClr val="tx1"/>
                </a:solidFill>
              </a:rPr>
              <a:t> </a:t>
            </a:r>
            <a:r>
              <a:rPr lang="en-GB" sz="2600" dirty="0" err="1">
                <a:solidFill>
                  <a:schemeClr val="tx1"/>
                </a:solidFill>
              </a:rPr>
              <a:t>adalah</a:t>
            </a:r>
            <a:r>
              <a:rPr lang="en-GB" sz="2600" dirty="0">
                <a:solidFill>
                  <a:schemeClr val="tx1"/>
                </a:solidFill>
              </a:rPr>
              <a:t> </a:t>
            </a:r>
            <a:r>
              <a:rPr lang="en-GB" sz="2600" dirty="0" err="1">
                <a:solidFill>
                  <a:schemeClr val="tx1"/>
                </a:solidFill>
              </a:rPr>
              <a:t>semua</a:t>
            </a:r>
            <a:r>
              <a:rPr lang="en-GB" sz="2600" dirty="0">
                <a:solidFill>
                  <a:schemeClr val="tx1"/>
                </a:solidFill>
              </a:rPr>
              <a:t> data </a:t>
            </a:r>
            <a:r>
              <a:rPr lang="en-GB" sz="2600" dirty="0" err="1">
                <a:solidFill>
                  <a:schemeClr val="tx1"/>
                </a:solidFill>
              </a:rPr>
              <a:t>dari</a:t>
            </a:r>
            <a:r>
              <a:rPr lang="en-GB" sz="2600" dirty="0">
                <a:solidFill>
                  <a:schemeClr val="tx1"/>
                </a:solidFill>
              </a:rPr>
              <a:t> </a:t>
            </a:r>
            <a:r>
              <a:rPr lang="en-GB" sz="2600" dirty="0" err="1">
                <a:solidFill>
                  <a:schemeClr val="tx1"/>
                </a:solidFill>
              </a:rPr>
              <a:t>tabel</a:t>
            </a:r>
            <a:r>
              <a:rPr lang="en-GB" sz="2600" dirty="0">
                <a:solidFill>
                  <a:schemeClr val="tx1"/>
                </a:solidFill>
              </a:rPr>
              <a:t> </a:t>
            </a:r>
            <a:r>
              <a:rPr lang="en-GB" sz="2600" dirty="0" err="1">
                <a:solidFill>
                  <a:schemeClr val="tx1"/>
                </a:solidFill>
              </a:rPr>
              <a:t>sebelah</a:t>
            </a:r>
            <a:r>
              <a:rPr lang="en-GB" sz="2600" dirty="0">
                <a:solidFill>
                  <a:schemeClr val="tx1"/>
                </a:solidFill>
              </a:rPr>
              <a:t> </a:t>
            </a:r>
            <a:r>
              <a:rPr lang="en-GB" sz="2600" dirty="0" err="1">
                <a:solidFill>
                  <a:schemeClr val="tx1"/>
                </a:solidFill>
              </a:rPr>
              <a:t>kiri</a:t>
            </a:r>
            <a:r>
              <a:rPr lang="en-GB" sz="2600" dirty="0">
                <a:solidFill>
                  <a:schemeClr val="tx1"/>
                </a:solidFill>
              </a:rPr>
              <a:t> statement left join </a:t>
            </a:r>
            <a:r>
              <a:rPr lang="en-GB" sz="2600" dirty="0" err="1">
                <a:solidFill>
                  <a:schemeClr val="tx1"/>
                </a:solidFill>
              </a:rPr>
              <a:t>beserta</a:t>
            </a:r>
            <a:r>
              <a:rPr lang="en-GB" sz="2600" dirty="0">
                <a:solidFill>
                  <a:schemeClr val="tx1"/>
                </a:solidFill>
              </a:rPr>
              <a:t> </a:t>
            </a:r>
            <a:r>
              <a:rPr lang="en-GB" sz="2600" dirty="0" err="1">
                <a:solidFill>
                  <a:schemeClr val="tx1"/>
                </a:solidFill>
              </a:rPr>
              <a:t>pasangannya</a:t>
            </a:r>
            <a:r>
              <a:rPr lang="en-GB" sz="2600" dirty="0">
                <a:solidFill>
                  <a:schemeClr val="tx1"/>
                </a:solidFill>
              </a:rPr>
              <a:t> </a:t>
            </a:r>
            <a:r>
              <a:rPr lang="en-GB" sz="2600" dirty="0" err="1">
                <a:solidFill>
                  <a:schemeClr val="tx1"/>
                </a:solidFill>
              </a:rPr>
              <a:t>dari</a:t>
            </a:r>
            <a:r>
              <a:rPr lang="en-GB" sz="2600" dirty="0">
                <a:solidFill>
                  <a:schemeClr val="tx1"/>
                </a:solidFill>
              </a:rPr>
              <a:t> </a:t>
            </a:r>
            <a:r>
              <a:rPr lang="en-GB" sz="2600" dirty="0" err="1">
                <a:solidFill>
                  <a:schemeClr val="tx1"/>
                </a:solidFill>
              </a:rPr>
              <a:t>tabel</a:t>
            </a:r>
            <a:r>
              <a:rPr lang="en-GB" sz="2600" dirty="0">
                <a:solidFill>
                  <a:schemeClr val="tx1"/>
                </a:solidFill>
              </a:rPr>
              <a:t> </a:t>
            </a:r>
            <a:r>
              <a:rPr lang="en-GB" sz="2600" dirty="0" err="1">
                <a:solidFill>
                  <a:schemeClr val="tx1"/>
                </a:solidFill>
              </a:rPr>
              <a:t>sebelah</a:t>
            </a:r>
            <a:r>
              <a:rPr lang="en-GB" sz="2600" dirty="0">
                <a:solidFill>
                  <a:schemeClr val="tx1"/>
                </a:solidFill>
              </a:rPr>
              <a:t> </a:t>
            </a:r>
            <a:r>
              <a:rPr lang="en-GB" sz="2600" dirty="0" err="1">
                <a:solidFill>
                  <a:schemeClr val="tx1"/>
                </a:solidFill>
              </a:rPr>
              <a:t>kanan</a:t>
            </a:r>
            <a:r>
              <a:rPr lang="en-GB" sz="2600" dirty="0">
                <a:solidFill>
                  <a:schemeClr val="tx1"/>
                </a:solidFill>
              </a:rPr>
              <a:t>. </a:t>
            </a:r>
            <a:r>
              <a:rPr lang="en-GB" sz="2600" dirty="0" err="1">
                <a:solidFill>
                  <a:schemeClr val="tx1"/>
                </a:solidFill>
              </a:rPr>
              <a:t>Meskipun</a:t>
            </a:r>
            <a:r>
              <a:rPr lang="en-GB" sz="2600" dirty="0">
                <a:solidFill>
                  <a:schemeClr val="tx1"/>
                </a:solidFill>
              </a:rPr>
              <a:t> </a:t>
            </a:r>
            <a:r>
              <a:rPr lang="en-GB" sz="2600" dirty="0" err="1">
                <a:solidFill>
                  <a:schemeClr val="tx1"/>
                </a:solidFill>
              </a:rPr>
              <a:t>ada</a:t>
            </a:r>
            <a:r>
              <a:rPr lang="en-GB" sz="2600" dirty="0">
                <a:solidFill>
                  <a:schemeClr val="tx1"/>
                </a:solidFill>
              </a:rPr>
              <a:t> data </a:t>
            </a:r>
            <a:r>
              <a:rPr lang="en-GB" sz="2600" dirty="0" err="1">
                <a:solidFill>
                  <a:schemeClr val="tx1"/>
                </a:solidFill>
              </a:rPr>
              <a:t>dari</a:t>
            </a:r>
            <a:r>
              <a:rPr lang="en-GB" sz="2600" dirty="0">
                <a:solidFill>
                  <a:schemeClr val="tx1"/>
                </a:solidFill>
              </a:rPr>
              <a:t> </a:t>
            </a:r>
            <a:r>
              <a:rPr lang="en-GB" sz="2600" dirty="0" err="1">
                <a:solidFill>
                  <a:schemeClr val="tx1"/>
                </a:solidFill>
              </a:rPr>
              <a:t>sebelah</a:t>
            </a:r>
            <a:r>
              <a:rPr lang="en-GB" sz="2600" dirty="0">
                <a:solidFill>
                  <a:schemeClr val="tx1"/>
                </a:solidFill>
              </a:rPr>
              <a:t> </a:t>
            </a:r>
            <a:r>
              <a:rPr lang="en-GB" sz="2600" dirty="0" err="1">
                <a:solidFill>
                  <a:schemeClr val="tx1"/>
                </a:solidFill>
              </a:rPr>
              <a:t>kiri</a:t>
            </a:r>
            <a:r>
              <a:rPr lang="en-GB" sz="2600" dirty="0">
                <a:solidFill>
                  <a:schemeClr val="tx1"/>
                </a:solidFill>
              </a:rPr>
              <a:t> </a:t>
            </a:r>
            <a:r>
              <a:rPr lang="en-GB" sz="2600" dirty="0" err="1">
                <a:solidFill>
                  <a:schemeClr val="tx1"/>
                </a:solidFill>
              </a:rPr>
              <a:t>tidak</a:t>
            </a:r>
            <a:r>
              <a:rPr lang="en-GB" sz="2600" dirty="0">
                <a:solidFill>
                  <a:schemeClr val="tx1"/>
                </a:solidFill>
              </a:rPr>
              <a:t> </a:t>
            </a:r>
            <a:r>
              <a:rPr lang="en-GB" sz="2600" dirty="0" err="1">
                <a:solidFill>
                  <a:schemeClr val="tx1"/>
                </a:solidFill>
              </a:rPr>
              <a:t>mimiliki</a:t>
            </a:r>
            <a:r>
              <a:rPr lang="en-GB" sz="2600" dirty="0">
                <a:solidFill>
                  <a:schemeClr val="tx1"/>
                </a:solidFill>
              </a:rPr>
              <a:t> </a:t>
            </a:r>
            <a:r>
              <a:rPr lang="en-GB" sz="2600" dirty="0" err="1">
                <a:solidFill>
                  <a:schemeClr val="tx1"/>
                </a:solidFill>
              </a:rPr>
              <a:t>pasangan</a:t>
            </a:r>
            <a:r>
              <a:rPr lang="en-GB" sz="2600" dirty="0">
                <a:solidFill>
                  <a:schemeClr val="tx1"/>
                </a:solidFill>
              </a:rPr>
              <a:t>, </a:t>
            </a:r>
            <a:r>
              <a:rPr lang="en-GB" sz="2600" dirty="0" err="1">
                <a:solidFill>
                  <a:schemeClr val="tx1"/>
                </a:solidFill>
              </a:rPr>
              <a:t>tetap</a:t>
            </a:r>
            <a:r>
              <a:rPr lang="en-GB" sz="2600" dirty="0">
                <a:solidFill>
                  <a:schemeClr val="tx1"/>
                </a:solidFill>
              </a:rPr>
              <a:t> </a:t>
            </a:r>
            <a:r>
              <a:rPr lang="en-GB" sz="2600" dirty="0" err="1">
                <a:solidFill>
                  <a:schemeClr val="tx1"/>
                </a:solidFill>
              </a:rPr>
              <a:t>akan</a:t>
            </a:r>
            <a:r>
              <a:rPr lang="en-GB" sz="2600" dirty="0">
                <a:solidFill>
                  <a:schemeClr val="tx1"/>
                </a:solidFill>
              </a:rPr>
              <a:t> </a:t>
            </a:r>
            <a:r>
              <a:rPr lang="en-GB" sz="2600" dirty="0" err="1">
                <a:solidFill>
                  <a:schemeClr val="tx1"/>
                </a:solidFill>
              </a:rPr>
              <a:t>ditampilkan</a:t>
            </a:r>
            <a:r>
              <a:rPr lang="en-GB" sz="2600" dirty="0">
                <a:solidFill>
                  <a:schemeClr val="tx1"/>
                </a:solidFill>
              </a:rPr>
              <a:t> </a:t>
            </a:r>
            <a:r>
              <a:rPr lang="en-GB" sz="2600" dirty="0" err="1">
                <a:solidFill>
                  <a:schemeClr val="tx1"/>
                </a:solidFill>
              </a:rPr>
              <a:t>dengan</a:t>
            </a:r>
            <a:r>
              <a:rPr lang="en-GB" sz="2600" dirty="0">
                <a:solidFill>
                  <a:schemeClr val="tx1"/>
                </a:solidFill>
              </a:rPr>
              <a:t> </a:t>
            </a:r>
            <a:r>
              <a:rPr lang="en-GB" sz="2600" dirty="0" err="1">
                <a:solidFill>
                  <a:schemeClr val="tx1"/>
                </a:solidFill>
              </a:rPr>
              <a:t>pasangannya</a:t>
            </a:r>
            <a:r>
              <a:rPr lang="en-GB" sz="2600" dirty="0">
                <a:solidFill>
                  <a:schemeClr val="tx1"/>
                </a:solidFill>
              </a:rPr>
              <a:t> </a:t>
            </a:r>
            <a:r>
              <a:rPr lang="en-GB" sz="2600" dirty="0" err="1">
                <a:solidFill>
                  <a:schemeClr val="tx1"/>
                </a:solidFill>
              </a:rPr>
              <a:t>berupa</a:t>
            </a:r>
            <a:r>
              <a:rPr lang="en-GB" sz="2600" dirty="0">
                <a:solidFill>
                  <a:schemeClr val="tx1"/>
                </a:solidFill>
              </a:rPr>
              <a:t> NULL</a:t>
            </a:r>
            <a:r>
              <a:rPr lang="en-US" sz="2600" dirty="0">
                <a:solidFill>
                  <a:schemeClr val="tx1"/>
                </a:solidFill>
              </a:rPr>
              <a:t> </a:t>
            </a:r>
          </a:p>
          <a:p>
            <a:pPr>
              <a:lnSpc>
                <a:spcPct val="80000"/>
              </a:lnSpc>
            </a:pPr>
            <a:r>
              <a:rPr lang="en-US" sz="2600" dirty="0" err="1">
                <a:solidFill>
                  <a:schemeClr val="tx1"/>
                </a:solidFill>
              </a:rPr>
              <a:t>Contoh</a:t>
            </a:r>
            <a:endParaRPr lang="en-US" sz="2600" dirty="0">
              <a:solidFill>
                <a:schemeClr val="tx1"/>
              </a:solidFill>
            </a:endParaRPr>
          </a:p>
          <a:p>
            <a:pPr>
              <a:lnSpc>
                <a:spcPct val="80000"/>
              </a:lnSpc>
              <a:buFont typeface="Wingdings" panose="05000000000000000000" pitchFamily="2" charset="2"/>
              <a:buNone/>
            </a:pPr>
            <a:r>
              <a:rPr lang="en-US" sz="2600" dirty="0">
                <a:solidFill>
                  <a:schemeClr val="tx1"/>
                </a:solidFill>
              </a:rPr>
              <a:t>	 SELECT M.NIM, </a:t>
            </a:r>
            <a:r>
              <a:rPr lang="en-US" sz="2600" dirty="0" err="1">
                <a:solidFill>
                  <a:schemeClr val="tx1"/>
                </a:solidFill>
              </a:rPr>
              <a:t>M.nama</a:t>
            </a:r>
            <a:r>
              <a:rPr lang="en-US" sz="2600" dirty="0">
                <a:solidFill>
                  <a:schemeClr val="tx1"/>
                </a:solidFill>
              </a:rPr>
              <a:t>,</a:t>
            </a:r>
          </a:p>
          <a:p>
            <a:pPr>
              <a:lnSpc>
                <a:spcPct val="80000"/>
              </a:lnSpc>
              <a:buFont typeface="Wingdings" panose="05000000000000000000" pitchFamily="2" charset="2"/>
              <a:buNone/>
            </a:pPr>
            <a:r>
              <a:rPr lang="en-US" sz="2600" dirty="0">
                <a:solidFill>
                  <a:schemeClr val="tx1"/>
                </a:solidFill>
              </a:rPr>
              <a:t>		</a:t>
            </a:r>
            <a:r>
              <a:rPr lang="en-US" sz="2600" dirty="0" err="1">
                <a:solidFill>
                  <a:schemeClr val="tx1"/>
                </a:solidFill>
              </a:rPr>
              <a:t>K.IdKelas</a:t>
            </a:r>
            <a:r>
              <a:rPr lang="en-US" sz="2600" dirty="0">
                <a:solidFill>
                  <a:schemeClr val="tx1"/>
                </a:solidFill>
              </a:rPr>
              <a:t>, </a:t>
            </a:r>
            <a:r>
              <a:rPr lang="en-US" sz="2600" dirty="0" err="1">
                <a:solidFill>
                  <a:schemeClr val="tx1"/>
                </a:solidFill>
              </a:rPr>
              <a:t>K.Nilai</a:t>
            </a:r>
            <a:endParaRPr lang="en-US" sz="2600" dirty="0">
              <a:solidFill>
                <a:schemeClr val="tx1"/>
              </a:solidFill>
            </a:endParaRPr>
          </a:p>
          <a:p>
            <a:pPr>
              <a:lnSpc>
                <a:spcPct val="80000"/>
              </a:lnSpc>
              <a:buFont typeface="Wingdings" panose="05000000000000000000" pitchFamily="2" charset="2"/>
              <a:buNone/>
            </a:pPr>
            <a:r>
              <a:rPr lang="en-US" sz="2600" dirty="0">
                <a:solidFill>
                  <a:schemeClr val="tx1"/>
                </a:solidFill>
              </a:rPr>
              <a:t>	FROM </a:t>
            </a:r>
            <a:r>
              <a:rPr lang="en-US" sz="2600" dirty="0" err="1">
                <a:solidFill>
                  <a:schemeClr val="tx1"/>
                </a:solidFill>
              </a:rPr>
              <a:t>Mahasiswa</a:t>
            </a:r>
            <a:r>
              <a:rPr lang="en-US" sz="2600" dirty="0">
                <a:solidFill>
                  <a:schemeClr val="tx1"/>
                </a:solidFill>
              </a:rPr>
              <a:t> M left join KRS K</a:t>
            </a:r>
          </a:p>
          <a:p>
            <a:pPr>
              <a:lnSpc>
                <a:spcPct val="80000"/>
              </a:lnSpc>
              <a:buFont typeface="Wingdings" panose="05000000000000000000" pitchFamily="2" charset="2"/>
              <a:buNone/>
            </a:pPr>
            <a:r>
              <a:rPr lang="en-US" sz="2600" dirty="0">
                <a:solidFill>
                  <a:schemeClr val="tx1"/>
                </a:solidFill>
              </a:rPr>
              <a:t>	On M.NIM = K.NIM</a:t>
            </a:r>
          </a:p>
          <a:p>
            <a:pPr>
              <a:lnSpc>
                <a:spcPct val="80000"/>
              </a:lnSpc>
              <a:buFont typeface="Wingdings" panose="05000000000000000000" pitchFamily="2" charset="2"/>
              <a:buNone/>
            </a:pPr>
            <a:r>
              <a:rPr lang="en-US" sz="2600" dirty="0">
                <a:solidFill>
                  <a:schemeClr val="tx1"/>
                </a:solidFill>
              </a:rPr>
              <a:t>	WHERE </a:t>
            </a:r>
            <a:r>
              <a:rPr lang="en-US" sz="2600" dirty="0" err="1">
                <a:solidFill>
                  <a:schemeClr val="tx1"/>
                </a:solidFill>
              </a:rPr>
              <a:t>Nama</a:t>
            </a:r>
            <a:r>
              <a:rPr lang="en-US" sz="2600" dirty="0">
                <a:solidFill>
                  <a:schemeClr val="tx1"/>
                </a:solidFill>
              </a:rPr>
              <a:t> like ‘%a%’</a:t>
            </a:r>
          </a:p>
        </p:txBody>
      </p:sp>
    </p:spTree>
    <p:extLst>
      <p:ext uri="{BB962C8B-B14F-4D97-AF65-F5344CB8AC3E}">
        <p14:creationId xmlns:p14="http://schemas.microsoft.com/office/powerpoint/2010/main" val="757288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b="1" dirty="0" err="1">
                <a:solidFill>
                  <a:schemeClr val="tx1"/>
                </a:solidFill>
              </a:rPr>
              <a:t>Outer</a:t>
            </a:r>
            <a:r>
              <a:rPr lang="id-ID" b="1" dirty="0">
                <a:solidFill>
                  <a:schemeClr val="tx1"/>
                </a:solidFill>
              </a:rPr>
              <a:t> </a:t>
            </a:r>
            <a:r>
              <a:rPr lang="id-ID" b="1" dirty="0" err="1" smtClean="0">
                <a:solidFill>
                  <a:schemeClr val="tx1"/>
                </a:solidFill>
              </a:rPr>
              <a:t>Join</a:t>
            </a:r>
            <a:endParaRPr lang="en-US" b="1" dirty="0">
              <a:solidFill>
                <a:schemeClr val="tx1"/>
              </a:solidFill>
            </a:endParaRPr>
          </a:p>
        </p:txBody>
      </p:sp>
      <p:sp>
        <p:nvSpPr>
          <p:cNvPr id="3" name="Content Placeholder 2"/>
          <p:cNvSpPr>
            <a:spLocks noGrp="1"/>
          </p:cNvSpPr>
          <p:nvPr>
            <p:ph idx="1"/>
          </p:nvPr>
        </p:nvSpPr>
        <p:spPr/>
        <p:txBody>
          <a:bodyPr/>
          <a:lstStyle/>
          <a:p>
            <a:pPr marL="114300" indent="0">
              <a:buNone/>
            </a:pPr>
            <a:r>
              <a:rPr lang="id-ID" b="1" dirty="0" err="1">
                <a:solidFill>
                  <a:srgbClr val="FF0000"/>
                </a:solidFill>
              </a:rPr>
              <a:t>Right</a:t>
            </a:r>
            <a:r>
              <a:rPr lang="id-ID" b="1" dirty="0">
                <a:solidFill>
                  <a:srgbClr val="FF0000"/>
                </a:solidFill>
              </a:rPr>
              <a:t> </a:t>
            </a:r>
            <a:r>
              <a:rPr lang="id-ID" b="1" dirty="0" err="1">
                <a:solidFill>
                  <a:srgbClr val="FF0000"/>
                </a:solidFill>
              </a:rPr>
              <a:t>outer</a:t>
            </a:r>
            <a:r>
              <a:rPr lang="id-ID" b="1" dirty="0">
                <a:solidFill>
                  <a:srgbClr val="FF0000"/>
                </a:solidFill>
              </a:rPr>
              <a:t> </a:t>
            </a:r>
            <a:r>
              <a:rPr lang="id-ID" b="1" dirty="0" err="1">
                <a:solidFill>
                  <a:srgbClr val="FF0000"/>
                </a:solidFill>
              </a:rPr>
              <a:t>join</a:t>
            </a:r>
            <a:r>
              <a:rPr lang="id-ID" b="1" dirty="0">
                <a:solidFill>
                  <a:srgbClr val="FF0000"/>
                </a:solidFill>
              </a:rPr>
              <a:t> (atau </a:t>
            </a:r>
            <a:r>
              <a:rPr lang="id-ID" b="1" dirty="0" err="1">
                <a:solidFill>
                  <a:srgbClr val="FF0000"/>
                </a:solidFill>
              </a:rPr>
              <a:t>right</a:t>
            </a:r>
            <a:r>
              <a:rPr lang="id-ID" b="1" dirty="0">
                <a:solidFill>
                  <a:srgbClr val="FF0000"/>
                </a:solidFill>
              </a:rPr>
              <a:t> </a:t>
            </a:r>
            <a:r>
              <a:rPr lang="id-ID" b="1" dirty="0" err="1">
                <a:solidFill>
                  <a:srgbClr val="FF0000"/>
                </a:solidFill>
              </a:rPr>
              <a:t>join</a:t>
            </a:r>
            <a:r>
              <a:rPr lang="id-ID" b="1" dirty="0">
                <a:solidFill>
                  <a:srgbClr val="FF0000"/>
                </a:solidFill>
              </a:rPr>
              <a:t>) </a:t>
            </a:r>
            <a:r>
              <a:rPr lang="id-ID" dirty="0">
                <a:solidFill>
                  <a:schemeClr val="tx1"/>
                </a:solidFill>
              </a:rPr>
              <a:t>pada dasarnya sama seperti </a:t>
            </a:r>
            <a:r>
              <a:rPr lang="id-ID" dirty="0" err="1">
                <a:solidFill>
                  <a:schemeClr val="tx1"/>
                </a:solidFill>
              </a:rPr>
              <a:t>left</a:t>
            </a:r>
            <a:r>
              <a:rPr lang="id-ID" dirty="0">
                <a:solidFill>
                  <a:schemeClr val="tx1"/>
                </a:solidFill>
              </a:rPr>
              <a:t> </a:t>
            </a:r>
            <a:r>
              <a:rPr lang="id-ID" dirty="0" err="1">
                <a:solidFill>
                  <a:schemeClr val="tx1"/>
                </a:solidFill>
              </a:rPr>
              <a:t>join</a:t>
            </a:r>
            <a:r>
              <a:rPr lang="id-ID" dirty="0">
                <a:solidFill>
                  <a:schemeClr val="tx1"/>
                </a:solidFill>
              </a:rPr>
              <a:t>,  namun dalam bentuk terbalik—kanan dan kiri</a:t>
            </a:r>
            <a:r>
              <a:rPr lang="id-ID" dirty="0" smtClean="0">
                <a:solidFill>
                  <a:schemeClr val="tx1"/>
                </a:solidFill>
              </a:rPr>
              <a:t>.</a:t>
            </a:r>
            <a:endParaRPr lang="en-US" b="1" dirty="0" smtClean="0">
              <a:solidFill>
                <a:schemeClr val="tx1"/>
              </a:solidFill>
            </a:endParaRPr>
          </a:p>
          <a:p>
            <a:r>
              <a:rPr lang="en-US" b="1" dirty="0">
                <a:solidFill>
                  <a:schemeClr val="tx1"/>
                </a:solidFill>
              </a:rPr>
              <a:t>s</a:t>
            </a:r>
            <a:r>
              <a:rPr lang="id-ID" b="1" dirty="0" err="1" smtClean="0">
                <a:solidFill>
                  <a:schemeClr val="tx1"/>
                </a:solidFill>
              </a:rPr>
              <a:t>yntax</a:t>
            </a:r>
            <a:r>
              <a:rPr lang="id-ID" dirty="0">
                <a:solidFill>
                  <a:schemeClr val="tx1"/>
                </a:solidFill>
              </a:rPr>
              <a:t/>
            </a:r>
            <a:br>
              <a:rPr lang="id-ID" dirty="0">
                <a:solidFill>
                  <a:schemeClr val="tx1"/>
                </a:solidFill>
              </a:rPr>
            </a:br>
            <a:r>
              <a:rPr lang="id-ID" dirty="0">
                <a:solidFill>
                  <a:schemeClr val="tx1"/>
                </a:solidFill>
              </a:rPr>
              <a:t>SELECT A1, A2, ..., </a:t>
            </a:r>
            <a:r>
              <a:rPr lang="id-ID" dirty="0" err="1">
                <a:solidFill>
                  <a:schemeClr val="tx1"/>
                </a:solidFill>
              </a:rPr>
              <a:t>An</a:t>
            </a:r>
            <a:r>
              <a:rPr lang="id-ID" dirty="0">
                <a:solidFill>
                  <a:schemeClr val="tx1"/>
                </a:solidFill>
              </a:rPr>
              <a:t> </a:t>
            </a:r>
            <a:br>
              <a:rPr lang="id-ID" dirty="0">
                <a:solidFill>
                  <a:schemeClr val="tx1"/>
                </a:solidFill>
              </a:rPr>
            </a:br>
            <a:r>
              <a:rPr lang="id-ID" dirty="0">
                <a:solidFill>
                  <a:schemeClr val="tx1"/>
                </a:solidFill>
              </a:rPr>
              <a:t>FROM r1 </a:t>
            </a:r>
            <a:br>
              <a:rPr lang="id-ID" dirty="0">
                <a:solidFill>
                  <a:schemeClr val="tx1"/>
                </a:solidFill>
              </a:rPr>
            </a:br>
            <a:r>
              <a:rPr lang="id-ID" dirty="0">
                <a:solidFill>
                  <a:schemeClr val="tx1"/>
                </a:solidFill>
              </a:rPr>
              <a:t>RIGHT OUTER JOIN r2 </a:t>
            </a:r>
            <a:br>
              <a:rPr lang="id-ID" dirty="0">
                <a:solidFill>
                  <a:schemeClr val="tx1"/>
                </a:solidFill>
              </a:rPr>
            </a:br>
            <a:r>
              <a:rPr lang="id-ID" dirty="0">
                <a:solidFill>
                  <a:schemeClr val="tx1"/>
                </a:solidFill>
              </a:rPr>
              <a:t>ON r1.join_key = </a:t>
            </a:r>
            <a:r>
              <a:rPr lang="id-ID" dirty="0" smtClean="0">
                <a:solidFill>
                  <a:schemeClr val="tx1"/>
                </a:solidFill>
              </a:rPr>
              <a:t>r2.join_key</a:t>
            </a:r>
            <a:r>
              <a:rPr lang="id-ID" i="1" dirty="0"/>
              <a:t/>
            </a:r>
            <a:br>
              <a:rPr lang="id-ID" i="1" dirty="0"/>
            </a:br>
            <a:r>
              <a:rPr lang="id-ID" i="1" dirty="0"/>
              <a:t> </a:t>
            </a:r>
            <a:endParaRPr lang="en-US" dirty="0"/>
          </a:p>
          <a:p>
            <a:pPr marL="114300" indent="0">
              <a:buNone/>
            </a:pPr>
            <a:endParaRPr lang="en-US" dirty="0" smtClean="0"/>
          </a:p>
          <a:p>
            <a:pPr marL="11430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C5D243CA-806E-402E-87EA-B001B6507DFC}" type="slidenum">
              <a:rPr lang="id-ID" smtClean="0">
                <a:solidFill>
                  <a:srgbClr val="2F5897"/>
                </a:solidFill>
              </a:rPr>
              <a:pPr/>
              <a:t>7</a:t>
            </a:fld>
            <a:endParaRPr lang="id-ID">
              <a:solidFill>
                <a:srgbClr val="2F5897"/>
              </a:solidFill>
            </a:endParaRPr>
          </a:p>
        </p:txBody>
      </p:sp>
      <p:pic>
        <p:nvPicPr>
          <p:cNvPr id="6" name="Picture 5"/>
          <p:cNvPicPr/>
          <p:nvPr/>
        </p:nvPicPr>
        <p:blipFill>
          <a:blip r:embed="rId2"/>
          <a:stretch>
            <a:fillRect/>
          </a:stretch>
        </p:blipFill>
        <p:spPr>
          <a:xfrm>
            <a:off x="7090355" y="2844821"/>
            <a:ext cx="3759309" cy="2628700"/>
          </a:xfrm>
          <a:prstGeom prst="rect">
            <a:avLst/>
          </a:prstGeom>
        </p:spPr>
      </p:pic>
    </p:spTree>
    <p:extLst>
      <p:ext uri="{BB962C8B-B14F-4D97-AF65-F5344CB8AC3E}">
        <p14:creationId xmlns:p14="http://schemas.microsoft.com/office/powerpoint/2010/main" val="174182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02C94C7-0A02-4F16-866A-3ACEB8BD9E96}" type="slidenum">
              <a:rPr lang="en-US" altLang="en-US"/>
              <a:pPr/>
              <a:t>8</a:t>
            </a:fld>
            <a:endParaRPr lang="en-US" altLang="en-US"/>
          </a:p>
        </p:txBody>
      </p:sp>
      <p:sp>
        <p:nvSpPr>
          <p:cNvPr id="8194" name="Rectangle 2"/>
          <p:cNvSpPr>
            <a:spLocks noGrp="1" noChangeArrowheads="1"/>
          </p:cNvSpPr>
          <p:nvPr>
            <p:ph type="title"/>
          </p:nvPr>
        </p:nvSpPr>
        <p:spPr/>
        <p:txBody>
          <a:bodyPr/>
          <a:lstStyle/>
          <a:p>
            <a:r>
              <a:rPr lang="en-US" b="1" dirty="0">
                <a:solidFill>
                  <a:schemeClr val="tx1"/>
                </a:solidFill>
              </a:rPr>
              <a:t>RIGHT JOIN</a:t>
            </a:r>
          </a:p>
        </p:txBody>
      </p:sp>
      <p:sp>
        <p:nvSpPr>
          <p:cNvPr id="8195" name="Rectangle 3"/>
          <p:cNvSpPr>
            <a:spLocks noGrp="1" noChangeArrowheads="1"/>
          </p:cNvSpPr>
          <p:nvPr>
            <p:ph type="body" idx="1"/>
          </p:nvPr>
        </p:nvSpPr>
        <p:spPr/>
        <p:txBody>
          <a:bodyPr/>
          <a:lstStyle/>
          <a:p>
            <a:pPr>
              <a:lnSpc>
                <a:spcPct val="80000"/>
              </a:lnSpc>
            </a:pPr>
            <a:r>
              <a:rPr lang="sv-SE" sz="2600" dirty="0">
                <a:solidFill>
                  <a:schemeClr val="tx1"/>
                </a:solidFill>
              </a:rPr>
              <a:t>informasi yang ditampilkan adalah semua data dari tabel sebelah kanan statement right join beserta pasangannya dari tabel sebelah kiri. Meskipun ada data dari sebelah kanan statement right join tidak memiliki pasangan, data tersebut tetap ditampilkan dengan diberi pasangan NULL</a:t>
            </a:r>
            <a:r>
              <a:rPr lang="en-US" sz="2600" dirty="0">
                <a:solidFill>
                  <a:schemeClr val="tx1"/>
                </a:solidFill>
              </a:rPr>
              <a:t> </a:t>
            </a:r>
          </a:p>
          <a:p>
            <a:pPr>
              <a:lnSpc>
                <a:spcPct val="80000"/>
              </a:lnSpc>
            </a:pPr>
            <a:r>
              <a:rPr lang="en-US" sz="2600" dirty="0" err="1">
                <a:solidFill>
                  <a:schemeClr val="tx1"/>
                </a:solidFill>
              </a:rPr>
              <a:t>Contoh</a:t>
            </a:r>
            <a:endParaRPr lang="en-US" sz="2600" dirty="0">
              <a:solidFill>
                <a:schemeClr val="tx1"/>
              </a:solidFill>
            </a:endParaRPr>
          </a:p>
          <a:p>
            <a:pPr>
              <a:lnSpc>
                <a:spcPct val="80000"/>
              </a:lnSpc>
              <a:buFont typeface="Wingdings" panose="05000000000000000000" pitchFamily="2" charset="2"/>
              <a:buNone/>
            </a:pPr>
            <a:r>
              <a:rPr lang="en-US" sz="2600" dirty="0">
                <a:solidFill>
                  <a:schemeClr val="tx1"/>
                </a:solidFill>
              </a:rPr>
              <a:t>	 SELECT M.NIM, </a:t>
            </a:r>
            <a:r>
              <a:rPr lang="en-US" sz="2600" dirty="0" err="1">
                <a:solidFill>
                  <a:schemeClr val="tx1"/>
                </a:solidFill>
              </a:rPr>
              <a:t>M.nama</a:t>
            </a:r>
            <a:r>
              <a:rPr lang="en-US" sz="2600" dirty="0">
                <a:solidFill>
                  <a:schemeClr val="tx1"/>
                </a:solidFill>
              </a:rPr>
              <a:t>,</a:t>
            </a:r>
          </a:p>
          <a:p>
            <a:pPr>
              <a:lnSpc>
                <a:spcPct val="80000"/>
              </a:lnSpc>
              <a:buFont typeface="Wingdings" panose="05000000000000000000" pitchFamily="2" charset="2"/>
              <a:buNone/>
            </a:pPr>
            <a:r>
              <a:rPr lang="en-US" sz="2600" dirty="0">
                <a:solidFill>
                  <a:schemeClr val="tx1"/>
                </a:solidFill>
              </a:rPr>
              <a:t>		</a:t>
            </a:r>
            <a:r>
              <a:rPr lang="en-US" sz="2600" dirty="0" err="1">
                <a:solidFill>
                  <a:schemeClr val="tx1"/>
                </a:solidFill>
              </a:rPr>
              <a:t>K.IdKelas</a:t>
            </a:r>
            <a:r>
              <a:rPr lang="en-US" sz="2600" dirty="0">
                <a:solidFill>
                  <a:schemeClr val="tx1"/>
                </a:solidFill>
              </a:rPr>
              <a:t>, </a:t>
            </a:r>
            <a:r>
              <a:rPr lang="en-US" sz="2600" dirty="0" err="1">
                <a:solidFill>
                  <a:schemeClr val="tx1"/>
                </a:solidFill>
              </a:rPr>
              <a:t>K.Nilai</a:t>
            </a:r>
            <a:endParaRPr lang="en-US" sz="2600" dirty="0">
              <a:solidFill>
                <a:schemeClr val="tx1"/>
              </a:solidFill>
            </a:endParaRPr>
          </a:p>
          <a:p>
            <a:pPr>
              <a:lnSpc>
                <a:spcPct val="80000"/>
              </a:lnSpc>
              <a:buFont typeface="Wingdings" panose="05000000000000000000" pitchFamily="2" charset="2"/>
              <a:buNone/>
            </a:pPr>
            <a:r>
              <a:rPr lang="en-US" sz="2600" dirty="0">
                <a:solidFill>
                  <a:schemeClr val="tx1"/>
                </a:solidFill>
              </a:rPr>
              <a:t>	FROM </a:t>
            </a:r>
            <a:r>
              <a:rPr lang="en-US" sz="2600" dirty="0" err="1">
                <a:solidFill>
                  <a:schemeClr val="tx1"/>
                </a:solidFill>
              </a:rPr>
              <a:t>Mahasiswa</a:t>
            </a:r>
            <a:r>
              <a:rPr lang="en-US" sz="2600" dirty="0">
                <a:solidFill>
                  <a:schemeClr val="tx1"/>
                </a:solidFill>
              </a:rPr>
              <a:t> M Right join KRS K</a:t>
            </a:r>
          </a:p>
          <a:p>
            <a:pPr>
              <a:lnSpc>
                <a:spcPct val="80000"/>
              </a:lnSpc>
              <a:buFont typeface="Wingdings" panose="05000000000000000000" pitchFamily="2" charset="2"/>
              <a:buNone/>
            </a:pPr>
            <a:r>
              <a:rPr lang="en-US" sz="2600" dirty="0">
                <a:solidFill>
                  <a:schemeClr val="tx1"/>
                </a:solidFill>
              </a:rPr>
              <a:t>	On M.NIM = K.NIM</a:t>
            </a:r>
          </a:p>
          <a:p>
            <a:pPr>
              <a:lnSpc>
                <a:spcPct val="80000"/>
              </a:lnSpc>
              <a:buFont typeface="Wingdings" panose="05000000000000000000" pitchFamily="2" charset="2"/>
              <a:buNone/>
            </a:pPr>
            <a:r>
              <a:rPr lang="en-US" sz="2600" dirty="0">
                <a:solidFill>
                  <a:schemeClr val="tx1"/>
                </a:solidFill>
              </a:rPr>
              <a:t>	WHERE </a:t>
            </a:r>
            <a:r>
              <a:rPr lang="en-US" sz="2600" dirty="0" err="1">
                <a:solidFill>
                  <a:schemeClr val="tx1"/>
                </a:solidFill>
              </a:rPr>
              <a:t>Nama</a:t>
            </a:r>
            <a:r>
              <a:rPr lang="en-US" sz="2600" dirty="0">
                <a:solidFill>
                  <a:schemeClr val="tx1"/>
                </a:solidFill>
              </a:rPr>
              <a:t> like ‘%a%’</a:t>
            </a:r>
          </a:p>
        </p:txBody>
      </p:sp>
    </p:spTree>
    <p:extLst>
      <p:ext uri="{BB962C8B-B14F-4D97-AF65-F5344CB8AC3E}">
        <p14:creationId xmlns:p14="http://schemas.microsoft.com/office/powerpoint/2010/main" val="4082078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id-ID" dirty="0" err="1">
                <a:solidFill>
                  <a:schemeClr val="tx1"/>
                </a:solidFill>
              </a:rPr>
              <a:t>Outer</a:t>
            </a:r>
            <a:r>
              <a:rPr lang="id-ID" dirty="0">
                <a:solidFill>
                  <a:schemeClr val="tx1"/>
                </a:solidFill>
              </a:rPr>
              <a:t> </a:t>
            </a:r>
            <a:r>
              <a:rPr lang="id-ID" dirty="0" err="1" smtClean="0">
                <a:solidFill>
                  <a:schemeClr val="tx1"/>
                </a:solidFill>
              </a:rPr>
              <a:t>Join</a:t>
            </a:r>
            <a:endParaRPr lang="en-US" dirty="0">
              <a:solidFill>
                <a:schemeClr val="tx1"/>
              </a:solidFill>
            </a:endParaRPr>
          </a:p>
        </p:txBody>
      </p:sp>
      <p:sp>
        <p:nvSpPr>
          <p:cNvPr id="3" name="Content Placeholder 2"/>
          <p:cNvSpPr>
            <a:spLocks noGrp="1"/>
          </p:cNvSpPr>
          <p:nvPr>
            <p:ph idx="1"/>
          </p:nvPr>
        </p:nvSpPr>
        <p:spPr/>
        <p:txBody>
          <a:bodyPr/>
          <a:lstStyle/>
          <a:p>
            <a:r>
              <a:rPr lang="id-ID" b="1" dirty="0" err="1">
                <a:solidFill>
                  <a:schemeClr val="tx1"/>
                </a:solidFill>
              </a:rPr>
              <a:t>Full</a:t>
            </a:r>
            <a:r>
              <a:rPr lang="id-ID" b="1" dirty="0">
                <a:solidFill>
                  <a:schemeClr val="tx1"/>
                </a:solidFill>
              </a:rPr>
              <a:t> </a:t>
            </a:r>
            <a:r>
              <a:rPr lang="id-ID" b="1" dirty="0" err="1">
                <a:solidFill>
                  <a:schemeClr val="tx1"/>
                </a:solidFill>
              </a:rPr>
              <a:t>outer</a:t>
            </a:r>
            <a:r>
              <a:rPr lang="id-ID" b="1" dirty="0">
                <a:solidFill>
                  <a:schemeClr val="tx1"/>
                </a:solidFill>
              </a:rPr>
              <a:t> </a:t>
            </a:r>
            <a:r>
              <a:rPr lang="id-ID" b="1" dirty="0" err="1">
                <a:solidFill>
                  <a:schemeClr val="tx1"/>
                </a:solidFill>
              </a:rPr>
              <a:t>join</a:t>
            </a:r>
            <a:r>
              <a:rPr lang="id-ID" b="1" dirty="0">
                <a:solidFill>
                  <a:schemeClr val="tx1"/>
                </a:solidFill>
              </a:rPr>
              <a:t> (atau </a:t>
            </a:r>
            <a:r>
              <a:rPr lang="id-ID" b="1" dirty="0" err="1">
                <a:solidFill>
                  <a:schemeClr val="tx1"/>
                </a:solidFill>
              </a:rPr>
              <a:t>full</a:t>
            </a:r>
            <a:r>
              <a:rPr lang="id-ID" b="1" dirty="0">
                <a:solidFill>
                  <a:schemeClr val="tx1"/>
                </a:solidFill>
              </a:rPr>
              <a:t> </a:t>
            </a:r>
            <a:r>
              <a:rPr lang="id-ID" b="1" dirty="0" err="1">
                <a:solidFill>
                  <a:schemeClr val="tx1"/>
                </a:solidFill>
              </a:rPr>
              <a:t>join</a:t>
            </a:r>
            <a:r>
              <a:rPr lang="id-ID" b="1" dirty="0">
                <a:solidFill>
                  <a:schemeClr val="tx1"/>
                </a:solidFill>
              </a:rPr>
              <a:t>) </a:t>
            </a:r>
            <a:r>
              <a:rPr lang="id-ID" dirty="0">
                <a:solidFill>
                  <a:schemeClr val="tx1"/>
                </a:solidFill>
              </a:rPr>
              <a:t>pada </a:t>
            </a:r>
            <a:r>
              <a:rPr lang="id-ID" dirty="0" err="1">
                <a:solidFill>
                  <a:schemeClr val="tx1"/>
                </a:solidFill>
              </a:rPr>
              <a:t>hakekatnya</a:t>
            </a:r>
            <a:r>
              <a:rPr lang="id-ID" dirty="0">
                <a:solidFill>
                  <a:schemeClr val="tx1"/>
                </a:solidFill>
              </a:rPr>
              <a:t> merupakan kombinasi dari </a:t>
            </a:r>
            <a:r>
              <a:rPr lang="id-ID" dirty="0" err="1">
                <a:solidFill>
                  <a:schemeClr val="tx1"/>
                </a:solidFill>
              </a:rPr>
              <a:t>left</a:t>
            </a:r>
            <a:r>
              <a:rPr lang="id-ID" dirty="0">
                <a:solidFill>
                  <a:schemeClr val="tx1"/>
                </a:solidFill>
              </a:rPr>
              <a:t> dan </a:t>
            </a:r>
            <a:r>
              <a:rPr lang="id-ID" dirty="0" err="1">
                <a:solidFill>
                  <a:schemeClr val="tx1"/>
                </a:solidFill>
              </a:rPr>
              <a:t>right</a:t>
            </a:r>
            <a:r>
              <a:rPr lang="id-ID" dirty="0">
                <a:solidFill>
                  <a:schemeClr val="tx1"/>
                </a:solidFill>
              </a:rPr>
              <a:t> </a:t>
            </a:r>
            <a:r>
              <a:rPr lang="id-ID" dirty="0" err="1">
                <a:solidFill>
                  <a:schemeClr val="tx1"/>
                </a:solidFill>
              </a:rPr>
              <a:t>join</a:t>
            </a:r>
            <a:r>
              <a:rPr lang="id-ID" dirty="0">
                <a:solidFill>
                  <a:schemeClr val="tx1"/>
                </a:solidFill>
              </a:rPr>
              <a:t>.</a:t>
            </a:r>
            <a:endParaRPr lang="en-US" dirty="0" smtClean="0">
              <a:solidFill>
                <a:schemeClr val="tx1"/>
              </a:solidFill>
            </a:endParaRPr>
          </a:p>
          <a:p>
            <a:r>
              <a:rPr lang="en-US" b="1" dirty="0" smtClean="0">
                <a:solidFill>
                  <a:schemeClr val="tx1"/>
                </a:solidFill>
              </a:rPr>
              <a:t>s</a:t>
            </a:r>
            <a:r>
              <a:rPr lang="id-ID" b="1" dirty="0" err="1" smtClean="0">
                <a:solidFill>
                  <a:schemeClr val="tx1"/>
                </a:solidFill>
              </a:rPr>
              <a:t>yntax</a:t>
            </a:r>
            <a:r>
              <a:rPr lang="id-ID" dirty="0">
                <a:solidFill>
                  <a:schemeClr val="tx1"/>
                </a:solidFill>
              </a:rPr>
              <a:t/>
            </a:r>
            <a:br>
              <a:rPr lang="id-ID" dirty="0">
                <a:solidFill>
                  <a:schemeClr val="tx1"/>
                </a:solidFill>
              </a:rPr>
            </a:br>
            <a:r>
              <a:rPr lang="id-ID" dirty="0">
                <a:solidFill>
                  <a:schemeClr val="tx1"/>
                </a:solidFill>
              </a:rPr>
              <a:t>SELECT A1, A2, ..., </a:t>
            </a:r>
            <a:r>
              <a:rPr lang="id-ID" dirty="0" err="1">
                <a:solidFill>
                  <a:schemeClr val="tx1"/>
                </a:solidFill>
              </a:rPr>
              <a:t>An</a:t>
            </a:r>
            <a:r>
              <a:rPr lang="id-ID" dirty="0">
                <a:solidFill>
                  <a:schemeClr val="tx1"/>
                </a:solidFill>
              </a:rPr>
              <a:t> </a:t>
            </a:r>
            <a:br>
              <a:rPr lang="id-ID" dirty="0">
                <a:solidFill>
                  <a:schemeClr val="tx1"/>
                </a:solidFill>
              </a:rPr>
            </a:br>
            <a:r>
              <a:rPr lang="id-ID" dirty="0">
                <a:solidFill>
                  <a:schemeClr val="tx1"/>
                </a:solidFill>
              </a:rPr>
              <a:t>FROM r1 </a:t>
            </a:r>
            <a:br>
              <a:rPr lang="id-ID" dirty="0">
                <a:solidFill>
                  <a:schemeClr val="tx1"/>
                </a:solidFill>
              </a:rPr>
            </a:br>
            <a:r>
              <a:rPr lang="id-ID" dirty="0">
                <a:solidFill>
                  <a:schemeClr val="tx1"/>
                </a:solidFill>
              </a:rPr>
              <a:t>FULL OUTER JOIN r2 </a:t>
            </a:r>
            <a:br>
              <a:rPr lang="id-ID" dirty="0">
                <a:solidFill>
                  <a:schemeClr val="tx1"/>
                </a:solidFill>
              </a:rPr>
            </a:br>
            <a:r>
              <a:rPr lang="id-ID" dirty="0">
                <a:solidFill>
                  <a:schemeClr val="tx1"/>
                </a:solidFill>
              </a:rPr>
              <a:t>ON r1.join_key = r2.join_key</a:t>
            </a:r>
            <a:r>
              <a:rPr lang="id-ID" i="1" dirty="0"/>
              <a:t/>
            </a:r>
            <a:br>
              <a:rPr lang="id-ID" i="1" dirty="0"/>
            </a:br>
            <a:r>
              <a:rPr lang="id-ID" i="1" dirty="0"/>
              <a:t> </a:t>
            </a:r>
            <a:endParaRPr lang="en-US" dirty="0"/>
          </a:p>
          <a:p>
            <a:pPr marL="114300" indent="0">
              <a:buNone/>
            </a:pPr>
            <a:endParaRPr lang="en-US" dirty="0" smtClean="0"/>
          </a:p>
          <a:p>
            <a:pPr marL="11430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C5D243CA-806E-402E-87EA-B001B6507DFC}" type="slidenum">
              <a:rPr lang="id-ID" smtClean="0">
                <a:solidFill>
                  <a:srgbClr val="2F5897"/>
                </a:solidFill>
              </a:rPr>
              <a:pPr/>
              <a:t>9</a:t>
            </a:fld>
            <a:endParaRPr lang="id-ID">
              <a:solidFill>
                <a:srgbClr val="2F5897"/>
              </a:solidFill>
            </a:endParaRPr>
          </a:p>
        </p:txBody>
      </p:sp>
      <p:pic>
        <p:nvPicPr>
          <p:cNvPr id="7" name="Picture 6"/>
          <p:cNvPicPr/>
          <p:nvPr/>
        </p:nvPicPr>
        <p:blipFill>
          <a:blip r:embed="rId2"/>
          <a:stretch>
            <a:fillRect/>
          </a:stretch>
        </p:blipFill>
        <p:spPr>
          <a:xfrm>
            <a:off x="7726518" y="2766796"/>
            <a:ext cx="3478101" cy="2260511"/>
          </a:xfrm>
          <a:prstGeom prst="rect">
            <a:avLst/>
          </a:prstGeom>
        </p:spPr>
      </p:pic>
    </p:spTree>
    <p:extLst>
      <p:ext uri="{BB962C8B-B14F-4D97-AF65-F5344CB8AC3E}">
        <p14:creationId xmlns:p14="http://schemas.microsoft.com/office/powerpoint/2010/main" val="139818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76</TotalTime>
  <Words>586</Words>
  <Application>Microsoft Office PowerPoint</Application>
  <PresentationFormat>Widescreen</PresentationFormat>
  <Paragraphs>233</Paragraphs>
  <Slides>22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Arial</vt:lpstr>
      <vt:lpstr>Book Antiqua</vt:lpstr>
      <vt:lpstr>Calibri</vt:lpstr>
      <vt:lpstr>Century Gothic</vt:lpstr>
      <vt:lpstr>Mangal</vt:lpstr>
      <vt:lpstr>Times New Roman</vt:lpstr>
      <vt:lpstr>Wingdings</vt:lpstr>
      <vt:lpstr>Apothecary</vt:lpstr>
      <vt:lpstr>Bitmap Image</vt:lpstr>
      <vt:lpstr>Select join</vt:lpstr>
      <vt:lpstr>Relationship </vt:lpstr>
      <vt:lpstr>Join </vt:lpstr>
      <vt:lpstr>Inner Join</vt:lpstr>
      <vt:lpstr>Outer Join</vt:lpstr>
      <vt:lpstr>LEFT JOIN</vt:lpstr>
      <vt:lpstr>Outer Join</vt:lpstr>
      <vt:lpstr>RIGHT JOIN</vt:lpstr>
      <vt:lpstr>Outer Join</vt:lpstr>
      <vt:lpstr>FULL JOIN</vt:lpstr>
      <vt:lpstr>SYNTAX</vt:lpstr>
      <vt:lpstr>Relasi Antar Tabel</vt:lpstr>
      <vt:lpstr>PENGGUNAAN ALIAS</vt:lpstr>
      <vt:lpstr>Contoh syntax</vt:lpstr>
      <vt:lpstr>PowerPoint Presentation</vt:lpstr>
      <vt:lpstr>PowerPoint Presentation</vt:lpstr>
      <vt:lpstr>PowerPoint Presentation</vt:lpstr>
      <vt:lpstr>tugas</vt:lpstr>
      <vt:lpstr>tugas</vt:lpstr>
      <vt:lpstr>PowerPoint Presentation</vt:lpstr>
      <vt:lpstr>Terimakasih </vt:lpstr>
      <vt:lpstr>referensi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Latihan soal</dc:title>
  <dc:creator>mayang</dc:creator>
  <cp:lastModifiedBy>mayang</cp:lastModifiedBy>
  <cp:revision>18</cp:revision>
  <cp:lastPrinted>2017-03-19T12:03:00Z</cp:lastPrinted>
  <dcterms:created xsi:type="dcterms:W3CDTF">2017-03-19T09:15:00Z</dcterms:created>
  <dcterms:modified xsi:type="dcterms:W3CDTF">2017-04-07T11:36:46Z</dcterms:modified>
</cp:coreProperties>
</file>