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2" autoAdjust="0"/>
  </p:normalViewPr>
  <p:slideViewPr>
    <p:cSldViewPr snapToGrid="0">
      <p:cViewPr>
        <p:scale>
          <a:sx n="100" d="100"/>
          <a:sy n="100" d="100"/>
        </p:scale>
        <p:origin x="58" y="-960"/>
      </p:cViewPr>
      <p:guideLst/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62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096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87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965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D098A2-8E06-4E5D-87A9-EFF30E24AFE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60B92A-BE33-4B28-8410-72E939388D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9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a.org/tools/challengesupport/selectionpolicytoolkit/criter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80D-B854-4A07-9C5E-1E2BBD3AE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3260548"/>
          </a:xfrm>
        </p:spPr>
        <p:txBody>
          <a:bodyPr/>
          <a:lstStyle/>
          <a:p>
            <a:r>
              <a:rPr lang="en-US" sz="6000" dirty="0"/>
              <a:t>Electronic publishing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1FFC1-F65C-454E-B5A2-66E532C3E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3428999"/>
            <a:ext cx="8045373" cy="1604639"/>
          </a:xfrm>
        </p:spPr>
        <p:txBody>
          <a:bodyPr>
            <a:normAutofit/>
          </a:bodyPr>
          <a:lstStyle/>
          <a:p>
            <a:r>
              <a:rPr lang="en-US" sz="2800" dirty="0"/>
              <a:t>Abdul </a:t>
            </a:r>
            <a:r>
              <a:rPr lang="en-US" sz="2800" dirty="0" err="1"/>
              <a:t>latif</a:t>
            </a:r>
            <a:r>
              <a:rPr lang="en-US" sz="2800" dirty="0"/>
              <a:t> (1)</a:t>
            </a:r>
          </a:p>
          <a:p>
            <a:r>
              <a:rPr lang="en-US" sz="2800" dirty="0"/>
              <a:t>Farid </a:t>
            </a:r>
            <a:r>
              <a:rPr lang="en-US" sz="2800" dirty="0" err="1"/>
              <a:t>aziz</a:t>
            </a:r>
            <a:r>
              <a:rPr lang="en-US" sz="2800" dirty="0"/>
              <a:t> </a:t>
            </a:r>
            <a:r>
              <a:rPr lang="en-US" sz="2800" dirty="0" err="1"/>
              <a:t>wicaksono</a:t>
            </a:r>
            <a:r>
              <a:rPr lang="en-US" sz="2800" dirty="0"/>
              <a:t> (14)</a:t>
            </a:r>
          </a:p>
          <a:p>
            <a:r>
              <a:rPr lang="en-US" sz="2800" dirty="0"/>
              <a:t>Muhammad </a:t>
            </a:r>
            <a:r>
              <a:rPr lang="en-US" sz="2800" dirty="0" err="1"/>
              <a:t>zaafril</a:t>
            </a:r>
            <a:r>
              <a:rPr lang="en-US" sz="2800" dirty="0"/>
              <a:t> s. (25)</a:t>
            </a:r>
          </a:p>
        </p:txBody>
      </p:sp>
    </p:spTree>
    <p:extLst>
      <p:ext uri="{BB962C8B-B14F-4D97-AF65-F5344CB8AC3E}">
        <p14:creationId xmlns:p14="http://schemas.microsoft.com/office/powerpoint/2010/main" val="3775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7434-7F60-4BC7-A101-8B96F63A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29575"/>
            <a:ext cx="10178322" cy="5150018"/>
          </a:xfrm>
        </p:spPr>
        <p:txBody>
          <a:bodyPr/>
          <a:lstStyle/>
          <a:p>
            <a:pPr marL="233363" indent="-233363">
              <a:buNone/>
            </a:pPr>
            <a:r>
              <a:rPr lang="en-US" dirty="0"/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we still need them printed in the future or it is enough to have their digitalized version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7A9-861F-4718-9E8C-DAE231D6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6" y="1584414"/>
            <a:ext cx="3519328" cy="41549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D2958-A401-4D60-B430-CEED059E3B8E}"/>
              </a:ext>
            </a:extLst>
          </p:cNvPr>
          <p:cNvSpPr txBox="1">
            <a:spLocks/>
          </p:cNvSpPr>
          <p:nvPr/>
        </p:nvSpPr>
        <p:spPr>
          <a:xfrm>
            <a:off x="5680954" y="1614791"/>
            <a:ext cx="5369668" cy="441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 our opinion still, because too long seeing the screen is not good for eye health, even many people are more comfortable reading in books than reading on a smart phone</a:t>
            </a:r>
          </a:p>
        </p:txBody>
      </p:sp>
    </p:spTree>
    <p:extLst>
      <p:ext uri="{BB962C8B-B14F-4D97-AF65-F5344CB8AC3E}">
        <p14:creationId xmlns:p14="http://schemas.microsoft.com/office/powerpoint/2010/main" val="367260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D84-C368-44B3-952E-18D2B2D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register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2F33D-853E-47F9-8D9A-F662CDF436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6" y="1536971"/>
            <a:ext cx="5946213" cy="334474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B7DC2-7881-47BC-AE94-FFE00B3C8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Before user can use the application, user must login by insert the username and password.</a:t>
            </a:r>
          </a:p>
          <a:p>
            <a:r>
              <a:rPr lang="en-US" dirty="0"/>
              <a:t>Or if user not registered, user must insert username, email and password to register account.</a:t>
            </a:r>
          </a:p>
        </p:txBody>
      </p:sp>
    </p:spTree>
    <p:extLst>
      <p:ext uri="{BB962C8B-B14F-4D97-AF65-F5344CB8AC3E}">
        <p14:creationId xmlns:p14="http://schemas.microsoft.com/office/powerpoint/2010/main" val="77880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015C-092A-40D0-9C71-A2F3BBB7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6FE39-F871-492E-A4D7-5B6C710B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1630" y="1641192"/>
            <a:ext cx="4415730" cy="4729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now used to open </a:t>
            </a:r>
            <a:r>
              <a:rPr lang="en-US" dirty="0" err="1"/>
              <a:t>ebook</a:t>
            </a:r>
            <a:r>
              <a:rPr lang="en-US" dirty="0"/>
              <a:t> being read</a:t>
            </a:r>
          </a:p>
          <a:p>
            <a:r>
              <a:rPr lang="en-US" dirty="0"/>
              <a:t>Favorites used to see </a:t>
            </a:r>
            <a:r>
              <a:rPr lang="en-US" dirty="0" err="1"/>
              <a:t>ebooks</a:t>
            </a:r>
            <a:r>
              <a:rPr lang="en-US" dirty="0"/>
              <a:t> favorite</a:t>
            </a:r>
          </a:p>
          <a:p>
            <a:r>
              <a:rPr lang="en-US" dirty="0"/>
              <a:t>Read later used to see </a:t>
            </a:r>
            <a:r>
              <a:rPr lang="en-US" dirty="0" err="1"/>
              <a:t>ebooks</a:t>
            </a:r>
            <a:r>
              <a:rPr lang="en-US" dirty="0"/>
              <a:t> which will be read later</a:t>
            </a:r>
          </a:p>
          <a:p>
            <a:r>
              <a:rPr lang="en-US" dirty="0"/>
              <a:t>Have read used to see </a:t>
            </a:r>
            <a:r>
              <a:rPr lang="en-US" dirty="0" err="1"/>
              <a:t>ebooks</a:t>
            </a:r>
            <a:r>
              <a:rPr lang="en-US" dirty="0"/>
              <a:t> that have been read</a:t>
            </a:r>
          </a:p>
          <a:p>
            <a:r>
              <a:rPr lang="en-US" dirty="0"/>
              <a:t>All </a:t>
            </a:r>
            <a:r>
              <a:rPr lang="en-US" dirty="0" err="1"/>
              <a:t>ebook</a:t>
            </a:r>
            <a:r>
              <a:rPr lang="en-US" dirty="0"/>
              <a:t> used to see all </a:t>
            </a:r>
            <a:r>
              <a:rPr lang="en-US" dirty="0" err="1"/>
              <a:t>ebooks</a:t>
            </a:r>
            <a:endParaRPr lang="en-US" dirty="0"/>
          </a:p>
          <a:p>
            <a:r>
              <a:rPr lang="en-US" dirty="0"/>
              <a:t>Open file used to open </a:t>
            </a:r>
            <a:r>
              <a:rPr lang="en-US" dirty="0" err="1"/>
              <a:t>ebook</a:t>
            </a:r>
            <a:r>
              <a:rPr lang="en-US" dirty="0"/>
              <a:t> file stored in storage</a:t>
            </a:r>
          </a:p>
          <a:p>
            <a:r>
              <a:rPr lang="en-US" dirty="0"/>
              <a:t>Settings used to set the </a:t>
            </a:r>
            <a:r>
              <a:rPr lang="en-US" dirty="0" err="1"/>
              <a:t>ebook</a:t>
            </a:r>
            <a:r>
              <a:rPr lang="en-US" dirty="0"/>
              <a:t> reader application</a:t>
            </a:r>
          </a:p>
          <a:p>
            <a:r>
              <a:rPr lang="en-US" dirty="0"/>
              <a:t>Store used to show </a:t>
            </a:r>
            <a:r>
              <a:rPr lang="en-US" dirty="0" err="1"/>
              <a:t>ebooks</a:t>
            </a:r>
            <a:r>
              <a:rPr lang="en-US" dirty="0"/>
              <a:t> which you want to buy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58491D-4F60-4967-8130-67E5235486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3" y="1597307"/>
            <a:ext cx="6838227" cy="3849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AEDA6-F983-419F-9A55-69648A5B7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36081"/>
            <a:ext cx="303782" cy="30378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A5224D-B1A3-4A7E-9357-570523EE7669}"/>
              </a:ext>
            </a:extLst>
          </p:cNvPr>
          <p:cNvSpPr/>
          <p:nvPr/>
        </p:nvSpPr>
        <p:spPr>
          <a:xfrm>
            <a:off x="2256817" y="1874517"/>
            <a:ext cx="2130357" cy="148836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0365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B8C7-84C8-41E7-976D-305F985F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393B12-41FB-450C-BBDB-6DD31D6A8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7" y="1874517"/>
            <a:ext cx="7916245" cy="44528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3219A-453E-4896-805E-3D4C643B4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4426" y="2286000"/>
            <a:ext cx="3033970" cy="3619500"/>
          </a:xfrm>
        </p:spPr>
        <p:txBody>
          <a:bodyPr/>
          <a:lstStyle/>
          <a:p>
            <a:r>
              <a:rPr lang="en-US" dirty="0"/>
              <a:t>Navigation bar used to open menu</a:t>
            </a:r>
          </a:p>
          <a:p>
            <a:r>
              <a:rPr lang="en-US" dirty="0"/>
              <a:t>Pencil button used to circle around the text</a:t>
            </a:r>
          </a:p>
          <a:p>
            <a:r>
              <a:rPr lang="en-US" dirty="0" err="1"/>
              <a:t>Textliner</a:t>
            </a:r>
            <a:r>
              <a:rPr lang="en-US" dirty="0"/>
              <a:t> used to mark the sentence.</a:t>
            </a:r>
          </a:p>
          <a:p>
            <a:r>
              <a:rPr lang="en-US" dirty="0"/>
              <a:t>Scroll used to move the text up or down</a:t>
            </a:r>
          </a:p>
        </p:txBody>
      </p:sp>
    </p:spTree>
    <p:extLst>
      <p:ext uri="{BB962C8B-B14F-4D97-AF65-F5344CB8AC3E}">
        <p14:creationId xmlns:p14="http://schemas.microsoft.com/office/powerpoint/2010/main" val="231898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D854-99CB-434E-BAE5-26174146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979671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35360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D5B3-8DE2-455B-888F-5B198CB1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of a good desktop/ electronic publishing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F9B8-BE9D-4E10-AC63-95B97B22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General Criteria:</a:t>
            </a:r>
          </a:p>
          <a:p>
            <a:pPr fontAlgn="base"/>
            <a:r>
              <a:rPr lang="en-US" dirty="0"/>
              <a:t>Present and potential relevance to community needs</a:t>
            </a:r>
          </a:p>
          <a:p>
            <a:pPr fontAlgn="base"/>
            <a:r>
              <a:rPr lang="en-US" dirty="0"/>
              <a:t>Suitability of physical form for library use</a:t>
            </a:r>
          </a:p>
          <a:p>
            <a:pPr fontAlgn="base"/>
            <a:r>
              <a:rPr lang="en-US" dirty="0"/>
              <a:t>Suitability of subject and style for intended audience</a:t>
            </a:r>
          </a:p>
          <a:p>
            <a:pPr fontAlgn="base"/>
            <a:r>
              <a:rPr lang="en-US" dirty="0"/>
              <a:t>Importance as a document of the times</a:t>
            </a:r>
          </a:p>
          <a:p>
            <a:pPr fontAlgn="base"/>
            <a:r>
              <a:rPr lang="en-US" dirty="0"/>
              <a:t>Attention by critics and reviewers</a:t>
            </a:r>
          </a:p>
          <a:p>
            <a:pPr fontAlgn="base"/>
            <a:r>
              <a:rPr lang="en-US" dirty="0"/>
              <a:t>Potential user appeal</a:t>
            </a:r>
          </a:p>
          <a:p>
            <a:pPr fontAlgn="base"/>
            <a:r>
              <a:rPr lang="en-US" dirty="0"/>
              <a:t>Requests by library patrons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5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81C5-0ADC-43CE-AE61-40E7DC64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76655"/>
            <a:ext cx="10178322" cy="6050605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Content Criteria:</a:t>
            </a:r>
          </a:p>
          <a:p>
            <a:pPr fontAlgn="base"/>
            <a:r>
              <a:rPr lang="en-US" sz="1800" dirty="0"/>
              <a:t>Authority</a:t>
            </a:r>
          </a:p>
          <a:p>
            <a:pPr fontAlgn="base"/>
            <a:r>
              <a:rPr lang="en-US" sz="1800" dirty="0"/>
              <a:t>Comprehensiveness and depth of treatment</a:t>
            </a:r>
          </a:p>
          <a:p>
            <a:pPr fontAlgn="base"/>
            <a:r>
              <a:rPr lang="en-US" sz="1800" dirty="0"/>
              <a:t>Skill, competence, and purpose of the author</a:t>
            </a:r>
          </a:p>
          <a:p>
            <a:pPr fontAlgn="base"/>
            <a:r>
              <a:rPr lang="en-US" sz="1800" dirty="0"/>
              <a:t>Reputation and significance of the author</a:t>
            </a:r>
          </a:p>
          <a:p>
            <a:pPr fontAlgn="base"/>
            <a:r>
              <a:rPr lang="en-US" sz="1800" dirty="0"/>
              <a:t>Objectivity</a:t>
            </a:r>
          </a:p>
          <a:p>
            <a:pPr fontAlgn="base"/>
            <a:r>
              <a:rPr lang="en-US" sz="1800" dirty="0"/>
              <a:t>Consideration of the work as a whole</a:t>
            </a:r>
          </a:p>
          <a:p>
            <a:pPr fontAlgn="base"/>
            <a:r>
              <a:rPr lang="en-US" sz="1800" dirty="0"/>
              <a:t>Clarity</a:t>
            </a:r>
          </a:p>
          <a:p>
            <a:pPr fontAlgn="base"/>
            <a:r>
              <a:rPr lang="en-US" sz="1800" dirty="0"/>
              <a:t>Currency</a:t>
            </a:r>
          </a:p>
          <a:p>
            <a:pPr fontAlgn="base"/>
            <a:r>
              <a:rPr lang="en-US" sz="1800" dirty="0"/>
              <a:t>Technical quality</a:t>
            </a:r>
          </a:p>
          <a:p>
            <a:pPr fontAlgn="base"/>
            <a:r>
              <a:rPr lang="en-US" sz="1800" dirty="0"/>
              <a:t>Representation of diverse points of view</a:t>
            </a:r>
          </a:p>
          <a:p>
            <a:pPr fontAlgn="base"/>
            <a:r>
              <a:rPr lang="en-US" sz="1800" dirty="0"/>
              <a:t>Representation of important movements, genres, or trends</a:t>
            </a:r>
          </a:p>
          <a:p>
            <a:pPr fontAlgn="base"/>
            <a:r>
              <a:rPr lang="en-US" sz="1800" dirty="0"/>
              <a:t>Vitality and originality</a:t>
            </a:r>
          </a:p>
          <a:p>
            <a:pPr fontAlgn="base"/>
            <a:r>
              <a:rPr lang="en-US" sz="1800" dirty="0"/>
              <a:t>Artistic presentation and/or experimentation</a:t>
            </a:r>
          </a:p>
          <a:p>
            <a:pPr fontAlgn="base"/>
            <a:r>
              <a:rPr lang="en-US" sz="1800" dirty="0"/>
              <a:t>Sustained interest</a:t>
            </a:r>
          </a:p>
          <a:p>
            <a:pPr fontAlgn="base"/>
            <a:r>
              <a:rPr lang="en-US" sz="1800" dirty="0"/>
              <a:t>Relevance and use of the information</a:t>
            </a:r>
          </a:p>
          <a:p>
            <a:pPr fontAlgn="base"/>
            <a:r>
              <a:rPr lang="en-US" sz="1800" dirty="0"/>
              <a:t>Effective characterization</a:t>
            </a:r>
          </a:p>
          <a:p>
            <a:pPr fontAlgn="base"/>
            <a:r>
              <a:rPr lang="en-US" sz="1800" dirty="0"/>
              <a:t>Authenticity of history or social setting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24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CB47-BFF7-493C-B392-C609D646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03115"/>
            <a:ext cx="10178322" cy="527647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Top Five Recommended Public Library Reviewing Sources:</a:t>
            </a:r>
          </a:p>
          <a:p>
            <a:pPr fontAlgn="base"/>
            <a:r>
              <a:rPr lang="en-US" dirty="0"/>
              <a:t>Booklist</a:t>
            </a:r>
          </a:p>
          <a:p>
            <a:pPr fontAlgn="base"/>
            <a:r>
              <a:rPr lang="en-US" dirty="0"/>
              <a:t>Goodreads</a:t>
            </a:r>
          </a:p>
          <a:p>
            <a:pPr fontAlgn="base"/>
            <a:r>
              <a:rPr lang="en-US" dirty="0"/>
              <a:t>New York Times Book Review</a:t>
            </a:r>
          </a:p>
          <a:p>
            <a:pPr fontAlgn="base"/>
            <a:r>
              <a:rPr lang="en-US" dirty="0"/>
              <a:t>Publishers Weekly</a:t>
            </a:r>
          </a:p>
          <a:p>
            <a:pPr fontAlgn="base"/>
            <a:r>
              <a:rPr lang="en-US" dirty="0"/>
              <a:t>Shelf Awareness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dirty="0"/>
              <a:t>ource 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http://www.ala.org/tools/challengesupport/selectionpolicytoolkit/criteria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BF1E-D30A-4757-ABCD-E485E943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5751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C21B-5CE3-4956-8F74-B694D9EF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52" y="1400783"/>
            <a:ext cx="10321047" cy="50748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 What features should an electronic book reader have?</a:t>
            </a:r>
          </a:p>
          <a:p>
            <a:pPr marL="457200"/>
            <a:r>
              <a:rPr lang="id-ID" b="1" dirty="0"/>
              <a:t>Usability</a:t>
            </a:r>
            <a:endParaRPr lang="en-US" b="1" dirty="0"/>
          </a:p>
          <a:p>
            <a:pPr marL="457200" indent="0">
              <a:buNone/>
            </a:pPr>
            <a:r>
              <a:rPr lang="id-ID" dirty="0"/>
              <a:t>You may go through several hours with your electronic book reader, and it is essential that you feel good utilizing it. </a:t>
            </a:r>
            <a:endParaRPr lang="en-US" dirty="0"/>
          </a:p>
          <a:p>
            <a:pPr marL="457200"/>
            <a:r>
              <a:rPr lang="id-ID" b="1" dirty="0"/>
              <a:t>Resolution</a:t>
            </a:r>
            <a:endParaRPr lang="en-US" dirty="0"/>
          </a:p>
          <a:p>
            <a:pPr marL="457200" indent="0">
              <a:buNone/>
            </a:pPr>
            <a:r>
              <a:rPr lang="id-ID" dirty="0"/>
              <a:t>While the device’s resolution doesn’t solely determine an e-reader’s screen quality, it’s a decent marker of how sharp onscreen text looks. </a:t>
            </a:r>
            <a:endParaRPr lang="en-US" dirty="0"/>
          </a:p>
          <a:p>
            <a:pPr marL="457200"/>
            <a:r>
              <a:rPr lang="id-ID" b="1" dirty="0"/>
              <a:t>Pixels</a:t>
            </a:r>
            <a:endParaRPr lang="en-US" dirty="0"/>
          </a:p>
          <a:p>
            <a:pPr marL="457200" indent="0">
              <a:buNone/>
            </a:pPr>
            <a:r>
              <a:rPr lang="id-ID" dirty="0"/>
              <a:t>This is the number of physical pixels on the display.High-density screens are useful for readers with glasses or sight problems, however, high and low-end displays with no less than 150 ppi are as yet usable for most of the readers. </a:t>
            </a:r>
            <a:endParaRPr lang="en-US" dirty="0"/>
          </a:p>
          <a:p>
            <a:pPr marL="457200"/>
            <a:r>
              <a:rPr lang="id-ID" b="1" dirty="0"/>
              <a:t>Screen Size</a:t>
            </a:r>
            <a:endParaRPr lang="en-US" dirty="0"/>
          </a:p>
          <a:p>
            <a:pPr marL="457200" indent="0">
              <a:buNone/>
            </a:pPr>
            <a:r>
              <a:rPr lang="id-ID" dirty="0"/>
              <a:t>All e-book readers let you change the font size of the text you’re reading, so even a smaller screen can display a significantly bigger size than you’re used to seeing in a book, magazine, or newspaper.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7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8C9C-F628-4E50-8987-8519D2EB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73933"/>
            <a:ext cx="10178322" cy="530566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/>
              <a:t>Adjustable Brightness</a:t>
            </a:r>
            <a:endParaRPr lang="en-US" dirty="0"/>
          </a:p>
          <a:p>
            <a:pPr marL="233363" indent="0">
              <a:buNone/>
            </a:pPr>
            <a:r>
              <a:rPr lang="id-ID" dirty="0"/>
              <a:t>Ebook readers’ displays can be difficult to read in the dark.Devices with adjustable screen brightness, back-light the screen so you can read in different levels of light. This is a useful feature if you frequently read in the dark or at night. </a:t>
            </a:r>
            <a:endParaRPr lang="en-US" dirty="0"/>
          </a:p>
          <a:p>
            <a:r>
              <a:rPr lang="id-ID" b="1" dirty="0"/>
              <a:t>Battery Life</a:t>
            </a:r>
            <a:endParaRPr lang="en-US" dirty="0"/>
          </a:p>
          <a:p>
            <a:pPr marL="233363" indent="0">
              <a:buNone/>
            </a:pPr>
            <a:r>
              <a:rPr lang="id-ID" dirty="0"/>
              <a:t>The other big advantage of E-Ink readers is the battery life, which is measured in weeks, not hours.</a:t>
            </a:r>
            <a:endParaRPr lang="en-US" dirty="0"/>
          </a:p>
          <a:p>
            <a:r>
              <a:rPr lang="id-ID" b="1" dirty="0"/>
              <a:t>Connectivity</a:t>
            </a:r>
            <a:endParaRPr lang="en-US" dirty="0"/>
          </a:p>
          <a:p>
            <a:pPr marL="233363" indent="0">
              <a:buNone/>
            </a:pPr>
            <a:r>
              <a:rPr lang="id-ID" dirty="0"/>
              <a:t>All modern eBook readers are WiFi enabled, which means you can use them to connect to your home internet to download books. This can be done without a computer and usually, the process is straightforward. Choosing books from the library or from an online bookstore, shouldn’t make any difference if your device has options for both.</a:t>
            </a:r>
            <a:endParaRPr lang="en-US" dirty="0"/>
          </a:p>
          <a:p>
            <a:r>
              <a:rPr lang="id-ID" b="1" dirty="0"/>
              <a:t>Library Support</a:t>
            </a:r>
            <a:endParaRPr lang="en-US" dirty="0"/>
          </a:p>
          <a:p>
            <a:pPr marL="233363" indent="0">
              <a:buNone/>
            </a:pPr>
            <a:r>
              <a:rPr lang="id-ID" dirty="0"/>
              <a:t>Many local libraries will let you check out an eBook on loan – just as you can do with a regular book. Previously, support for this varied among e-readers and tablets. However, now it’s basically universal.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2CE9-906D-4BF6-87C0-5E2BA85E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54477"/>
            <a:ext cx="10178322" cy="58268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different electronic book readers in terms of its features.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Amazon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3B6528B6-97A5-4515-B3BB-D9665EBE220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46" y="1867642"/>
            <a:ext cx="5824025" cy="31227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E6A050-6A74-47AE-94AD-D1A8DC47D4F4}"/>
              </a:ext>
            </a:extLst>
          </p:cNvPr>
          <p:cNvSpPr txBox="1">
            <a:spLocks/>
          </p:cNvSpPr>
          <p:nvPr/>
        </p:nvSpPr>
        <p:spPr>
          <a:xfrm>
            <a:off x="4127823" y="3842426"/>
            <a:ext cx="6329411" cy="385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135589-45BD-47DC-9997-D344FD237FA4}"/>
              </a:ext>
            </a:extLst>
          </p:cNvPr>
          <p:cNvSpPr txBox="1">
            <a:spLocks/>
          </p:cNvSpPr>
          <p:nvPr/>
        </p:nvSpPr>
        <p:spPr>
          <a:xfrm>
            <a:off x="7752838" y="1780163"/>
            <a:ext cx="3829561" cy="4834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Headquarters:</a:t>
            </a:r>
            <a:r>
              <a:rPr lang="en-US" dirty="0"/>
              <a:t> Seattle </a:t>
            </a:r>
          </a:p>
          <a:p>
            <a:pPr marL="0" indent="0">
              <a:buNone/>
            </a:pPr>
            <a:r>
              <a:rPr lang="en-US" b="1" dirty="0"/>
              <a:t>Year Founded:</a:t>
            </a:r>
            <a:r>
              <a:rPr lang="en-US" dirty="0"/>
              <a:t>1995 </a:t>
            </a:r>
          </a:p>
          <a:p>
            <a:pPr marL="0" indent="0">
              <a:buNone/>
            </a:pPr>
            <a:r>
              <a:rPr lang="en-US" b="1" dirty="0"/>
              <a:t>Founder:</a:t>
            </a:r>
            <a:r>
              <a:rPr lang="en-US" dirty="0"/>
              <a:t> Jeffrey Bezos Jeffrey Bezos</a:t>
            </a:r>
          </a:p>
          <a:p>
            <a:pPr marL="0" indent="0">
              <a:buNone/>
            </a:pPr>
            <a:r>
              <a:rPr lang="en-US" b="1" dirty="0"/>
              <a:t>Market cap:</a:t>
            </a:r>
            <a:r>
              <a:rPr lang="en-US" dirty="0"/>
              <a:t> $18.3 billion </a:t>
            </a:r>
          </a:p>
          <a:p>
            <a:pPr marL="0" indent="0">
              <a:buNone/>
            </a:pPr>
            <a:r>
              <a:rPr lang="en-US" b="1" dirty="0"/>
              <a:t>Number of employees:</a:t>
            </a:r>
            <a:r>
              <a:rPr lang="en-US" dirty="0"/>
              <a:t> 7,600 </a:t>
            </a:r>
          </a:p>
          <a:p>
            <a:pPr marL="0" indent="0">
              <a:buNone/>
            </a:pPr>
            <a:r>
              <a:rPr lang="en-US" b="1" dirty="0"/>
              <a:t>Price-to-earnings </a:t>
            </a:r>
            <a:r>
              <a:rPr lang="en-US" b="1" dirty="0" err="1"/>
              <a:t>ratio:</a:t>
            </a:r>
            <a:r>
              <a:rPr lang="en-US" dirty="0" err="1"/>
              <a:t>Not</a:t>
            </a:r>
            <a:r>
              <a:rPr lang="en-US" dirty="0"/>
              <a:t> meaningful </a:t>
            </a:r>
          </a:p>
          <a:p>
            <a:pPr marL="0" indent="0">
              <a:buNone/>
            </a:pPr>
            <a:r>
              <a:rPr lang="en-US" b="1" dirty="0"/>
              <a:t>2002 revenue:</a:t>
            </a:r>
            <a:r>
              <a:rPr lang="en-US" dirty="0"/>
              <a:t> $3.93 billion</a:t>
            </a:r>
          </a:p>
          <a:p>
            <a:pPr marL="0" indent="0">
              <a:buNone/>
            </a:pPr>
            <a:r>
              <a:rPr lang="en-US" b="1" dirty="0"/>
              <a:t>2002 earnings per share:</a:t>
            </a:r>
            <a:r>
              <a:rPr lang="en-US" dirty="0"/>
              <a:t> 39 cents </a:t>
            </a:r>
          </a:p>
          <a:p>
            <a:pPr marL="0" indent="0">
              <a:buNone/>
            </a:pPr>
            <a:r>
              <a:rPr lang="en-US" b="1" dirty="0" err="1"/>
              <a:t>CEO:</a:t>
            </a:r>
            <a:r>
              <a:rPr lang="en-US" dirty="0" err="1"/>
              <a:t>Jeffrey</a:t>
            </a:r>
            <a:r>
              <a:rPr lang="en-US" dirty="0"/>
              <a:t> Bezos </a:t>
            </a:r>
          </a:p>
          <a:p>
            <a:pPr marL="0" indent="0">
              <a:buNone/>
            </a:pPr>
            <a:r>
              <a:rPr lang="en-US" b="1" dirty="0"/>
              <a:t>CEO's favorite book:</a:t>
            </a:r>
            <a:r>
              <a:rPr lang="en-US" dirty="0"/>
              <a:t> </a:t>
            </a:r>
            <a:r>
              <a:rPr lang="en-US" i="1" dirty="0"/>
              <a:t>The Remains Of The Day</a:t>
            </a:r>
            <a:r>
              <a:rPr lang="en-US" dirty="0"/>
              <a:t> by Kazuo Ishiguro Price of </a:t>
            </a:r>
            <a:r>
              <a:rPr lang="en-US" i="1" dirty="0"/>
              <a:t>The Teeth of the Tiger</a:t>
            </a:r>
            <a:r>
              <a:rPr lang="en-US" dirty="0"/>
              <a:t>, the No. 1 fiction book on the New York Times </a:t>
            </a:r>
          </a:p>
          <a:p>
            <a:pPr marL="0" indent="0">
              <a:buNone/>
            </a:pPr>
            <a:r>
              <a:rPr lang="en-US" b="1" dirty="0"/>
              <a:t>Best-Seller List:</a:t>
            </a:r>
            <a:r>
              <a:rPr lang="en-US" dirty="0"/>
              <a:t> $16.77, plus shipping </a:t>
            </a:r>
          </a:p>
          <a:p>
            <a:pPr marL="0" indent="0">
              <a:buNone/>
            </a:pPr>
            <a:r>
              <a:rPr lang="en-US" b="1" dirty="0"/>
              <a:t>Best </a:t>
            </a:r>
            <a:r>
              <a:rPr lang="en-US" b="1" dirty="0" err="1"/>
              <a:t>feature:</a:t>
            </a:r>
            <a:r>
              <a:rPr lang="en-US" dirty="0" err="1"/>
              <a:t>Free</a:t>
            </a:r>
            <a:r>
              <a:rPr lang="en-US" dirty="0"/>
              <a:t> shipping on orders over $25; personalized recommendations based on past purchases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6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BED3-34F2-46FA-8573-99E57057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43583"/>
            <a:ext cx="10178322" cy="493600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Barnes &amp; Noble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D4869-7140-4F1F-8F76-00470E5B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30204"/>
            <a:ext cx="4881489" cy="399783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53BED6-6D43-4EFE-8F35-7D9457189048}"/>
              </a:ext>
            </a:extLst>
          </p:cNvPr>
          <p:cNvSpPr txBox="1">
            <a:spLocks/>
          </p:cNvSpPr>
          <p:nvPr/>
        </p:nvSpPr>
        <p:spPr>
          <a:xfrm>
            <a:off x="6673068" y="1232926"/>
            <a:ext cx="3829561" cy="5031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Headquarters:</a:t>
            </a:r>
            <a:r>
              <a:rPr lang="en-US" dirty="0"/>
              <a:t> New York </a:t>
            </a:r>
          </a:p>
          <a:p>
            <a:pPr marL="0" indent="0">
              <a:buNone/>
            </a:pPr>
            <a:r>
              <a:rPr lang="en-US" b="1" dirty="0"/>
              <a:t>Year Founded:</a:t>
            </a:r>
            <a:r>
              <a:rPr lang="en-US" dirty="0"/>
              <a:t> 1917 </a:t>
            </a:r>
          </a:p>
          <a:p>
            <a:pPr marL="0" indent="0">
              <a:buNone/>
            </a:pPr>
            <a:r>
              <a:rPr lang="en-US" b="1" dirty="0"/>
              <a:t>Founder:</a:t>
            </a:r>
            <a:r>
              <a:rPr lang="en-US" dirty="0"/>
              <a:t> William Barnes/G. Clifford Noble </a:t>
            </a:r>
          </a:p>
          <a:p>
            <a:pPr marL="0" indent="0">
              <a:buNone/>
            </a:pPr>
            <a:r>
              <a:rPr lang="en-US" b="1" dirty="0"/>
              <a:t>Market cap:</a:t>
            </a:r>
            <a:r>
              <a:rPr lang="en-US" dirty="0"/>
              <a:t> $1.7 billion </a:t>
            </a:r>
          </a:p>
          <a:p>
            <a:pPr marL="0" indent="0">
              <a:buNone/>
            </a:pPr>
            <a:r>
              <a:rPr lang="en-US" b="1" dirty="0"/>
              <a:t>Number of employees:</a:t>
            </a:r>
            <a:r>
              <a:rPr lang="en-US" dirty="0"/>
              <a:t> 50,000</a:t>
            </a:r>
          </a:p>
          <a:p>
            <a:pPr marL="0" indent="0">
              <a:buNone/>
            </a:pPr>
            <a:r>
              <a:rPr lang="en-US" b="1" dirty="0"/>
              <a:t>Price-to-earnings ratio:</a:t>
            </a:r>
            <a:r>
              <a:rPr lang="en-US" dirty="0"/>
              <a:t> 14.97 </a:t>
            </a:r>
          </a:p>
          <a:p>
            <a:pPr marL="0" indent="0">
              <a:buNone/>
            </a:pPr>
            <a:r>
              <a:rPr lang="en-US" b="1" dirty="0"/>
              <a:t>2002 revenue:</a:t>
            </a:r>
            <a:r>
              <a:rPr lang="en-US" dirty="0"/>
              <a:t> $5.27 billion </a:t>
            </a:r>
          </a:p>
          <a:p>
            <a:pPr marL="0" indent="0">
              <a:buNone/>
            </a:pPr>
            <a:r>
              <a:rPr lang="en-US" b="1" dirty="0"/>
              <a:t>2002 earnings per share:</a:t>
            </a:r>
            <a:r>
              <a:rPr lang="en-US" dirty="0"/>
              <a:t> $1.39 (diluted) </a:t>
            </a:r>
          </a:p>
          <a:p>
            <a:pPr marL="0" indent="0">
              <a:buNone/>
            </a:pPr>
            <a:r>
              <a:rPr lang="en-US" b="1" dirty="0"/>
              <a:t>CEO:</a:t>
            </a:r>
            <a:r>
              <a:rPr lang="en-US" dirty="0"/>
              <a:t> </a:t>
            </a:r>
            <a:r>
              <a:rPr lang="en-US" dirty="0" err="1"/>
              <a:t>StephenRiggio</a:t>
            </a:r>
            <a:r>
              <a:rPr lang="en-US" dirty="0"/>
              <a:t> Stephen Riggio </a:t>
            </a:r>
          </a:p>
          <a:p>
            <a:pPr marL="0" indent="0">
              <a:buNone/>
            </a:pPr>
            <a:r>
              <a:rPr lang="en-US" b="1" dirty="0"/>
              <a:t>CEO's favorite book:</a:t>
            </a:r>
            <a:r>
              <a:rPr lang="en-US" dirty="0"/>
              <a:t> </a:t>
            </a:r>
            <a:r>
              <a:rPr lang="en-US" i="1" dirty="0"/>
              <a:t>The Metamorphosis</a:t>
            </a:r>
            <a:r>
              <a:rPr lang="en-US" dirty="0"/>
              <a:t> by Franz </a:t>
            </a:r>
            <a:r>
              <a:rPr lang="en-US" dirty="0" err="1"/>
              <a:t>KafkaPrice</a:t>
            </a:r>
            <a:r>
              <a:rPr lang="en-US" dirty="0"/>
              <a:t> of </a:t>
            </a:r>
            <a:r>
              <a:rPr lang="en-US" i="1" dirty="0"/>
              <a:t>The Teeth of the Tiger</a:t>
            </a:r>
            <a:r>
              <a:rPr lang="en-US" dirty="0"/>
              <a:t>, the No. 1 fiction book on the New York Times </a:t>
            </a:r>
          </a:p>
          <a:p>
            <a:pPr marL="0" indent="0">
              <a:buNone/>
            </a:pPr>
            <a:r>
              <a:rPr lang="en-US" b="1" dirty="0"/>
              <a:t>Best-Seller List:</a:t>
            </a:r>
            <a:r>
              <a:rPr lang="en-US" dirty="0"/>
              <a:t> $19.57, plus tax </a:t>
            </a:r>
          </a:p>
          <a:p>
            <a:pPr marL="0" indent="0">
              <a:buNone/>
            </a:pPr>
            <a:r>
              <a:rPr lang="en-US" b="1" dirty="0"/>
              <a:t>Best </a:t>
            </a:r>
            <a:r>
              <a:rPr lang="en-US" b="1" dirty="0" err="1"/>
              <a:t>feature:</a:t>
            </a:r>
            <a:r>
              <a:rPr lang="en-US" dirty="0" err="1"/>
              <a:t>No</a:t>
            </a:r>
            <a:r>
              <a:rPr lang="en-US" dirty="0"/>
              <a:t> waiting for purchase to arrive in the mail; cafés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83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4261-BF49-421F-BA0E-AAAE96B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do you think is more interesting than the others?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B1FD-5621-480D-8AE5-AE15D2A7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774" y="1874517"/>
            <a:ext cx="5671226" cy="40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and Barnes &amp; Noble comparison, both are equally attractive but we are more interested 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barnes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noble because of the more attractive design of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barnes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noble. besides that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barnes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noble has an anti-reflection layer and faster battery charging time.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5F1D4-B1D5-4982-A1FE-50CF3113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3787250" cy="35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958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791</Words>
  <Application>Microsoft Office PowerPoint</Application>
  <PresentationFormat>Widescreen</PresentationFormat>
  <Paragraphs>108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Kozuka Gothic Pr6N EL</vt:lpstr>
      <vt:lpstr>Arial</vt:lpstr>
      <vt:lpstr>Gill Sans MT</vt:lpstr>
      <vt:lpstr>Impact</vt:lpstr>
      <vt:lpstr>Times New Roman</vt:lpstr>
      <vt:lpstr>Badge</vt:lpstr>
      <vt:lpstr>Electronic publishing</vt:lpstr>
      <vt:lpstr>criteria of a good desktop/ electronic publishing</vt:lpstr>
      <vt:lpstr>PowerPoint Presentation</vt:lpstr>
      <vt:lpstr>PowerPoint Presentation</vt:lpstr>
      <vt:lpstr>Exercise 5</vt:lpstr>
      <vt:lpstr>PowerPoint Presentation</vt:lpstr>
      <vt:lpstr>PowerPoint Presentation</vt:lpstr>
      <vt:lpstr>PowerPoint Presentation</vt:lpstr>
      <vt:lpstr>Which do you think is more interesting than the others?</vt:lpstr>
      <vt:lpstr>PowerPoint Presentation</vt:lpstr>
      <vt:lpstr>Login and register page</vt:lpstr>
      <vt:lpstr>Home page</vt:lpstr>
      <vt:lpstr>Reading page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publishing</dc:title>
  <dc:creator>faridazizw@gmail.com</dc:creator>
  <cp:lastModifiedBy>faridazizw@gmail.com</cp:lastModifiedBy>
  <cp:revision>18</cp:revision>
  <dcterms:created xsi:type="dcterms:W3CDTF">2019-04-14T17:11:24Z</dcterms:created>
  <dcterms:modified xsi:type="dcterms:W3CDTF">2019-04-15T06:35:12Z</dcterms:modified>
</cp:coreProperties>
</file>