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75" r:id="rId2"/>
  </p:sldMasterIdLst>
  <p:notesMasterIdLst>
    <p:notesMasterId r:id="rId19"/>
  </p:notesMasterIdLst>
  <p:sldIdLst>
    <p:sldId id="256" r:id="rId3"/>
    <p:sldId id="259" r:id="rId4"/>
    <p:sldId id="260" r:id="rId5"/>
    <p:sldId id="301" r:id="rId6"/>
    <p:sldId id="262" r:id="rId7"/>
    <p:sldId id="261" r:id="rId8"/>
    <p:sldId id="265" r:id="rId9"/>
    <p:sldId id="306" r:id="rId10"/>
    <p:sldId id="310" r:id="rId11"/>
    <p:sldId id="311" r:id="rId12"/>
    <p:sldId id="312" r:id="rId13"/>
    <p:sldId id="313" r:id="rId14"/>
    <p:sldId id="307" r:id="rId15"/>
    <p:sldId id="309" r:id="rId16"/>
    <p:sldId id="308" r:id="rId17"/>
    <p:sldId id="27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ida Waheed" initials="FW" lastIdx="1" clrIdx="0">
    <p:extLst>
      <p:ext uri="{19B8F6BF-5375-455C-9EA6-DF929625EA0E}">
        <p15:presenceInfo xmlns:p15="http://schemas.microsoft.com/office/powerpoint/2012/main" userId="c103458f7252ca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CFC48F-D487-4EAE-B58D-39E5EE8B524E}">
  <a:tblStyle styleId="{4ACFC48F-D487-4EAE-B58D-39E5EE8B52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orient="horz" pos="16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3" Type="http://schemas.openxmlformats.org/officeDocument/2006/relationships/slide" Target="slides/slide1.xml" /><Relationship Id="rId21" Type="http://schemas.openxmlformats.org/officeDocument/2006/relationships/presProps" Target="presProp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commentAuthors" Target="commentAuthor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tableStyles" Target="tableStyles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theme" Target="theme/theme1.xml" /><Relationship Id="rId10" Type="http://schemas.openxmlformats.org/officeDocument/2006/relationships/slide" Target="slides/slide8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viewProps" Target="viewProp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8T03:23:07.317" idx="1">
    <p:pos x="4795" y="1089"/>
    <p:text>Projectiles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853034354b_0_24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853034354b_0_24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53034354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53034354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53034354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53034354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53034354b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53034354b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9.png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0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png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png" 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7" Type="http://schemas.openxmlformats.org/officeDocument/2006/relationships/hyperlink" Target="http://bit.ly/2TtBDfr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hyperlink" Target="http://bit.ly/2TyoMsr" TargetMode="External" /><Relationship Id="rId5" Type="http://schemas.openxmlformats.org/officeDocument/2006/relationships/hyperlink" Target="http://bit.ly/2Tynxth" TargetMode="External" /><Relationship Id="rId4" Type="http://schemas.openxmlformats.org/officeDocument/2006/relationships/image" Target="../media/image4.png" 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>
            <a:alphaModFix/>
          </a:blip>
          <a:srcRect b="7123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t="29" b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2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5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1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602672" y="201002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839201" y="2389868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2"/>
          </p:nvPr>
        </p:nvSpPr>
        <p:spPr>
          <a:xfrm>
            <a:off x="5845528" y="201002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3"/>
          </p:nvPr>
        </p:nvSpPr>
        <p:spPr>
          <a:xfrm>
            <a:off x="5845522" y="2389875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4"/>
          </p:nvPr>
        </p:nvSpPr>
        <p:spPr>
          <a:xfrm>
            <a:off x="602672" y="3449699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5"/>
          </p:nvPr>
        </p:nvSpPr>
        <p:spPr>
          <a:xfrm>
            <a:off x="839201" y="3838273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6"/>
          </p:nvPr>
        </p:nvSpPr>
        <p:spPr>
          <a:xfrm>
            <a:off x="5845528" y="344969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7"/>
          </p:nvPr>
        </p:nvSpPr>
        <p:spPr>
          <a:xfrm>
            <a:off x="5845522" y="3838276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BIG_NUMBER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>
            <a:spLocks noGrp="1"/>
          </p:cNvSpPr>
          <p:nvPr>
            <p:ph type="title" hasCustomPrompt="1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1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2" hasCustomPrompt="1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3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4" hasCustomPrompt="1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5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_1_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t="29" b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 idx="2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3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APTION_ONLY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1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 idx="2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3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BIG_NUMBER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BIG_NUMBER_1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 idx="2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 idx="3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4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title" idx="5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6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 idx="7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8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title" idx="9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13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 idx="14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5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TITLE_AND_DESCRIPTION_1_1_3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t="29" b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1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t="29" b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98275" y="1249425"/>
            <a:ext cx="6963300" cy="28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892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1pPr>
            <a:lvl2pPr marL="914400" lvl="1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2pPr>
            <a:lvl3pPr marL="1371600" lvl="2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3pPr>
            <a:lvl4pPr marL="1828800" lvl="3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4pPr>
            <a:lvl5pPr marL="2286000" lvl="4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5pPr>
            <a:lvl6pPr marL="2743200" lvl="5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6pPr>
            <a:lvl7pPr marL="3200400" lvl="6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7pPr>
            <a:lvl8pPr marL="3657600" lvl="7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8pPr>
            <a:lvl9pPr marL="4114800" lvl="8" indent="-288925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t="29" b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t="29" b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20721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 rotWithShape="1">
          <a:blip r:embed="rId3">
            <a:alphaModFix/>
          </a:blip>
          <a:srcRect t="29" b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dist="57150" dir="5400000" algn="bl" rotWithShape="0">
              <a:srgbClr val="000000">
                <a:alpha val="39000"/>
              </a:srgbClr>
            </a:outerShdw>
          </a:effectLst>
        </p:spPr>
      </p:pic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0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26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 /><Relationship Id="rId1" Type="http://schemas.openxmlformats.org/officeDocument/2006/relationships/slideLayout" Target="../slideLayouts/slideLayout26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Regular"/>
              <a:buChar char="●"/>
              <a:defRPr sz="1800"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○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■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●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○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■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●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○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Regular"/>
              <a:buChar char="■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5" Type="http://schemas.openxmlformats.org/officeDocument/2006/relationships/comments" Target="../comments/comment1.xml" /><Relationship Id="rId4" Type="http://schemas.openxmlformats.org/officeDocument/2006/relationships/image" Target="../media/image8.png" 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8.png" /><Relationship Id="rId4" Type="http://schemas.openxmlformats.org/officeDocument/2006/relationships/image" Target="../media/image11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8.png" /><Relationship Id="rId4" Type="http://schemas.openxmlformats.org/officeDocument/2006/relationships/image" Target="../media/image11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8.png" /><Relationship Id="rId4" Type="http://schemas.openxmlformats.org/officeDocument/2006/relationships/image" Target="../media/image11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0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6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8.png" /><Relationship Id="rId4" Type="http://schemas.openxmlformats.org/officeDocument/2006/relationships/image" Target="../media/image1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Projectiles’s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Project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Mechanics 2</a:t>
            </a:r>
          </a:p>
        </p:txBody>
      </p:sp>
      <p:sp>
        <p:nvSpPr>
          <p:cNvPr id="178" name="Google Shape;178;p29"/>
          <p:cNvSpPr/>
          <p:nvPr/>
        </p:nvSpPr>
        <p:spPr>
          <a:xfrm>
            <a:off x="2640700" y="2929265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Google Shape;179;p29"/>
          <p:cNvSpPr/>
          <p:nvPr/>
        </p:nvSpPr>
        <p:spPr>
          <a:xfrm>
            <a:off x="5822625" y="2886561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Google Shape;180;p29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1" name="Google Shape;181;p29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0A21DD-DFE8-AB4F-9F80-F59B7208EA41}"/>
              </a:ext>
            </a:extLst>
          </p:cNvPr>
          <p:cNvSpPr txBox="1"/>
          <p:nvPr/>
        </p:nvSpPr>
        <p:spPr>
          <a:xfrm>
            <a:off x="2090676" y="1116134"/>
            <a:ext cx="49626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rgbClr val="0705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worker uses high-pressure water to clean the inside of a long drainpipe. If the water is discharged with an initial velocity v0 of 11.5 m/s, determine (a) the distance d to the farthest point B on the top of the pipe that the worker can wash from his position at A, (b) the corresponding angle. </a:t>
            </a:r>
            <a:endParaRPr lang="en-GB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/>
            <a:endParaRPr lang="en-US"/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A2B43CBD-5C03-9749-9EBA-55A108D58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334" y="3237734"/>
            <a:ext cx="4563528" cy="1063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318B07-76BB-004B-8190-C305AFA73328}"/>
              </a:ext>
            </a:extLst>
          </p:cNvPr>
          <p:cNvSpPr txBox="1"/>
          <p:nvPr/>
        </p:nvSpPr>
        <p:spPr>
          <a:xfrm>
            <a:off x="1757219" y="3611293"/>
            <a:ext cx="1282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Example used from sheet 2 question 8</a:t>
            </a:r>
          </a:p>
        </p:txBody>
      </p:sp>
    </p:spTree>
    <p:extLst>
      <p:ext uri="{BB962C8B-B14F-4D97-AF65-F5344CB8AC3E}">
        <p14:creationId xmlns:p14="http://schemas.microsoft.com/office/powerpoint/2010/main" val="2000655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FEC3-3E80-A74B-9AF0-F67E6122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givens in the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AFB18-66DF-0A42-A4C4-6D98DB6B8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629" y="2353160"/>
            <a:ext cx="4010236" cy="1354990"/>
          </a:xfrm>
        </p:spPr>
        <p:txBody>
          <a:bodyPr/>
          <a:lstStyle/>
          <a:p>
            <a:pPr marL="4000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/>
              <a:t>The initial velocity =&gt;V°</a:t>
            </a:r>
            <a:r>
              <a:rPr lang="en-US" sz="2000" baseline="-25000"/>
              <a:t>o</a:t>
            </a:r>
            <a:r>
              <a:rPr lang="en-US"/>
              <a:t> = 11.5m/s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/>
              <a:t>The max point on Y-axis =&gt;Y =1.1</a:t>
            </a:r>
          </a:p>
          <a:p>
            <a:pPr algn="l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C4A46F-E9F5-2741-BC3B-A7AD24B7CED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229921" y="1603766"/>
            <a:ext cx="2917800" cy="488400"/>
          </a:xfrm>
        </p:spPr>
        <p:txBody>
          <a:bodyPr/>
          <a:lstStyle/>
          <a:p>
            <a:r>
              <a:rPr lang="en-US"/>
              <a:t>The requirements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1AD50C-6664-D143-B992-E686B3A18A05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707137" y="2557006"/>
            <a:ext cx="3772719" cy="94729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The maximum point on X-axis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The angle of launch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E5478D7-326C-2947-B83A-0B588D0FBAD1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768995" y="703101"/>
            <a:ext cx="3194710" cy="488400"/>
          </a:xfrm>
        </p:spPr>
        <p:txBody>
          <a:bodyPr/>
          <a:lstStyle/>
          <a:p>
            <a:r>
              <a:rPr lang="en-US"/>
              <a:t>Question analyzing</a:t>
            </a:r>
          </a:p>
        </p:txBody>
      </p:sp>
    </p:spTree>
    <p:extLst>
      <p:ext uri="{BB962C8B-B14F-4D97-AF65-F5344CB8AC3E}">
        <p14:creationId xmlns:p14="http://schemas.microsoft.com/office/powerpoint/2010/main" val="414857567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DE78-778F-A14E-8961-492D2062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771" y="1272947"/>
            <a:ext cx="3136245" cy="73794"/>
          </a:xfrm>
        </p:spPr>
        <p:txBody>
          <a:bodyPr/>
          <a:lstStyle/>
          <a:p>
            <a:r>
              <a:rPr lang="en-US" sz="2800">
                <a:cs typeface="Arial"/>
                <a:sym typeface="Arial"/>
              </a:rPr>
              <a:t>By using the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22226-0E07-694C-8ACB-45C0D3725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320" y="1272947"/>
            <a:ext cx="3050216" cy="2470993"/>
          </a:xfrm>
        </p:spPr>
        <p:txBody>
          <a:bodyPr/>
          <a:lstStyle/>
          <a:p>
            <a:r>
              <a:rPr lang="en-US">
                <a:solidFill>
                  <a:srgbClr val="282829"/>
                </a:solidFill>
                <a:latin typeface="-apple-system"/>
              </a:rPr>
              <a:t>X°</a:t>
            </a:r>
            <a:r>
              <a:rPr lang="en-US" sz="2000" baseline="-25000"/>
              <a:t>o</a:t>
            </a:r>
            <a:r>
              <a:rPr lang="en-US">
                <a:solidFill>
                  <a:srgbClr val="282829"/>
                </a:solidFill>
                <a:latin typeface="-apple-system"/>
              </a:rPr>
              <a:t> = 11.5 cos</a:t>
            </a:r>
            <a:r>
              <a:rPr lang="el-GR">
                <a:solidFill>
                  <a:srgbClr val="282829"/>
                </a:solidFill>
                <a:latin typeface="-apple-system"/>
              </a:rPr>
              <a:t>θ</a:t>
            </a:r>
            <a:endParaRPr lang="en-US">
              <a:solidFill>
                <a:srgbClr val="282829"/>
              </a:solidFill>
              <a:latin typeface="-apple-system"/>
            </a:endParaRPr>
          </a:p>
          <a:p>
            <a:r>
              <a:rPr lang="en-US">
                <a:solidFill>
                  <a:srgbClr val="282829"/>
                </a:solidFill>
                <a:latin typeface="-apple-system"/>
              </a:rPr>
              <a:t>Y°</a:t>
            </a:r>
            <a:r>
              <a:rPr lang="en-US" sz="2000" baseline="-25000"/>
              <a:t>o</a:t>
            </a:r>
            <a:r>
              <a:rPr lang="en-US">
                <a:solidFill>
                  <a:srgbClr val="282829"/>
                </a:solidFill>
                <a:latin typeface="-apple-system"/>
              </a:rPr>
              <a:t> = 11.5 sin</a:t>
            </a:r>
            <a:r>
              <a:rPr lang="el-GR">
                <a:solidFill>
                  <a:srgbClr val="282829"/>
                </a:solidFill>
                <a:latin typeface="-apple-system"/>
              </a:rPr>
              <a:t>θ</a:t>
            </a:r>
            <a:endParaRPr lang="en-US">
              <a:solidFill>
                <a:srgbClr val="282829"/>
              </a:solidFill>
              <a:latin typeface="-apple-system"/>
            </a:endParaRPr>
          </a:p>
          <a:p>
            <a:endParaRPr lang="en-US">
              <a:solidFill>
                <a:srgbClr val="282829"/>
              </a:solidFill>
              <a:latin typeface="-apple-system"/>
            </a:endParaRPr>
          </a:p>
          <a:p>
            <a:r>
              <a:rPr lang="en-US">
                <a:solidFill>
                  <a:srgbClr val="282829"/>
                </a:solidFill>
                <a:latin typeface="-apple-system"/>
              </a:rPr>
              <a:t>X=11.5 cos</a:t>
            </a:r>
            <a:r>
              <a:rPr lang="el-GR">
                <a:solidFill>
                  <a:srgbClr val="282829"/>
                </a:solidFill>
                <a:latin typeface="-apple-system"/>
              </a:rPr>
              <a:t>θ</a:t>
            </a:r>
            <a:r>
              <a:rPr lang="en-US">
                <a:solidFill>
                  <a:srgbClr val="282829"/>
                </a:solidFill>
                <a:latin typeface="-apple-system"/>
              </a:rPr>
              <a:t> * t =&gt;♤</a:t>
            </a:r>
          </a:p>
          <a:p>
            <a:endParaRPr lang="en-US">
              <a:solidFill>
                <a:srgbClr val="282829"/>
              </a:solidFill>
              <a:latin typeface="-apple-system"/>
            </a:endParaRPr>
          </a:p>
          <a:p>
            <a:r>
              <a:rPr lang="en-US">
                <a:solidFill>
                  <a:srgbClr val="282829"/>
                </a:solidFill>
                <a:latin typeface="-apple-system"/>
              </a:rPr>
              <a:t>1.1=11.5 sin</a:t>
            </a:r>
            <a:r>
              <a:rPr lang="el-GR">
                <a:solidFill>
                  <a:srgbClr val="282829"/>
                </a:solidFill>
                <a:latin typeface="-apple-system"/>
              </a:rPr>
              <a:t>θ</a:t>
            </a:r>
            <a:r>
              <a:rPr lang="en-US">
                <a:solidFill>
                  <a:srgbClr val="282829"/>
                </a:solidFill>
                <a:latin typeface="-apple-system"/>
              </a:rPr>
              <a:t> * t- 0.5 *g*t</a:t>
            </a:r>
            <a:r>
              <a:rPr lang="en-GB">
                <a:solidFill>
                  <a:srgbClr val="282829"/>
                </a:solidFill>
                <a:latin typeface="-apple-system"/>
              </a:rPr>
              <a:t>²</a:t>
            </a:r>
            <a:r>
              <a:rPr lang="en-US">
                <a:solidFill>
                  <a:srgbClr val="282829"/>
                </a:solidFill>
                <a:latin typeface="-apple-system"/>
              </a:rPr>
              <a:t> =&gt;♡</a:t>
            </a:r>
          </a:p>
          <a:p>
            <a:endParaRPr lang="en-US">
              <a:solidFill>
                <a:srgbClr val="282829"/>
              </a:solidFill>
              <a:latin typeface="-apple-system"/>
            </a:endParaRPr>
          </a:p>
          <a:p>
            <a:r>
              <a:rPr lang="en-US">
                <a:solidFill>
                  <a:srgbClr val="282829"/>
                </a:solidFill>
                <a:latin typeface="-apple-system"/>
              </a:rPr>
              <a:t>0=(11.5 sin</a:t>
            </a:r>
            <a:r>
              <a:rPr lang="el-GR">
                <a:solidFill>
                  <a:srgbClr val="282829"/>
                </a:solidFill>
                <a:latin typeface="-apple-system"/>
              </a:rPr>
              <a:t>θ</a:t>
            </a:r>
            <a:r>
              <a:rPr lang="en-US">
                <a:solidFill>
                  <a:srgbClr val="282829"/>
                </a:solidFill>
                <a:latin typeface="-apple-system"/>
              </a:rPr>
              <a:t>)</a:t>
            </a:r>
            <a:r>
              <a:rPr lang="en-GB">
                <a:solidFill>
                  <a:srgbClr val="282829"/>
                </a:solidFill>
                <a:latin typeface="-apple-system"/>
              </a:rPr>
              <a:t>²</a:t>
            </a:r>
            <a:r>
              <a:rPr lang="en-US">
                <a:solidFill>
                  <a:srgbClr val="282829"/>
                </a:solidFill>
                <a:latin typeface="-apple-system"/>
              </a:rPr>
              <a:t>-2(9.81)(1.1-0) =&gt;◇</a:t>
            </a:r>
          </a:p>
          <a:p>
            <a:r>
              <a:rPr lang="en-US">
                <a:solidFill>
                  <a:srgbClr val="282829"/>
                </a:solidFill>
                <a:latin typeface="-apple-system"/>
              </a:rPr>
              <a:t>11.5 sin</a:t>
            </a:r>
            <a:r>
              <a:rPr lang="el-GR">
                <a:solidFill>
                  <a:srgbClr val="282829"/>
                </a:solidFill>
                <a:latin typeface="-apple-system"/>
              </a:rPr>
              <a:t>θ</a:t>
            </a:r>
            <a:r>
              <a:rPr lang="en-US">
                <a:solidFill>
                  <a:srgbClr val="282829"/>
                </a:solidFill>
                <a:latin typeface="-apple-system"/>
              </a:rPr>
              <a:t>= 4.645</a:t>
            </a:r>
          </a:p>
          <a:p>
            <a:r>
              <a:rPr lang="el-GR">
                <a:solidFill>
                  <a:srgbClr val="282829"/>
                </a:solidFill>
                <a:latin typeface="-apple-system"/>
              </a:rPr>
              <a:t>Θ</a:t>
            </a:r>
            <a:r>
              <a:rPr lang="en-US">
                <a:solidFill>
                  <a:srgbClr val="282829"/>
                </a:solidFill>
                <a:latin typeface="-apple-system"/>
              </a:rPr>
              <a:t>=23.6°</a:t>
            </a:r>
          </a:p>
          <a:p>
            <a:endParaRPr lang="en-US">
              <a:solidFill>
                <a:srgbClr val="282829"/>
              </a:solidFill>
              <a:latin typeface="-apple-system"/>
            </a:endParaRPr>
          </a:p>
          <a:p>
            <a:r>
              <a:rPr lang="en-US">
                <a:solidFill>
                  <a:srgbClr val="282829"/>
                </a:solidFill>
                <a:latin typeface="-apple-system"/>
              </a:rPr>
              <a:t>1.1=4.645 t – 4.905 t</a:t>
            </a:r>
            <a:r>
              <a:rPr lang="en-GB">
                <a:solidFill>
                  <a:srgbClr val="282829"/>
                </a:solidFill>
                <a:latin typeface="-apple-system"/>
              </a:rPr>
              <a:t>²</a:t>
            </a:r>
            <a:endParaRPr lang="en-US">
              <a:solidFill>
                <a:srgbClr val="282829"/>
              </a:solidFill>
              <a:latin typeface="-apple-system"/>
            </a:endParaRPr>
          </a:p>
          <a:p>
            <a:r>
              <a:rPr lang="en-US">
                <a:solidFill>
                  <a:srgbClr val="282829"/>
                </a:solidFill>
                <a:latin typeface="-apple-system"/>
              </a:rPr>
              <a:t>4.905 t</a:t>
            </a:r>
            <a:r>
              <a:rPr lang="en-GB">
                <a:solidFill>
                  <a:srgbClr val="282829"/>
                </a:solidFill>
                <a:latin typeface="-apple-system"/>
              </a:rPr>
              <a:t>²</a:t>
            </a:r>
            <a:r>
              <a:rPr lang="en-US">
                <a:solidFill>
                  <a:srgbClr val="282829"/>
                </a:solidFill>
                <a:latin typeface="-apple-system"/>
              </a:rPr>
              <a:t> - 4.645 t+1.1 =0</a:t>
            </a:r>
          </a:p>
          <a:p>
            <a:r>
              <a:rPr lang="en-US">
                <a:solidFill>
                  <a:srgbClr val="282829"/>
                </a:solidFill>
                <a:latin typeface="-apple-system"/>
              </a:rPr>
              <a:t>t = 0.47s</a:t>
            </a:r>
          </a:p>
          <a:p>
            <a:endParaRPr lang="en-US" b="0" i="0">
              <a:solidFill>
                <a:srgbClr val="282829"/>
              </a:solidFill>
              <a:effectLst/>
              <a:latin typeface="-apple-system"/>
            </a:endParaRPr>
          </a:p>
          <a:p>
            <a:endParaRPr lang="en-US" b="0" i="0">
              <a:solidFill>
                <a:srgbClr val="4D5156"/>
              </a:solidFill>
              <a:effectLst/>
              <a:latin typeface="Roboto" panose="02000000000000000000" pitchFamily="2" charset="0"/>
            </a:endParaRPr>
          </a:p>
          <a:p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6C21D659-5A06-6A41-93D4-4A44F8ABF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03183">
            <a:off x="4567821" y="2300623"/>
            <a:ext cx="2403698" cy="1571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BCA5DC-9A83-CB47-A827-11D1A0D55428}"/>
              </a:ext>
            </a:extLst>
          </p:cNvPr>
          <p:cNvSpPr txBox="1"/>
          <p:nvPr/>
        </p:nvSpPr>
        <p:spPr>
          <a:xfrm rot="360688">
            <a:off x="4526406" y="2326975"/>
            <a:ext cx="3067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Rules used here</a:t>
            </a:r>
          </a:p>
          <a:p>
            <a:pPr algn="l"/>
            <a:r>
              <a:rPr lang="en-US"/>
              <a:t>♤=&gt;X=X</a:t>
            </a:r>
            <a:r>
              <a:rPr lang="en-US" sz="2000" baseline="-25000">
                <a:solidFill>
                  <a:schemeClr val="dk2"/>
                </a:solidFill>
                <a:latin typeface="Roboto Mono Regular"/>
                <a:sym typeface="Roboto Mono Regular"/>
              </a:rPr>
              <a:t>o</a:t>
            </a:r>
            <a:r>
              <a:rPr lang="en-US"/>
              <a:t>+X°</a:t>
            </a:r>
            <a:r>
              <a:rPr lang="en-US" sz="2000" baseline="-25000">
                <a:solidFill>
                  <a:schemeClr val="dk2"/>
                </a:solidFill>
                <a:latin typeface="Roboto Mono Regular"/>
                <a:sym typeface="Roboto Mono Regular"/>
              </a:rPr>
              <a:t>o</a:t>
            </a:r>
            <a:r>
              <a:rPr lang="en-US"/>
              <a:t>*t</a:t>
            </a:r>
          </a:p>
          <a:p>
            <a:pPr algn="l"/>
            <a:r>
              <a:rPr lang="en-US"/>
              <a:t>♡=&gt;Y=Y</a:t>
            </a:r>
            <a:r>
              <a:rPr lang="en-US" sz="2000" baseline="-25000">
                <a:solidFill>
                  <a:schemeClr val="dk2"/>
                </a:solidFill>
                <a:latin typeface="Roboto Mono Regular"/>
                <a:sym typeface="Roboto Mono Regular"/>
              </a:rPr>
              <a:t>o</a:t>
            </a:r>
            <a:r>
              <a:rPr lang="en-US"/>
              <a:t>+Y°</a:t>
            </a:r>
            <a:r>
              <a:rPr lang="en-US" sz="2000" baseline="-25000">
                <a:solidFill>
                  <a:schemeClr val="dk2"/>
                </a:solidFill>
                <a:latin typeface="Roboto Mono Regular"/>
                <a:sym typeface="Roboto Mono Regular"/>
              </a:rPr>
              <a:t>o</a:t>
            </a:r>
            <a:r>
              <a:rPr lang="en-US"/>
              <a:t>*t-o.5*g*t</a:t>
            </a:r>
            <a:r>
              <a:rPr lang="en-GB">
                <a:solidFill>
                  <a:srgbClr val="282829"/>
                </a:solidFill>
                <a:latin typeface="-apple-system"/>
              </a:rPr>
              <a:t>²</a:t>
            </a:r>
            <a:endParaRPr lang="en-US"/>
          </a:p>
          <a:p>
            <a:pPr algn="l"/>
            <a:r>
              <a:rPr lang="en-US"/>
              <a:t>◇=&gt;Y°</a:t>
            </a:r>
            <a:r>
              <a:rPr lang="en-GB">
                <a:solidFill>
                  <a:srgbClr val="282829"/>
                </a:solidFill>
                <a:latin typeface="-apple-system"/>
              </a:rPr>
              <a:t>²</a:t>
            </a:r>
            <a:r>
              <a:rPr lang="en-US"/>
              <a:t>=Y°</a:t>
            </a:r>
            <a:r>
              <a:rPr lang="en-US" sz="2000" baseline="-25000">
                <a:solidFill>
                  <a:schemeClr val="dk2"/>
                </a:solidFill>
                <a:latin typeface="Roboto Mono Regular"/>
                <a:sym typeface="Roboto Mono Regular"/>
              </a:rPr>
              <a:t>o</a:t>
            </a:r>
            <a:r>
              <a:rPr lang="en-GB">
                <a:solidFill>
                  <a:srgbClr val="282829"/>
                </a:solidFill>
                <a:latin typeface="-apple-system"/>
              </a:rPr>
              <a:t>²</a:t>
            </a:r>
            <a:r>
              <a:rPr lang="en-US"/>
              <a:t>-2g(Y-Y</a:t>
            </a:r>
            <a:r>
              <a:rPr lang="en-US" sz="2000" baseline="-25000">
                <a:solidFill>
                  <a:schemeClr val="dk2"/>
                </a:solidFill>
                <a:latin typeface="Roboto Mono Regular"/>
                <a:sym typeface="Roboto Mono Regular"/>
              </a:rPr>
              <a:t>o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522046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-US"/>
              <a:t>3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4" y="1399266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672999" y="3018425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482326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FA6903-888E-8B4E-BFB3-F379002C30CB}"/>
              </a:ext>
            </a:extLst>
          </p:cNvPr>
          <p:cNvSpPr txBox="1"/>
          <p:nvPr/>
        </p:nvSpPr>
        <p:spPr>
          <a:xfrm>
            <a:off x="3706949" y="165916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7522A3-E036-BE44-B610-6C94361C6D3F}"/>
              </a:ext>
            </a:extLst>
          </p:cNvPr>
          <p:cNvSpPr txBox="1"/>
          <p:nvPr/>
        </p:nvSpPr>
        <p:spPr>
          <a:xfrm>
            <a:off x="1467439" y="1548475"/>
            <a:ext cx="6209121" cy="185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Clr>
                <a:schemeClr val="accent2"/>
              </a:buClr>
              <a:buSzPts val="2800"/>
            </a:pPr>
            <a:r>
              <a:rPr lang="en-US" sz="2800" b="1">
                <a:solidFill>
                  <a:schemeClr val="accent2"/>
                </a:solidFill>
                <a:latin typeface="Concert One"/>
                <a:sym typeface="Concert One"/>
              </a:rPr>
              <a:t>The values that I will substituted with is </a:t>
            </a:r>
          </a:p>
          <a:p>
            <a:pPr algn="l"/>
            <a:r>
              <a:rPr lang="en-US"/>
              <a:t>For initial velocity =&gt; 11.5 m/s</a:t>
            </a:r>
          </a:p>
          <a:p>
            <a:pPr algn="l"/>
            <a:r>
              <a:rPr lang="en-US"/>
              <a:t>For angle of launch =&gt; 23.6 °</a:t>
            </a:r>
          </a:p>
          <a:p>
            <a:pPr algn="l"/>
            <a:r>
              <a:rPr lang="en-US"/>
              <a:t>For initial position on X-axis =&gt; 0</a:t>
            </a:r>
          </a:p>
          <a:p>
            <a:pPr algn="l"/>
            <a:r>
              <a:rPr lang="en-US"/>
              <a:t>For initial position on Y-axis =&gt; 0</a:t>
            </a:r>
          </a:p>
          <a:p>
            <a:pPr algn="l"/>
            <a:r>
              <a:rPr lang="en-US"/>
              <a:t>For time =&gt; 0.47 s</a:t>
            </a:r>
          </a:p>
        </p:txBody>
      </p:sp>
    </p:spTree>
    <p:extLst>
      <p:ext uri="{BB962C8B-B14F-4D97-AF65-F5344CB8AC3E}">
        <p14:creationId xmlns:p14="http://schemas.microsoft.com/office/powerpoint/2010/main" val="38300727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285B4B0C-3353-4247-980C-E275525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673370"/>
            <a:ext cx="6464201" cy="380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6667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F312C-C693-434C-92C0-81C67B9BBC38}"/>
              </a:ext>
            </a:extLst>
          </p:cNvPr>
          <p:cNvSpPr txBox="1"/>
          <p:nvPr/>
        </p:nvSpPr>
        <p:spPr>
          <a:xfrm>
            <a:off x="626048" y="3697723"/>
            <a:ext cx="1929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Under Supervision of Doctor Abdallah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D9D47-1BBD-3541-8E99-00FA91581FDE}"/>
              </a:ext>
            </a:extLst>
          </p:cNvPr>
          <p:cNvSpPr txBox="1"/>
          <p:nvPr/>
        </p:nvSpPr>
        <p:spPr>
          <a:xfrm>
            <a:off x="626048" y="3389946"/>
            <a:ext cx="195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By Farida Waheed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C5CBC-718D-864F-BA39-F10A565F8D42}"/>
              </a:ext>
            </a:extLst>
          </p:cNvPr>
          <p:cNvSpPr txBox="1"/>
          <p:nvPr/>
        </p:nvSpPr>
        <p:spPr>
          <a:xfrm>
            <a:off x="6047537" y="4220943"/>
            <a:ext cx="2639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Communication and Computer Engineering Department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672999" y="3018425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Rules 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922581" y="1553250"/>
            <a:ext cx="29016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</a:pPr>
            <a:r>
              <a:rPr lang="en-US" sz="2000"/>
              <a:t>X°=X°</a:t>
            </a:r>
            <a:r>
              <a:rPr lang="en-US" sz="2000" baseline="-25000"/>
              <a:t>o</a:t>
            </a:r>
          </a:p>
          <a:p>
            <a:pPr marL="342900" indent="-342900">
              <a:spcAft>
                <a:spcPts val="1600"/>
              </a:spcAft>
            </a:pPr>
            <a:r>
              <a:rPr lang="en-US" sz="2000"/>
              <a:t>X=X</a:t>
            </a:r>
            <a:r>
              <a:rPr lang="en-US" sz="2000" baseline="-25000"/>
              <a:t>o</a:t>
            </a:r>
            <a:r>
              <a:rPr lang="en-US" sz="2000"/>
              <a:t>+X°</a:t>
            </a:r>
            <a:r>
              <a:rPr lang="en-US" sz="2000" baseline="-25000"/>
              <a:t>o</a:t>
            </a:r>
            <a:r>
              <a:rPr lang="en-US" sz="2000"/>
              <a:t>*t</a:t>
            </a:r>
          </a:p>
          <a:p>
            <a:pPr marL="0" indent="0">
              <a:spcAft>
                <a:spcPts val="1600"/>
              </a:spcAft>
              <a:buNone/>
            </a:pPr>
            <a:endParaRPr sz="2000"/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860624" y="714352"/>
            <a:ext cx="343915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X-Direction</a:t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1517240" y="1095849"/>
            <a:ext cx="1712282" cy="2162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21;p33">
            <a:extLst>
              <a:ext uri="{FF2B5EF4-FFF2-40B4-BE49-F238E27FC236}">
                <a16:creationId xmlns:a16="http://schemas.microsoft.com/office/drawing/2014/main" id="{8BEDC648-A81D-484C-BE50-06A8103BBA12}"/>
              </a:ext>
            </a:extLst>
          </p:cNvPr>
          <p:cNvSpPr txBox="1">
            <a:spLocks/>
          </p:cNvSpPr>
          <p:nvPr/>
        </p:nvSpPr>
        <p:spPr>
          <a:xfrm>
            <a:off x="5222619" y="711181"/>
            <a:ext cx="3060757" cy="500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Y-Direction</a:t>
            </a:r>
            <a:endParaRPr lang="en-GB"/>
          </a:p>
        </p:txBody>
      </p:sp>
      <p:sp>
        <p:nvSpPr>
          <p:cNvPr id="4" name="Google Shape;220;p33">
            <a:extLst>
              <a:ext uri="{FF2B5EF4-FFF2-40B4-BE49-F238E27FC236}">
                <a16:creationId xmlns:a16="http://schemas.microsoft.com/office/drawing/2014/main" id="{83293A9A-EE5A-E947-876F-56AE152CC74E}"/>
              </a:ext>
            </a:extLst>
          </p:cNvPr>
          <p:cNvSpPr txBox="1">
            <a:spLocks/>
          </p:cNvSpPr>
          <p:nvPr/>
        </p:nvSpPr>
        <p:spPr>
          <a:xfrm>
            <a:off x="4907302" y="1900525"/>
            <a:ext cx="3606681" cy="2038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Char char="●"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Char char="○"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Char char="■"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Char char="●"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Char char="○"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Char char="■"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Char char="●"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Char char="○"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Roboto Mono Regular"/>
              <a:buChar char="■"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342900" indent="-342900">
              <a:spcAft>
                <a:spcPts val="1600"/>
              </a:spcAft>
            </a:pPr>
            <a:r>
              <a:rPr lang="en-US" sz="2000"/>
              <a:t>Y°=Y°</a:t>
            </a:r>
            <a:r>
              <a:rPr lang="en-US" sz="2000" baseline="-25000"/>
              <a:t>o</a:t>
            </a:r>
            <a:r>
              <a:rPr lang="en-US" sz="2000"/>
              <a:t>-g*t</a:t>
            </a:r>
          </a:p>
          <a:p>
            <a:pPr marL="342900" indent="-342900">
              <a:spcAft>
                <a:spcPts val="1600"/>
              </a:spcAft>
            </a:pPr>
            <a:r>
              <a:rPr lang="en-US" sz="2000"/>
              <a:t>Y=Y</a:t>
            </a:r>
            <a:r>
              <a:rPr lang="en-US" sz="2000" baseline="-25000"/>
              <a:t>o</a:t>
            </a:r>
            <a:r>
              <a:rPr lang="en-US" sz="2000"/>
              <a:t>+Y°</a:t>
            </a:r>
            <a:r>
              <a:rPr lang="en-US" sz="2000" baseline="-25000"/>
              <a:t>o</a:t>
            </a:r>
            <a:r>
              <a:rPr lang="en-US" sz="2000"/>
              <a:t>*t-0.5*g*t</a:t>
            </a:r>
            <a:r>
              <a:rPr lang="en-GB" sz="2000"/>
              <a:t>²</a:t>
            </a:r>
            <a:endParaRPr lang="en-US" sz="2000"/>
          </a:p>
          <a:p>
            <a:pPr marL="342900" indent="-342900">
              <a:spcAft>
                <a:spcPts val="1600"/>
              </a:spcAft>
            </a:pPr>
            <a:r>
              <a:rPr lang="en-US" sz="2000"/>
              <a:t>Y°</a:t>
            </a:r>
            <a:r>
              <a:rPr lang="en-GB" sz="2000"/>
              <a:t>²</a:t>
            </a:r>
            <a:r>
              <a:rPr lang="en-US" sz="2000"/>
              <a:t>=Y°</a:t>
            </a:r>
            <a:r>
              <a:rPr lang="en-US" sz="2000" baseline="-25000"/>
              <a:t>o</a:t>
            </a:r>
            <a:r>
              <a:rPr lang="en-GB" sz="2000"/>
              <a:t>²</a:t>
            </a:r>
            <a:r>
              <a:rPr lang="en-US" sz="2000"/>
              <a:t>-2g[Y-Y</a:t>
            </a:r>
            <a:r>
              <a:rPr lang="en-US" sz="2000" baseline="-25000"/>
              <a:t>o</a:t>
            </a:r>
            <a:r>
              <a:rPr lang="en-US" sz="2000"/>
              <a:t>]</a:t>
            </a:r>
          </a:p>
          <a:p>
            <a:pPr marL="0" indent="0">
              <a:spcAft>
                <a:spcPts val="1600"/>
              </a:spcAft>
              <a:buFont typeface="Roboto Mono Regular"/>
              <a:buNone/>
            </a:pPr>
            <a:r>
              <a:rPr lang="en-US" sz="2000"/>
              <a:t>  </a:t>
            </a:r>
          </a:p>
        </p:txBody>
      </p:sp>
      <p:pic>
        <p:nvPicPr>
          <p:cNvPr id="5" name="Google Shape;222;p33">
            <a:extLst>
              <a:ext uri="{FF2B5EF4-FFF2-40B4-BE49-F238E27FC236}">
                <a16:creationId xmlns:a16="http://schemas.microsoft.com/office/drawing/2014/main" id="{977F2AA5-3192-D048-B607-A79976E865EF}"/>
              </a:ext>
            </a:extLst>
          </p:cNvPr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5465157" y="1103651"/>
            <a:ext cx="1918825" cy="2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-US"/>
              <a:t>2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4" y="1310164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672999" y="3018425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592305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E477B9-C6D8-5747-A2F7-E311FA866C5C}"/>
              </a:ext>
            </a:extLst>
          </p:cNvPr>
          <p:cNvSpPr txBox="1"/>
          <p:nvPr/>
        </p:nvSpPr>
        <p:spPr>
          <a:xfrm>
            <a:off x="2806984" y="1142608"/>
            <a:ext cx="1975190" cy="51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80000"/>
              </a:lnSpc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>
              <a:lnSpc>
                <a:spcPct val="80000"/>
              </a:lnSpc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>
              <a:lnSpc>
                <a:spcPct val="80000"/>
              </a:lnSpc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>
              <a:lnSpc>
                <a:spcPct val="80000"/>
              </a:lnSpc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>
              <a:lnSpc>
                <a:spcPct val="80000"/>
              </a:lnSpc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>
              <a:lnSpc>
                <a:spcPct val="80000"/>
              </a:lnSpc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>
              <a:lnSpc>
                <a:spcPct val="80000"/>
              </a:lnSpc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>
              <a:lnSpc>
                <a:spcPct val="80000"/>
              </a:lnSpc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>
              <a:lnSpc>
                <a:spcPct val="80000"/>
              </a:lnSpc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r>
              <a:rPr lang="en-US"/>
              <a:t>Notes: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C6512-BAD6-1743-9896-746211AC25F1}"/>
              </a:ext>
            </a:extLst>
          </p:cNvPr>
          <p:cNvSpPr txBox="1"/>
          <p:nvPr/>
        </p:nvSpPr>
        <p:spPr>
          <a:xfrm>
            <a:off x="3706949" y="165916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8A654-E5DA-6A48-AE38-956344EEC911}"/>
              </a:ext>
            </a:extLst>
          </p:cNvPr>
          <p:cNvSpPr txBox="1"/>
          <p:nvPr/>
        </p:nvSpPr>
        <p:spPr>
          <a:xfrm>
            <a:off x="2636935" y="2003840"/>
            <a:ext cx="4604102" cy="155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>
              <a:buClr>
                <a:schemeClr val="dk2"/>
              </a:buClr>
              <a:buSzPts val="1400"/>
              <a:buFont typeface="Roboto Mono Regular"/>
              <a:buChar char="●"/>
              <a:defRPr>
                <a:solidFill>
                  <a:schemeClr val="dk2"/>
                </a:solidFill>
                <a:uFill>
                  <a:noFill/>
                </a:u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L="914400" indent="-317500">
              <a:spcBef>
                <a:spcPts val="1600"/>
              </a:spcBef>
              <a:buClr>
                <a:schemeClr val="dk2"/>
              </a:buClr>
              <a:buSzPts val="1400"/>
              <a:buFont typeface="Roboto Mono Regular"/>
              <a:buChar char="○"/>
              <a:defRPr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indent="-317500">
              <a:spcBef>
                <a:spcPts val="1600"/>
              </a:spcBef>
              <a:buClr>
                <a:schemeClr val="dk2"/>
              </a:buClr>
              <a:buSzPts val="1400"/>
              <a:buFont typeface="Roboto Mono Regular"/>
              <a:buChar char="■"/>
              <a:defRPr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indent="-317500">
              <a:spcBef>
                <a:spcPts val="1600"/>
              </a:spcBef>
              <a:buClr>
                <a:schemeClr val="dk2"/>
              </a:buClr>
              <a:buSzPts val="1400"/>
              <a:buFont typeface="Roboto Mono Regular"/>
              <a:buChar char="●"/>
              <a:defRPr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indent="-317500">
              <a:spcBef>
                <a:spcPts val="1600"/>
              </a:spcBef>
              <a:buClr>
                <a:schemeClr val="dk2"/>
              </a:buClr>
              <a:buSzPts val="1400"/>
              <a:buFont typeface="Roboto Mono Regular"/>
              <a:buChar char="○"/>
              <a:defRPr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indent="-317500">
              <a:spcBef>
                <a:spcPts val="1600"/>
              </a:spcBef>
              <a:buClr>
                <a:schemeClr val="dk2"/>
              </a:buClr>
              <a:buSzPts val="1400"/>
              <a:buFont typeface="Roboto Mono Regular"/>
              <a:buChar char="■"/>
              <a:defRPr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indent="-317500">
              <a:spcBef>
                <a:spcPts val="1600"/>
              </a:spcBef>
              <a:buClr>
                <a:schemeClr val="dk2"/>
              </a:buClr>
              <a:buSzPts val="1400"/>
              <a:buFont typeface="Roboto Mono Regular"/>
              <a:buChar char="●"/>
              <a:defRPr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indent="-317500">
              <a:spcBef>
                <a:spcPts val="1600"/>
              </a:spcBef>
              <a:buClr>
                <a:schemeClr val="dk2"/>
              </a:buClr>
              <a:buSzPts val="1400"/>
              <a:buFont typeface="Roboto Mono Regular"/>
              <a:buChar char="○"/>
              <a:defRPr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Regular"/>
              <a:buChar char="■"/>
              <a:defRPr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r>
              <a:rPr lang="en-US"/>
              <a:t>VX means the initial velocity on X-axis</a:t>
            </a:r>
          </a:p>
          <a:p>
            <a:r>
              <a:rPr lang="en-US"/>
              <a:t>VY means the initial velocity on y-axis</a:t>
            </a:r>
          </a:p>
          <a:p>
            <a:r>
              <a:rPr lang="en-US"/>
              <a:t>X means the total distance covered on X-axis</a:t>
            </a:r>
          </a:p>
          <a:p>
            <a:r>
              <a:rPr lang="en-US"/>
              <a:t>Y means the total distance covered on Y-axis</a:t>
            </a:r>
          </a:p>
          <a:p>
            <a:r>
              <a:rPr lang="en-US"/>
              <a:t>XF means the final velocity on X-axis</a:t>
            </a:r>
          </a:p>
          <a:p>
            <a:r>
              <a:rPr lang="en-US"/>
              <a:t>YF means the final velocity on Y-axis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39AD6327-A5F8-7E40-B9AF-67200F461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91" y="713063"/>
            <a:ext cx="6906966" cy="358823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>
            <a:extLst>
              <a:ext uri="{FF2B5EF4-FFF2-40B4-BE49-F238E27FC236}">
                <a16:creationId xmlns:a16="http://schemas.microsoft.com/office/drawing/2014/main" id="{B66BB2A3-7A70-5348-9B90-330FDE9F1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678" y="1045136"/>
            <a:ext cx="5464990" cy="305322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E1E316-6469-C543-8E66-12F5CE1CC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47164"/>
            <a:ext cx="6096000" cy="357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434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-US"/>
              <a:t>2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672999" y="3018425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194910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8632"/>
      </a:lt1>
      <a:dk2>
        <a:srgbClr val="595959"/>
      </a:dk2>
      <a:lt2>
        <a:srgbClr val="AF8CD6"/>
      </a:lt2>
      <a:accent1>
        <a:srgbClr val="F18632"/>
      </a:accent1>
      <a:accent2>
        <a:srgbClr val="41B45D"/>
      </a:accent2>
      <a:accent3>
        <a:srgbClr val="F18632"/>
      </a:accent3>
      <a:accent4>
        <a:srgbClr val="77DF70"/>
      </a:accent4>
      <a:accent5>
        <a:srgbClr val="84649E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16</Slides>
  <Notes>11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Notebook Lesson by Slidesgo</vt:lpstr>
      <vt:lpstr>Slidesgo Final Pages</vt:lpstr>
      <vt:lpstr>Projectiles’s Project</vt:lpstr>
      <vt:lpstr>01</vt:lpstr>
      <vt:lpstr>X-Direction</vt:lpstr>
      <vt:lpstr>02</vt:lpstr>
      <vt:lpstr>PowerPoint Presentation</vt:lpstr>
      <vt:lpstr>PowerPoint Presentation</vt:lpstr>
      <vt:lpstr>PowerPoint Presentation</vt:lpstr>
      <vt:lpstr>PowerPoint Presentation</vt:lpstr>
      <vt:lpstr>02</vt:lpstr>
      <vt:lpstr>PowerPoint Presentation</vt:lpstr>
      <vt:lpstr>The givens in the question</vt:lpstr>
      <vt:lpstr>By using the rules</vt:lpstr>
      <vt:lpstr>03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Projectiles’s Project</dc:title>
  <cp:lastModifiedBy>Farida Waheed</cp:lastModifiedBy>
  <cp:revision>20</cp:revision>
  <dcterms:modified xsi:type="dcterms:W3CDTF">2022-04-07T02:56:22Z</dcterms:modified>
</cp:coreProperties>
</file>