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76"/>
    <p:restoredTop sz="75853"/>
  </p:normalViewPr>
  <p:slideViewPr>
    <p:cSldViewPr snapToGrid="0" snapToObjects="1">
      <p:cViewPr varScale="1">
        <p:scale>
          <a:sx n="84" d="100"/>
          <a:sy n="84" d="100"/>
        </p:scale>
        <p:origin x="552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4706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Every element in a document, both block-level and inline, generates a rectangular element box.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582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VISIBLE</a:t>
            </a:r>
          </a:p>
          <a:p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default value is </a:t>
            </a:r>
            <a:r>
              <a:rPr lang="en-US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visible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which allows the content to hang out over the element box so that it all can be seen. </a:t>
            </a:r>
            <a:endParaRPr lang="en-US" dirty="0">
              <a:effectLst/>
            </a:endParaRPr>
          </a:p>
          <a:p>
            <a:endParaRPr lang="en-US" sz="2200" b="1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</a:p>
          <a:p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lang="en-US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overflow 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is set to </a:t>
            </a:r>
            <a:r>
              <a:rPr lang="en-US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hidden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the content that does not fit gets clipped off and does not appear beyond the edges of the element’s content area</a:t>
            </a:r>
            <a:endParaRPr lang="en-US" dirty="0">
              <a:effectLst/>
            </a:endParaRPr>
          </a:p>
          <a:p>
            <a:endParaRPr lang="en-US" sz="2200" b="1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SCROLL</a:t>
            </a:r>
            <a:endParaRPr lang="en-US" b="1" dirty="0">
              <a:effectLst/>
            </a:endParaRPr>
          </a:p>
          <a:p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lang="en-US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scroll 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is specified, scrollbars are added to the element box to let users scroll through the content. Be aware that they </a:t>
            </a:r>
            <a:r>
              <a:rPr lang="en-US" sz="220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may become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650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8162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p</a:t>
            </a:r>
          </a:p>
        </p:txBody>
      </p:sp>
    </p:spTree>
    <p:extLst>
      <p:ext uri="{BB962C8B-B14F-4D97-AF65-F5344CB8AC3E}">
        <p14:creationId xmlns:p14="http://schemas.microsoft.com/office/powerpoint/2010/main" val="253823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78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393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background-color and border-radius</a:t>
            </a:r>
          </a:p>
        </p:txBody>
      </p:sp>
    </p:spTree>
    <p:extLst>
      <p:ext uri="{BB962C8B-B14F-4D97-AF65-F5344CB8AC3E}">
        <p14:creationId xmlns:p14="http://schemas.microsoft.com/office/powerpoint/2010/main" val="347548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Show difference of padding and margin</a:t>
            </a:r>
          </a:p>
        </p:txBody>
      </p:sp>
    </p:spTree>
    <p:extLst>
      <p:ext uri="{BB962C8B-B14F-4D97-AF65-F5344CB8AC3E}">
        <p14:creationId xmlns:p14="http://schemas.microsoft.com/office/powerpoint/2010/main" val="106428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ART I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_footer.png" descr="slide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62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# CHAPTER TITLE"/>
          <p:cNvSpPr txBox="1">
            <a:spLocks noGrp="1"/>
          </p:cNvSpPr>
          <p:nvPr>
            <p:ph type="body" sz="half" idx="13"/>
          </p:nvPr>
        </p:nvSpPr>
        <p:spPr>
          <a:xfrm>
            <a:off x="519633" y="2527300"/>
            <a:ext cx="11965534" cy="3302000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42D0D0"/>
                </a:solidFill>
              </a:rPr>
              <a:t>#</a:t>
            </a:r>
            <a:br>
              <a:rPr sz="4000"/>
            </a:br>
            <a:r>
              <a:rPr sz="6000"/>
              <a:t>CHAPTER TITLE</a:t>
            </a:r>
          </a:p>
        </p:txBody>
      </p:sp>
      <p:pic>
        <p:nvPicPr>
          <p:cNvPr id="19" name="partIII_header.png" descr="partIII_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3004801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RT I title +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he internet vs. the web…"/>
          <p:cNvSpPr txBox="1">
            <a:spLocks noGrp="1"/>
          </p:cNvSpPr>
          <p:nvPr>
            <p:ph type="body" sz="half" idx="13"/>
          </p:nvPr>
        </p:nvSpPr>
        <p:spPr>
          <a:xfrm>
            <a:off x="2270621" y="3094260"/>
            <a:ext cx="9781679" cy="5105848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The internet vs.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History of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servers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browsers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URLs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How web pages are constructed 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6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, cen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9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/>
            </a:lvl1pPr>
            <a:lvl2pPr marL="0" indent="228600" algn="ctr">
              <a:buSzTx/>
              <a:buNone/>
              <a:defRPr sz="4000"/>
            </a:lvl2pPr>
            <a:lvl3pPr marL="0" indent="457200" algn="ctr">
              <a:buSzTx/>
              <a:buNone/>
              <a:defRPr sz="4000"/>
            </a:lvl3pPr>
            <a:lvl4pPr marL="0" indent="685800" algn="ctr">
              <a:buSzTx/>
              <a:buNone/>
              <a:defRPr sz="4000"/>
            </a:lvl4pPr>
            <a:lvl5pPr marL="0" indent="914400" algn="ctr"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oter.png" descr="foot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OVERVIEW"/>
          <p:cNvSpPr txBox="1"/>
          <p:nvPr/>
        </p:nvSpPr>
        <p:spPr>
          <a:xfrm>
            <a:off x="952500" y="533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OVERVIEW</a:t>
            </a:r>
          </a:p>
        </p:txBody>
      </p:sp>
      <p:sp>
        <p:nvSpPr>
          <p:cNvPr id="5" name="Line"/>
          <p:cNvSpPr/>
          <p:nvPr/>
        </p:nvSpPr>
        <p:spPr>
          <a:xfrm>
            <a:off x="1197470" y="207476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" name="Line"/>
          <p:cNvSpPr/>
          <p:nvPr/>
        </p:nvSpPr>
        <p:spPr>
          <a:xfrm>
            <a:off x="1197470" y="114632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4 THINKING INSIDE THE BOX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3D71B8"/>
                </a:solidFill>
              </a:rPr>
              <a:t>14</a:t>
            </a:r>
            <a:br>
              <a:rPr sz="4000"/>
            </a:br>
            <a:r>
              <a:rPr sz="6000">
                <a:latin typeface="+mn-lt"/>
                <a:ea typeface="+mn-ea"/>
                <a:cs typeface="+mn-cs"/>
                <a:sym typeface="Helvetica Light"/>
              </a:rPr>
              <a:t>THINKING INSIDE THE BOX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orthand padding Proper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Shorthand padding Property</a:t>
            </a:r>
          </a:p>
        </p:txBody>
      </p:sp>
      <p:sp>
        <p:nvSpPr>
          <p:cNvPr id="118" name="The padding property adds space around 1, 2, 3, or 4 sides of the content using the clockwise top, right, bottom, left (TRouBLe) order:…"/>
          <p:cNvSpPr txBox="1">
            <a:spLocks noGrp="1"/>
          </p:cNvSpPr>
          <p:nvPr>
            <p:ph type="body" idx="1"/>
          </p:nvPr>
        </p:nvSpPr>
        <p:spPr>
          <a:xfrm>
            <a:off x="952500" y="3067050"/>
            <a:ext cx="11099800" cy="582295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property adds space around 1, 2, 3, or 4 sides of the content using the clockwise top, right, bottom, left (TRouBLe) order:</a:t>
            </a:r>
          </a:p>
          <a:p>
            <a:pPr marL="0" indent="0" algn="ctr"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</a:t>
            </a:r>
            <a:r>
              <a:t> </a:t>
            </a:r>
            <a:r>
              <a:rPr i="1"/>
              <a:t>right</a:t>
            </a:r>
            <a:r>
              <a:t> </a:t>
            </a:r>
            <a:r>
              <a:rPr i="1"/>
              <a:t>bottom</a:t>
            </a:r>
            <a:r>
              <a:t> </a:t>
            </a:r>
            <a:r>
              <a:rPr i="1"/>
              <a:t>left;</a:t>
            </a:r>
          </a:p>
          <a:p>
            <a:pPr marL="0" indent="0" algn="ctr">
              <a:buSzTx/>
              <a:buNone/>
              <a:defRPr sz="30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 2em 4em;</a:t>
            </a:r>
          </a:p>
          <a:p>
            <a:pPr marL="0" indent="0" algn="ctr">
              <a:spcBef>
                <a:spcPts val="2500"/>
              </a:spcBef>
              <a:buSzTx/>
              <a:buNone/>
              <a:defRPr sz="300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(this shorthand produces the same result as the example on the previous slide)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orthand padding Property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779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Shorthand padding Property (cont’d)</a:t>
            </a:r>
          </a:p>
        </p:txBody>
      </p:sp>
      <p:sp>
        <p:nvSpPr>
          <p:cNvPr id="121" name="If the left and right sides are the same, you can omit the last value, and the second value will be applied on both the left and right sides: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t>If the left and right sides are the same, you can omit the last value, and the second value will be applied on both the left and right sides:</a:t>
            </a:r>
          </a:p>
          <a:p>
            <a:pPr marL="0" indent="0" algn="ctr"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</a:t>
            </a:r>
            <a:r>
              <a:t> </a:t>
            </a:r>
            <a:r>
              <a:rPr i="1"/>
              <a:t>right+left</a:t>
            </a:r>
            <a:r>
              <a:t> </a:t>
            </a:r>
            <a:r>
              <a:rPr i="1"/>
              <a:t>bottom;</a:t>
            </a:r>
          </a:p>
          <a:p>
            <a:pPr marL="0" indent="0" algn="ctr">
              <a:buSzTx/>
              <a:buNone/>
              <a:defRPr sz="30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 2em;</a:t>
            </a:r>
          </a:p>
          <a:p>
            <a:pPr marL="0" indent="0" algn="ctr">
              <a:spcBef>
                <a:spcPts val="2500"/>
              </a:spcBef>
              <a:buSzTx/>
              <a:buNone/>
              <a:defRPr sz="300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(this shorthand produces the same result as the examples on the two previous slides)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orthand padding Property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779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Shorthand padding Property (cont’d)</a:t>
            </a:r>
          </a:p>
        </p:txBody>
      </p:sp>
      <p:sp>
        <p:nvSpPr>
          <p:cNvPr id="124" name="If the top and and bottom sides are also the same, you can omit the third value, and the first value will be applied on both the top and bottom:…"/>
          <p:cNvSpPr txBox="1">
            <a:spLocks noGrp="1"/>
          </p:cNvSpPr>
          <p:nvPr>
            <p:ph type="body" idx="1"/>
          </p:nvPr>
        </p:nvSpPr>
        <p:spPr>
          <a:xfrm>
            <a:off x="952500" y="1879649"/>
            <a:ext cx="11099800" cy="7016701"/>
          </a:xfrm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3200"/>
              </a:spcBef>
              <a:buSzTx/>
              <a:buNone/>
              <a:defRPr sz="2807"/>
            </a:pPr>
            <a:r>
              <a:t>If the top and and bottom sides are also the same, you can omit the third value, and the first value will be applied on both the top and bottom:</a:t>
            </a:r>
          </a:p>
          <a:p>
            <a:pPr marL="0" indent="0" algn="ctr" defTabSz="455675">
              <a:spcBef>
                <a:spcPts val="3200"/>
              </a:spcBef>
              <a:buSzTx/>
              <a:buNone/>
              <a:defRPr sz="2807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top+bottom </a:t>
            </a:r>
            <a:r>
              <a:t> </a:t>
            </a:r>
            <a:r>
              <a:rPr i="1"/>
              <a:t>right+left;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4em;</a:t>
            </a:r>
          </a:p>
          <a:p>
            <a:pPr marL="0" indent="0" algn="ctr" defTabSz="455675">
              <a:spcBef>
                <a:spcPts val="1500"/>
              </a:spcBef>
              <a:buSzTx/>
              <a:buNone/>
              <a:defRPr sz="234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(same result as previous examples)</a:t>
            </a:r>
          </a:p>
          <a:p>
            <a:pPr marL="0" indent="0" defTabSz="455675">
              <a:spcBef>
                <a:spcPts val="4600"/>
              </a:spcBef>
              <a:buSzTx/>
              <a:buNone/>
              <a:defRPr sz="2807"/>
            </a:pPr>
            <a:r>
              <a:t>If all sides are the same, provide one value, and it’s applied to all sides: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all sides;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2em;</a:t>
            </a:r>
          </a:p>
          <a:p>
            <a:pPr marL="0" indent="0" algn="ctr" defTabSz="455675">
              <a:spcBef>
                <a:spcPts val="1500"/>
              </a:spcBef>
              <a:buSzTx/>
              <a:buNone/>
              <a:defRPr sz="234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(2em padding all around)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rd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Borders</a:t>
            </a:r>
          </a:p>
        </p:txBody>
      </p:sp>
      <p:sp>
        <p:nvSpPr>
          <p:cNvPr id="127" name="A border is a line drawn around the content area and its (optional) padding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5685284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border</a:t>
            </a:r>
            <a:r>
              <a:t> is a line drawn around the content area and its (optional) padding. </a:t>
            </a:r>
          </a:p>
          <a:p>
            <a:pPr marL="444500" indent="-444500">
              <a:defRPr sz="3000"/>
            </a:pPr>
            <a:r>
              <a:t>The thickness of the border is included in the dimensions of the element box.</a:t>
            </a:r>
          </a:p>
          <a:p>
            <a:pPr marL="444500" indent="-444500">
              <a:defRPr sz="3000"/>
            </a:pPr>
            <a:r>
              <a:t>You define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style</a:t>
            </a:r>
            <a:r>
              <a:t>,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width</a:t>
            </a:r>
            <a:r>
              <a:t> (thickness),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color</a:t>
            </a:r>
            <a:r>
              <a:t> for borders.</a:t>
            </a:r>
          </a:p>
          <a:p>
            <a:pPr marL="444500" indent="-444500">
              <a:defRPr sz="3000"/>
            </a:pPr>
            <a:r>
              <a:t>Borders can be applied to single sides or all around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rder Sty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Style</a:t>
            </a:r>
          </a:p>
        </p:txBody>
      </p:sp>
      <p:sp>
        <p:nvSpPr>
          <p:cNvPr id="130" name="border-style,  border-top-style, border-right-style,  border-bottom-style, border-left-style"/>
          <p:cNvSpPr txBox="1"/>
          <p:nvPr/>
        </p:nvSpPr>
        <p:spPr>
          <a:xfrm>
            <a:off x="999579" y="21209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border-left-style</a:t>
            </a:r>
          </a:p>
        </p:txBody>
      </p:sp>
      <p:pic>
        <p:nvPicPr>
          <p:cNvPr id="131" name="lwd5_1408_bordersstyle.png" descr="lwd5_1408_borderssty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82" y="3963250"/>
            <a:ext cx="6622265" cy="501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Values: none, solid, hidden, dotted, dashed, double, groove, ridge, inset, outset"/>
          <p:cNvSpPr txBox="1"/>
          <p:nvPr/>
        </p:nvSpPr>
        <p:spPr>
          <a:xfrm>
            <a:off x="728424" y="3917424"/>
            <a:ext cx="4540082" cy="174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solid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hidden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dotted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dashed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groove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ridge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inset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outset</a:t>
            </a:r>
            <a:r>
              <a:t> </a:t>
            </a:r>
          </a:p>
        </p:txBody>
      </p:sp>
      <p:sp>
        <p:nvSpPr>
          <p:cNvPr id="133" name="NOTE: The default is none, so if you don’t define a border style, it won’t appear."/>
          <p:cNvSpPr txBox="1"/>
          <p:nvPr/>
        </p:nvSpPr>
        <p:spPr>
          <a:xfrm>
            <a:off x="728424" y="6207437"/>
            <a:ext cx="4540082" cy="183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default 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t>, so if you don’t define a border style, it won’t appear.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rder Sty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Style</a:t>
            </a:r>
          </a:p>
        </p:txBody>
      </p:sp>
      <p:sp>
        <p:nvSpPr>
          <p:cNvPr id="136" name="border-style…"/>
          <p:cNvSpPr txBox="1"/>
          <p:nvPr/>
        </p:nvSpPr>
        <p:spPr>
          <a:xfrm>
            <a:off x="999579" y="21590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border-style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shorthand uses the clockwise (TRouBLe) shorthand order. The following rules have the same effect:</a:t>
            </a:r>
          </a:p>
        </p:txBody>
      </p:sp>
      <p:sp>
        <p:nvSpPr>
          <p:cNvPr id="137" name="div#silly {…"/>
          <p:cNvSpPr txBox="1"/>
          <p:nvPr/>
        </p:nvSpPr>
        <p:spPr>
          <a:xfrm>
            <a:off x="49407" y="4495551"/>
            <a:ext cx="7948862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div#silly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border-top-style: solid;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border-right-style: dashed;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border-bottom-style: double;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border-left-style: dotted;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div#silly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border-style: solid dashed double dotted;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38" name="lwd5_1409_4borders.png" descr="lwd5_1409_4bord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55" y="4653012"/>
            <a:ext cx="6965543" cy="265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order Width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Width</a:t>
            </a:r>
          </a:p>
        </p:txBody>
      </p:sp>
      <p:sp>
        <p:nvSpPr>
          <p:cNvPr id="141" name="border-width,  border-top-width, border-right-width,  border-bottom-width, border-left-width"/>
          <p:cNvSpPr txBox="1"/>
          <p:nvPr/>
        </p:nvSpPr>
        <p:spPr>
          <a:xfrm>
            <a:off x="952500" y="1930400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border-left-width</a:t>
            </a:r>
          </a:p>
        </p:txBody>
      </p:sp>
      <p:sp>
        <p:nvSpPr>
          <p:cNvPr id="142" name="Values: Length, thin, medium, thick…"/>
          <p:cNvSpPr txBox="1"/>
          <p:nvPr/>
        </p:nvSpPr>
        <p:spPr>
          <a:xfrm>
            <a:off x="522683" y="3499122"/>
            <a:ext cx="11576697" cy="1738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medium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thick</a:t>
            </a:r>
          </a:p>
          <a:p>
            <a:pPr algn="l">
              <a:spcBef>
                <a:spcPts val="24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border-width</a:t>
            </a:r>
            <a:r>
              <a:t> shorthand uses the clockwise (TRouBLe) order:</a:t>
            </a:r>
          </a:p>
        </p:txBody>
      </p:sp>
      <p:pic>
        <p:nvPicPr>
          <p:cNvPr id="143" name="lwd5_1410_borderwidth.png" descr="lwd5_1410_borderwid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94" y="6521245"/>
            <a:ext cx="6122040" cy="2550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div#help {…"/>
          <p:cNvSpPr txBox="1"/>
          <p:nvPr/>
        </p:nvSpPr>
        <p:spPr>
          <a:xfrm>
            <a:off x="56877" y="5364343"/>
            <a:ext cx="7278192" cy="245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div#help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border-width: thin medium thick 12px;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border-style: solid;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 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5" name="NOTE: The border-style property is required for the border to be rendered."/>
          <p:cNvSpPr txBox="1"/>
          <p:nvPr/>
        </p:nvSpPr>
        <p:spPr>
          <a:xfrm>
            <a:off x="512524" y="7770355"/>
            <a:ext cx="4540082" cy="71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is required for the border to be rendered.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rder Color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Color</a:t>
            </a:r>
          </a:p>
        </p:txBody>
      </p:sp>
      <p:sp>
        <p:nvSpPr>
          <p:cNvPr id="148" name="border-color,  border-top-color, border-right-color,  border-bottom-color, border-left-color"/>
          <p:cNvSpPr txBox="1"/>
          <p:nvPr/>
        </p:nvSpPr>
        <p:spPr>
          <a:xfrm>
            <a:off x="952500" y="1930400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border-left-color</a:t>
            </a:r>
          </a:p>
        </p:txBody>
      </p:sp>
      <p:sp>
        <p:nvSpPr>
          <p:cNvPr id="149" name="Values: Color value (named or numeric)…"/>
          <p:cNvSpPr txBox="1"/>
          <p:nvPr/>
        </p:nvSpPr>
        <p:spPr>
          <a:xfrm>
            <a:off x="630833" y="3448322"/>
            <a:ext cx="11099801" cy="126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Color value (named or numeric)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spcBef>
                <a:spcPts val="2400"/>
              </a:spcBef>
              <a:defRPr sz="29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border-color</a:t>
            </a:r>
            <a:r>
              <a:t> properties override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color</a:t>
            </a:r>
            <a:r>
              <a:t> property:</a:t>
            </a:r>
          </a:p>
        </p:txBody>
      </p:sp>
      <p:sp>
        <p:nvSpPr>
          <p:cNvPr id="150" name="div#special {…"/>
          <p:cNvSpPr txBox="1"/>
          <p:nvPr/>
        </p:nvSpPr>
        <p:spPr>
          <a:xfrm>
            <a:off x="298177" y="5071089"/>
            <a:ext cx="5433852" cy="245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div#special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border-color: maroon aqua;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7B00"/>
                </a:solidFill>
              </a:rPr>
              <a:t>  </a:t>
            </a:r>
            <a:r>
              <a:t>border-style: solid;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border-width: 6px;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1" name="NOTE: The border-style property is required for the border to be rendered."/>
          <p:cNvSpPr txBox="1"/>
          <p:nvPr/>
        </p:nvSpPr>
        <p:spPr>
          <a:xfrm>
            <a:off x="745062" y="7706855"/>
            <a:ext cx="4540082" cy="71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is required for the border to be rendered.</a:t>
            </a:r>
          </a:p>
        </p:txBody>
      </p:sp>
      <p:pic>
        <p:nvPicPr>
          <p:cNvPr id="152" name="lwd5_1411_bordercolor.png" descr="lwd5_1411_bordercol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80" y="5034143"/>
            <a:ext cx="6070620" cy="2531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rder Shorthand Properties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Shorthand Properties</a:t>
            </a:r>
          </a:p>
        </p:txBody>
      </p:sp>
      <p:sp>
        <p:nvSpPr>
          <p:cNvPr id="155" name="border,  border-top, border-right,  border-bottom, border-left"/>
          <p:cNvSpPr txBox="1"/>
          <p:nvPr/>
        </p:nvSpPr>
        <p:spPr>
          <a:xfrm>
            <a:off x="952500" y="2248148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5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</a:t>
            </a:r>
          </a:p>
        </p:txBody>
      </p:sp>
      <p:sp>
        <p:nvSpPr>
          <p:cNvPr id="156" name="Values: border-style border-width border-color…"/>
          <p:cNvSpPr txBox="1"/>
          <p:nvPr/>
        </p:nvSpPr>
        <p:spPr>
          <a:xfrm>
            <a:off x="1089520" y="3747597"/>
            <a:ext cx="10919919" cy="173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 </a:t>
            </a:r>
            <a:r>
              <a:rPr i="1"/>
              <a:t>border-style border-width border-color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spcBef>
                <a:spcPts val="2400"/>
              </a:spcBef>
              <a:defRPr sz="3000">
                <a:solidFill>
                  <a:srgbClr val="53585F"/>
                </a:solidFill>
              </a:defRPr>
            </a:pPr>
            <a:r>
              <a:t>Combine style, width, and color values in shorthand properties for each side or all around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</a:t>
            </a:r>
            <a:r>
              <a:t>):</a:t>
            </a:r>
          </a:p>
        </p:txBody>
      </p:sp>
      <p:sp>
        <p:nvSpPr>
          <p:cNvPr id="157" name="p.example {…"/>
          <p:cNvSpPr txBox="1"/>
          <p:nvPr/>
        </p:nvSpPr>
        <p:spPr>
          <a:xfrm>
            <a:off x="3485787" y="5871189"/>
            <a:ext cx="6127385" cy="133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t>p.example {</a:t>
            </a:r>
          </a:p>
          <a:p>
            <a:pPr marL="457200" marR="457200" algn="just" defTabSz="457200">
              <a:defRPr sz="2700" baseline="-1851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border: 2px dotted aqua;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8" name="NOTE: The border-style property must be included in the shorthand for the border to be rendered."/>
          <p:cNvSpPr txBox="1"/>
          <p:nvPr/>
        </p:nvSpPr>
        <p:spPr>
          <a:xfrm>
            <a:off x="1038337" y="7943291"/>
            <a:ext cx="10456468" cy="932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must be included in the shorthand for the border to be rendered.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rder Radius (Rounded Corn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Radius (Rounded Corners)</a:t>
            </a:r>
          </a:p>
        </p:txBody>
      </p:sp>
      <p:sp>
        <p:nvSpPr>
          <p:cNvPr id="161" name="border-radius…"/>
          <p:cNvSpPr txBox="1"/>
          <p:nvPr/>
        </p:nvSpPr>
        <p:spPr>
          <a:xfrm>
            <a:off x="999579" y="2298700"/>
            <a:ext cx="11099801" cy="670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30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border-radius</a:t>
            </a:r>
          </a:p>
          <a:p>
            <a:pPr algn="l">
              <a:spcBef>
                <a:spcPts val="30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1, 2, 3, or 4 length or percentage values 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border-radius</a:t>
            </a:r>
            <a:r>
              <a:t> property rounds off the corners of an element.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The value is a length or percentage value reflecting the radius of the curve.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Providing one value makes all the corners the same. 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Four values are applied clockwise, starting from the top-left corner.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he parts of an element box…"/>
          <p:cNvSpPr txBox="1">
            <a:spLocks noGrp="1"/>
          </p:cNvSpPr>
          <p:nvPr>
            <p:ph type="body" idx="13"/>
          </p:nvPr>
        </p:nvSpPr>
        <p:spPr>
          <a:xfrm>
            <a:off x="1176833" y="3094260"/>
            <a:ext cx="10875468" cy="5252493"/>
          </a:xfrm>
          <a:prstGeom prst="rect">
            <a:avLst/>
          </a:prstGeom>
        </p:spPr>
        <p:txBody>
          <a:bodyPr numCol="2" spcCol="543773" anchor="t"/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The parts of an element box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Box dimensions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Padding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Borders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Outlines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Margins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Display roles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Drop shadows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order Radiu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9625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Border Radius (cont’d)</a:t>
            </a:r>
          </a:p>
        </p:txBody>
      </p:sp>
      <p:pic>
        <p:nvPicPr>
          <p:cNvPr id="164" name="lwd5_1412_borderradius-ebook.png" descr="lwd5_1412_borderradius-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12" y="1858258"/>
            <a:ext cx="8713776" cy="6872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arg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Margins</a:t>
            </a:r>
          </a:p>
        </p:txBody>
      </p:sp>
      <p:sp>
        <p:nvSpPr>
          <p:cNvPr id="167" name="margin, margin-top, margin-right,  margin-bottom, margin-left…"/>
          <p:cNvSpPr txBox="1"/>
          <p:nvPr/>
        </p:nvSpPr>
        <p:spPr>
          <a:xfrm>
            <a:off x="999579" y="23114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margin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margin-bottom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margin-left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margin</a:t>
            </a:r>
            <a:r>
              <a:t> is an amount of space added on the outside of the border. They keep elements from bumping into one another or the edge of the viewport.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shorthand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margin</a:t>
            </a:r>
            <a:r>
              <a:t> property works the same as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shorthand. Values are applied clockwise (TRouBLe order) and are repeated if fewer than 4 values are supplied.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argin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6435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Margins (cont’d)</a:t>
            </a:r>
          </a:p>
        </p:txBody>
      </p:sp>
      <p:pic>
        <p:nvPicPr>
          <p:cNvPr id="170" name="lwd5_1416_margins_nocode.png" descr="lwd5_1416_margins_no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76" y="1535347"/>
            <a:ext cx="5823724" cy="769171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A  p#A {…"/>
          <p:cNvSpPr txBox="1"/>
          <p:nvPr/>
        </p:nvSpPr>
        <p:spPr>
          <a:xfrm>
            <a:off x="462174" y="1984467"/>
            <a:ext cx="4699466" cy="5888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sz="2800" dirty="0"/>
              <a:t>  p#A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margin: 4em;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2px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background: #e2f3f5;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}</a:t>
            </a:r>
          </a:p>
          <a:p>
            <a:pPr marL="457200" marR="457200" algn="just" defTabSz="457200">
              <a:spcBef>
                <a:spcPts val="24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sz="2800" dirty="0"/>
              <a:t>  p#B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margin-top: 2em;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margin-right: 250px;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margin-bottom: 1em;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margin-left: 4em;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2px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background: #e2f3f5;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}</a:t>
            </a:r>
          </a:p>
          <a:p>
            <a:pPr marL="457200" marR="457200" algn="just" defTabSz="457200">
              <a:spcBef>
                <a:spcPts val="24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sz="2800" dirty="0"/>
              <a:t>  body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FF7B00"/>
                </a:solidFill>
              </a:rPr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margin: 0 20%;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3px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background-color: #e2f3f5;</a:t>
            </a:r>
            <a:endParaRPr lang="en-US" sz="2800" dirty="0"/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}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argin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148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Margins (cont’d)</a:t>
            </a:r>
          </a:p>
        </p:txBody>
      </p:sp>
      <p:sp>
        <p:nvSpPr>
          <p:cNvPr id="174" name="Top and bottom margins of neighboring elements collapse  (they overlap instead of accumulating).…"/>
          <p:cNvSpPr txBox="1"/>
          <p:nvPr/>
        </p:nvSpPr>
        <p:spPr>
          <a:xfrm>
            <a:off x="999579" y="2116608"/>
            <a:ext cx="11099801" cy="667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Top and bottom margins of neighboring elements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</a:t>
            </a:r>
            <a:br/>
            <a:r>
              <a:t>(they overlap instead of accumulating).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top element has a bottom margin of 4em. The bottom element has a top margin of 2em. The resulting margin is 4em (the largest value).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endParaRPr/>
          </a:p>
        </p:txBody>
      </p:sp>
      <p:pic>
        <p:nvPicPr>
          <p:cNvPr id="175" name="lwd5_1417_collapsing.png" descr="lwd5_1417_collap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5479243"/>
            <a:ext cx="9148803" cy="3956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ssigning Display Type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/>
          <a:p>
            <a:r>
              <a:t>Assigning Display Types</a:t>
            </a:r>
          </a:p>
        </p:txBody>
      </p:sp>
      <p:sp>
        <p:nvSpPr>
          <p:cNvPr id="178" name="display…"/>
          <p:cNvSpPr txBox="1"/>
          <p:nvPr/>
        </p:nvSpPr>
        <p:spPr>
          <a:xfrm>
            <a:off x="999579" y="2082800"/>
            <a:ext cx="11099801" cy="660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490727">
              <a:spcBef>
                <a:spcPts val="3500"/>
              </a:spcBef>
              <a:defRPr sz="3024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display</a:t>
            </a:r>
          </a:p>
          <a:p>
            <a:pPr algn="l" defTabSz="490727">
              <a:spcBef>
                <a:spcPts val="3500"/>
              </a:spcBef>
              <a:defRPr sz="3024">
                <a:solidFill>
                  <a:srgbClr val="53585F"/>
                </a:solidFill>
              </a:defRPr>
            </a:pPr>
            <a:r>
              <a:rPr sz="252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2520"/>
              <a:t> </a:t>
            </a:r>
            <a:r>
              <a:rPr sz="1679">
                <a:latin typeface="Courier"/>
                <a:ea typeface="Courier"/>
                <a:cs typeface="Courier"/>
                <a:sym typeface="Courier"/>
              </a:rPr>
              <a:t>inline | block | run-in | flex | grid | flow | flow-root | list-item | table | table-row-group | table-header-group | table-footer-group | table-row | table-cell | table-column-group | table-column | table-caption | ruby | ruby-base | ruby-text | ruby-base-container | ruby-text-container | inline-block | inline-table | inline-flex | inline-grid | contents | none</a:t>
            </a:r>
            <a:r>
              <a:rPr sz="2016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 defTabSz="490727">
              <a:spcBef>
                <a:spcPts val="3500"/>
              </a:spcBef>
              <a:defRPr sz="2520">
                <a:solidFill>
                  <a:srgbClr val="53585F"/>
                </a:solidFill>
              </a:defRPr>
            </a:pPr>
            <a:r>
              <a:t>Assigns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display type</a:t>
            </a:r>
            <a:r>
              <a:t> that determines how the element box behaves in layouts. </a:t>
            </a:r>
          </a:p>
          <a:p>
            <a:pPr algn="l" defTabSz="490727">
              <a:spcBef>
                <a:spcPts val="3500"/>
              </a:spcBef>
              <a:defRPr sz="252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Examples:</a:t>
            </a:r>
          </a:p>
          <a:p>
            <a:pPr marL="311149" indent="-311149" algn="l" defTabSz="490727">
              <a:spcBef>
                <a:spcPts val="2000"/>
              </a:spcBef>
              <a:buSzPct val="75000"/>
              <a:buChar char="•"/>
              <a:defRPr sz="2520">
                <a:solidFill>
                  <a:srgbClr val="53585F"/>
                </a:solidFill>
              </a:defRPr>
            </a:pPr>
            <a:r>
              <a:t>Make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t> (normally block elements) into inline elements so they line up in a horizontal menu:  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nav li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display: inline;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 }</a:t>
            </a:r>
          </a:p>
          <a:p>
            <a:pPr marL="311149" indent="-311149" algn="l" defTabSz="490727">
              <a:spcBef>
                <a:spcPts val="2000"/>
              </a:spcBef>
              <a:buSzPct val="75000"/>
              <a:buChar char="•"/>
              <a:defRPr sz="2520">
                <a:solidFill>
                  <a:srgbClr val="53585F"/>
                </a:solidFill>
              </a:defRPr>
            </a:pPr>
            <a:r>
              <a:t>Make an anchor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t>) element (normally inline) display as a block so you can give it a width and height: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 nav li a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display: block;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 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ox Drop Shadow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/>
          <a:p>
            <a:r>
              <a:t>Box Drop Shadows</a:t>
            </a:r>
          </a:p>
        </p:txBody>
      </p:sp>
      <p:sp>
        <p:nvSpPr>
          <p:cNvPr id="181" name="box-shadow…"/>
          <p:cNvSpPr txBox="1"/>
          <p:nvPr/>
        </p:nvSpPr>
        <p:spPr>
          <a:xfrm>
            <a:off x="999579" y="2082800"/>
            <a:ext cx="11099801" cy="660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box-shadow</a:t>
            </a:r>
          </a:p>
          <a:p>
            <a:pPr algn="l">
              <a:spcBef>
                <a:spcPts val="4200"/>
              </a:spcBef>
              <a:defRPr>
                <a:solidFill>
                  <a:srgbClr val="53585F"/>
                </a:solidFill>
              </a:defRPr>
            </a:pPr>
            <a:r>
              <a:rPr sz="300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/>
              <a:t> </a:t>
            </a:r>
            <a:r>
              <a:rPr sz="3000" i="1"/>
              <a:t>horizontal-offset vertical-offset blur-distance spread-distance color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 inset, none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Applies a drop shadow around the visible element box.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values are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horizontal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vertical offset</a:t>
            </a:r>
            <a:r>
              <a:t>, optional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blur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spread</a:t>
            </a:r>
            <a:r>
              <a:t> values (in pixels),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color</a:t>
            </a:r>
            <a:r>
              <a:t> value, and the option to make it appear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inset</a:t>
            </a:r>
            <a:r>
              <a:t>.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ox Drop Shadow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Box Drop Shadows (cont’d)</a:t>
            </a:r>
          </a:p>
        </p:txBody>
      </p:sp>
      <p:sp>
        <p:nvSpPr>
          <p:cNvPr id="184" name="A  box-shadow: 6px 6px gray;…"/>
          <p:cNvSpPr txBox="1"/>
          <p:nvPr/>
        </p:nvSpPr>
        <p:spPr>
          <a:xfrm>
            <a:off x="986346" y="2085705"/>
            <a:ext cx="10643134" cy="2606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sz="3200" dirty="0"/>
              <a:t> 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gray;</a:t>
            </a:r>
          </a:p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5px gray;</a:t>
            </a:r>
            <a:r>
              <a:rPr sz="3200" dirty="0"/>
              <a:t> </a:t>
            </a:r>
            <a:r>
              <a:rPr sz="3200" dirty="0">
                <a:solidFill>
                  <a:srgbClr val="A6AAA9"/>
                </a:solidFill>
              </a:rPr>
              <a:t>/* 5 pixel blur */</a:t>
            </a:r>
            <a:endParaRPr sz="3200" dirty="0">
              <a:solidFill>
                <a:srgbClr val="FF7B00"/>
              </a:solidFill>
            </a:endParaRPr>
          </a:p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5px 10px gray;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A6AAA9"/>
                </a:solidFill>
              </a:rPr>
              <a:t>/* 5px blur,10px spread */</a:t>
            </a:r>
            <a:endParaRPr sz="3200" dirty="0">
              <a:solidFill>
                <a:srgbClr val="FF7B00"/>
              </a:solidFill>
            </a:endParaRPr>
          </a:p>
        </p:txBody>
      </p:sp>
      <p:pic>
        <p:nvPicPr>
          <p:cNvPr id="185" name="lwd5_1421_boxshadow-ebook.png" descr="lwd5_1421_boxshadow-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9" y="4864100"/>
            <a:ext cx="10160001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he Parts of an Element 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Parts of an Element Box</a:t>
            </a:r>
          </a:p>
        </p:txBody>
      </p:sp>
      <p:pic>
        <p:nvPicPr>
          <p:cNvPr id="94" name="lwd5_1401_elementbox.png" descr="lwd5_1401_element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235200"/>
            <a:ext cx="10160000" cy="477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NOTE: The margin is indicated with a blue shade and outline, but is invisible in the layout."/>
          <p:cNvSpPr txBox="1"/>
          <p:nvPr/>
        </p:nvSpPr>
        <p:spPr>
          <a:xfrm>
            <a:off x="1473993" y="7673974"/>
            <a:ext cx="1005681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</a:t>
            </a:r>
            <a:r>
              <a:t> The margin is indicated with a blue shade and outline, but is invisible in the layout.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pecifying Box Dimen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Box Dimensions</a:t>
            </a:r>
          </a:p>
        </p:txBody>
      </p:sp>
      <p:sp>
        <p:nvSpPr>
          <p:cNvPr id="98" name="width…"/>
          <p:cNvSpPr txBox="1">
            <a:spLocks noGrp="1"/>
          </p:cNvSpPr>
          <p:nvPr>
            <p:ph type="body" idx="1"/>
          </p:nvPr>
        </p:nvSpPr>
        <p:spPr>
          <a:xfrm>
            <a:off x="952500" y="2349500"/>
            <a:ext cx="11099800" cy="5591473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2400"/>
              </a:spcBef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width</a:t>
            </a:r>
          </a:p>
          <a:p>
            <a:pPr marL="0" indent="0">
              <a:spcBef>
                <a:spcPts val="1200"/>
              </a:spcBef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</a:p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height</a:t>
            </a:r>
          </a:p>
          <a:p>
            <a:pPr marL="0" indent="0">
              <a:spcBef>
                <a:spcPts val="1200"/>
              </a:spcBef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</a:p>
          <a:p>
            <a:pPr marL="0" indent="0">
              <a:buSzTx/>
              <a:buNone/>
              <a:defRPr sz="3000"/>
            </a:pPr>
            <a:r>
              <a:t>Specify the dimensions of an element box with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t> properties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x Sizing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Sizing Models</a:t>
            </a:r>
          </a:p>
        </p:txBody>
      </p:sp>
      <p:sp>
        <p:nvSpPr>
          <p:cNvPr id="101" name="box-sizing…"/>
          <p:cNvSpPr txBox="1">
            <a:spLocks noGrp="1"/>
          </p:cNvSpPr>
          <p:nvPr>
            <p:ph type="body" idx="1"/>
          </p:nvPr>
        </p:nvSpPr>
        <p:spPr>
          <a:xfrm>
            <a:off x="850900" y="2260600"/>
            <a:ext cx="11099800" cy="6721575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box-sizing</a:t>
            </a:r>
          </a:p>
          <a:p>
            <a:pPr marL="0" indent="0">
              <a:buSzTx/>
              <a:buNone/>
              <a:defRPr sz="3000"/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content-box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border-box</a:t>
            </a:r>
            <a:r>
              <a:rPr dirty="0"/>
              <a:t> </a:t>
            </a:r>
          </a:p>
          <a:p>
            <a:pPr marL="0" indent="0">
              <a:buSzTx/>
              <a:buNone/>
              <a:defRPr sz="3000"/>
            </a:pPr>
            <a:r>
              <a:rPr dirty="0"/>
              <a:t>There are two methods for sizing an element box, specified with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box-sizing</a:t>
            </a:r>
            <a:r>
              <a:rPr dirty="0"/>
              <a:t> attribute:</a:t>
            </a:r>
          </a:p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Content-box sizing (default)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rPr dirty="0"/>
              <a:t>Applies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rPr dirty="0"/>
              <a:t>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rPr dirty="0"/>
              <a:t> values to the content box only</a:t>
            </a:r>
            <a:r>
              <a:rPr lang="tr-TR" dirty="0"/>
              <a:t>.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rPr lang="en-US" sz="3000" dirty="0"/>
              <a:t>The resulting size of the element will be the dimensions you specify plus the amount of padding and borders that have been added to the element.</a:t>
            </a:r>
            <a:endParaRPr sz="3000" dirty="0"/>
          </a:p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Border-box sizing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rPr dirty="0"/>
              <a:t>Applies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rPr dirty="0"/>
              <a:t>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rPr dirty="0"/>
              <a:t> values to the border box (including the padding and content)</a:t>
            </a:r>
            <a:r>
              <a:rPr lang="en-US" dirty="0"/>
              <a:t>.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rPr lang="en-US" sz="3000" dirty="0"/>
              <a:t>With this method, the resulting visible element box, including padding and borders, will be exactly the dimensions you specify.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x Sizing Models Comp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Sizing Models Compared</a:t>
            </a:r>
          </a:p>
        </p:txBody>
      </p:sp>
      <p:pic>
        <p:nvPicPr>
          <p:cNvPr id="104" name="lwd5_1403_borderbox.png" descr="lwd5_1403_border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71" y="2444750"/>
            <a:ext cx="9228200" cy="6263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er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Overflow</a:t>
            </a:r>
          </a:p>
        </p:txBody>
      </p:sp>
      <p:sp>
        <p:nvSpPr>
          <p:cNvPr id="107" name="overflow…"/>
          <p:cNvSpPr txBox="1"/>
          <p:nvPr/>
        </p:nvSpPr>
        <p:spPr>
          <a:xfrm>
            <a:off x="999579" y="2298700"/>
            <a:ext cx="11099801" cy="2633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49148">
              <a:spcBef>
                <a:spcPts val="3900"/>
              </a:spcBef>
              <a:defRPr sz="282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overflow</a:t>
            </a:r>
          </a:p>
          <a:p>
            <a:pPr algn="l" defTabSz="549148">
              <a:spcBef>
                <a:spcPts val="3900"/>
              </a:spcBef>
              <a:defRPr sz="282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visible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hidden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scroll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t> </a:t>
            </a:r>
          </a:p>
          <a:p>
            <a:pPr algn="l" defTabSz="549148">
              <a:spcBef>
                <a:spcPts val="3900"/>
              </a:spcBef>
              <a:defRPr sz="2820">
                <a:solidFill>
                  <a:srgbClr val="53585F"/>
                </a:solidFill>
              </a:defRPr>
            </a:pPr>
            <a:r>
              <a:t>Specifies what to do when content doesn’t fit in a sized element box:</a:t>
            </a:r>
          </a:p>
        </p:txBody>
      </p:sp>
      <p:pic>
        <p:nvPicPr>
          <p:cNvPr id="108" name="lwd5_1404_overflow.png" descr="lwd5_1404_over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5226050"/>
            <a:ext cx="10160000" cy="336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ad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Padding</a:t>
            </a:r>
          </a:p>
        </p:txBody>
      </p:sp>
      <p:sp>
        <p:nvSpPr>
          <p:cNvPr id="111" name="padding, padding-top, padding-right,  padding-bottom, padding-left…"/>
          <p:cNvSpPr txBox="1"/>
          <p:nvPr/>
        </p:nvSpPr>
        <p:spPr>
          <a:xfrm>
            <a:off x="999579" y="22987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padding-bottom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padding-left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An amount of space between the content area and the border (or the space the border would be if one isn’t specified).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You can add padding to one side at a time, or on all sides with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shorthand property.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adding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3174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Padding (cont’d)</a:t>
            </a:r>
          </a:p>
        </p:txBody>
      </p:sp>
      <p:sp>
        <p:nvSpPr>
          <p:cNvPr id="114" name="blockquote {…"/>
          <p:cNvSpPr txBox="1"/>
          <p:nvPr/>
        </p:nvSpPr>
        <p:spPr>
          <a:xfrm>
            <a:off x="999579" y="22987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blockquote { 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padding-top: 2em;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padding-right: 4em;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padding-bottom: 2em;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padding-left: 4em;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background-color: #D098D4; </a:t>
            </a:r>
            <a:r>
              <a:rPr sz="3000" dirty="0">
                <a:solidFill>
                  <a:srgbClr val="A6AAA9"/>
                </a:solidFill>
              </a:rPr>
              <a:t>/*light green*/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</a:t>
            </a:r>
          </a:p>
        </p:txBody>
      </p:sp>
      <p:pic>
        <p:nvPicPr>
          <p:cNvPr id="115" name="lwd5_1405_padding.png" descr="lwd5_1405_padd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79" y="5020225"/>
            <a:ext cx="7620001" cy="29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1588</Words>
  <Application>Microsoft Macintosh PowerPoint</Application>
  <PresentationFormat>Custom</PresentationFormat>
  <Paragraphs>186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Courier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The Parts of an Element Box</vt:lpstr>
      <vt:lpstr>Specifying Box Dimensions</vt:lpstr>
      <vt:lpstr>Box Sizing Models</vt:lpstr>
      <vt:lpstr>Box Sizing Models Compared</vt:lpstr>
      <vt:lpstr>Overflow</vt:lpstr>
      <vt:lpstr>Padding</vt:lpstr>
      <vt:lpstr>Padding (cont’d)</vt:lpstr>
      <vt:lpstr>Shorthand padding Property</vt:lpstr>
      <vt:lpstr>Shorthand padding Property (cont’d)</vt:lpstr>
      <vt:lpstr>Shorthand padding Property (cont’d)</vt:lpstr>
      <vt:lpstr>Borders</vt:lpstr>
      <vt:lpstr>Border Style</vt:lpstr>
      <vt:lpstr>Border Style</vt:lpstr>
      <vt:lpstr>Border Width</vt:lpstr>
      <vt:lpstr>Border Color</vt:lpstr>
      <vt:lpstr>Border Shorthand Properties</vt:lpstr>
      <vt:lpstr>Border Radius (Rounded Corners)</vt:lpstr>
      <vt:lpstr>Border Radius (cont’d)</vt:lpstr>
      <vt:lpstr>Margins</vt:lpstr>
      <vt:lpstr>Margins (cont’d)</vt:lpstr>
      <vt:lpstr>Margins (cont’d)</vt:lpstr>
      <vt:lpstr>Assigning Display Types</vt:lpstr>
      <vt:lpstr>Box Drop Shadows</vt:lpstr>
      <vt:lpstr>Box Drop Shadows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Muhsin Zahid Uğur</cp:lastModifiedBy>
  <cp:revision>16</cp:revision>
  <dcterms:modified xsi:type="dcterms:W3CDTF">2021-03-22T08:47:27Z</dcterms:modified>
</cp:coreProperties>
</file>