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15"/>
  </p:notesMasterIdLst>
  <p:sldIdLst>
    <p:sldId id="259" r:id="rId2"/>
    <p:sldId id="260" r:id="rId3"/>
    <p:sldId id="330" r:id="rId4"/>
    <p:sldId id="331" r:id="rId5"/>
    <p:sldId id="332" r:id="rId6"/>
    <p:sldId id="333" r:id="rId7"/>
    <p:sldId id="334" r:id="rId8"/>
    <p:sldId id="335" r:id="rId9"/>
    <p:sldId id="336" r:id="rId10"/>
    <p:sldId id="337" r:id="rId11"/>
    <p:sldId id="338" r:id="rId12"/>
    <p:sldId id="339" r:id="rId13"/>
    <p:sldId id="32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C39AC6-9B63-4E38-9F66-649E8A78C70A}" v="1" dt="2021-11-01T21:46:21.875"/>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0809" autoAdjust="0"/>
  </p:normalViewPr>
  <p:slideViewPr>
    <p:cSldViewPr snapToGrid="0">
      <p:cViewPr varScale="1">
        <p:scale>
          <a:sx n="114" d="100"/>
          <a:sy n="114" d="100"/>
        </p:scale>
        <p:origin x="438" y="11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Junwei" userId="074fb474-92bd-49d3-81e9-a55c3f4be5cf" providerId="ADAL" clId="{E5C39AC6-9B63-4E38-9F66-649E8A78C70A}"/>
    <pc:docChg chg="modSld">
      <pc:chgData name="Huang, Junwei" userId="074fb474-92bd-49d3-81e9-a55c3f4be5cf" providerId="ADAL" clId="{E5C39AC6-9B63-4E38-9F66-649E8A78C70A}" dt="2021-11-01T21:46:21.871" v="0"/>
      <pc:docMkLst>
        <pc:docMk/>
      </pc:docMkLst>
      <pc:sldChg chg="modAnim">
        <pc:chgData name="Huang, Junwei" userId="074fb474-92bd-49d3-81e9-a55c3f4be5cf" providerId="ADAL" clId="{E5C39AC6-9B63-4E38-9F66-649E8A78C70A}" dt="2021-11-01T21:46:21.871" v="0"/>
        <pc:sldMkLst>
          <pc:docMk/>
          <pc:sldMk cId="3183402056"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8139B-7223-44C7-A23E-98384F16E6B2}"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C5A5F-DEF9-40E9-BDB6-CD0109EB3824}" type="slidenum">
              <a:rPr lang="en-US" smtClean="0"/>
              <a:t>‹#›</a:t>
            </a:fld>
            <a:endParaRPr lang="en-US"/>
          </a:p>
        </p:txBody>
      </p:sp>
    </p:spTree>
    <p:extLst>
      <p:ext uri="{BB962C8B-B14F-4D97-AF65-F5344CB8AC3E}">
        <p14:creationId xmlns:p14="http://schemas.microsoft.com/office/powerpoint/2010/main" val="204090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1</a:t>
            </a:fld>
            <a:endParaRPr lang="en-US"/>
          </a:p>
        </p:txBody>
      </p:sp>
    </p:spTree>
    <p:extLst>
      <p:ext uri="{BB962C8B-B14F-4D97-AF65-F5344CB8AC3E}">
        <p14:creationId xmlns:p14="http://schemas.microsoft.com/office/powerpoint/2010/main" val="325111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10</a:t>
            </a:fld>
            <a:endParaRPr lang="en-US"/>
          </a:p>
        </p:txBody>
      </p:sp>
    </p:spTree>
    <p:extLst>
      <p:ext uri="{BB962C8B-B14F-4D97-AF65-F5344CB8AC3E}">
        <p14:creationId xmlns:p14="http://schemas.microsoft.com/office/powerpoint/2010/main" val="3710550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11</a:t>
            </a:fld>
            <a:endParaRPr lang="en-US"/>
          </a:p>
        </p:txBody>
      </p:sp>
    </p:spTree>
    <p:extLst>
      <p:ext uri="{BB962C8B-B14F-4D97-AF65-F5344CB8AC3E}">
        <p14:creationId xmlns:p14="http://schemas.microsoft.com/office/powerpoint/2010/main" val="3799701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12</a:t>
            </a:fld>
            <a:endParaRPr lang="en-US"/>
          </a:p>
        </p:txBody>
      </p:sp>
    </p:spTree>
    <p:extLst>
      <p:ext uri="{BB962C8B-B14F-4D97-AF65-F5344CB8AC3E}">
        <p14:creationId xmlns:p14="http://schemas.microsoft.com/office/powerpoint/2010/main" val="2091022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13</a:t>
            </a:fld>
            <a:endParaRPr lang="en-US"/>
          </a:p>
        </p:txBody>
      </p:sp>
    </p:spTree>
    <p:extLst>
      <p:ext uri="{BB962C8B-B14F-4D97-AF65-F5344CB8AC3E}">
        <p14:creationId xmlns:p14="http://schemas.microsoft.com/office/powerpoint/2010/main" val="405402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2</a:t>
            </a:fld>
            <a:endParaRPr lang="en-US"/>
          </a:p>
        </p:txBody>
      </p:sp>
    </p:spTree>
    <p:extLst>
      <p:ext uri="{BB962C8B-B14F-4D97-AF65-F5344CB8AC3E}">
        <p14:creationId xmlns:p14="http://schemas.microsoft.com/office/powerpoint/2010/main" val="3503491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3</a:t>
            </a:fld>
            <a:endParaRPr lang="en-US"/>
          </a:p>
        </p:txBody>
      </p:sp>
    </p:spTree>
    <p:extLst>
      <p:ext uri="{BB962C8B-B14F-4D97-AF65-F5344CB8AC3E}">
        <p14:creationId xmlns:p14="http://schemas.microsoft.com/office/powerpoint/2010/main" val="100518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4</a:t>
            </a:fld>
            <a:endParaRPr lang="en-US"/>
          </a:p>
        </p:txBody>
      </p:sp>
    </p:spTree>
    <p:extLst>
      <p:ext uri="{BB962C8B-B14F-4D97-AF65-F5344CB8AC3E}">
        <p14:creationId xmlns:p14="http://schemas.microsoft.com/office/powerpoint/2010/main" val="303036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5</a:t>
            </a:fld>
            <a:endParaRPr lang="en-US"/>
          </a:p>
        </p:txBody>
      </p:sp>
    </p:spTree>
    <p:extLst>
      <p:ext uri="{BB962C8B-B14F-4D97-AF65-F5344CB8AC3E}">
        <p14:creationId xmlns:p14="http://schemas.microsoft.com/office/powerpoint/2010/main" val="2462369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6</a:t>
            </a:fld>
            <a:endParaRPr lang="en-US"/>
          </a:p>
        </p:txBody>
      </p:sp>
    </p:spTree>
    <p:extLst>
      <p:ext uri="{BB962C8B-B14F-4D97-AF65-F5344CB8AC3E}">
        <p14:creationId xmlns:p14="http://schemas.microsoft.com/office/powerpoint/2010/main" val="2103185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7</a:t>
            </a:fld>
            <a:endParaRPr lang="en-US"/>
          </a:p>
        </p:txBody>
      </p:sp>
    </p:spTree>
    <p:extLst>
      <p:ext uri="{BB962C8B-B14F-4D97-AF65-F5344CB8AC3E}">
        <p14:creationId xmlns:p14="http://schemas.microsoft.com/office/powerpoint/2010/main" val="1977656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8</a:t>
            </a:fld>
            <a:endParaRPr lang="en-US"/>
          </a:p>
        </p:txBody>
      </p:sp>
    </p:spTree>
    <p:extLst>
      <p:ext uri="{BB962C8B-B14F-4D97-AF65-F5344CB8AC3E}">
        <p14:creationId xmlns:p14="http://schemas.microsoft.com/office/powerpoint/2010/main" val="1189432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9</a:t>
            </a:fld>
            <a:endParaRPr lang="en-US"/>
          </a:p>
        </p:txBody>
      </p:sp>
    </p:spTree>
    <p:extLst>
      <p:ext uri="{BB962C8B-B14F-4D97-AF65-F5344CB8AC3E}">
        <p14:creationId xmlns:p14="http://schemas.microsoft.com/office/powerpoint/2010/main" val="4274342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8300-9FED-426F-8175-92AFB20B41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07D8D7-1554-4B23-9EDD-D8002E926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52E970-0B67-4882-9E1E-AC8A5DB51318}"/>
              </a:ext>
            </a:extLst>
          </p:cNvPr>
          <p:cNvSpPr>
            <a:spLocks noGrp="1"/>
          </p:cNvSpPr>
          <p:nvPr>
            <p:ph type="dt" sz="half" idx="10"/>
          </p:nvPr>
        </p:nvSpPr>
        <p:spPr/>
        <p:txBody>
          <a:bodyPr/>
          <a:lstStyle/>
          <a:p>
            <a:fld id="{46DBF2B7-BBB2-4171-9127-304F46C3234D}" type="datetimeFigureOut">
              <a:rPr lang="en-US" smtClean="0"/>
              <a:t>8/12/2024</a:t>
            </a:fld>
            <a:endParaRPr lang="en-US"/>
          </a:p>
        </p:txBody>
      </p:sp>
      <p:sp>
        <p:nvSpPr>
          <p:cNvPr id="5" name="Footer Placeholder 4">
            <a:extLst>
              <a:ext uri="{FF2B5EF4-FFF2-40B4-BE49-F238E27FC236}">
                <a16:creationId xmlns:a16="http://schemas.microsoft.com/office/drawing/2014/main" id="{C1DDB1C8-D21F-4F81-B252-4174BCFEF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F06DE-52F9-4AC9-883C-928D5745ABCF}"/>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21535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CC3E-F4AC-4710-BB7B-00724D29F5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D2F958-67A5-4908-82CF-A037A32331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2DAB8-DD8A-411F-83F5-0D5520C2D079}"/>
              </a:ext>
            </a:extLst>
          </p:cNvPr>
          <p:cNvSpPr>
            <a:spLocks noGrp="1"/>
          </p:cNvSpPr>
          <p:nvPr>
            <p:ph type="dt" sz="half" idx="10"/>
          </p:nvPr>
        </p:nvSpPr>
        <p:spPr/>
        <p:txBody>
          <a:bodyPr/>
          <a:lstStyle/>
          <a:p>
            <a:fld id="{46DBF2B7-BBB2-4171-9127-304F46C3234D}" type="datetimeFigureOut">
              <a:rPr lang="en-US" smtClean="0"/>
              <a:t>8/12/2024</a:t>
            </a:fld>
            <a:endParaRPr lang="en-US"/>
          </a:p>
        </p:txBody>
      </p:sp>
      <p:sp>
        <p:nvSpPr>
          <p:cNvPr id="5" name="Footer Placeholder 4">
            <a:extLst>
              <a:ext uri="{FF2B5EF4-FFF2-40B4-BE49-F238E27FC236}">
                <a16:creationId xmlns:a16="http://schemas.microsoft.com/office/drawing/2014/main" id="{AA3E5316-0CCE-4150-B437-1DDC0CD65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9C305-59E0-4EF3-8C7A-6E5A74A3CBEC}"/>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4052009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679D9C-E853-415D-A04F-5A01769882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9C8428-D103-4000-BBE4-9742755F48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B1EAE-8FE5-41EF-B425-E78AD121A81F}"/>
              </a:ext>
            </a:extLst>
          </p:cNvPr>
          <p:cNvSpPr>
            <a:spLocks noGrp="1"/>
          </p:cNvSpPr>
          <p:nvPr>
            <p:ph type="dt" sz="half" idx="10"/>
          </p:nvPr>
        </p:nvSpPr>
        <p:spPr/>
        <p:txBody>
          <a:bodyPr/>
          <a:lstStyle/>
          <a:p>
            <a:fld id="{46DBF2B7-BBB2-4171-9127-304F46C3234D}" type="datetimeFigureOut">
              <a:rPr lang="en-US" smtClean="0"/>
              <a:t>8/12/2024</a:t>
            </a:fld>
            <a:endParaRPr lang="en-US"/>
          </a:p>
        </p:txBody>
      </p:sp>
      <p:sp>
        <p:nvSpPr>
          <p:cNvPr id="5" name="Footer Placeholder 4">
            <a:extLst>
              <a:ext uri="{FF2B5EF4-FFF2-40B4-BE49-F238E27FC236}">
                <a16:creationId xmlns:a16="http://schemas.microsoft.com/office/drawing/2014/main" id="{268569A0-520C-48C4-98F9-105DA2EAD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60983-54D4-4288-90F5-83EFDF4A80DA}"/>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398388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22BA-6559-4DDC-A339-D5CD54CA0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00E58-396B-45EF-A353-41A76FA906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23094-6048-4C61-B8D2-36004FB21A05}"/>
              </a:ext>
            </a:extLst>
          </p:cNvPr>
          <p:cNvSpPr>
            <a:spLocks noGrp="1"/>
          </p:cNvSpPr>
          <p:nvPr>
            <p:ph type="dt" sz="half" idx="10"/>
          </p:nvPr>
        </p:nvSpPr>
        <p:spPr/>
        <p:txBody>
          <a:bodyPr/>
          <a:lstStyle/>
          <a:p>
            <a:fld id="{46DBF2B7-BBB2-4171-9127-304F46C3234D}" type="datetimeFigureOut">
              <a:rPr lang="en-US" smtClean="0"/>
              <a:t>8/12/2024</a:t>
            </a:fld>
            <a:endParaRPr lang="en-US"/>
          </a:p>
        </p:txBody>
      </p:sp>
      <p:sp>
        <p:nvSpPr>
          <p:cNvPr id="5" name="Footer Placeholder 4">
            <a:extLst>
              <a:ext uri="{FF2B5EF4-FFF2-40B4-BE49-F238E27FC236}">
                <a16:creationId xmlns:a16="http://schemas.microsoft.com/office/drawing/2014/main" id="{D92DB883-FC8E-4094-B9EC-1C39FEBBA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8DA78-0793-4DC1-8E78-F886E8E14A9C}"/>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263493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A023-94DD-4B2B-84E9-A9B5D2D5AD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FAFA8-940B-4C65-AF5B-C1CEBAC99F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9C9BE0-0D53-4E25-9364-126C5BFC91E5}"/>
              </a:ext>
            </a:extLst>
          </p:cNvPr>
          <p:cNvSpPr>
            <a:spLocks noGrp="1"/>
          </p:cNvSpPr>
          <p:nvPr>
            <p:ph type="dt" sz="half" idx="10"/>
          </p:nvPr>
        </p:nvSpPr>
        <p:spPr/>
        <p:txBody>
          <a:bodyPr/>
          <a:lstStyle/>
          <a:p>
            <a:fld id="{46DBF2B7-BBB2-4171-9127-304F46C3234D}" type="datetimeFigureOut">
              <a:rPr lang="en-US" smtClean="0"/>
              <a:t>8/12/2024</a:t>
            </a:fld>
            <a:endParaRPr lang="en-US"/>
          </a:p>
        </p:txBody>
      </p:sp>
      <p:sp>
        <p:nvSpPr>
          <p:cNvPr id="5" name="Footer Placeholder 4">
            <a:extLst>
              <a:ext uri="{FF2B5EF4-FFF2-40B4-BE49-F238E27FC236}">
                <a16:creationId xmlns:a16="http://schemas.microsoft.com/office/drawing/2014/main" id="{0D33C515-BE09-4D8E-9A58-0C14ADA2F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53F6A-367C-4C3D-A471-F0B1249485E2}"/>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352148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C4B2-44DF-4347-ADDD-E33876088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54ACA-5896-44F8-89A2-2B22D9CDBE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593940-BBCC-4289-A506-B7EFEBA693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D759D-7927-4678-995C-C14BC8320217}"/>
              </a:ext>
            </a:extLst>
          </p:cNvPr>
          <p:cNvSpPr>
            <a:spLocks noGrp="1"/>
          </p:cNvSpPr>
          <p:nvPr>
            <p:ph type="dt" sz="half" idx="10"/>
          </p:nvPr>
        </p:nvSpPr>
        <p:spPr/>
        <p:txBody>
          <a:bodyPr/>
          <a:lstStyle/>
          <a:p>
            <a:fld id="{46DBF2B7-BBB2-4171-9127-304F46C3234D}" type="datetimeFigureOut">
              <a:rPr lang="en-US" smtClean="0"/>
              <a:t>8/12/2024</a:t>
            </a:fld>
            <a:endParaRPr lang="en-US"/>
          </a:p>
        </p:txBody>
      </p:sp>
      <p:sp>
        <p:nvSpPr>
          <p:cNvPr id="6" name="Footer Placeholder 5">
            <a:extLst>
              <a:ext uri="{FF2B5EF4-FFF2-40B4-BE49-F238E27FC236}">
                <a16:creationId xmlns:a16="http://schemas.microsoft.com/office/drawing/2014/main" id="{773DE569-EACF-428A-AB3A-2B8051295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8863-B7EB-4399-8058-6787222D5C97}"/>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238785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C02D-233B-4531-9DB4-54BF21D77F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96D240-D557-4D98-8DDC-736860A9C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6BB4A-71FD-45B4-A76F-ADCECDF90B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F462D2-073D-4D65-9458-33BD73A95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08EB6E-F4F0-4AB3-A49E-E3751DC57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01DE8B-6057-442C-8949-1C59CAB12EA0}"/>
              </a:ext>
            </a:extLst>
          </p:cNvPr>
          <p:cNvSpPr>
            <a:spLocks noGrp="1"/>
          </p:cNvSpPr>
          <p:nvPr>
            <p:ph type="dt" sz="half" idx="10"/>
          </p:nvPr>
        </p:nvSpPr>
        <p:spPr/>
        <p:txBody>
          <a:bodyPr/>
          <a:lstStyle/>
          <a:p>
            <a:fld id="{46DBF2B7-BBB2-4171-9127-304F46C3234D}" type="datetimeFigureOut">
              <a:rPr lang="en-US" smtClean="0"/>
              <a:t>8/12/2024</a:t>
            </a:fld>
            <a:endParaRPr lang="en-US"/>
          </a:p>
        </p:txBody>
      </p:sp>
      <p:sp>
        <p:nvSpPr>
          <p:cNvPr id="8" name="Footer Placeholder 7">
            <a:extLst>
              <a:ext uri="{FF2B5EF4-FFF2-40B4-BE49-F238E27FC236}">
                <a16:creationId xmlns:a16="http://schemas.microsoft.com/office/drawing/2014/main" id="{1795AD91-D35E-48E7-9CEA-8847DF8DB5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BD9A51-E7FA-44E7-9B63-910ED137D06D}"/>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167819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C198-14F2-4328-9AB5-AD9F1CD06E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5A923-9565-4CEC-A7E0-FDC3D2FF644F}"/>
              </a:ext>
            </a:extLst>
          </p:cNvPr>
          <p:cNvSpPr>
            <a:spLocks noGrp="1"/>
          </p:cNvSpPr>
          <p:nvPr>
            <p:ph type="dt" sz="half" idx="10"/>
          </p:nvPr>
        </p:nvSpPr>
        <p:spPr/>
        <p:txBody>
          <a:bodyPr/>
          <a:lstStyle/>
          <a:p>
            <a:fld id="{46DBF2B7-BBB2-4171-9127-304F46C3234D}" type="datetimeFigureOut">
              <a:rPr lang="en-US" smtClean="0"/>
              <a:t>8/12/2024</a:t>
            </a:fld>
            <a:endParaRPr lang="en-US"/>
          </a:p>
        </p:txBody>
      </p:sp>
      <p:sp>
        <p:nvSpPr>
          <p:cNvPr id="4" name="Footer Placeholder 3">
            <a:extLst>
              <a:ext uri="{FF2B5EF4-FFF2-40B4-BE49-F238E27FC236}">
                <a16:creationId xmlns:a16="http://schemas.microsoft.com/office/drawing/2014/main" id="{26EC60E6-5E0C-4D93-BDB0-AA29963534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3D841E-7759-4EED-852F-8772F750CA70}"/>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390438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FBCBFB-92C0-4067-8D99-122183257F71}"/>
              </a:ext>
            </a:extLst>
          </p:cNvPr>
          <p:cNvSpPr>
            <a:spLocks noGrp="1"/>
          </p:cNvSpPr>
          <p:nvPr>
            <p:ph type="dt" sz="half" idx="10"/>
          </p:nvPr>
        </p:nvSpPr>
        <p:spPr/>
        <p:txBody>
          <a:bodyPr/>
          <a:lstStyle/>
          <a:p>
            <a:fld id="{46DBF2B7-BBB2-4171-9127-304F46C3234D}" type="datetimeFigureOut">
              <a:rPr lang="en-US" smtClean="0"/>
              <a:t>8/12/2024</a:t>
            </a:fld>
            <a:endParaRPr lang="en-US"/>
          </a:p>
        </p:txBody>
      </p:sp>
      <p:sp>
        <p:nvSpPr>
          <p:cNvPr id="3" name="Footer Placeholder 2">
            <a:extLst>
              <a:ext uri="{FF2B5EF4-FFF2-40B4-BE49-F238E27FC236}">
                <a16:creationId xmlns:a16="http://schemas.microsoft.com/office/drawing/2014/main" id="{7554E64C-49A3-4549-8643-BA26871FA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8F55B0-35A4-470E-A0F4-8E54EA412C9A}"/>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380784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7360-1D00-4297-83A8-7E4B6BA6E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6BEFDC-BF8F-4BC8-AE87-053F3ADC16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3E8135-1F98-4E30-9F86-D43909D54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1BD2F2-5214-4632-91D1-632B44B301A9}"/>
              </a:ext>
            </a:extLst>
          </p:cNvPr>
          <p:cNvSpPr>
            <a:spLocks noGrp="1"/>
          </p:cNvSpPr>
          <p:nvPr>
            <p:ph type="dt" sz="half" idx="10"/>
          </p:nvPr>
        </p:nvSpPr>
        <p:spPr/>
        <p:txBody>
          <a:bodyPr/>
          <a:lstStyle/>
          <a:p>
            <a:fld id="{46DBF2B7-BBB2-4171-9127-304F46C3234D}" type="datetimeFigureOut">
              <a:rPr lang="en-US" smtClean="0"/>
              <a:t>8/12/2024</a:t>
            </a:fld>
            <a:endParaRPr lang="en-US"/>
          </a:p>
        </p:txBody>
      </p:sp>
      <p:sp>
        <p:nvSpPr>
          <p:cNvPr id="6" name="Footer Placeholder 5">
            <a:extLst>
              <a:ext uri="{FF2B5EF4-FFF2-40B4-BE49-F238E27FC236}">
                <a16:creationId xmlns:a16="http://schemas.microsoft.com/office/drawing/2014/main" id="{26062620-F55A-4B55-894D-C56667B8E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57C45-0706-4D6B-9C1C-6501D942F5FD}"/>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154577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9648-6E51-49A6-B7BB-94C36EF87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D2432F-6F01-4577-A909-0327F65352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A39AC1-C5DA-4388-8A1D-5D2ADC943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678CF-2DD7-45FA-92A8-1E88DD4D83BA}"/>
              </a:ext>
            </a:extLst>
          </p:cNvPr>
          <p:cNvSpPr>
            <a:spLocks noGrp="1"/>
          </p:cNvSpPr>
          <p:nvPr>
            <p:ph type="dt" sz="half" idx="10"/>
          </p:nvPr>
        </p:nvSpPr>
        <p:spPr/>
        <p:txBody>
          <a:bodyPr/>
          <a:lstStyle/>
          <a:p>
            <a:fld id="{46DBF2B7-BBB2-4171-9127-304F46C3234D}" type="datetimeFigureOut">
              <a:rPr lang="en-US" smtClean="0"/>
              <a:t>8/12/2024</a:t>
            </a:fld>
            <a:endParaRPr lang="en-US"/>
          </a:p>
        </p:txBody>
      </p:sp>
      <p:sp>
        <p:nvSpPr>
          <p:cNvPr id="6" name="Footer Placeholder 5">
            <a:extLst>
              <a:ext uri="{FF2B5EF4-FFF2-40B4-BE49-F238E27FC236}">
                <a16:creationId xmlns:a16="http://schemas.microsoft.com/office/drawing/2014/main" id="{4DBAEDC7-1733-4A0B-AD6C-DDC10FA7B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2BE36-E341-4371-8E5C-C52652370330}"/>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352356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4C287-4823-4ECE-996B-77B509C48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EB3AAD-4C9F-4601-9BBA-305510DCE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6C83D-295C-40F5-A799-F57BE41027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BF2B7-BBB2-4171-9127-304F46C3234D}" type="datetimeFigureOut">
              <a:rPr lang="en-US" smtClean="0"/>
              <a:t>8/12/2024</a:t>
            </a:fld>
            <a:endParaRPr lang="en-US"/>
          </a:p>
        </p:txBody>
      </p:sp>
      <p:sp>
        <p:nvSpPr>
          <p:cNvPr id="5" name="Footer Placeholder 4">
            <a:extLst>
              <a:ext uri="{FF2B5EF4-FFF2-40B4-BE49-F238E27FC236}">
                <a16:creationId xmlns:a16="http://schemas.microsoft.com/office/drawing/2014/main" id="{ECC9C552-316F-4D71-AD4E-27A799D3F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5579A4-1FB9-40C5-87BE-ED726110D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F4856-3BD2-4C2A-98CC-46A923090D00}" type="slidenum">
              <a:rPr lang="en-US" smtClean="0"/>
              <a:t>‹#›</a:t>
            </a:fld>
            <a:endParaRPr lang="en-US"/>
          </a:p>
        </p:txBody>
      </p:sp>
      <p:sp>
        <p:nvSpPr>
          <p:cNvPr id="7" name="Rectangle 8">
            <a:extLst>
              <a:ext uri="{FF2B5EF4-FFF2-40B4-BE49-F238E27FC236}">
                <a16:creationId xmlns:a16="http://schemas.microsoft.com/office/drawing/2014/main" id="{F0393F75-17C7-4498-9B4A-DD315A08F511}"/>
              </a:ext>
            </a:extLst>
          </p:cNvPr>
          <p:cNvSpPr>
            <a:spLocks noChangeArrowheads="1"/>
          </p:cNvSpPr>
          <p:nvPr userDrawn="1"/>
        </p:nvSpPr>
        <p:spPr bwMode="auto">
          <a:xfrm>
            <a:off x="0" y="1"/>
            <a:ext cx="12192000" cy="569913"/>
          </a:xfrm>
          <a:prstGeom prst="rect">
            <a:avLst/>
          </a:prstGeom>
          <a:solidFill>
            <a:srgbClr val="CD000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en-US" altLang="en-US" sz="2000" dirty="0">
              <a:solidFill>
                <a:srgbClr val="000000"/>
              </a:solidFill>
            </a:endParaRPr>
          </a:p>
        </p:txBody>
      </p:sp>
      <p:pic>
        <p:nvPicPr>
          <p:cNvPr id="8" name="Picture 1">
            <a:extLst>
              <a:ext uri="{FF2B5EF4-FFF2-40B4-BE49-F238E27FC236}">
                <a16:creationId xmlns:a16="http://schemas.microsoft.com/office/drawing/2014/main" id="{155CB50B-F7AB-4727-94EE-41B35310F625}"/>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09600" y="93084"/>
            <a:ext cx="3675133" cy="36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8481185"/>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horbani.f@northeaster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arora.g@northeastern.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150A1C-5D8D-4B64-A6FE-5216CB736FAD}"/>
              </a:ext>
            </a:extLst>
          </p:cNvPr>
          <p:cNvSpPr>
            <a:spLocks noGrp="1"/>
          </p:cNvSpPr>
          <p:nvPr>
            <p:ph type="ctrTitle"/>
          </p:nvPr>
        </p:nvSpPr>
        <p:spPr>
          <a:xfrm>
            <a:off x="1523998" y="668520"/>
            <a:ext cx="9144000" cy="2154307"/>
          </a:xfrm>
        </p:spPr>
        <p:txBody>
          <a:bodyPr>
            <a:normAutofit/>
          </a:bodyPr>
          <a:lstStyle/>
          <a:p>
            <a:r>
              <a:rPr lang="en-US" sz="4800" b="1" dirty="0"/>
              <a:t>Restaurant Ordering Systems</a:t>
            </a:r>
            <a:br>
              <a:rPr lang="en-US" sz="4800" dirty="0"/>
            </a:br>
            <a:endParaRPr lang="en-US" sz="4800" dirty="0"/>
          </a:p>
        </p:txBody>
      </p:sp>
      <p:sp>
        <p:nvSpPr>
          <p:cNvPr id="6" name="Subtitle 5">
            <a:extLst>
              <a:ext uri="{FF2B5EF4-FFF2-40B4-BE49-F238E27FC236}">
                <a16:creationId xmlns:a16="http://schemas.microsoft.com/office/drawing/2014/main" id="{2092DB28-EAAB-4FA6-B8F2-D6A2F1ED9AED}"/>
              </a:ext>
            </a:extLst>
          </p:cNvPr>
          <p:cNvSpPr>
            <a:spLocks noGrp="1"/>
          </p:cNvSpPr>
          <p:nvPr>
            <p:ph type="subTitle" idx="1"/>
          </p:nvPr>
        </p:nvSpPr>
        <p:spPr>
          <a:xfrm>
            <a:off x="1523998" y="4601042"/>
            <a:ext cx="9144000" cy="1655762"/>
          </a:xfrm>
        </p:spPr>
        <p:txBody>
          <a:bodyPr>
            <a:normAutofit/>
          </a:bodyPr>
          <a:lstStyle/>
          <a:p>
            <a:r>
              <a:rPr lang="en-US" dirty="0"/>
              <a:t>Farid Ghorbani                                  </a:t>
            </a:r>
            <a:r>
              <a:rPr lang="en-US" dirty="0" err="1"/>
              <a:t>Gonjid</a:t>
            </a:r>
            <a:r>
              <a:rPr lang="en-US" dirty="0"/>
              <a:t> Arora         </a:t>
            </a:r>
          </a:p>
          <a:p>
            <a:pPr algn="l"/>
            <a:r>
              <a:rPr lang="en-US" sz="1800" dirty="0"/>
              <a:t>                      </a:t>
            </a:r>
            <a:r>
              <a:rPr lang="en-US" sz="1800" dirty="0">
                <a:hlinkClick r:id="rId3"/>
              </a:rPr>
              <a:t>ghorbani.f@northeastern.edu</a:t>
            </a:r>
            <a:r>
              <a:rPr lang="en-US" sz="1800" dirty="0"/>
              <a:t>                           </a:t>
            </a:r>
            <a:r>
              <a:rPr lang="en-US" sz="1800" dirty="0">
                <a:hlinkClick r:id="rId4"/>
              </a:rPr>
              <a:t>arora.g@northeastern.edu</a:t>
            </a:r>
            <a:endParaRPr lang="en-US" sz="1800" dirty="0"/>
          </a:p>
          <a:p>
            <a:pPr algn="l"/>
            <a:r>
              <a:rPr lang="en-US" sz="1800" dirty="0"/>
              <a:t>               </a:t>
            </a:r>
          </a:p>
        </p:txBody>
      </p:sp>
      <p:sp>
        <p:nvSpPr>
          <p:cNvPr id="2" name="TextBox 1">
            <a:extLst>
              <a:ext uri="{FF2B5EF4-FFF2-40B4-BE49-F238E27FC236}">
                <a16:creationId xmlns:a16="http://schemas.microsoft.com/office/drawing/2014/main" id="{8B84559C-1F0D-E972-5C6D-43885B30D1E7}"/>
              </a:ext>
            </a:extLst>
          </p:cNvPr>
          <p:cNvSpPr txBox="1"/>
          <p:nvPr/>
        </p:nvSpPr>
        <p:spPr>
          <a:xfrm>
            <a:off x="3530927" y="3264228"/>
            <a:ext cx="5130139" cy="523220"/>
          </a:xfrm>
          <a:prstGeom prst="rect">
            <a:avLst/>
          </a:prstGeom>
          <a:noFill/>
        </p:spPr>
        <p:txBody>
          <a:bodyPr wrap="square" rtlCol="0">
            <a:spAutoFit/>
          </a:bodyPr>
          <a:lstStyle/>
          <a:p>
            <a:pPr algn="ctr"/>
            <a:r>
              <a:rPr lang="en-US" sz="2800" dirty="0"/>
              <a:t>CSYE 7374: Design Patterns</a:t>
            </a:r>
          </a:p>
        </p:txBody>
      </p:sp>
      <p:sp>
        <p:nvSpPr>
          <p:cNvPr id="3" name="TextBox 2">
            <a:extLst>
              <a:ext uri="{FF2B5EF4-FFF2-40B4-BE49-F238E27FC236}">
                <a16:creationId xmlns:a16="http://schemas.microsoft.com/office/drawing/2014/main" id="{D2F3CCA6-51A3-063D-047A-8F502338D801}"/>
              </a:ext>
            </a:extLst>
          </p:cNvPr>
          <p:cNvSpPr txBox="1"/>
          <p:nvPr/>
        </p:nvSpPr>
        <p:spPr>
          <a:xfrm>
            <a:off x="4558597" y="2471718"/>
            <a:ext cx="3074801" cy="769441"/>
          </a:xfrm>
          <a:prstGeom prst="rect">
            <a:avLst/>
          </a:prstGeom>
          <a:noFill/>
        </p:spPr>
        <p:txBody>
          <a:bodyPr wrap="square" rtlCol="0">
            <a:spAutoFit/>
          </a:bodyPr>
          <a:lstStyle/>
          <a:p>
            <a:r>
              <a:rPr lang="en-US" sz="4400" dirty="0"/>
              <a:t>Final Project</a:t>
            </a:r>
          </a:p>
        </p:txBody>
      </p:sp>
    </p:spTree>
    <p:extLst>
      <p:ext uri="{BB962C8B-B14F-4D97-AF65-F5344CB8AC3E}">
        <p14:creationId xmlns:p14="http://schemas.microsoft.com/office/powerpoint/2010/main" val="3183402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a:xfrm>
            <a:off x="426440" y="222309"/>
            <a:ext cx="10515600" cy="1325563"/>
          </a:xfrm>
        </p:spPr>
        <p:txBody>
          <a:bodyPr/>
          <a:lstStyle/>
          <a:p>
            <a:r>
              <a:rPr lang="en-US" dirty="0">
                <a:latin typeface="+mn-lt"/>
              </a:rPr>
              <a:t>UML Diagram</a:t>
            </a:r>
          </a:p>
        </p:txBody>
      </p:sp>
      <p:pic>
        <p:nvPicPr>
          <p:cNvPr id="4" name="Picture 3">
            <a:extLst>
              <a:ext uri="{FF2B5EF4-FFF2-40B4-BE49-F238E27FC236}">
                <a16:creationId xmlns:a16="http://schemas.microsoft.com/office/drawing/2014/main" id="{26931851-3874-C6AD-D0F5-9FCA25376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791" y="1086426"/>
            <a:ext cx="10293292" cy="5658323"/>
          </a:xfrm>
          <a:prstGeom prst="rect">
            <a:avLst/>
          </a:prstGeom>
        </p:spPr>
      </p:pic>
    </p:spTree>
    <p:extLst>
      <p:ext uri="{BB962C8B-B14F-4D97-AF65-F5344CB8AC3E}">
        <p14:creationId xmlns:p14="http://schemas.microsoft.com/office/powerpoint/2010/main" val="161125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lstStyle/>
          <a:p>
            <a:r>
              <a:rPr lang="en-US" dirty="0">
                <a:latin typeface="+mn-lt"/>
              </a:rPr>
              <a:t>Future Work</a:t>
            </a:r>
          </a:p>
        </p:txBody>
      </p:sp>
      <p:sp>
        <p:nvSpPr>
          <p:cNvPr id="7" name="TextBox 6">
            <a:extLst>
              <a:ext uri="{FF2B5EF4-FFF2-40B4-BE49-F238E27FC236}">
                <a16:creationId xmlns:a16="http://schemas.microsoft.com/office/drawing/2014/main" id="{42BF9ACE-D0DE-B247-E9A0-0450D476E07B}"/>
              </a:ext>
            </a:extLst>
          </p:cNvPr>
          <p:cNvSpPr txBox="1"/>
          <p:nvPr/>
        </p:nvSpPr>
        <p:spPr>
          <a:xfrm>
            <a:off x="667752" y="1802983"/>
            <a:ext cx="10856495" cy="3970318"/>
          </a:xfrm>
          <a:prstGeom prst="rect">
            <a:avLst/>
          </a:prstGeom>
          <a:noFill/>
        </p:spPr>
        <p:txBody>
          <a:bodyPr wrap="square" rtlCol="0">
            <a:spAutoFit/>
          </a:bodyPr>
          <a:lstStyle/>
          <a:p>
            <a:pPr marL="514350" indent="-514350">
              <a:buFont typeface="Arial" panose="020B0604020202020204" pitchFamily="34" charset="0"/>
              <a:buChar char="•"/>
            </a:pPr>
            <a:r>
              <a:rPr lang="en-US" sz="2800" dirty="0"/>
              <a:t>Additional Patterns to Consider</a:t>
            </a:r>
          </a:p>
          <a:p>
            <a:pPr marL="914400" lvl="1" indent="-457200">
              <a:buFont typeface="Courier New" panose="02070309020205020404" pitchFamily="49" charset="0"/>
              <a:buChar char="o"/>
            </a:pPr>
            <a:r>
              <a:rPr lang="en-US" sz="2800" b="1" dirty="0"/>
              <a:t>Command Pattern: </a:t>
            </a:r>
            <a:r>
              <a:rPr lang="en-US" sz="2800" dirty="0"/>
              <a:t>Encapsulate requests as objects, potentially for handling undoable actions like order cancellations.</a:t>
            </a:r>
          </a:p>
          <a:p>
            <a:pPr marL="914400" lvl="1" indent="-457200">
              <a:buFont typeface="Courier New" panose="02070309020205020404" pitchFamily="49" charset="0"/>
              <a:buChar char="o"/>
            </a:pPr>
            <a:r>
              <a:rPr lang="en-US" sz="2800" b="1" dirty="0"/>
              <a:t>Facade Pattern: </a:t>
            </a:r>
            <a:r>
              <a:rPr lang="en-US" sz="2800" dirty="0"/>
              <a:t>Simplify the interface for interacting with complex subsystems, such as the kitchen, billing, and customer service.</a:t>
            </a:r>
          </a:p>
          <a:p>
            <a:pPr marL="914400" lvl="1" indent="-457200">
              <a:buFont typeface="Arial" panose="020B0604020202020204" pitchFamily="34" charset="0"/>
              <a:buChar char="•"/>
            </a:pPr>
            <a:endParaRPr lang="en-US" sz="2800" dirty="0"/>
          </a:p>
          <a:p>
            <a:pPr marL="514350" indent="-514350">
              <a:buFont typeface="Arial" panose="020B0604020202020204" pitchFamily="34" charset="0"/>
              <a:buChar char="•"/>
            </a:pPr>
            <a:r>
              <a:rPr lang="en-US" sz="2800" dirty="0"/>
              <a:t>GUI Application</a:t>
            </a:r>
          </a:p>
          <a:p>
            <a:pPr marL="914400" lvl="1" indent="-457200">
              <a:buFont typeface="Courier New" panose="02070309020205020404" pitchFamily="49" charset="0"/>
              <a:buChar char="o"/>
            </a:pPr>
            <a:r>
              <a:rPr lang="en-US" sz="2800" dirty="0"/>
              <a:t>Development of a graphical user interface (GUI) to enhance user interaction with the system.</a:t>
            </a:r>
          </a:p>
        </p:txBody>
      </p:sp>
    </p:spTree>
    <p:extLst>
      <p:ext uri="{BB962C8B-B14F-4D97-AF65-F5344CB8AC3E}">
        <p14:creationId xmlns:p14="http://schemas.microsoft.com/office/powerpoint/2010/main" val="3231189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lstStyle/>
          <a:p>
            <a:r>
              <a:rPr lang="en-US" dirty="0">
                <a:latin typeface="+mn-lt"/>
              </a:rPr>
              <a:t>Conclusion</a:t>
            </a:r>
          </a:p>
        </p:txBody>
      </p:sp>
      <p:sp>
        <p:nvSpPr>
          <p:cNvPr id="7" name="TextBox 6">
            <a:extLst>
              <a:ext uri="{FF2B5EF4-FFF2-40B4-BE49-F238E27FC236}">
                <a16:creationId xmlns:a16="http://schemas.microsoft.com/office/drawing/2014/main" id="{42BF9ACE-D0DE-B247-E9A0-0450D476E07B}"/>
              </a:ext>
            </a:extLst>
          </p:cNvPr>
          <p:cNvSpPr txBox="1"/>
          <p:nvPr/>
        </p:nvSpPr>
        <p:spPr>
          <a:xfrm>
            <a:off x="667752" y="1802983"/>
            <a:ext cx="10856495" cy="2246769"/>
          </a:xfrm>
          <a:prstGeom prst="rect">
            <a:avLst/>
          </a:prstGeom>
          <a:noFill/>
        </p:spPr>
        <p:txBody>
          <a:bodyPr wrap="square" rtlCol="0">
            <a:spAutoFit/>
          </a:bodyPr>
          <a:lstStyle/>
          <a:p>
            <a:pPr marL="514350" indent="-514350">
              <a:buFont typeface="Arial" panose="020B0604020202020204" pitchFamily="34" charset="0"/>
              <a:buChar char="•"/>
            </a:pPr>
            <a:r>
              <a:rPr lang="en-US" sz="2800" dirty="0"/>
              <a:t>By strategically applying patterns, we created a system that is not only functional but also flexible and easy to extend. </a:t>
            </a:r>
          </a:p>
          <a:p>
            <a:pPr marL="514350" indent="-514350">
              <a:buFont typeface="Arial" panose="020B0604020202020204" pitchFamily="34" charset="0"/>
              <a:buChar char="•"/>
            </a:pPr>
            <a:endParaRPr lang="en-US" sz="2800" dirty="0"/>
          </a:p>
          <a:p>
            <a:pPr marL="514350" indent="-514350">
              <a:buFont typeface="Arial" panose="020B0604020202020204" pitchFamily="34" charset="0"/>
              <a:buChar char="•"/>
            </a:pPr>
            <a:r>
              <a:rPr lang="en-US" sz="2800" dirty="0"/>
              <a:t>This project serves as a practical example of how design patterns can be used to address common software design challenges effectively.</a:t>
            </a:r>
          </a:p>
        </p:txBody>
      </p:sp>
    </p:spTree>
    <p:extLst>
      <p:ext uri="{BB962C8B-B14F-4D97-AF65-F5344CB8AC3E}">
        <p14:creationId xmlns:p14="http://schemas.microsoft.com/office/powerpoint/2010/main" val="265058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3448DB-29C4-A1CC-1787-ADF174F03DED}"/>
              </a:ext>
            </a:extLst>
          </p:cNvPr>
          <p:cNvSpPr txBox="1"/>
          <p:nvPr/>
        </p:nvSpPr>
        <p:spPr>
          <a:xfrm>
            <a:off x="3998495" y="2863556"/>
            <a:ext cx="7840579" cy="1130887"/>
          </a:xfrm>
          <a:prstGeom prst="rect">
            <a:avLst/>
          </a:prstGeom>
          <a:noFill/>
        </p:spPr>
        <p:txBody>
          <a:bodyPr wrap="square" rtlCol="0">
            <a:spAutoFit/>
          </a:bodyPr>
          <a:lstStyle/>
          <a:p>
            <a:pPr>
              <a:lnSpc>
                <a:spcPct val="107000"/>
              </a:lnSpc>
            </a:pPr>
            <a:r>
              <a:rPr lang="en-US" sz="6600" b="0" i="0" dirty="0">
                <a:solidFill>
                  <a:srgbClr val="0D0D0D"/>
                </a:solidFill>
                <a:effectLst/>
                <a:highlight>
                  <a:srgbClr val="FFFFFF"/>
                </a:highlight>
              </a:rPr>
              <a:t>Thank you!</a:t>
            </a:r>
          </a:p>
        </p:txBody>
      </p:sp>
    </p:spTree>
    <p:extLst>
      <p:ext uri="{BB962C8B-B14F-4D97-AF65-F5344CB8AC3E}">
        <p14:creationId xmlns:p14="http://schemas.microsoft.com/office/powerpoint/2010/main" val="356631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lstStyle/>
          <a:p>
            <a:r>
              <a:rPr lang="en-US" dirty="0">
                <a:latin typeface="+mn-lt"/>
              </a:rPr>
              <a:t>Introduction</a:t>
            </a:r>
          </a:p>
        </p:txBody>
      </p:sp>
      <p:sp>
        <p:nvSpPr>
          <p:cNvPr id="7" name="TextBox 6">
            <a:extLst>
              <a:ext uri="{FF2B5EF4-FFF2-40B4-BE49-F238E27FC236}">
                <a16:creationId xmlns:a16="http://schemas.microsoft.com/office/drawing/2014/main" id="{42BF9ACE-D0DE-B247-E9A0-0450D476E07B}"/>
              </a:ext>
            </a:extLst>
          </p:cNvPr>
          <p:cNvSpPr txBox="1"/>
          <p:nvPr/>
        </p:nvSpPr>
        <p:spPr>
          <a:xfrm>
            <a:off x="667752" y="1802983"/>
            <a:ext cx="10856495"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By implementing a restaurant ordering system, we aim to demonstrate how design patterns provide structured solutions that enhance the flexibility, scalability, and maintainability of software.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project leverages multiple design patterns, including Singleton, Factory, Builder, Strategy, Composite, Adapter, Decorator, and Observer, to create a robust and extensible system.</a:t>
            </a:r>
          </a:p>
        </p:txBody>
      </p:sp>
    </p:spTree>
    <p:extLst>
      <p:ext uri="{BB962C8B-B14F-4D97-AF65-F5344CB8AC3E}">
        <p14:creationId xmlns:p14="http://schemas.microsoft.com/office/powerpoint/2010/main" val="4121388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lstStyle/>
          <a:p>
            <a:r>
              <a:rPr lang="en-US" dirty="0">
                <a:latin typeface="+mn-lt"/>
              </a:rPr>
              <a:t>Project Overview</a:t>
            </a:r>
          </a:p>
        </p:txBody>
      </p:sp>
      <p:sp>
        <p:nvSpPr>
          <p:cNvPr id="7" name="TextBox 6">
            <a:extLst>
              <a:ext uri="{FF2B5EF4-FFF2-40B4-BE49-F238E27FC236}">
                <a16:creationId xmlns:a16="http://schemas.microsoft.com/office/drawing/2014/main" id="{42BF9ACE-D0DE-B247-E9A0-0450D476E07B}"/>
              </a:ext>
            </a:extLst>
          </p:cNvPr>
          <p:cNvSpPr txBox="1"/>
          <p:nvPr/>
        </p:nvSpPr>
        <p:spPr>
          <a:xfrm>
            <a:off x="667752" y="1802983"/>
            <a:ext cx="10856495"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restaurant ordering system is designed to handle various aspects of order management, including:</a:t>
            </a:r>
          </a:p>
          <a:p>
            <a:endParaRPr lang="en-US" sz="2800" dirty="0"/>
          </a:p>
          <a:p>
            <a:pPr marL="1371600" lvl="2" indent="-457200">
              <a:buFont typeface="Wingdings" panose="05000000000000000000" pitchFamily="2" charset="2"/>
              <a:buChar char="v"/>
            </a:pPr>
            <a:r>
              <a:rPr lang="en-US" sz="2800" dirty="0"/>
              <a:t>Menu Creation</a:t>
            </a:r>
          </a:p>
          <a:p>
            <a:pPr marL="1371600" lvl="2" indent="-457200">
              <a:buFont typeface="Wingdings" panose="05000000000000000000" pitchFamily="2" charset="2"/>
              <a:buChar char="v"/>
            </a:pPr>
            <a:r>
              <a:rPr lang="en-US" sz="2800" dirty="0"/>
              <a:t>Order Customization</a:t>
            </a:r>
          </a:p>
          <a:p>
            <a:pPr marL="1371600" lvl="2" indent="-457200">
              <a:buFont typeface="Wingdings" panose="05000000000000000000" pitchFamily="2" charset="2"/>
              <a:buChar char="v"/>
            </a:pPr>
            <a:r>
              <a:rPr lang="en-US" sz="2800" dirty="0"/>
              <a:t>Payment Processing</a:t>
            </a:r>
          </a:p>
          <a:p>
            <a:pPr marL="1371600" lvl="2" indent="-457200">
              <a:buFont typeface="Wingdings" panose="05000000000000000000" pitchFamily="2" charset="2"/>
              <a:buChar char="v"/>
            </a:pPr>
            <a:r>
              <a:rPr lang="en-US" sz="2800" dirty="0"/>
              <a:t>Staff Notification</a:t>
            </a:r>
          </a:p>
        </p:txBody>
      </p:sp>
    </p:spTree>
    <p:extLst>
      <p:ext uri="{BB962C8B-B14F-4D97-AF65-F5344CB8AC3E}">
        <p14:creationId xmlns:p14="http://schemas.microsoft.com/office/powerpoint/2010/main" val="386418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lstStyle/>
          <a:p>
            <a:r>
              <a:rPr lang="en-US" dirty="0">
                <a:latin typeface="+mn-lt"/>
              </a:rPr>
              <a:t>Design Patterns and Their Applications</a:t>
            </a:r>
          </a:p>
        </p:txBody>
      </p:sp>
      <p:sp>
        <p:nvSpPr>
          <p:cNvPr id="7" name="TextBox 6">
            <a:extLst>
              <a:ext uri="{FF2B5EF4-FFF2-40B4-BE49-F238E27FC236}">
                <a16:creationId xmlns:a16="http://schemas.microsoft.com/office/drawing/2014/main" id="{42BF9ACE-D0DE-B247-E9A0-0450D476E07B}"/>
              </a:ext>
            </a:extLst>
          </p:cNvPr>
          <p:cNvSpPr txBox="1"/>
          <p:nvPr/>
        </p:nvSpPr>
        <p:spPr>
          <a:xfrm>
            <a:off x="667752" y="1802983"/>
            <a:ext cx="10856495" cy="3539430"/>
          </a:xfrm>
          <a:prstGeom prst="rect">
            <a:avLst/>
          </a:prstGeom>
          <a:noFill/>
        </p:spPr>
        <p:txBody>
          <a:bodyPr wrap="square" rtlCol="0">
            <a:spAutoFit/>
          </a:bodyPr>
          <a:lstStyle/>
          <a:p>
            <a:r>
              <a:rPr lang="en-US" sz="2800" b="1" dirty="0"/>
              <a:t>1.  Use Case : </a:t>
            </a:r>
            <a:r>
              <a:rPr lang="en-US" sz="2800" dirty="0"/>
              <a:t>Create different types of menu items</a:t>
            </a:r>
          </a:p>
          <a:p>
            <a:pPr marL="514350" indent="-514350">
              <a:buAutoNum type="arabicPeriod"/>
            </a:pPr>
            <a:endParaRPr lang="en-US" sz="2800" dirty="0"/>
          </a:p>
          <a:p>
            <a:pPr marL="457200" indent="-457200">
              <a:buFont typeface="Arial" panose="020B0604020202020204" pitchFamily="34" charset="0"/>
              <a:buChar char="•"/>
            </a:pPr>
            <a:r>
              <a:rPr lang="en-US" sz="2800" b="1" dirty="0"/>
              <a:t>Design Pattern:</a:t>
            </a:r>
            <a:r>
              <a:rPr lang="en-US" sz="2800" dirty="0"/>
              <a:t> Factory, Builder, Singleton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Solution:</a:t>
            </a:r>
            <a:r>
              <a:rPr lang="en-US" sz="2800" dirty="0"/>
              <a:t> We implemented the Factory pattern in collaboration with the Builder pattern to generate instances of various menu items, such as drinks, Burger, and Fries. The Singleton pattern ensures that only one instance of the Factory exists.</a:t>
            </a:r>
          </a:p>
        </p:txBody>
      </p:sp>
    </p:spTree>
    <p:extLst>
      <p:ext uri="{BB962C8B-B14F-4D97-AF65-F5344CB8AC3E}">
        <p14:creationId xmlns:p14="http://schemas.microsoft.com/office/powerpoint/2010/main" val="2540344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lstStyle/>
          <a:p>
            <a:r>
              <a:rPr lang="en-US" dirty="0">
                <a:latin typeface="+mn-lt"/>
              </a:rPr>
              <a:t>Design Patterns and Their Applications</a:t>
            </a:r>
          </a:p>
        </p:txBody>
      </p:sp>
      <p:sp>
        <p:nvSpPr>
          <p:cNvPr id="7" name="TextBox 6">
            <a:extLst>
              <a:ext uri="{FF2B5EF4-FFF2-40B4-BE49-F238E27FC236}">
                <a16:creationId xmlns:a16="http://schemas.microsoft.com/office/drawing/2014/main" id="{42BF9ACE-D0DE-B247-E9A0-0450D476E07B}"/>
              </a:ext>
            </a:extLst>
          </p:cNvPr>
          <p:cNvSpPr txBox="1"/>
          <p:nvPr/>
        </p:nvSpPr>
        <p:spPr>
          <a:xfrm>
            <a:off x="667752" y="1802983"/>
            <a:ext cx="10856495" cy="3539430"/>
          </a:xfrm>
          <a:prstGeom prst="rect">
            <a:avLst/>
          </a:prstGeom>
          <a:noFill/>
        </p:spPr>
        <p:txBody>
          <a:bodyPr wrap="square" rtlCol="0">
            <a:spAutoFit/>
          </a:bodyPr>
          <a:lstStyle/>
          <a:p>
            <a:r>
              <a:rPr lang="en-US" sz="2800" b="1" dirty="0"/>
              <a:t>2.  Use Case : </a:t>
            </a:r>
            <a:r>
              <a:rPr lang="en-US" sz="2800" dirty="0"/>
              <a:t>Handling Combo Meals</a:t>
            </a:r>
          </a:p>
          <a:p>
            <a:pPr marL="514350" indent="-514350">
              <a:buAutoNum type="arabicPeriod"/>
            </a:pPr>
            <a:endParaRPr lang="en-US" sz="2800" dirty="0"/>
          </a:p>
          <a:p>
            <a:pPr marL="457200" indent="-457200">
              <a:buFont typeface="Arial" panose="020B0604020202020204" pitchFamily="34" charset="0"/>
              <a:buChar char="•"/>
            </a:pPr>
            <a:r>
              <a:rPr lang="en-US" sz="2800" b="1" dirty="0"/>
              <a:t>Design Pattern:</a:t>
            </a:r>
            <a:r>
              <a:rPr lang="en-US" sz="2800" dirty="0"/>
              <a:t> Composite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Solution:</a:t>
            </a:r>
            <a:r>
              <a:rPr lang="en-US" sz="2800" dirty="0"/>
              <a:t> To manage combo meals, which consist of multiple items, we used the Composite pattern. This pattern allows individual menu items and combos to be treated uniformly, making it easier to manage and manipulate combinations of menu items.</a:t>
            </a:r>
          </a:p>
        </p:txBody>
      </p:sp>
    </p:spTree>
    <p:extLst>
      <p:ext uri="{BB962C8B-B14F-4D97-AF65-F5344CB8AC3E}">
        <p14:creationId xmlns:p14="http://schemas.microsoft.com/office/powerpoint/2010/main" val="397008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lstStyle/>
          <a:p>
            <a:r>
              <a:rPr lang="en-US" dirty="0">
                <a:latin typeface="+mn-lt"/>
              </a:rPr>
              <a:t>Design Patterns and Their Applications</a:t>
            </a:r>
          </a:p>
        </p:txBody>
      </p:sp>
      <p:sp>
        <p:nvSpPr>
          <p:cNvPr id="7" name="TextBox 6">
            <a:extLst>
              <a:ext uri="{FF2B5EF4-FFF2-40B4-BE49-F238E27FC236}">
                <a16:creationId xmlns:a16="http://schemas.microsoft.com/office/drawing/2014/main" id="{42BF9ACE-D0DE-B247-E9A0-0450D476E07B}"/>
              </a:ext>
            </a:extLst>
          </p:cNvPr>
          <p:cNvSpPr txBox="1"/>
          <p:nvPr/>
        </p:nvSpPr>
        <p:spPr>
          <a:xfrm>
            <a:off x="667752" y="1802983"/>
            <a:ext cx="10856495" cy="3539430"/>
          </a:xfrm>
          <a:prstGeom prst="rect">
            <a:avLst/>
          </a:prstGeom>
          <a:noFill/>
        </p:spPr>
        <p:txBody>
          <a:bodyPr wrap="square" rtlCol="0">
            <a:spAutoFit/>
          </a:bodyPr>
          <a:lstStyle/>
          <a:p>
            <a:r>
              <a:rPr lang="en-US" sz="2800" b="1" dirty="0"/>
              <a:t>3.  Use Case : </a:t>
            </a:r>
            <a:r>
              <a:rPr lang="en-US" sz="2800" dirty="0"/>
              <a:t>Adding Extra Features or Modifications to an Order</a:t>
            </a:r>
          </a:p>
          <a:p>
            <a:pPr marL="514350" indent="-514350">
              <a:buAutoNum type="arabicPeriod"/>
            </a:pPr>
            <a:endParaRPr lang="en-US" sz="2800" dirty="0"/>
          </a:p>
          <a:p>
            <a:pPr marL="457200" indent="-457200">
              <a:buFont typeface="Arial" panose="020B0604020202020204" pitchFamily="34" charset="0"/>
              <a:buChar char="•"/>
            </a:pPr>
            <a:r>
              <a:rPr lang="en-US" sz="2800" b="1" dirty="0"/>
              <a:t>Design Pattern:</a:t>
            </a:r>
            <a:r>
              <a:rPr lang="en-US" sz="2800" dirty="0"/>
              <a:t> Decorator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Solution:</a:t>
            </a:r>
            <a:r>
              <a:rPr lang="en-US" sz="2800" dirty="0"/>
              <a:t> The Decorator pattern was employed to allow dynamic modification of an order’s behavior. This pattern is particularly useful for adding extra features, such as additional cheese or special sauces, and handling different sizes for items like fries and drinks.</a:t>
            </a:r>
          </a:p>
        </p:txBody>
      </p:sp>
    </p:spTree>
    <p:extLst>
      <p:ext uri="{BB962C8B-B14F-4D97-AF65-F5344CB8AC3E}">
        <p14:creationId xmlns:p14="http://schemas.microsoft.com/office/powerpoint/2010/main" val="271411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lstStyle/>
          <a:p>
            <a:r>
              <a:rPr lang="en-US" dirty="0">
                <a:latin typeface="+mn-lt"/>
              </a:rPr>
              <a:t>Design Patterns and Their Applications</a:t>
            </a:r>
          </a:p>
        </p:txBody>
      </p:sp>
      <p:sp>
        <p:nvSpPr>
          <p:cNvPr id="7" name="TextBox 6">
            <a:extLst>
              <a:ext uri="{FF2B5EF4-FFF2-40B4-BE49-F238E27FC236}">
                <a16:creationId xmlns:a16="http://schemas.microsoft.com/office/drawing/2014/main" id="{42BF9ACE-D0DE-B247-E9A0-0450D476E07B}"/>
              </a:ext>
            </a:extLst>
          </p:cNvPr>
          <p:cNvSpPr txBox="1"/>
          <p:nvPr/>
        </p:nvSpPr>
        <p:spPr>
          <a:xfrm>
            <a:off x="667752" y="1802983"/>
            <a:ext cx="10856495" cy="3539430"/>
          </a:xfrm>
          <a:prstGeom prst="rect">
            <a:avLst/>
          </a:prstGeom>
          <a:noFill/>
        </p:spPr>
        <p:txBody>
          <a:bodyPr wrap="square" rtlCol="0">
            <a:spAutoFit/>
          </a:bodyPr>
          <a:lstStyle/>
          <a:p>
            <a:r>
              <a:rPr lang="en-US" sz="2800" b="1" dirty="0"/>
              <a:t>4.  Use Case : </a:t>
            </a:r>
            <a:r>
              <a:rPr lang="en-US" sz="2800" dirty="0"/>
              <a:t>Implementing Different Payment Methods</a:t>
            </a:r>
          </a:p>
          <a:p>
            <a:pPr marL="514350" indent="-514350">
              <a:buAutoNum type="arabicPeriod"/>
            </a:pPr>
            <a:endParaRPr lang="en-US" sz="2800" dirty="0"/>
          </a:p>
          <a:p>
            <a:pPr marL="457200" indent="-457200">
              <a:buFont typeface="Arial" panose="020B0604020202020204" pitchFamily="34" charset="0"/>
              <a:buChar char="•"/>
            </a:pPr>
            <a:r>
              <a:rPr lang="en-US" sz="2800" b="1" dirty="0"/>
              <a:t>Design Pattern:</a:t>
            </a:r>
            <a:r>
              <a:rPr lang="en-US" sz="2800" dirty="0"/>
              <a:t> Strategy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Solution:</a:t>
            </a:r>
            <a:r>
              <a:rPr lang="en-US" sz="2800" dirty="0"/>
              <a:t> We used the Strategy pattern to provide flexibility in applying different payment algorithms. This pattern allows the system to easily switch between payment methods, such as credit cards, cash, or digital wallets, without altering the core payment processing logic.</a:t>
            </a:r>
          </a:p>
        </p:txBody>
      </p:sp>
    </p:spTree>
    <p:extLst>
      <p:ext uri="{BB962C8B-B14F-4D97-AF65-F5344CB8AC3E}">
        <p14:creationId xmlns:p14="http://schemas.microsoft.com/office/powerpoint/2010/main" val="40680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lstStyle/>
          <a:p>
            <a:r>
              <a:rPr lang="en-US" dirty="0">
                <a:latin typeface="+mn-lt"/>
              </a:rPr>
              <a:t>Design Patterns and Their Applications</a:t>
            </a:r>
          </a:p>
        </p:txBody>
      </p:sp>
      <p:sp>
        <p:nvSpPr>
          <p:cNvPr id="7" name="TextBox 6">
            <a:extLst>
              <a:ext uri="{FF2B5EF4-FFF2-40B4-BE49-F238E27FC236}">
                <a16:creationId xmlns:a16="http://schemas.microsoft.com/office/drawing/2014/main" id="{42BF9ACE-D0DE-B247-E9A0-0450D476E07B}"/>
              </a:ext>
            </a:extLst>
          </p:cNvPr>
          <p:cNvSpPr txBox="1"/>
          <p:nvPr/>
        </p:nvSpPr>
        <p:spPr>
          <a:xfrm>
            <a:off x="667752" y="1802983"/>
            <a:ext cx="10856495" cy="3970318"/>
          </a:xfrm>
          <a:prstGeom prst="rect">
            <a:avLst/>
          </a:prstGeom>
          <a:noFill/>
        </p:spPr>
        <p:txBody>
          <a:bodyPr wrap="square" rtlCol="0">
            <a:spAutoFit/>
          </a:bodyPr>
          <a:lstStyle/>
          <a:p>
            <a:r>
              <a:rPr lang="en-US" sz="2800" b="1" dirty="0"/>
              <a:t>5.  Use Case : </a:t>
            </a:r>
            <a:r>
              <a:rPr lang="en-US" sz="2800" dirty="0"/>
              <a:t>Notifying the Kitchen and Waitstaff</a:t>
            </a:r>
          </a:p>
          <a:p>
            <a:pPr marL="514350" indent="-514350">
              <a:buAutoNum type="arabicPeriod"/>
            </a:pPr>
            <a:endParaRPr lang="en-US" sz="2800" dirty="0"/>
          </a:p>
          <a:p>
            <a:pPr marL="457200" indent="-457200">
              <a:buFont typeface="Arial" panose="020B0604020202020204" pitchFamily="34" charset="0"/>
              <a:buChar char="•"/>
            </a:pPr>
            <a:r>
              <a:rPr lang="en-US" sz="2800" b="1" dirty="0"/>
              <a:t>Design Pattern:</a:t>
            </a:r>
            <a:r>
              <a:rPr lang="en-US" sz="2800" dirty="0"/>
              <a:t> Observer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Solution:</a:t>
            </a:r>
            <a:r>
              <a:rPr lang="en-US" sz="2800" dirty="0"/>
              <a:t> The Observer pattern was used to manage notifications within the system. When a new order is placed, the 'Order' class (observable) notifies the '</a:t>
            </a:r>
            <a:r>
              <a:rPr lang="en-US" sz="2800" dirty="0" err="1"/>
              <a:t>KitchenStaff</a:t>
            </a:r>
            <a:r>
              <a:rPr lang="en-US" sz="2800" dirty="0"/>
              <a:t>' and '</a:t>
            </a:r>
            <a:r>
              <a:rPr lang="en-US" sz="2800" dirty="0" err="1"/>
              <a:t>WaitStaff</a:t>
            </a:r>
            <a:r>
              <a:rPr lang="en-US" sz="2800" dirty="0"/>
              <a:t>' classes (observers) of any status changes, ensuring that the kitchen and staff are always updated in real-time.</a:t>
            </a:r>
          </a:p>
        </p:txBody>
      </p:sp>
    </p:spTree>
    <p:extLst>
      <p:ext uri="{BB962C8B-B14F-4D97-AF65-F5344CB8AC3E}">
        <p14:creationId xmlns:p14="http://schemas.microsoft.com/office/powerpoint/2010/main" val="214601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lstStyle/>
          <a:p>
            <a:r>
              <a:rPr lang="en-US" dirty="0">
                <a:latin typeface="+mn-lt"/>
              </a:rPr>
              <a:t>Design Patterns and Their Applications</a:t>
            </a:r>
          </a:p>
        </p:txBody>
      </p:sp>
      <p:sp>
        <p:nvSpPr>
          <p:cNvPr id="7" name="TextBox 6">
            <a:extLst>
              <a:ext uri="{FF2B5EF4-FFF2-40B4-BE49-F238E27FC236}">
                <a16:creationId xmlns:a16="http://schemas.microsoft.com/office/drawing/2014/main" id="{42BF9ACE-D0DE-B247-E9A0-0450D476E07B}"/>
              </a:ext>
            </a:extLst>
          </p:cNvPr>
          <p:cNvSpPr txBox="1"/>
          <p:nvPr/>
        </p:nvSpPr>
        <p:spPr>
          <a:xfrm>
            <a:off x="667752" y="1802983"/>
            <a:ext cx="10856495" cy="4832092"/>
          </a:xfrm>
          <a:prstGeom prst="rect">
            <a:avLst/>
          </a:prstGeom>
          <a:noFill/>
        </p:spPr>
        <p:txBody>
          <a:bodyPr wrap="square" rtlCol="0">
            <a:spAutoFit/>
          </a:bodyPr>
          <a:lstStyle/>
          <a:p>
            <a:r>
              <a:rPr lang="en-US" sz="2800" b="1" dirty="0"/>
              <a:t>6.  Use Case : </a:t>
            </a:r>
            <a:r>
              <a:rPr lang="en-US" sz="2800" dirty="0"/>
              <a:t>Adopting '</a:t>
            </a:r>
            <a:r>
              <a:rPr lang="en-US" sz="2800" dirty="0" err="1"/>
              <a:t>PaymentProcessor</a:t>
            </a:r>
            <a:r>
              <a:rPr lang="en-US" sz="2800" dirty="0"/>
              <a:t>' in 'Order' for Payment Management</a:t>
            </a:r>
            <a:br>
              <a:rPr lang="en-US" sz="2800" dirty="0"/>
            </a:br>
            <a:endParaRPr lang="en-US" sz="2800" dirty="0"/>
          </a:p>
          <a:p>
            <a:pPr marL="457200" indent="-457200">
              <a:buFont typeface="Arial" panose="020B0604020202020204" pitchFamily="34" charset="0"/>
              <a:buChar char="•"/>
            </a:pPr>
            <a:r>
              <a:rPr lang="en-US" sz="2800" b="1" dirty="0"/>
              <a:t>Design Pattern:</a:t>
            </a:r>
            <a:r>
              <a:rPr lang="en-US" sz="2800" dirty="0"/>
              <a:t> Adapter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Solution:</a:t>
            </a:r>
            <a:r>
              <a:rPr lang="en-US" sz="2800" dirty="0"/>
              <a:t> The Adapter pattern was applied to integrate the '</a:t>
            </a:r>
            <a:r>
              <a:rPr lang="en-US" sz="2800" dirty="0" err="1"/>
              <a:t>PaymentProcessor</a:t>
            </a:r>
            <a:r>
              <a:rPr lang="en-US" sz="2800" dirty="0"/>
              <a:t>' into the 'Order' class, allowing the system to manage the payment process efficiently. This pattern resolves the issue of incompatible interfaces by using object composition, promoting a 'Has-a' relationship between the order and its payment process.</a:t>
            </a:r>
          </a:p>
        </p:txBody>
      </p:sp>
    </p:spTree>
    <p:extLst>
      <p:ext uri="{BB962C8B-B14F-4D97-AF65-F5344CB8AC3E}">
        <p14:creationId xmlns:p14="http://schemas.microsoft.com/office/powerpoint/2010/main" val="393972485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7692</TotalTime>
  <Words>661</Words>
  <Application>Microsoft Office PowerPoint</Application>
  <PresentationFormat>Widescreen</PresentationFormat>
  <Paragraphs>78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Wingdings</vt:lpstr>
      <vt:lpstr>Custom Design</vt:lpstr>
      <vt:lpstr>Restaurant Ordering Systems </vt:lpstr>
      <vt:lpstr>Introduction</vt:lpstr>
      <vt:lpstr>Project Overview</vt:lpstr>
      <vt:lpstr>Design Patterns and Their Applications</vt:lpstr>
      <vt:lpstr>Design Patterns and Their Applications</vt:lpstr>
      <vt:lpstr>Design Patterns and Their Applications</vt:lpstr>
      <vt:lpstr>Design Patterns and Their Applications</vt:lpstr>
      <vt:lpstr>Design Patterns and Their Applications</vt:lpstr>
      <vt:lpstr>Design Patterns and Their Applications</vt:lpstr>
      <vt:lpstr>UML Diagram</vt:lpstr>
      <vt:lpstr>Future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Module 1: Introduction</dc:title>
  <dc:creator>Yanan Liu</dc:creator>
  <cp:lastModifiedBy>Farid Ghorbani</cp:lastModifiedBy>
  <cp:revision>344</cp:revision>
  <dcterms:created xsi:type="dcterms:W3CDTF">2021-10-29T20:45:32Z</dcterms:created>
  <dcterms:modified xsi:type="dcterms:W3CDTF">2024-08-12T20:16:14Z</dcterms:modified>
</cp:coreProperties>
</file>