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0" y="1"/>
            <a:ext cx="12192000" cy="569913"/>
          </a:xfrm>
          <a:prstGeom prst="rect">
            <a:avLst/>
          </a:prstGeom>
          <a:solidFill>
            <a:srgbClr val="CD00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pic>
        <p:nvPicPr>
          <p:cNvPr id="16" name="Google Shape;16;p1"/>
          <p:cNvPicPr preferRelativeResize="0"/>
          <p:nvPr/>
        </p:nvPicPr>
        <p:blipFill rotWithShape="1">
          <a:blip r:embed="rId1">
            <a:alphaModFix/>
          </a:blip>
          <a:srcRect b="0" l="0" r="0" t="0"/>
          <a:stretch/>
        </p:blipFill>
        <p:spPr>
          <a:xfrm>
            <a:off x="609600" y="93084"/>
            <a:ext cx="3675133" cy="3641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ghorbani.f@northeastern.edu" TargetMode="External"/><Relationship Id="rId4" Type="http://schemas.openxmlformats.org/officeDocument/2006/relationships/hyperlink" Target="mailto:arora.g@northeastern.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ctrTitle"/>
          </p:nvPr>
        </p:nvSpPr>
        <p:spPr>
          <a:xfrm>
            <a:off x="1523998" y="668520"/>
            <a:ext cx="9144000" cy="215430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Calibri"/>
              <a:buNone/>
            </a:pPr>
            <a:r>
              <a:rPr b="1" lang="en-US" sz="4800"/>
              <a:t>Restaurant Ordering Systems</a:t>
            </a:r>
            <a:br>
              <a:rPr lang="en-US" sz="4800"/>
            </a:br>
            <a:endParaRPr sz="4800"/>
          </a:p>
        </p:txBody>
      </p:sp>
      <p:sp>
        <p:nvSpPr>
          <p:cNvPr id="92" name="Google Shape;92;p13"/>
          <p:cNvSpPr txBox="1"/>
          <p:nvPr>
            <p:ph idx="1" type="subTitle"/>
          </p:nvPr>
        </p:nvSpPr>
        <p:spPr>
          <a:xfrm>
            <a:off x="1523998" y="4601042"/>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Farid Ghorbani                                  Gunjit Arora         </a:t>
            </a:r>
            <a:endParaRPr/>
          </a:p>
          <a:p>
            <a:pPr indent="0" lvl="0" marL="0" rtl="0" algn="l">
              <a:lnSpc>
                <a:spcPct val="90000"/>
              </a:lnSpc>
              <a:spcBef>
                <a:spcPts val="1000"/>
              </a:spcBef>
              <a:spcAft>
                <a:spcPts val="0"/>
              </a:spcAft>
              <a:buClr>
                <a:schemeClr val="dk1"/>
              </a:buClr>
              <a:buSzPts val="1800"/>
              <a:buNone/>
            </a:pPr>
            <a:r>
              <a:rPr lang="en-US" sz="1800"/>
              <a:t>                      </a:t>
            </a:r>
            <a:r>
              <a:rPr lang="en-US" sz="1800" u="sng">
                <a:solidFill>
                  <a:schemeClr val="hlink"/>
                </a:solidFill>
                <a:hlinkClick r:id="rId3"/>
              </a:rPr>
              <a:t>ghorbani.f@northeastern.edu</a:t>
            </a:r>
            <a:r>
              <a:rPr lang="en-US" sz="1800"/>
              <a:t>                           </a:t>
            </a:r>
            <a:r>
              <a:rPr lang="en-US" sz="1800" u="sng">
                <a:solidFill>
                  <a:schemeClr val="hlink"/>
                </a:solidFill>
                <a:hlinkClick r:id="rId4"/>
              </a:rPr>
              <a:t>arora.g@northeastern.edu</a:t>
            </a:r>
            <a:endParaRPr sz="1800"/>
          </a:p>
          <a:p>
            <a:pPr indent="0" lvl="0" marL="0" rtl="0" algn="l">
              <a:lnSpc>
                <a:spcPct val="90000"/>
              </a:lnSpc>
              <a:spcBef>
                <a:spcPts val="1000"/>
              </a:spcBef>
              <a:spcAft>
                <a:spcPts val="0"/>
              </a:spcAft>
              <a:buClr>
                <a:schemeClr val="dk1"/>
              </a:buClr>
              <a:buSzPts val="1800"/>
              <a:buNone/>
            </a:pPr>
            <a:r>
              <a:rPr lang="en-US" sz="1800"/>
              <a:t>               </a:t>
            </a:r>
            <a:endParaRPr/>
          </a:p>
        </p:txBody>
      </p:sp>
      <p:sp>
        <p:nvSpPr>
          <p:cNvPr id="93" name="Google Shape;93;p13"/>
          <p:cNvSpPr txBox="1"/>
          <p:nvPr/>
        </p:nvSpPr>
        <p:spPr>
          <a:xfrm>
            <a:off x="3530927" y="3264228"/>
            <a:ext cx="513013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CSYE 7374: Design Patterns</a:t>
            </a:r>
            <a:endParaRPr/>
          </a:p>
        </p:txBody>
      </p:sp>
      <p:sp>
        <p:nvSpPr>
          <p:cNvPr id="94" name="Google Shape;94;p13"/>
          <p:cNvSpPr txBox="1"/>
          <p:nvPr/>
        </p:nvSpPr>
        <p:spPr>
          <a:xfrm>
            <a:off x="4558597" y="2471718"/>
            <a:ext cx="3074801"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dk1"/>
                </a:solidFill>
                <a:latin typeface="Calibri"/>
                <a:ea typeface="Calibri"/>
                <a:cs typeface="Calibri"/>
                <a:sym typeface="Calibri"/>
              </a:rPr>
              <a:t>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426440" y="22230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UML Diagram</a:t>
            </a:r>
            <a:endParaRPr/>
          </a:p>
        </p:txBody>
      </p:sp>
      <p:pic>
        <p:nvPicPr>
          <p:cNvPr id="157" name="Google Shape;157;p22"/>
          <p:cNvPicPr preferRelativeResize="0"/>
          <p:nvPr/>
        </p:nvPicPr>
        <p:blipFill rotWithShape="1">
          <a:blip r:embed="rId3">
            <a:alphaModFix/>
          </a:blip>
          <a:srcRect b="0" l="0" r="0" t="0"/>
          <a:stretch/>
        </p:blipFill>
        <p:spPr>
          <a:xfrm>
            <a:off x="1073791" y="1086426"/>
            <a:ext cx="10293292" cy="56583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Future Work</a:t>
            </a:r>
            <a:endParaRPr/>
          </a:p>
        </p:txBody>
      </p:sp>
      <p:sp>
        <p:nvSpPr>
          <p:cNvPr id="164" name="Google Shape;164;p23"/>
          <p:cNvSpPr txBox="1"/>
          <p:nvPr/>
        </p:nvSpPr>
        <p:spPr>
          <a:xfrm>
            <a:off x="667752" y="1802983"/>
            <a:ext cx="10856495" cy="3970318"/>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Additional Patterns to Consider</a:t>
            </a:r>
            <a:endParaRPr/>
          </a:p>
          <a:p>
            <a:pPr indent="-457200" lvl="1" marL="914400" marR="0" rtl="0" algn="l">
              <a:spcBef>
                <a:spcPts val="0"/>
              </a:spcBef>
              <a:spcAft>
                <a:spcPts val="0"/>
              </a:spcAft>
              <a:buClr>
                <a:schemeClr val="dk1"/>
              </a:buClr>
              <a:buSzPts val="2800"/>
              <a:buFont typeface="Courier New"/>
              <a:buChar char="o"/>
            </a:pPr>
            <a:r>
              <a:rPr b="1" i="0" lang="en-US" sz="2800" u="none" cap="none" strike="noStrike">
                <a:solidFill>
                  <a:schemeClr val="dk1"/>
                </a:solidFill>
                <a:latin typeface="Calibri"/>
                <a:ea typeface="Calibri"/>
                <a:cs typeface="Calibri"/>
                <a:sym typeface="Calibri"/>
              </a:rPr>
              <a:t>Command Pattern: </a:t>
            </a:r>
            <a:r>
              <a:rPr b="0" i="0" lang="en-US" sz="2800" u="none" cap="none" strike="noStrike">
                <a:solidFill>
                  <a:schemeClr val="dk1"/>
                </a:solidFill>
                <a:latin typeface="Calibri"/>
                <a:ea typeface="Calibri"/>
                <a:cs typeface="Calibri"/>
                <a:sym typeface="Calibri"/>
              </a:rPr>
              <a:t>Encapsulate requests as objects, potentially for handling undoable actions like order cancellations.</a:t>
            </a:r>
            <a:endParaRPr/>
          </a:p>
          <a:p>
            <a:pPr indent="-457200" lvl="1" marL="914400" marR="0" rtl="0" algn="l">
              <a:spcBef>
                <a:spcPts val="0"/>
              </a:spcBef>
              <a:spcAft>
                <a:spcPts val="0"/>
              </a:spcAft>
              <a:buClr>
                <a:schemeClr val="dk1"/>
              </a:buClr>
              <a:buSzPts val="2800"/>
              <a:buFont typeface="Courier New"/>
              <a:buChar char="o"/>
            </a:pPr>
            <a:r>
              <a:rPr b="1" i="0" lang="en-US" sz="2800" u="none" cap="none" strike="noStrike">
                <a:solidFill>
                  <a:schemeClr val="dk1"/>
                </a:solidFill>
                <a:latin typeface="Calibri"/>
                <a:ea typeface="Calibri"/>
                <a:cs typeface="Calibri"/>
                <a:sym typeface="Calibri"/>
              </a:rPr>
              <a:t>Facade Pattern: </a:t>
            </a:r>
            <a:r>
              <a:rPr b="0" i="0" lang="en-US" sz="2800" u="none" cap="none" strike="noStrike">
                <a:solidFill>
                  <a:schemeClr val="dk1"/>
                </a:solidFill>
                <a:latin typeface="Calibri"/>
                <a:ea typeface="Calibri"/>
                <a:cs typeface="Calibri"/>
                <a:sym typeface="Calibri"/>
              </a:rPr>
              <a:t>Simplify the interface for interacting with complex subsystems, such as the kitchen, billing, and customer service.</a:t>
            </a:r>
            <a:endParaRPr/>
          </a:p>
          <a:p>
            <a:pPr indent="-279400" lvl="1" marL="9144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14350" lvl="0" marL="5143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GUI Application</a:t>
            </a:r>
            <a:endParaRPr/>
          </a:p>
          <a:p>
            <a:pPr indent="-457200" lvl="1" marL="914400" marR="0" rtl="0" algn="l">
              <a:spcBef>
                <a:spcPts val="0"/>
              </a:spcBef>
              <a:spcAft>
                <a:spcPts val="0"/>
              </a:spcAft>
              <a:buClr>
                <a:schemeClr val="dk1"/>
              </a:buClr>
              <a:buSzPts val="2800"/>
              <a:buFont typeface="Courier New"/>
              <a:buChar char="o"/>
            </a:pPr>
            <a:r>
              <a:rPr b="0" i="0" lang="en-US" sz="2800" u="none" cap="none" strike="noStrike">
                <a:solidFill>
                  <a:schemeClr val="dk1"/>
                </a:solidFill>
                <a:latin typeface="Calibri"/>
                <a:ea typeface="Calibri"/>
                <a:cs typeface="Calibri"/>
                <a:sym typeface="Calibri"/>
              </a:rPr>
              <a:t>Development of a graphical user interface (GUI) to enhance user interaction with the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Conclusion</a:t>
            </a:r>
            <a:endParaRPr/>
          </a:p>
        </p:txBody>
      </p:sp>
      <p:sp>
        <p:nvSpPr>
          <p:cNvPr id="171" name="Google Shape;171;p24"/>
          <p:cNvSpPr txBox="1"/>
          <p:nvPr/>
        </p:nvSpPr>
        <p:spPr>
          <a:xfrm>
            <a:off x="667752" y="1802983"/>
            <a:ext cx="10856495" cy="2246769"/>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By strategically applying patterns, we created a system that is not only functional but also flexible and easy to extend. </a:t>
            </a:r>
            <a:endParaRPr/>
          </a:p>
          <a:p>
            <a:pPr indent="-336550" lvl="0" marL="51435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14350" lvl="0" marL="5143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This project serves as a practical example of how design patterns can be used to address common software design challenges effectively.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nvSpPr>
        <p:spPr>
          <a:xfrm>
            <a:off x="3998495" y="2863556"/>
            <a:ext cx="7840579" cy="113088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en-US" sz="6600">
                <a:solidFill>
                  <a:srgbClr val="0D0D0D"/>
                </a:solidFill>
                <a:highlight>
                  <a:srgbClr val="FFFFFF"/>
                </a:highlight>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Introduction</a:t>
            </a:r>
            <a:endParaRPr/>
          </a:p>
        </p:txBody>
      </p:sp>
      <p:sp>
        <p:nvSpPr>
          <p:cNvPr id="101" name="Google Shape;101;p14"/>
          <p:cNvSpPr txBox="1"/>
          <p:nvPr/>
        </p:nvSpPr>
        <p:spPr>
          <a:xfrm>
            <a:off x="667752" y="1802983"/>
            <a:ext cx="10856495" cy="31085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By implementing a restaurant ordering system, we aim to demonstrate how design patterns provide structured solutions that enhance the flexibility, scalability, and maintainability of software.</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project leverages multiple design patterns, including Singleton, Factory, Builder, Strategy, Composite, Adapter, Decorator, and Observer, to create a robust and extensible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Project Overview</a:t>
            </a:r>
            <a:endParaRPr/>
          </a:p>
        </p:txBody>
      </p:sp>
      <p:sp>
        <p:nvSpPr>
          <p:cNvPr id="108" name="Google Shape;108;p15"/>
          <p:cNvSpPr txBox="1"/>
          <p:nvPr/>
        </p:nvSpPr>
        <p:spPr>
          <a:xfrm>
            <a:off x="667752" y="1802983"/>
            <a:ext cx="10856495" cy="31085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restaurant ordering system is designed to handle various aspects of order management, including:</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457200" lvl="2" marL="1371600" marR="0" rtl="0" algn="l">
              <a:spcBef>
                <a:spcPts val="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Menu Creation</a:t>
            </a:r>
            <a:endParaRPr/>
          </a:p>
          <a:p>
            <a:pPr indent="-457200" lvl="2" marL="1371600" marR="0" rtl="0" algn="l">
              <a:spcBef>
                <a:spcPts val="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Order Customization</a:t>
            </a:r>
            <a:endParaRPr/>
          </a:p>
          <a:p>
            <a:pPr indent="-457200" lvl="2" marL="1371600" marR="0" rtl="0" algn="l">
              <a:spcBef>
                <a:spcPts val="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Payment Processing</a:t>
            </a:r>
            <a:endParaRPr/>
          </a:p>
          <a:p>
            <a:pPr indent="-457200" lvl="2" marL="1371600" marR="0" rtl="0" algn="l">
              <a:spcBef>
                <a:spcPts val="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Staff Notification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Design Patterns and Their Applications</a:t>
            </a:r>
            <a:endParaRPr/>
          </a:p>
        </p:txBody>
      </p:sp>
      <p:sp>
        <p:nvSpPr>
          <p:cNvPr id="115" name="Google Shape;115;p16"/>
          <p:cNvSpPr txBox="1"/>
          <p:nvPr/>
        </p:nvSpPr>
        <p:spPr>
          <a:xfrm>
            <a:off x="667752" y="1802983"/>
            <a:ext cx="10856495"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1.  Use Case : </a:t>
            </a:r>
            <a:r>
              <a:rPr lang="en-US" sz="2800">
                <a:solidFill>
                  <a:schemeClr val="dk1"/>
                </a:solidFill>
                <a:latin typeface="Calibri"/>
                <a:ea typeface="Calibri"/>
                <a:cs typeface="Calibri"/>
                <a:sym typeface="Calibri"/>
              </a:rPr>
              <a:t>Create different types of menu items</a:t>
            </a:r>
            <a:endParaRPr/>
          </a:p>
          <a:p>
            <a:pPr indent="-336550" lvl="0" marL="51435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Design Pattern:</a:t>
            </a:r>
            <a:r>
              <a:rPr lang="en-US" sz="2800">
                <a:solidFill>
                  <a:schemeClr val="dk1"/>
                </a:solidFill>
                <a:latin typeface="Calibri"/>
                <a:ea typeface="Calibri"/>
                <a:cs typeface="Calibri"/>
                <a:sym typeface="Calibri"/>
              </a:rPr>
              <a:t> Factory, Builder, Singleton</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Solution:</a:t>
            </a:r>
            <a:r>
              <a:rPr lang="en-US" sz="2800">
                <a:solidFill>
                  <a:schemeClr val="dk1"/>
                </a:solidFill>
                <a:latin typeface="Calibri"/>
                <a:ea typeface="Calibri"/>
                <a:cs typeface="Calibri"/>
                <a:sym typeface="Calibri"/>
              </a:rPr>
              <a:t> We implemented the Factory pattern in collaboration with the Builder pattern to generate instances of various menu items, such as drinks, Burger, and Fries. The Singleton pattern ensures that only one instance of the Factory exists.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Design Patterns and Their Applications</a:t>
            </a:r>
            <a:endParaRPr/>
          </a:p>
        </p:txBody>
      </p:sp>
      <p:sp>
        <p:nvSpPr>
          <p:cNvPr id="122" name="Google Shape;122;p17"/>
          <p:cNvSpPr txBox="1"/>
          <p:nvPr/>
        </p:nvSpPr>
        <p:spPr>
          <a:xfrm>
            <a:off x="667752" y="1802983"/>
            <a:ext cx="10856495"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2.  Use Case : </a:t>
            </a:r>
            <a:r>
              <a:rPr lang="en-US" sz="2800">
                <a:solidFill>
                  <a:schemeClr val="dk1"/>
                </a:solidFill>
                <a:latin typeface="Calibri"/>
                <a:ea typeface="Calibri"/>
                <a:cs typeface="Calibri"/>
                <a:sym typeface="Calibri"/>
              </a:rPr>
              <a:t>Handling Combo Meals</a:t>
            </a:r>
            <a:endParaRPr/>
          </a:p>
          <a:p>
            <a:pPr indent="-336550" lvl="0" marL="51435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Design Pattern:</a:t>
            </a:r>
            <a:r>
              <a:rPr lang="en-US" sz="2800">
                <a:solidFill>
                  <a:schemeClr val="dk1"/>
                </a:solidFill>
                <a:latin typeface="Calibri"/>
                <a:ea typeface="Calibri"/>
                <a:cs typeface="Calibri"/>
                <a:sym typeface="Calibri"/>
              </a:rPr>
              <a:t> Composite</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Solution:</a:t>
            </a:r>
            <a:r>
              <a:rPr lang="en-US" sz="2800">
                <a:solidFill>
                  <a:schemeClr val="dk1"/>
                </a:solidFill>
                <a:latin typeface="Calibri"/>
                <a:ea typeface="Calibri"/>
                <a:cs typeface="Calibri"/>
                <a:sym typeface="Calibri"/>
              </a:rPr>
              <a:t> To manage combo meals, which consist of multiple items, we used the Composite pattern. This pattern allows individual menu items and combos to be treated uniformly, making it easier to manage and manipulate combinations of menu items.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Design Patterns and Their Applications</a:t>
            </a:r>
            <a:endParaRPr/>
          </a:p>
        </p:txBody>
      </p:sp>
      <p:sp>
        <p:nvSpPr>
          <p:cNvPr id="129" name="Google Shape;129;p18"/>
          <p:cNvSpPr txBox="1"/>
          <p:nvPr/>
        </p:nvSpPr>
        <p:spPr>
          <a:xfrm>
            <a:off x="667752" y="1802983"/>
            <a:ext cx="10856495"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3.  Use Case : </a:t>
            </a:r>
            <a:r>
              <a:rPr lang="en-US" sz="2800">
                <a:solidFill>
                  <a:schemeClr val="dk1"/>
                </a:solidFill>
                <a:latin typeface="Calibri"/>
                <a:ea typeface="Calibri"/>
                <a:cs typeface="Calibri"/>
                <a:sym typeface="Calibri"/>
              </a:rPr>
              <a:t>Adding Extra Features or Modifications to an Order</a:t>
            </a:r>
            <a:endParaRPr/>
          </a:p>
          <a:p>
            <a:pPr indent="-336550" lvl="0" marL="51435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Design Pattern:</a:t>
            </a:r>
            <a:r>
              <a:rPr lang="en-US" sz="2800">
                <a:solidFill>
                  <a:schemeClr val="dk1"/>
                </a:solidFill>
                <a:latin typeface="Calibri"/>
                <a:ea typeface="Calibri"/>
                <a:cs typeface="Calibri"/>
                <a:sym typeface="Calibri"/>
              </a:rPr>
              <a:t> Decorator</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Solution:</a:t>
            </a:r>
            <a:r>
              <a:rPr lang="en-US" sz="2800">
                <a:solidFill>
                  <a:schemeClr val="dk1"/>
                </a:solidFill>
                <a:latin typeface="Calibri"/>
                <a:ea typeface="Calibri"/>
                <a:cs typeface="Calibri"/>
                <a:sym typeface="Calibri"/>
              </a:rPr>
              <a:t> The Decorator pattern was employed to allow dynamic modification of an order’s behavior. This pattern is particularly useful for adding extra features, such as additional cheese or special sauces, and handling different sizes for items like fries and drinks.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Design Patterns and Their Applications</a:t>
            </a:r>
            <a:endParaRPr/>
          </a:p>
        </p:txBody>
      </p:sp>
      <p:sp>
        <p:nvSpPr>
          <p:cNvPr id="136" name="Google Shape;136;p19"/>
          <p:cNvSpPr txBox="1"/>
          <p:nvPr/>
        </p:nvSpPr>
        <p:spPr>
          <a:xfrm>
            <a:off x="667752" y="1802983"/>
            <a:ext cx="10856495"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4.  Use Case : </a:t>
            </a:r>
            <a:r>
              <a:rPr lang="en-US" sz="2800">
                <a:solidFill>
                  <a:schemeClr val="dk1"/>
                </a:solidFill>
                <a:latin typeface="Calibri"/>
                <a:ea typeface="Calibri"/>
                <a:cs typeface="Calibri"/>
                <a:sym typeface="Calibri"/>
              </a:rPr>
              <a:t>Implementing Different Payment Methods</a:t>
            </a:r>
            <a:endParaRPr/>
          </a:p>
          <a:p>
            <a:pPr indent="-336550" lvl="0" marL="51435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Design Pattern:</a:t>
            </a:r>
            <a:r>
              <a:rPr lang="en-US" sz="2800">
                <a:solidFill>
                  <a:schemeClr val="dk1"/>
                </a:solidFill>
                <a:latin typeface="Calibri"/>
                <a:ea typeface="Calibri"/>
                <a:cs typeface="Calibri"/>
                <a:sym typeface="Calibri"/>
              </a:rPr>
              <a:t> Strategy</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Solution:</a:t>
            </a:r>
            <a:r>
              <a:rPr lang="en-US" sz="2800">
                <a:solidFill>
                  <a:schemeClr val="dk1"/>
                </a:solidFill>
                <a:latin typeface="Calibri"/>
                <a:ea typeface="Calibri"/>
                <a:cs typeface="Calibri"/>
                <a:sym typeface="Calibri"/>
              </a:rPr>
              <a:t> We used the Strategy pattern to provide flexibility in applying different payment algorithms. This pattern allows the system to easily switch between payment methods, such as credit cards, cash, or digital wallets, without altering the core payment processing logic.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Design Patterns and Their Applications</a:t>
            </a:r>
            <a:endParaRPr/>
          </a:p>
        </p:txBody>
      </p:sp>
      <p:sp>
        <p:nvSpPr>
          <p:cNvPr id="143" name="Google Shape;143;p20"/>
          <p:cNvSpPr txBox="1"/>
          <p:nvPr/>
        </p:nvSpPr>
        <p:spPr>
          <a:xfrm>
            <a:off x="667752" y="1802983"/>
            <a:ext cx="10856495"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5.  Use Case : </a:t>
            </a:r>
            <a:r>
              <a:rPr lang="en-US" sz="2800">
                <a:solidFill>
                  <a:schemeClr val="dk1"/>
                </a:solidFill>
                <a:latin typeface="Calibri"/>
                <a:ea typeface="Calibri"/>
                <a:cs typeface="Calibri"/>
                <a:sym typeface="Calibri"/>
              </a:rPr>
              <a:t>Notifying the Kitchen and Waitstaff</a:t>
            </a:r>
            <a:endParaRPr/>
          </a:p>
          <a:p>
            <a:pPr indent="-336550" lvl="0" marL="51435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Design Pattern:</a:t>
            </a:r>
            <a:r>
              <a:rPr lang="en-US" sz="2800">
                <a:solidFill>
                  <a:schemeClr val="dk1"/>
                </a:solidFill>
                <a:latin typeface="Calibri"/>
                <a:ea typeface="Calibri"/>
                <a:cs typeface="Calibri"/>
                <a:sym typeface="Calibri"/>
              </a:rPr>
              <a:t> Observer</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Solution:</a:t>
            </a:r>
            <a:r>
              <a:rPr lang="en-US" sz="2800">
                <a:solidFill>
                  <a:schemeClr val="dk1"/>
                </a:solidFill>
                <a:latin typeface="Calibri"/>
                <a:ea typeface="Calibri"/>
                <a:cs typeface="Calibri"/>
                <a:sym typeface="Calibri"/>
              </a:rPr>
              <a:t> The Observer pattern was used to manage notifications within the system. When a new order is placed, the 'Order' class (observable) notifies the 'KitchenStaff' and 'WaitStaff' classes (observers) of any status changes, ensuring that the kitchen and staff are always updated in real-time.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Design Patterns and Their Applications</a:t>
            </a:r>
            <a:endParaRPr/>
          </a:p>
        </p:txBody>
      </p:sp>
      <p:sp>
        <p:nvSpPr>
          <p:cNvPr id="150" name="Google Shape;150;p21"/>
          <p:cNvSpPr txBox="1"/>
          <p:nvPr/>
        </p:nvSpPr>
        <p:spPr>
          <a:xfrm>
            <a:off x="667752" y="1802983"/>
            <a:ext cx="10856495"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6.  Use Case : </a:t>
            </a:r>
            <a:r>
              <a:rPr lang="en-US" sz="2800">
                <a:solidFill>
                  <a:schemeClr val="dk1"/>
                </a:solidFill>
                <a:latin typeface="Calibri"/>
                <a:ea typeface="Calibri"/>
                <a:cs typeface="Calibri"/>
                <a:sym typeface="Calibri"/>
              </a:rPr>
              <a:t>Adopting 'PaymentProcessor' in 'Order' for Payment Management</a:t>
            </a: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Design Pattern:</a:t>
            </a:r>
            <a:r>
              <a:rPr lang="en-US" sz="2800">
                <a:solidFill>
                  <a:schemeClr val="dk1"/>
                </a:solidFill>
                <a:latin typeface="Calibri"/>
                <a:ea typeface="Calibri"/>
                <a:cs typeface="Calibri"/>
                <a:sym typeface="Calibri"/>
              </a:rPr>
              <a:t> Adapter</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Solution:</a:t>
            </a:r>
            <a:r>
              <a:rPr lang="en-US" sz="2800">
                <a:solidFill>
                  <a:schemeClr val="dk1"/>
                </a:solidFill>
                <a:latin typeface="Calibri"/>
                <a:ea typeface="Calibri"/>
                <a:cs typeface="Calibri"/>
                <a:sym typeface="Calibri"/>
              </a:rPr>
              <a:t> The Adapter pattern was applied to integrate the 'PaymentProcessor' into the 'Order' class, allowing the system to manage the payment process efficiently. This pattern resolves the issue of incompatible interfaces by using object composition, promoting a 'Has-a' relationship between the order and its payment process.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