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-27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61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Hello everyone, in this video we are going to learn how to set up and interact with LLMs directly on our local machine. We will also compare two different </a:t>
            </a:r>
            <a:r>
              <a:rPr lang="en-U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Ollama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LLM models to discuss which model performs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First, we will walk through how to set up the LLMs on our local machine in different operating systems: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These links can be found on the </a:t>
            </a:r>
            <a:r>
              <a:rPr lang="en-U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Ollama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GitHub page, which I have included in the description.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After installing </a:t>
            </a:r>
            <a:r>
              <a:rPr lang="en-U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Ollama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on our machine, we can now interact with it via the curl command: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ollama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run [Model-Name]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Wait for the model to be pulled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Input your prompt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Our LLM model easily set up in our local machine.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Now, we want to compare two different </a:t>
            </a:r>
            <a:r>
              <a:rPr lang="en-U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Ollama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models: Llama 3 and Gemma:2b.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Llama 3: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Llama 3 is an advanced language model with 8 billion parameters, offering robust performance and a wide range of capabilities in a compact size of 4.7 GB.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Curl command: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ollama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run llama3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Gemma:2b: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Gemma:2b is a versatile </a:t>
            </a:r>
            <a:r>
              <a:rPr lang="fa-IR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a-IR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ورسیتال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language model with 2 billion parameters and a size of 1.4 GB, designed to deliver efficient and effective performance for various language-related applications while maintaining a smaller computational footprint.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Curl command: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ollama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run gemma:2b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comparing both models, I evaluated their responses based on the following criteria: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Accuracy and Relevance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Logic and Fluency of Responses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Creativity and Originality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Consistency of Responses Across Similar Queries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Absence of Inappropriate Biases and Ethical Soundness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Handling of Ambiguous or Tricky Inputs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so,To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compare the two models: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First, we input each prompt into both Llama 3 and Gemma:2b, ensuring to capture the full response from each model.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then evaluate each response using the criteria mentioned above.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Scores are assigned to quantify the evaluation.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Finally, we compare the scores across the different criteria and prompts to determine the strengths and weaknesses of each model.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evaluation, we chose a wide range of prompts: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General Knowledge Questions:</a:t>
            </a:r>
            <a:r>
              <a:rPr lang="en-US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"What are the primary causes of climate change?"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llama 3 provided a detailed and accurate list of primary causes, while Gemma:2b's response was less detailed and missed some key points.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Conversational Prompts:</a:t>
            </a:r>
            <a:r>
              <a:rPr lang="en-US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"Tell me about your favorite book."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llama 3 gave detailed book recommendations, showing an understanding of the request. Gemma:2b's response was too brief and didn't provide useful information.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Creative Prompts:</a:t>
            </a:r>
            <a:r>
              <a:rPr lang="en-US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"Write a short story about a dragon and a knight."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Both models created imaginative stories, but llama 3's story was more detailed and engaging.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Technical Questions:</a:t>
            </a:r>
            <a:r>
              <a:rPr lang="en-US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"Explain the concept of quantum entanglement."</a:t>
            </a:r>
            <a:r>
              <a:rPr lang="fa-IR" sz="12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اینتینگل</a:t>
            </a:r>
            <a:r>
              <a:rPr lang="fa-IR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منت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llama 3's response was clear and easy to understand, while Gemma:2b's was also clear but slightly less detailed.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Ethical Dilemmas:</a:t>
            </a:r>
            <a:r>
              <a:rPr lang="en-US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"Is it ethical to use animals for scientific research? Why or why not?"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Both models provided balanced views, but llama 3 offered more detailed arguments.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Ambiguous or Tricky Prompts:</a:t>
            </a:r>
            <a:r>
              <a:rPr lang="en-US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"Can you explain the meaning of life?"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Both responses were clear and well-structured.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 general, Llama 3 tends to provide more detailed, comprehensive, and engaging responses compared to Gemma:2b. Llama 3's answers are well-organized, clear, and cover a wider range of aspects for each prompt. On the other hand, Gemma:2b's responses are shorter and less detailed, making it less effective for in-depth queries but potentially faster for simpler, straightforward questions.</a:t>
            </a:r>
          </a:p>
          <a:p>
            <a:endParaRPr lang="en-US" sz="1800" kern="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Thank you for watching this video. 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I've included the GitHub repository for this project for more details if you're interested.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hyperlink" Target="https://gamma.a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776055"/>
            <a:ext cx="7477601" cy="27056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101"/>
              </a:lnSpc>
              <a:buNone/>
            </a:pPr>
            <a:r>
              <a:rPr lang="en-US" sz="5681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Evaluating and Comparing LLMs on a Local Machine</a:t>
            </a:r>
            <a:endParaRPr lang="en-US" sz="5681" dirty="0"/>
          </a:p>
        </p:txBody>
      </p:sp>
      <p:sp>
        <p:nvSpPr>
          <p:cNvPr id="6" name="Text 2"/>
          <p:cNvSpPr/>
          <p:nvPr/>
        </p:nvSpPr>
        <p:spPr>
          <a:xfrm>
            <a:off x="833199" y="4815007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This project explores the evaluation and comparison of large language models (LLMs) directly on our local machines. We will use the Ollama framework and its models to perform our comparisons.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608135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19" y="6088975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6064687"/>
            <a:ext cx="208526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Farid Ghorbani</a:t>
            </a:r>
            <a:endParaRPr lang="en-US" sz="2187" dirty="0"/>
          </a:p>
        </p:txBody>
      </p:sp>
      <p:pic>
        <p:nvPicPr>
          <p:cNvPr id="10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854154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Setting up LLMs</a:t>
            </a:r>
            <a:endParaRPr lang="en-US" sz="4117" dirty="0"/>
          </a:p>
        </p:txBody>
      </p:sp>
      <p:sp>
        <p:nvSpPr>
          <p:cNvPr id="5" name="Shape 2"/>
          <p:cNvSpPr/>
          <p:nvPr/>
        </p:nvSpPr>
        <p:spPr>
          <a:xfrm>
            <a:off x="2667833" y="1951911"/>
            <a:ext cx="27742" cy="5423535"/>
          </a:xfrm>
          <a:prstGeom prst="rect">
            <a:avLst/>
          </a:prstGeom>
          <a:solidFill>
            <a:srgbClr val="262654"/>
          </a:solidFill>
          <a:ln/>
        </p:spPr>
      </p:sp>
      <p:sp>
        <p:nvSpPr>
          <p:cNvPr id="6" name="Shape 3"/>
          <p:cNvSpPr/>
          <p:nvPr/>
        </p:nvSpPr>
        <p:spPr>
          <a:xfrm>
            <a:off x="2931616" y="2437864"/>
            <a:ext cx="777597" cy="27742"/>
          </a:xfrm>
          <a:prstGeom prst="rect">
            <a:avLst/>
          </a:prstGeom>
          <a:solidFill>
            <a:srgbClr val="F2B42D"/>
          </a:solidFill>
          <a:ln/>
        </p:spPr>
      </p:sp>
      <p:sp>
        <p:nvSpPr>
          <p:cNvPr id="7" name="Shape 4"/>
          <p:cNvSpPr/>
          <p:nvPr/>
        </p:nvSpPr>
        <p:spPr>
          <a:xfrm>
            <a:off x="2431673" y="2201823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587526" y="2294930"/>
            <a:ext cx="188238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0"/>
              </a:lnSpc>
              <a:buNone/>
            </a:pPr>
            <a:r>
              <a:rPr lang="en-US" sz="247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470" dirty="0"/>
          </a:p>
        </p:txBody>
      </p:sp>
      <p:sp>
        <p:nvSpPr>
          <p:cNvPr id="9" name="Text 6"/>
          <p:cNvSpPr/>
          <p:nvPr/>
        </p:nvSpPr>
        <p:spPr>
          <a:xfrm>
            <a:off x="3903702" y="2174081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macOS</a:t>
            </a:r>
            <a:endParaRPr lang="en-US" sz="2058" dirty="0"/>
          </a:p>
        </p:txBody>
      </p:sp>
      <p:sp>
        <p:nvSpPr>
          <p:cNvPr id="10" name="Text 7"/>
          <p:cNvSpPr/>
          <p:nvPr/>
        </p:nvSpPr>
        <p:spPr>
          <a:xfrm>
            <a:off x="3903702" y="2634139"/>
            <a:ext cx="837819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Download the Ollama installer for macOS and extract the downloaded ZIP file.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3903702" y="3100626"/>
            <a:ext cx="837819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Run the following command to install Ollama: </a:t>
            </a:r>
            <a:r>
              <a:rPr lang="en-US" sz="1750" dirty="0">
                <a:solidFill>
                  <a:srgbClr val="FFFFFF"/>
                </a:solidFill>
                <a:highlight>
                  <a:srgbClr val="4833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./install.sh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931616" y="4364176"/>
            <a:ext cx="777597" cy="27742"/>
          </a:xfrm>
          <a:prstGeom prst="rect">
            <a:avLst/>
          </a:prstGeom>
          <a:solidFill>
            <a:srgbClr val="D7425E"/>
          </a:solidFill>
          <a:ln/>
        </p:spPr>
      </p:sp>
      <p:sp>
        <p:nvSpPr>
          <p:cNvPr id="13" name="Shape 10"/>
          <p:cNvSpPr/>
          <p:nvPr/>
        </p:nvSpPr>
        <p:spPr>
          <a:xfrm>
            <a:off x="2431673" y="412813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587526" y="4221242"/>
            <a:ext cx="188238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0"/>
              </a:lnSpc>
              <a:buNone/>
            </a:pPr>
            <a:r>
              <a:rPr lang="en-US" sz="2470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470" dirty="0"/>
          </a:p>
        </p:txBody>
      </p:sp>
      <p:sp>
        <p:nvSpPr>
          <p:cNvPr id="15" name="Text 12"/>
          <p:cNvSpPr/>
          <p:nvPr/>
        </p:nvSpPr>
        <p:spPr>
          <a:xfrm>
            <a:off x="3903702" y="4100393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Windows Preview</a:t>
            </a:r>
            <a:endParaRPr lang="en-US" sz="2058" dirty="0"/>
          </a:p>
        </p:txBody>
      </p:sp>
      <p:sp>
        <p:nvSpPr>
          <p:cNvPr id="16" name="Text 13"/>
          <p:cNvSpPr/>
          <p:nvPr/>
        </p:nvSpPr>
        <p:spPr>
          <a:xfrm>
            <a:off x="3903702" y="4560451"/>
            <a:ext cx="837819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Download the Ollama for Windows setup executable, run the downloaded file, and follow the instructions.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2931616" y="6157258"/>
            <a:ext cx="777597" cy="27742"/>
          </a:xfrm>
          <a:prstGeom prst="rect">
            <a:avLst/>
          </a:prstGeom>
          <a:solidFill>
            <a:srgbClr val="DD785E"/>
          </a:solidFill>
          <a:ln/>
        </p:spPr>
      </p:sp>
      <p:sp>
        <p:nvSpPr>
          <p:cNvPr id="18" name="Shape 15"/>
          <p:cNvSpPr/>
          <p:nvPr/>
        </p:nvSpPr>
        <p:spPr>
          <a:xfrm>
            <a:off x="2431673" y="592121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2587526" y="6014323"/>
            <a:ext cx="188238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0"/>
              </a:lnSpc>
              <a:buNone/>
            </a:pPr>
            <a:r>
              <a:rPr lang="en-US" sz="2470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470" dirty="0"/>
          </a:p>
        </p:txBody>
      </p:sp>
      <p:sp>
        <p:nvSpPr>
          <p:cNvPr id="20" name="Text 17"/>
          <p:cNvSpPr/>
          <p:nvPr/>
        </p:nvSpPr>
        <p:spPr>
          <a:xfrm>
            <a:off x="3903702" y="5893475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Linux</a:t>
            </a:r>
            <a:endParaRPr lang="en-US" sz="2058" dirty="0"/>
          </a:p>
        </p:txBody>
      </p:sp>
      <p:sp>
        <p:nvSpPr>
          <p:cNvPr id="21" name="Text 18"/>
          <p:cNvSpPr/>
          <p:nvPr/>
        </p:nvSpPr>
        <p:spPr>
          <a:xfrm>
            <a:off x="3903702" y="6353532"/>
            <a:ext cx="837819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Open a terminal window and install Ollama using a curl command: </a:t>
            </a:r>
            <a:endParaRPr lang="en-US" sz="1750" dirty="0"/>
          </a:p>
        </p:txBody>
      </p:sp>
      <p:sp>
        <p:nvSpPr>
          <p:cNvPr id="22" name="Text 19"/>
          <p:cNvSpPr/>
          <p:nvPr/>
        </p:nvSpPr>
        <p:spPr>
          <a:xfrm>
            <a:off x="3903702" y="6820019"/>
            <a:ext cx="837819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highlight>
                  <a:srgbClr val="4833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curl -fsSL https://ollama.com/install.sh | sh</a:t>
            </a:r>
            <a:endParaRPr lang="en-US" sz="1750" dirty="0"/>
          </a:p>
        </p:txBody>
      </p:sp>
      <p:pic>
        <p:nvPicPr>
          <p:cNvPr id="23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2267188"/>
            <a:ext cx="5643682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Interacting with Ollama</a:t>
            </a:r>
            <a:endParaRPr lang="en-US" sz="4117" dirty="0"/>
          </a:p>
        </p:txBody>
      </p:sp>
      <p:sp>
        <p:nvSpPr>
          <p:cNvPr id="6" name="Shape 2"/>
          <p:cNvSpPr/>
          <p:nvPr/>
        </p:nvSpPr>
        <p:spPr>
          <a:xfrm>
            <a:off x="4490799" y="350377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46652" y="3596878"/>
            <a:ext cx="188238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0"/>
              </a:lnSpc>
              <a:buNone/>
            </a:pPr>
            <a:r>
              <a:rPr lang="en-US" sz="247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470" dirty="0"/>
          </a:p>
        </p:txBody>
      </p:sp>
      <p:sp>
        <p:nvSpPr>
          <p:cNvPr id="8" name="Text 4"/>
          <p:cNvSpPr/>
          <p:nvPr/>
        </p:nvSpPr>
        <p:spPr>
          <a:xfrm>
            <a:off x="5212913" y="3503771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Running a Model</a:t>
            </a:r>
            <a:endParaRPr lang="en-US" sz="2058" dirty="0"/>
          </a:p>
        </p:txBody>
      </p:sp>
      <p:sp>
        <p:nvSpPr>
          <p:cNvPr id="9" name="Text 5"/>
          <p:cNvSpPr/>
          <p:nvPr/>
        </p:nvSpPr>
        <p:spPr>
          <a:xfrm>
            <a:off x="5212913" y="3963829"/>
            <a:ext cx="38200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 the command to run a model: 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5212913" y="4430316"/>
            <a:ext cx="3820001" cy="2665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400" dirty="0">
                <a:solidFill>
                  <a:srgbClr val="FFFFFF"/>
                </a:solidFill>
                <a:highlight>
                  <a:srgbClr val="4833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ollama run [Model-Name]</a:t>
            </a:r>
            <a:endParaRPr lang="en-US" sz="1400" dirty="0"/>
          </a:p>
        </p:txBody>
      </p:sp>
      <p:sp>
        <p:nvSpPr>
          <p:cNvPr id="11" name="Shape 7"/>
          <p:cNvSpPr/>
          <p:nvPr/>
        </p:nvSpPr>
        <p:spPr>
          <a:xfrm>
            <a:off x="9255085" y="350377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9410938" y="3596878"/>
            <a:ext cx="188238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0"/>
              </a:lnSpc>
              <a:buNone/>
            </a:pPr>
            <a:r>
              <a:rPr lang="en-US" sz="2470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470" dirty="0"/>
          </a:p>
        </p:txBody>
      </p:sp>
      <p:sp>
        <p:nvSpPr>
          <p:cNvPr id="13" name="Text 9"/>
          <p:cNvSpPr/>
          <p:nvPr/>
        </p:nvSpPr>
        <p:spPr>
          <a:xfrm>
            <a:off x="9977199" y="3503771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Model Pulling</a:t>
            </a:r>
            <a:endParaRPr lang="en-US" sz="2058" dirty="0"/>
          </a:p>
        </p:txBody>
      </p:sp>
      <p:sp>
        <p:nvSpPr>
          <p:cNvPr id="14" name="Text 10"/>
          <p:cNvSpPr/>
          <p:nvPr/>
        </p:nvSpPr>
        <p:spPr>
          <a:xfrm>
            <a:off x="9977199" y="3963829"/>
            <a:ext cx="38200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Wait for the model to be downloaded from the internet.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4490799" y="5168979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4646652" y="5262086"/>
            <a:ext cx="188238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0"/>
              </a:lnSpc>
              <a:buNone/>
            </a:pPr>
            <a:r>
              <a:rPr lang="en-US" sz="2470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470" dirty="0"/>
          </a:p>
        </p:txBody>
      </p:sp>
      <p:sp>
        <p:nvSpPr>
          <p:cNvPr id="17" name="Text 13"/>
          <p:cNvSpPr/>
          <p:nvPr/>
        </p:nvSpPr>
        <p:spPr>
          <a:xfrm>
            <a:off x="5212913" y="5168979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Input Prompt</a:t>
            </a:r>
            <a:endParaRPr lang="en-US" sz="2058" dirty="0"/>
          </a:p>
        </p:txBody>
      </p:sp>
      <p:sp>
        <p:nvSpPr>
          <p:cNvPr id="18" name="Text 14"/>
          <p:cNvSpPr/>
          <p:nvPr/>
        </p:nvSpPr>
        <p:spPr>
          <a:xfrm>
            <a:off x="5212913" y="5629037"/>
            <a:ext cx="858428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Type your prompt and press Enter to get the model's response.</a:t>
            </a:r>
            <a:endParaRPr lang="en-US" sz="1750" dirty="0"/>
          </a:p>
        </p:txBody>
      </p:sp>
      <p:pic>
        <p:nvPicPr>
          <p:cNvPr id="19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469356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Choosing Models</a:t>
            </a:r>
            <a:endParaRPr lang="en-US" sz="4117" dirty="0"/>
          </a:p>
        </p:txBody>
      </p:sp>
      <p:sp>
        <p:nvSpPr>
          <p:cNvPr id="5" name="Text 2"/>
          <p:cNvSpPr/>
          <p:nvPr/>
        </p:nvSpPr>
        <p:spPr>
          <a:xfrm>
            <a:off x="2348389" y="3678198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llama 3</a:t>
            </a:r>
            <a:endParaRPr lang="en-US" sz="2058" dirty="0"/>
          </a:p>
        </p:txBody>
      </p:sp>
      <p:sp>
        <p:nvSpPr>
          <p:cNvPr id="6" name="Text 3"/>
          <p:cNvSpPr/>
          <p:nvPr/>
        </p:nvSpPr>
        <p:spPr>
          <a:xfrm>
            <a:off x="2348389" y="4227195"/>
            <a:ext cx="469570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An advanced LLM with 8 billion parameters and 4.7 GB in size, offering strong performance and wide capabilities. Use the command 
"</a:t>
            </a:r>
            <a:r>
              <a:rPr lang="en-US" sz="1750" dirty="0">
                <a:solidFill>
                  <a:srgbClr val="FFFFFF"/>
                </a:solidFill>
                <a:highlight>
                  <a:srgbClr val="4833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ollama run llama3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" to run it.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687" y="3678198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Gemma:2b</a:t>
            </a:r>
            <a:endParaRPr lang="en-US" sz="2058" dirty="0"/>
          </a:p>
        </p:txBody>
      </p:sp>
      <p:sp>
        <p:nvSpPr>
          <p:cNvPr id="8" name="Text 5"/>
          <p:cNvSpPr/>
          <p:nvPr/>
        </p:nvSpPr>
        <p:spPr>
          <a:xfrm>
            <a:off x="7593687" y="4227195"/>
            <a:ext cx="469570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versatile LLM with 2 billion parameters and 1.4 GB in size, designed for efficient performance across various language tasks. Use the command: "</a:t>
            </a:r>
            <a:r>
              <a:rPr lang="en-US" sz="1750" dirty="0">
                <a:solidFill>
                  <a:srgbClr val="FFFFFF"/>
                </a:solidFill>
                <a:highlight>
                  <a:srgbClr val="4833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ollama run gemma:2b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" to run it.</a:t>
            </a:r>
            <a:endParaRPr lang="en-US" sz="1750" dirty="0"/>
          </a:p>
        </p:txBody>
      </p:sp>
      <p:pic>
        <p:nvPicPr>
          <p:cNvPr id="9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791766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Evaluation Criteria</a:t>
            </a:r>
            <a:endParaRPr lang="en-US" sz="4117" dirty="0"/>
          </a:p>
        </p:txBody>
      </p:sp>
      <p:sp>
        <p:nvSpPr>
          <p:cNvPr id="5" name="Shape 2"/>
          <p:cNvSpPr/>
          <p:nvPr/>
        </p:nvSpPr>
        <p:spPr>
          <a:xfrm>
            <a:off x="2348389" y="1889522"/>
            <a:ext cx="9933503" cy="5548313"/>
          </a:xfrm>
          <a:prstGeom prst="roundRect">
            <a:avLst>
              <a:gd name="adj" fmla="val 7209"/>
            </a:avLst>
          </a:prstGeom>
          <a:solidFill>
            <a:srgbClr val="00002E"/>
          </a:solidFill>
          <a:ln w="53340">
            <a:solidFill>
              <a:srgbClr val="26265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624018" y="2083713"/>
            <a:ext cx="44652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Criterion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41181" y="2083713"/>
            <a:ext cx="44652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624018" y="2721531"/>
            <a:ext cx="44652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Accuracy and Relevance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41181" y="2721531"/>
            <a:ext cx="44652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Correctness and relevance of responses.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624018" y="3359348"/>
            <a:ext cx="44652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Coherence and Fluency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3359348"/>
            <a:ext cx="44652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Logic and smoothness of responses.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2624018" y="3997166"/>
            <a:ext cx="44652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Creativity and Originality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541181" y="3997166"/>
            <a:ext cx="44652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Creativity and uniqueness of responses.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2624018" y="4634984"/>
            <a:ext cx="44652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Consistency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7541181" y="4634984"/>
            <a:ext cx="44652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Consistency of responses across similar queries.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2624018" y="5606058"/>
            <a:ext cx="44652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Bias and Fairness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541181" y="5606058"/>
            <a:ext cx="44652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Absence of inappropriate biases and ethical soundness.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2624018" y="6577132"/>
            <a:ext cx="44652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Robustness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7541181" y="6577132"/>
            <a:ext cx="44652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Handling of ambiguous, tricky, or adversarial inputs.</a:t>
            </a:r>
            <a:endParaRPr lang="en-US" sz="1750" dirty="0"/>
          </a:p>
        </p:txBody>
      </p:sp>
      <p:pic>
        <p:nvPicPr>
          <p:cNvPr id="20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668554" y="449104"/>
            <a:ext cx="3967877" cy="4798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778"/>
              </a:lnSpc>
              <a:buNone/>
            </a:pPr>
            <a:r>
              <a:rPr lang="en-US" sz="3022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Comparing the Models</a:t>
            </a:r>
            <a:endParaRPr lang="en-US" sz="3022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554" y="1255157"/>
            <a:ext cx="815578" cy="130504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728805" y="1418273"/>
            <a:ext cx="1919168" cy="2399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89"/>
              </a:lnSpc>
              <a:buNone/>
            </a:pPr>
            <a:r>
              <a:rPr lang="en-US" sz="1511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Prompt Input</a:t>
            </a:r>
            <a:endParaRPr lang="en-US" sz="1511" dirty="0"/>
          </a:p>
        </p:txBody>
      </p:sp>
      <p:sp>
        <p:nvSpPr>
          <p:cNvPr id="7" name="Text 3"/>
          <p:cNvSpPr/>
          <p:nvPr/>
        </p:nvSpPr>
        <p:spPr>
          <a:xfrm>
            <a:off x="4728805" y="1756053"/>
            <a:ext cx="6232922" cy="2446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27"/>
              </a:lnSpc>
              <a:buNone/>
            </a:pPr>
            <a:r>
              <a:rPr lang="en-US" sz="12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Input each prompt into both llama 3 and Gemma:2b.</a:t>
            </a:r>
            <a:endParaRPr lang="en-US" sz="1285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554" y="2560201"/>
            <a:ext cx="815578" cy="130504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28805" y="2723317"/>
            <a:ext cx="1919168" cy="2399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89"/>
              </a:lnSpc>
              <a:buNone/>
            </a:pPr>
            <a:r>
              <a:rPr lang="en-US" sz="1511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Capture Responses</a:t>
            </a:r>
            <a:endParaRPr lang="en-US" sz="1511" dirty="0"/>
          </a:p>
        </p:txBody>
      </p:sp>
      <p:sp>
        <p:nvSpPr>
          <p:cNvPr id="10" name="Text 5"/>
          <p:cNvSpPr/>
          <p:nvPr/>
        </p:nvSpPr>
        <p:spPr>
          <a:xfrm>
            <a:off x="4728805" y="3061097"/>
            <a:ext cx="6232922" cy="2446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27"/>
              </a:lnSpc>
              <a:buNone/>
            </a:pPr>
            <a:r>
              <a:rPr lang="en-US" sz="12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Record the full response from each model for comparison.</a:t>
            </a:r>
            <a:endParaRPr lang="en-US" sz="1285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8554" y="3865245"/>
            <a:ext cx="815578" cy="130504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4728805" y="4028361"/>
            <a:ext cx="1919168" cy="2399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89"/>
              </a:lnSpc>
              <a:buNone/>
            </a:pPr>
            <a:r>
              <a:rPr lang="en-US" sz="1511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Evaluate Responses</a:t>
            </a:r>
            <a:endParaRPr lang="en-US" sz="1511" dirty="0"/>
          </a:p>
        </p:txBody>
      </p:sp>
      <p:sp>
        <p:nvSpPr>
          <p:cNvPr id="13" name="Text 7"/>
          <p:cNvSpPr/>
          <p:nvPr/>
        </p:nvSpPr>
        <p:spPr>
          <a:xfrm>
            <a:off x="4728805" y="4366141"/>
            <a:ext cx="6232922" cy="2446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27"/>
              </a:lnSpc>
              <a:buNone/>
            </a:pPr>
            <a:r>
              <a:rPr lang="en-US" sz="12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Evaluate each response based on the criteria mentioned above.</a:t>
            </a:r>
            <a:endParaRPr lang="en-US" sz="1285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554" y="5170289"/>
            <a:ext cx="815578" cy="1305044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4728805" y="5333405"/>
            <a:ext cx="1919168" cy="2399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89"/>
              </a:lnSpc>
              <a:buNone/>
            </a:pPr>
            <a:r>
              <a:rPr lang="en-US" sz="1511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Assign Scores</a:t>
            </a:r>
            <a:endParaRPr lang="en-US" sz="1511" dirty="0"/>
          </a:p>
        </p:txBody>
      </p:sp>
      <p:sp>
        <p:nvSpPr>
          <p:cNvPr id="16" name="Text 9"/>
          <p:cNvSpPr/>
          <p:nvPr/>
        </p:nvSpPr>
        <p:spPr>
          <a:xfrm>
            <a:off x="4728805" y="5671185"/>
            <a:ext cx="6232922" cy="2446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27"/>
              </a:lnSpc>
              <a:buNone/>
            </a:pPr>
            <a:r>
              <a:rPr lang="en-US" sz="12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Assign scores to quantify the evaluation of each response.</a:t>
            </a:r>
            <a:endParaRPr lang="en-US" sz="1285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8554" y="6475333"/>
            <a:ext cx="815578" cy="1305044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4728805" y="6638449"/>
            <a:ext cx="1919168" cy="2399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89"/>
              </a:lnSpc>
              <a:buNone/>
            </a:pPr>
            <a:r>
              <a:rPr lang="en-US" sz="1511" b="1" dirty="0">
                <a:solidFill>
                  <a:srgbClr val="59ABA9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Compare Results</a:t>
            </a:r>
            <a:endParaRPr lang="en-US" sz="1511" dirty="0"/>
          </a:p>
        </p:txBody>
      </p:sp>
      <p:sp>
        <p:nvSpPr>
          <p:cNvPr id="19" name="Text 11"/>
          <p:cNvSpPr/>
          <p:nvPr/>
        </p:nvSpPr>
        <p:spPr>
          <a:xfrm>
            <a:off x="4728805" y="6976229"/>
            <a:ext cx="6232922" cy="2446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27"/>
              </a:lnSpc>
              <a:buNone/>
            </a:pPr>
            <a:r>
              <a:rPr lang="en-US" sz="12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Compare the scores to identify the strengths and weaknesses of each model.</a:t>
            </a:r>
            <a:endParaRPr lang="en-US" sz="1285" dirty="0"/>
          </a:p>
        </p:txBody>
      </p:sp>
      <p:pic>
        <p:nvPicPr>
          <p:cNvPr id="20" name="Image 6" descr="preencoded.png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918805"/>
            <a:ext cx="5498425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Diverse Set of Prompts</a:t>
            </a:r>
            <a:endParaRPr lang="en-US" sz="4117" dirty="0"/>
          </a:p>
        </p:txBody>
      </p:sp>
      <p:sp>
        <p:nvSpPr>
          <p:cNvPr id="5" name="Shape 2"/>
          <p:cNvSpPr/>
          <p:nvPr/>
        </p:nvSpPr>
        <p:spPr>
          <a:xfrm>
            <a:off x="2348389" y="2016562"/>
            <a:ext cx="4855726" cy="1616631"/>
          </a:xfrm>
          <a:prstGeom prst="roundRect">
            <a:avLst>
              <a:gd name="adj" fmla="val 24740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93419" y="2261592"/>
            <a:ext cx="3633549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General Knowledge Questions</a:t>
            </a:r>
            <a:endParaRPr lang="en-US" sz="2058" dirty="0"/>
          </a:p>
        </p:txBody>
      </p:sp>
      <p:sp>
        <p:nvSpPr>
          <p:cNvPr id="7" name="Text 4"/>
          <p:cNvSpPr/>
          <p:nvPr/>
        </p:nvSpPr>
        <p:spPr>
          <a:xfrm>
            <a:off x="2593419" y="2721650"/>
            <a:ext cx="436566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Example: What are the primary causes of climate change?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016562"/>
            <a:ext cx="4855726" cy="1616631"/>
          </a:xfrm>
          <a:prstGeom prst="roundRect">
            <a:avLst>
              <a:gd name="adj" fmla="val 24740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71316" y="2261592"/>
            <a:ext cx="2859881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Conversational Prompts</a:t>
            </a:r>
            <a:endParaRPr lang="en-US" sz="2058" dirty="0"/>
          </a:p>
        </p:txBody>
      </p:sp>
      <p:sp>
        <p:nvSpPr>
          <p:cNvPr id="10" name="Text 7"/>
          <p:cNvSpPr/>
          <p:nvPr/>
        </p:nvSpPr>
        <p:spPr>
          <a:xfrm>
            <a:off x="7671316" y="2721650"/>
            <a:ext cx="436566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Example: Tell me about your favorite book.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3855363"/>
            <a:ext cx="4855726" cy="1616631"/>
          </a:xfrm>
          <a:prstGeom prst="roundRect">
            <a:avLst>
              <a:gd name="adj" fmla="val 24740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593419" y="4100393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Creative Prompts</a:t>
            </a:r>
            <a:endParaRPr lang="en-US" sz="2058" dirty="0"/>
          </a:p>
        </p:txBody>
      </p:sp>
      <p:sp>
        <p:nvSpPr>
          <p:cNvPr id="13" name="Text 10"/>
          <p:cNvSpPr/>
          <p:nvPr/>
        </p:nvSpPr>
        <p:spPr>
          <a:xfrm>
            <a:off x="2593419" y="4560451"/>
            <a:ext cx="436566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Example: Write a short story about a dragon and a knight.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3855363"/>
            <a:ext cx="4855726" cy="1616631"/>
          </a:xfrm>
          <a:prstGeom prst="roundRect">
            <a:avLst>
              <a:gd name="adj" fmla="val 24740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71316" y="4100393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Technical Questions</a:t>
            </a:r>
            <a:endParaRPr lang="en-US" sz="2058" dirty="0"/>
          </a:p>
        </p:txBody>
      </p:sp>
      <p:sp>
        <p:nvSpPr>
          <p:cNvPr id="16" name="Text 13"/>
          <p:cNvSpPr/>
          <p:nvPr/>
        </p:nvSpPr>
        <p:spPr>
          <a:xfrm>
            <a:off x="7671316" y="4560451"/>
            <a:ext cx="436566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Example: Explain the concept of quantum entanglement.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2348389" y="5694164"/>
            <a:ext cx="4855726" cy="1616631"/>
          </a:xfrm>
          <a:prstGeom prst="roundRect">
            <a:avLst>
              <a:gd name="adj" fmla="val 24740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593419" y="5939195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59ABA9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Ethical Dilemmas</a:t>
            </a:r>
            <a:endParaRPr lang="en-US" sz="2058" dirty="0"/>
          </a:p>
        </p:txBody>
      </p:sp>
      <p:sp>
        <p:nvSpPr>
          <p:cNvPr id="19" name="Text 16"/>
          <p:cNvSpPr/>
          <p:nvPr/>
        </p:nvSpPr>
        <p:spPr>
          <a:xfrm>
            <a:off x="2593419" y="6399252"/>
            <a:ext cx="436566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Example: Is it ethical to use animals for scientific research? Why or why not?</a:t>
            </a:r>
            <a:endParaRPr lang="en-US" sz="1750" dirty="0"/>
          </a:p>
        </p:txBody>
      </p:sp>
      <p:sp>
        <p:nvSpPr>
          <p:cNvPr id="20" name="Shape 17"/>
          <p:cNvSpPr/>
          <p:nvPr/>
        </p:nvSpPr>
        <p:spPr>
          <a:xfrm>
            <a:off x="7426285" y="5694164"/>
            <a:ext cx="4855726" cy="1616631"/>
          </a:xfrm>
          <a:prstGeom prst="roundRect">
            <a:avLst>
              <a:gd name="adj" fmla="val 24740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7671316" y="5939195"/>
            <a:ext cx="3514368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Ambiguous or Tricky Prompts</a:t>
            </a:r>
            <a:endParaRPr lang="en-US" sz="2058" dirty="0"/>
          </a:p>
        </p:txBody>
      </p:sp>
      <p:sp>
        <p:nvSpPr>
          <p:cNvPr id="22" name="Text 19"/>
          <p:cNvSpPr/>
          <p:nvPr/>
        </p:nvSpPr>
        <p:spPr>
          <a:xfrm>
            <a:off x="7671316" y="6399252"/>
            <a:ext cx="436566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Example: Can you explain the meaning of life?</a:t>
            </a:r>
            <a:endParaRPr lang="en-US" sz="1750" dirty="0"/>
          </a:p>
        </p:txBody>
      </p:sp>
      <p:pic>
        <p:nvPicPr>
          <p:cNvPr id="23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309104" y="498157"/>
            <a:ext cx="4216837" cy="5270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51"/>
              </a:lnSpc>
              <a:buNone/>
            </a:pPr>
            <a:r>
              <a:rPr lang="en-US" sz="332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Evaluation Table</a:t>
            </a:r>
            <a:endParaRPr lang="en-US" sz="3320" dirty="0"/>
          </a:p>
        </p:txBody>
      </p:sp>
      <p:sp>
        <p:nvSpPr>
          <p:cNvPr id="5" name="Shape 2"/>
          <p:cNvSpPr/>
          <p:nvPr/>
        </p:nvSpPr>
        <p:spPr>
          <a:xfrm>
            <a:off x="3309104" y="1383625"/>
            <a:ext cx="8012073" cy="6347817"/>
          </a:xfrm>
          <a:prstGeom prst="roundRect">
            <a:avLst>
              <a:gd name="adj" fmla="val 5082"/>
            </a:avLst>
          </a:prstGeom>
          <a:solidFill>
            <a:srgbClr val="00002E"/>
          </a:solidFill>
          <a:ln w="38100">
            <a:solidFill>
              <a:srgbClr val="26265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3526512" y="1536859"/>
            <a:ext cx="1621750" cy="268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Prompt</a:t>
            </a:r>
            <a:endParaRPr lang="en-US" sz="1411" dirty="0"/>
          </a:p>
        </p:txBody>
      </p:sp>
      <p:sp>
        <p:nvSpPr>
          <p:cNvPr id="7" name="Text 4"/>
          <p:cNvSpPr/>
          <p:nvPr/>
        </p:nvSpPr>
        <p:spPr>
          <a:xfrm>
            <a:off x="5514261" y="1536859"/>
            <a:ext cx="1617940" cy="268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Criterion</a:t>
            </a:r>
            <a:endParaRPr lang="en-US" sz="1411" dirty="0"/>
          </a:p>
        </p:txBody>
      </p:sp>
      <p:sp>
        <p:nvSpPr>
          <p:cNvPr id="8" name="Text 5"/>
          <p:cNvSpPr/>
          <p:nvPr/>
        </p:nvSpPr>
        <p:spPr>
          <a:xfrm>
            <a:off x="7498199" y="1536859"/>
            <a:ext cx="1617940" cy="268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llama 3 Score</a:t>
            </a:r>
            <a:endParaRPr lang="en-US" sz="1411" dirty="0"/>
          </a:p>
        </p:txBody>
      </p:sp>
      <p:sp>
        <p:nvSpPr>
          <p:cNvPr id="9" name="Text 6"/>
          <p:cNvSpPr/>
          <p:nvPr/>
        </p:nvSpPr>
        <p:spPr>
          <a:xfrm>
            <a:off x="9482138" y="1536859"/>
            <a:ext cx="1621750" cy="268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Gemma:2b Score</a:t>
            </a:r>
            <a:endParaRPr lang="en-US" sz="1411" dirty="0"/>
          </a:p>
        </p:txBody>
      </p:sp>
      <p:sp>
        <p:nvSpPr>
          <p:cNvPr id="10" name="Text 7"/>
          <p:cNvSpPr/>
          <p:nvPr/>
        </p:nvSpPr>
        <p:spPr>
          <a:xfrm>
            <a:off x="3526512" y="2051090"/>
            <a:ext cx="1621750" cy="806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What are the primary causes of climate change?</a:t>
            </a:r>
            <a:endParaRPr lang="en-US" sz="1411" dirty="0"/>
          </a:p>
        </p:txBody>
      </p:sp>
      <p:sp>
        <p:nvSpPr>
          <p:cNvPr id="11" name="Text 8"/>
          <p:cNvSpPr/>
          <p:nvPr/>
        </p:nvSpPr>
        <p:spPr>
          <a:xfrm>
            <a:off x="5514261" y="2051090"/>
            <a:ext cx="1617940" cy="268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Accuracy</a:t>
            </a:r>
            <a:endParaRPr lang="en-US" sz="1411" dirty="0"/>
          </a:p>
        </p:txBody>
      </p:sp>
      <p:sp>
        <p:nvSpPr>
          <p:cNvPr id="12" name="Text 9"/>
          <p:cNvSpPr/>
          <p:nvPr/>
        </p:nvSpPr>
        <p:spPr>
          <a:xfrm>
            <a:off x="7498199" y="2051090"/>
            <a:ext cx="1617940" cy="268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5</a:t>
            </a:r>
            <a:endParaRPr lang="en-US" sz="1411" dirty="0"/>
          </a:p>
        </p:txBody>
      </p:sp>
      <p:sp>
        <p:nvSpPr>
          <p:cNvPr id="13" name="Text 10"/>
          <p:cNvSpPr/>
          <p:nvPr/>
        </p:nvSpPr>
        <p:spPr>
          <a:xfrm>
            <a:off x="9482138" y="2051090"/>
            <a:ext cx="1621750" cy="268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4</a:t>
            </a:r>
            <a:endParaRPr lang="en-US" sz="1411" dirty="0"/>
          </a:p>
        </p:txBody>
      </p:sp>
      <p:sp>
        <p:nvSpPr>
          <p:cNvPr id="14" name="Text 11"/>
          <p:cNvSpPr/>
          <p:nvPr/>
        </p:nvSpPr>
        <p:spPr>
          <a:xfrm>
            <a:off x="3526512" y="3102769"/>
            <a:ext cx="1621750" cy="5374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Tell me about your favorite book.</a:t>
            </a:r>
            <a:endParaRPr lang="en-US" sz="1411" dirty="0"/>
          </a:p>
        </p:txBody>
      </p:sp>
      <p:sp>
        <p:nvSpPr>
          <p:cNvPr id="15" name="Text 12"/>
          <p:cNvSpPr/>
          <p:nvPr/>
        </p:nvSpPr>
        <p:spPr>
          <a:xfrm>
            <a:off x="5514261" y="3102769"/>
            <a:ext cx="1617940" cy="268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Coherence</a:t>
            </a:r>
            <a:endParaRPr lang="en-US" sz="1411" dirty="0"/>
          </a:p>
        </p:txBody>
      </p:sp>
      <p:sp>
        <p:nvSpPr>
          <p:cNvPr id="16" name="Text 13"/>
          <p:cNvSpPr/>
          <p:nvPr/>
        </p:nvSpPr>
        <p:spPr>
          <a:xfrm>
            <a:off x="7498199" y="3102769"/>
            <a:ext cx="1617940" cy="268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4</a:t>
            </a:r>
            <a:endParaRPr lang="en-US" sz="1411" dirty="0"/>
          </a:p>
        </p:txBody>
      </p:sp>
      <p:sp>
        <p:nvSpPr>
          <p:cNvPr id="17" name="Text 14"/>
          <p:cNvSpPr/>
          <p:nvPr/>
        </p:nvSpPr>
        <p:spPr>
          <a:xfrm>
            <a:off x="9482138" y="3102769"/>
            <a:ext cx="1621750" cy="268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2</a:t>
            </a:r>
            <a:endParaRPr lang="en-US" sz="1411" dirty="0"/>
          </a:p>
        </p:txBody>
      </p:sp>
      <p:sp>
        <p:nvSpPr>
          <p:cNvPr id="18" name="Text 15"/>
          <p:cNvSpPr/>
          <p:nvPr/>
        </p:nvSpPr>
        <p:spPr>
          <a:xfrm>
            <a:off x="3526512" y="3885724"/>
            <a:ext cx="1621750" cy="806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Write a short story about a dragon and a knight.</a:t>
            </a:r>
            <a:endParaRPr lang="en-US" sz="1411" dirty="0"/>
          </a:p>
        </p:txBody>
      </p:sp>
      <p:sp>
        <p:nvSpPr>
          <p:cNvPr id="19" name="Text 16"/>
          <p:cNvSpPr/>
          <p:nvPr/>
        </p:nvSpPr>
        <p:spPr>
          <a:xfrm>
            <a:off x="5514261" y="3885724"/>
            <a:ext cx="1617940" cy="268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Creativity</a:t>
            </a:r>
            <a:endParaRPr lang="en-US" sz="1411" dirty="0"/>
          </a:p>
        </p:txBody>
      </p:sp>
      <p:sp>
        <p:nvSpPr>
          <p:cNvPr id="20" name="Text 17"/>
          <p:cNvSpPr/>
          <p:nvPr/>
        </p:nvSpPr>
        <p:spPr>
          <a:xfrm>
            <a:off x="7498199" y="3885724"/>
            <a:ext cx="1617940" cy="268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5</a:t>
            </a:r>
            <a:endParaRPr lang="en-US" sz="1411" dirty="0"/>
          </a:p>
        </p:txBody>
      </p:sp>
      <p:sp>
        <p:nvSpPr>
          <p:cNvPr id="21" name="Text 18"/>
          <p:cNvSpPr/>
          <p:nvPr/>
        </p:nvSpPr>
        <p:spPr>
          <a:xfrm>
            <a:off x="9482138" y="3885724"/>
            <a:ext cx="1621750" cy="268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4</a:t>
            </a:r>
            <a:endParaRPr lang="en-US" sz="1411" dirty="0"/>
          </a:p>
        </p:txBody>
      </p:sp>
      <p:sp>
        <p:nvSpPr>
          <p:cNvPr id="22" name="Text 19"/>
          <p:cNvSpPr/>
          <p:nvPr/>
        </p:nvSpPr>
        <p:spPr>
          <a:xfrm>
            <a:off x="3526512" y="4937403"/>
            <a:ext cx="1621750" cy="806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Explain the concept of quantum entanglement.</a:t>
            </a:r>
            <a:endParaRPr lang="en-US" sz="1411" dirty="0"/>
          </a:p>
        </p:txBody>
      </p:sp>
      <p:sp>
        <p:nvSpPr>
          <p:cNvPr id="23" name="Text 20"/>
          <p:cNvSpPr/>
          <p:nvPr/>
        </p:nvSpPr>
        <p:spPr>
          <a:xfrm>
            <a:off x="5514261" y="4937403"/>
            <a:ext cx="1617940" cy="268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Technical Depth</a:t>
            </a:r>
            <a:endParaRPr lang="en-US" sz="1411" dirty="0"/>
          </a:p>
        </p:txBody>
      </p:sp>
      <p:sp>
        <p:nvSpPr>
          <p:cNvPr id="24" name="Text 21"/>
          <p:cNvSpPr/>
          <p:nvPr/>
        </p:nvSpPr>
        <p:spPr>
          <a:xfrm>
            <a:off x="7498199" y="4937403"/>
            <a:ext cx="1617940" cy="268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5</a:t>
            </a:r>
            <a:endParaRPr lang="en-US" sz="1411" dirty="0"/>
          </a:p>
        </p:txBody>
      </p:sp>
      <p:sp>
        <p:nvSpPr>
          <p:cNvPr id="25" name="Text 22"/>
          <p:cNvSpPr/>
          <p:nvPr/>
        </p:nvSpPr>
        <p:spPr>
          <a:xfrm>
            <a:off x="9482138" y="4937403"/>
            <a:ext cx="1621750" cy="268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3</a:t>
            </a:r>
            <a:endParaRPr lang="en-US" sz="1411" dirty="0"/>
          </a:p>
        </p:txBody>
      </p:sp>
      <p:sp>
        <p:nvSpPr>
          <p:cNvPr id="26" name="Text 23"/>
          <p:cNvSpPr/>
          <p:nvPr/>
        </p:nvSpPr>
        <p:spPr>
          <a:xfrm>
            <a:off x="3526512" y="5989082"/>
            <a:ext cx="1621750" cy="806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Is it ethical to use animals for scientific research?</a:t>
            </a:r>
            <a:endParaRPr lang="en-US" sz="1411" dirty="0"/>
          </a:p>
        </p:txBody>
      </p:sp>
      <p:sp>
        <p:nvSpPr>
          <p:cNvPr id="27" name="Text 24"/>
          <p:cNvSpPr/>
          <p:nvPr/>
        </p:nvSpPr>
        <p:spPr>
          <a:xfrm>
            <a:off x="5514261" y="5989082"/>
            <a:ext cx="1617940" cy="268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Bias and Fairness</a:t>
            </a:r>
            <a:endParaRPr lang="en-US" sz="1411" dirty="0"/>
          </a:p>
        </p:txBody>
      </p:sp>
      <p:sp>
        <p:nvSpPr>
          <p:cNvPr id="28" name="Text 25"/>
          <p:cNvSpPr/>
          <p:nvPr/>
        </p:nvSpPr>
        <p:spPr>
          <a:xfrm>
            <a:off x="7498199" y="5989082"/>
            <a:ext cx="1617940" cy="268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4</a:t>
            </a:r>
            <a:endParaRPr lang="en-US" sz="1411" dirty="0"/>
          </a:p>
        </p:txBody>
      </p:sp>
      <p:sp>
        <p:nvSpPr>
          <p:cNvPr id="29" name="Text 26"/>
          <p:cNvSpPr/>
          <p:nvPr/>
        </p:nvSpPr>
        <p:spPr>
          <a:xfrm>
            <a:off x="9482138" y="5989082"/>
            <a:ext cx="1621750" cy="268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3</a:t>
            </a:r>
            <a:endParaRPr lang="en-US" sz="1411" dirty="0"/>
          </a:p>
        </p:txBody>
      </p:sp>
      <p:sp>
        <p:nvSpPr>
          <p:cNvPr id="30" name="Text 27"/>
          <p:cNvSpPr/>
          <p:nvPr/>
        </p:nvSpPr>
        <p:spPr>
          <a:xfrm>
            <a:off x="3526512" y="7040761"/>
            <a:ext cx="1621750" cy="5374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Can you explain the meaning of life?</a:t>
            </a:r>
            <a:endParaRPr lang="en-US" sz="1411" dirty="0"/>
          </a:p>
        </p:txBody>
      </p:sp>
      <p:sp>
        <p:nvSpPr>
          <p:cNvPr id="31" name="Text 28"/>
          <p:cNvSpPr/>
          <p:nvPr/>
        </p:nvSpPr>
        <p:spPr>
          <a:xfrm>
            <a:off x="5514261" y="7040761"/>
            <a:ext cx="1617940" cy="268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Robustness</a:t>
            </a:r>
            <a:endParaRPr lang="en-US" sz="1411" dirty="0"/>
          </a:p>
        </p:txBody>
      </p:sp>
      <p:sp>
        <p:nvSpPr>
          <p:cNvPr id="32" name="Text 29"/>
          <p:cNvSpPr/>
          <p:nvPr/>
        </p:nvSpPr>
        <p:spPr>
          <a:xfrm>
            <a:off x="7498199" y="7040761"/>
            <a:ext cx="1617940" cy="268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4</a:t>
            </a:r>
            <a:endParaRPr lang="en-US" sz="1411" dirty="0"/>
          </a:p>
        </p:txBody>
      </p:sp>
      <p:sp>
        <p:nvSpPr>
          <p:cNvPr id="33" name="Text 30"/>
          <p:cNvSpPr/>
          <p:nvPr/>
        </p:nvSpPr>
        <p:spPr>
          <a:xfrm>
            <a:off x="9482138" y="7040761"/>
            <a:ext cx="1621750" cy="268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7"/>
              </a:lnSpc>
              <a:buNone/>
            </a:pPr>
            <a:r>
              <a:rPr lang="en-US" sz="141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4</a:t>
            </a:r>
            <a:endParaRPr lang="en-US" sz="1411" dirty="0"/>
          </a:p>
        </p:txBody>
      </p:sp>
      <p:pic>
        <p:nvPicPr>
          <p:cNvPr id="34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6480"/>
            </a:avLst>
          </a:prstGeom>
          <a:solidFill>
            <a:srgbClr val="00002E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2954893"/>
            <a:ext cx="5274112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Summary Comparison</a:t>
            </a:r>
            <a:endParaRPr lang="en-US" sz="4117" dirty="0"/>
          </a:p>
        </p:txBody>
      </p:sp>
      <p:sp>
        <p:nvSpPr>
          <p:cNvPr id="7" name="Text 3"/>
          <p:cNvSpPr/>
          <p:nvPr/>
        </p:nvSpPr>
        <p:spPr>
          <a:xfrm>
            <a:off x="2348389" y="3941564"/>
            <a:ext cx="9933503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llama 3 generally delivers more detailed, comprehensive, and engaging responses compared to Gemma:2b. It excels in accuracy and depth, making it suitable for tasks requiring thorough explanations and creative storytelling. Gemma:2b's responses are shorter and less detailed, making it less effective for in-depth queries but potentially faster for simpler questions.</a:t>
            </a:r>
            <a:endParaRPr lang="en-US" sz="1750" dirty="0"/>
          </a:p>
        </p:txBody>
      </p:sp>
      <p:pic>
        <p:nvPicPr>
          <p:cNvPr id="8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1276</Words>
  <Application>Microsoft Office PowerPoint</Application>
  <PresentationFormat>Custom</PresentationFormat>
  <Paragraphs>152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Nunito</vt:lpstr>
      <vt:lpstr>PT Sans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 </cp:lastModifiedBy>
  <cp:revision>10</cp:revision>
  <dcterms:created xsi:type="dcterms:W3CDTF">2024-06-21T00:05:26Z</dcterms:created>
  <dcterms:modified xsi:type="dcterms:W3CDTF">2024-06-22T01:51:22Z</dcterms:modified>
</cp:coreProperties>
</file>