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3" r:id="rId2"/>
    <p:sldMasterId id="2147483685" r:id="rId3"/>
  </p:sldMasterIdLst>
  <p:notesMasterIdLst>
    <p:notesMasterId r:id="rId21"/>
  </p:notesMasterIdLst>
  <p:sldIdLst>
    <p:sldId id="329" r:id="rId4"/>
    <p:sldId id="324" r:id="rId5"/>
    <p:sldId id="258" r:id="rId6"/>
    <p:sldId id="333" r:id="rId7"/>
    <p:sldId id="360" r:id="rId8"/>
    <p:sldId id="328" r:id="rId9"/>
    <p:sldId id="350" r:id="rId10"/>
    <p:sldId id="341" r:id="rId11"/>
    <p:sldId id="354" r:id="rId12"/>
    <p:sldId id="357" r:id="rId13"/>
    <p:sldId id="355" r:id="rId14"/>
    <p:sldId id="356" r:id="rId15"/>
    <p:sldId id="361" r:id="rId16"/>
    <p:sldId id="358" r:id="rId17"/>
    <p:sldId id="363" r:id="rId18"/>
    <p:sldId id="359" r:id="rId19"/>
    <p:sldId id="36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D5323B-5E49-41E8-80A1-AB3400306D48}" v="8" dt="2021-04-15T05:28:33.6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80024" autoAdjust="0"/>
  </p:normalViewPr>
  <p:slideViewPr>
    <p:cSldViewPr snapToGrid="0">
      <p:cViewPr varScale="1">
        <p:scale>
          <a:sx n="91" d="100"/>
          <a:sy n="91" d="100"/>
        </p:scale>
        <p:origin x="123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microsoft.com/office/2015/10/relationships/revisionInfo" Target="revisionInfo.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ata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321753-99D2-4E32-94B1-28325B0DBD18}"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A5A28A1E-1D5C-4680-A71A-1FC7DF3B7C12}">
      <dgm:prSet/>
      <dgm:spPr/>
      <dgm:t>
        <a:bodyPr/>
        <a:lstStyle/>
        <a:p>
          <a:pPr>
            <a:lnSpc>
              <a:spcPct val="100000"/>
            </a:lnSpc>
            <a:defRPr b="1"/>
          </a:pPr>
          <a:r>
            <a:rPr lang="en-US"/>
            <a:t>2 Approaches are used</a:t>
          </a:r>
        </a:p>
      </dgm:t>
    </dgm:pt>
    <dgm:pt modelId="{34E870F9-846B-4930-A5B6-6B56436B8548}" type="parTrans" cxnId="{63710B7D-6EA3-4AE7-AD03-F69068E02E79}">
      <dgm:prSet/>
      <dgm:spPr/>
      <dgm:t>
        <a:bodyPr/>
        <a:lstStyle/>
        <a:p>
          <a:endParaRPr lang="en-US"/>
        </a:p>
      </dgm:t>
    </dgm:pt>
    <dgm:pt modelId="{F85F2629-4693-47C5-943C-72BE898AC9F8}" type="sibTrans" cxnId="{63710B7D-6EA3-4AE7-AD03-F69068E02E79}">
      <dgm:prSet/>
      <dgm:spPr/>
      <dgm:t>
        <a:bodyPr/>
        <a:lstStyle/>
        <a:p>
          <a:endParaRPr lang="en-US"/>
        </a:p>
      </dgm:t>
    </dgm:pt>
    <dgm:pt modelId="{7D4D2FD9-3F39-4B97-8B44-DC8CFCFF88EB}">
      <dgm:prSet/>
      <dgm:spPr/>
      <dgm:t>
        <a:bodyPr/>
        <a:lstStyle/>
        <a:p>
          <a:pPr>
            <a:lnSpc>
              <a:spcPct val="100000"/>
            </a:lnSpc>
          </a:pPr>
          <a:r>
            <a:rPr lang="en-US" dirty="0"/>
            <a:t>Modeling using only sentiment scores.</a:t>
          </a:r>
        </a:p>
      </dgm:t>
    </dgm:pt>
    <dgm:pt modelId="{39974CE6-1EFF-4D0F-B1C0-07FB619F4086}" type="parTrans" cxnId="{0392A355-5B03-49B7-A06E-70407153A427}">
      <dgm:prSet/>
      <dgm:spPr/>
      <dgm:t>
        <a:bodyPr/>
        <a:lstStyle/>
        <a:p>
          <a:endParaRPr lang="en-US"/>
        </a:p>
      </dgm:t>
    </dgm:pt>
    <dgm:pt modelId="{33344E44-D03A-4709-AA59-245E95027498}" type="sibTrans" cxnId="{0392A355-5B03-49B7-A06E-70407153A427}">
      <dgm:prSet/>
      <dgm:spPr/>
      <dgm:t>
        <a:bodyPr/>
        <a:lstStyle/>
        <a:p>
          <a:endParaRPr lang="en-US"/>
        </a:p>
      </dgm:t>
    </dgm:pt>
    <dgm:pt modelId="{7E2401D2-5894-4B03-A122-F3E3E5F57C92}">
      <dgm:prSet/>
      <dgm:spPr/>
      <dgm:t>
        <a:bodyPr/>
        <a:lstStyle/>
        <a:p>
          <a:pPr>
            <a:lnSpc>
              <a:spcPct val="100000"/>
            </a:lnSpc>
          </a:pPr>
          <a:r>
            <a:rPr lang="en-US" dirty="0"/>
            <a:t>Modeling using sentiment scores and engineered features.</a:t>
          </a:r>
        </a:p>
      </dgm:t>
    </dgm:pt>
    <dgm:pt modelId="{476491FC-634D-4811-A78B-C0F1083620C6}" type="parTrans" cxnId="{2899EF20-6A9B-46F9-8CAA-D60E41AECFAB}">
      <dgm:prSet/>
      <dgm:spPr/>
      <dgm:t>
        <a:bodyPr/>
        <a:lstStyle/>
        <a:p>
          <a:endParaRPr lang="en-US"/>
        </a:p>
      </dgm:t>
    </dgm:pt>
    <dgm:pt modelId="{52A3DC45-E9A1-4414-98EF-4D78646C1CCE}" type="sibTrans" cxnId="{2899EF20-6A9B-46F9-8CAA-D60E41AECFAB}">
      <dgm:prSet/>
      <dgm:spPr/>
      <dgm:t>
        <a:bodyPr/>
        <a:lstStyle/>
        <a:p>
          <a:endParaRPr lang="en-US"/>
        </a:p>
      </dgm:t>
    </dgm:pt>
    <dgm:pt modelId="{4530B9EE-D76D-455B-858E-F581759D9108}">
      <dgm:prSet/>
      <dgm:spPr/>
      <dgm:t>
        <a:bodyPr/>
        <a:lstStyle/>
        <a:p>
          <a:pPr>
            <a:lnSpc>
              <a:spcPct val="100000"/>
            </a:lnSpc>
            <a:defRPr b="1"/>
          </a:pPr>
          <a:r>
            <a:rPr lang="en-US" dirty="0"/>
            <a:t>Models are also trained on scaled and unscaled data</a:t>
          </a:r>
        </a:p>
      </dgm:t>
    </dgm:pt>
    <dgm:pt modelId="{7F2B8506-8C2C-4201-B998-09BBC9922BF9}" type="parTrans" cxnId="{3BB88CEE-6674-4382-BA8C-B866FDFFA810}">
      <dgm:prSet/>
      <dgm:spPr/>
      <dgm:t>
        <a:bodyPr/>
        <a:lstStyle/>
        <a:p>
          <a:endParaRPr lang="en-US"/>
        </a:p>
      </dgm:t>
    </dgm:pt>
    <dgm:pt modelId="{CCA487BB-B437-4A0B-9286-B69595BEBA99}" type="sibTrans" cxnId="{3BB88CEE-6674-4382-BA8C-B866FDFFA810}">
      <dgm:prSet/>
      <dgm:spPr/>
      <dgm:t>
        <a:bodyPr/>
        <a:lstStyle/>
        <a:p>
          <a:endParaRPr lang="en-US"/>
        </a:p>
      </dgm:t>
    </dgm:pt>
    <dgm:pt modelId="{FE0842E7-9763-44D8-AD3E-13729944C711}">
      <dgm:prSet/>
      <dgm:spPr/>
      <dgm:t>
        <a:bodyPr/>
        <a:lstStyle/>
        <a:p>
          <a:pPr>
            <a:lnSpc>
              <a:spcPct val="100000"/>
            </a:lnSpc>
          </a:pPr>
          <a:r>
            <a:rPr lang="en-US" dirty="0"/>
            <a:t>Selected models are sensitive to scale of data.</a:t>
          </a:r>
        </a:p>
      </dgm:t>
    </dgm:pt>
    <dgm:pt modelId="{19E3F5B5-3FA1-43A1-8381-75EC409C7837}" type="parTrans" cxnId="{2F3CBD22-BDBC-4581-870C-037771F7B610}">
      <dgm:prSet/>
      <dgm:spPr/>
      <dgm:t>
        <a:bodyPr/>
        <a:lstStyle/>
        <a:p>
          <a:endParaRPr lang="en-US"/>
        </a:p>
      </dgm:t>
    </dgm:pt>
    <dgm:pt modelId="{B49E6C34-CB86-4E45-AB34-ACD6B6D189B9}" type="sibTrans" cxnId="{2F3CBD22-BDBC-4581-870C-037771F7B610}">
      <dgm:prSet/>
      <dgm:spPr/>
      <dgm:t>
        <a:bodyPr/>
        <a:lstStyle/>
        <a:p>
          <a:endParaRPr lang="en-US"/>
        </a:p>
      </dgm:t>
    </dgm:pt>
    <dgm:pt modelId="{8B17B1B6-9922-49D9-A5F5-BCEBDFC09C10}">
      <dgm:prSet/>
      <dgm:spPr/>
      <dgm:t>
        <a:bodyPr/>
        <a:lstStyle/>
        <a:p>
          <a:pPr>
            <a:lnSpc>
              <a:spcPct val="100000"/>
            </a:lnSpc>
          </a:pPr>
          <a:r>
            <a:rPr lang="en-US" dirty="0" err="1"/>
            <a:t>StandardScalar</a:t>
          </a:r>
          <a:r>
            <a:rPr lang="en-US" dirty="0"/>
            <a:t> is used for scaling data.</a:t>
          </a:r>
        </a:p>
      </dgm:t>
    </dgm:pt>
    <dgm:pt modelId="{7D5C25F0-2DF9-4E7F-9432-C3E139F2E7F3}" type="parTrans" cxnId="{EE0C5247-30F3-49FA-A21B-750AFDCD9ADA}">
      <dgm:prSet/>
      <dgm:spPr/>
      <dgm:t>
        <a:bodyPr/>
        <a:lstStyle/>
        <a:p>
          <a:endParaRPr lang="en-US"/>
        </a:p>
      </dgm:t>
    </dgm:pt>
    <dgm:pt modelId="{E33FFC0E-3CA8-4A83-BBCC-5EA619E640D3}" type="sibTrans" cxnId="{EE0C5247-30F3-49FA-A21B-750AFDCD9ADA}">
      <dgm:prSet/>
      <dgm:spPr/>
      <dgm:t>
        <a:bodyPr/>
        <a:lstStyle/>
        <a:p>
          <a:endParaRPr lang="en-US"/>
        </a:p>
      </dgm:t>
    </dgm:pt>
    <dgm:pt modelId="{09E1F477-86E6-42D1-959F-3DEEAA04A9B9}" type="pres">
      <dgm:prSet presAssocID="{FA321753-99D2-4E32-94B1-28325B0DBD18}" presName="root" presStyleCnt="0">
        <dgm:presLayoutVars>
          <dgm:dir/>
          <dgm:resizeHandles val="exact"/>
        </dgm:presLayoutVars>
      </dgm:prSet>
      <dgm:spPr/>
    </dgm:pt>
    <dgm:pt modelId="{281F5B3F-6CC9-4BFA-B069-A42B2D5EF244}" type="pres">
      <dgm:prSet presAssocID="{A5A28A1E-1D5C-4680-A71A-1FC7DF3B7C12}" presName="compNode" presStyleCnt="0"/>
      <dgm:spPr/>
    </dgm:pt>
    <dgm:pt modelId="{22A7B45F-4011-4DEC-B348-284570F655E6}" type="pres">
      <dgm:prSet presAssocID="{A5A28A1E-1D5C-4680-A71A-1FC7DF3B7C1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6D7450C2-D6D4-4B13-88E4-8A542537ABA9}" type="pres">
      <dgm:prSet presAssocID="{A5A28A1E-1D5C-4680-A71A-1FC7DF3B7C12}" presName="iconSpace" presStyleCnt="0"/>
      <dgm:spPr/>
    </dgm:pt>
    <dgm:pt modelId="{2215406D-9D74-426A-822E-BB4C560FE0B1}" type="pres">
      <dgm:prSet presAssocID="{A5A28A1E-1D5C-4680-A71A-1FC7DF3B7C12}" presName="parTx" presStyleLbl="revTx" presStyleIdx="0" presStyleCnt="4">
        <dgm:presLayoutVars>
          <dgm:chMax val="0"/>
          <dgm:chPref val="0"/>
        </dgm:presLayoutVars>
      </dgm:prSet>
      <dgm:spPr/>
    </dgm:pt>
    <dgm:pt modelId="{9CFD212E-D90B-4DB5-88D3-9231E8952159}" type="pres">
      <dgm:prSet presAssocID="{A5A28A1E-1D5C-4680-A71A-1FC7DF3B7C12}" presName="txSpace" presStyleCnt="0"/>
      <dgm:spPr/>
    </dgm:pt>
    <dgm:pt modelId="{BF924DE5-A08C-49B7-B8FD-2368425F537E}" type="pres">
      <dgm:prSet presAssocID="{A5A28A1E-1D5C-4680-A71A-1FC7DF3B7C12}" presName="desTx" presStyleLbl="revTx" presStyleIdx="1" presStyleCnt="4">
        <dgm:presLayoutVars/>
      </dgm:prSet>
      <dgm:spPr/>
    </dgm:pt>
    <dgm:pt modelId="{1E6B95ED-8AAE-49BE-ABFD-9C92B6078781}" type="pres">
      <dgm:prSet presAssocID="{F85F2629-4693-47C5-943C-72BE898AC9F8}" presName="sibTrans" presStyleCnt="0"/>
      <dgm:spPr/>
    </dgm:pt>
    <dgm:pt modelId="{F3ED3CF0-E7EA-4363-84D7-5BEFEB8EBBB2}" type="pres">
      <dgm:prSet presAssocID="{4530B9EE-D76D-455B-858E-F581759D9108}" presName="compNode" presStyleCnt="0"/>
      <dgm:spPr/>
    </dgm:pt>
    <dgm:pt modelId="{09CFD552-B407-4EFF-A10D-C2F375393E44}" type="pres">
      <dgm:prSet presAssocID="{4530B9EE-D76D-455B-858E-F581759D910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26990A1B-5220-4896-9B99-71DAA948C9F7}" type="pres">
      <dgm:prSet presAssocID="{4530B9EE-D76D-455B-858E-F581759D9108}" presName="iconSpace" presStyleCnt="0"/>
      <dgm:spPr/>
    </dgm:pt>
    <dgm:pt modelId="{9079FA96-5976-46A5-9F08-07274CBAA698}" type="pres">
      <dgm:prSet presAssocID="{4530B9EE-D76D-455B-858E-F581759D9108}" presName="parTx" presStyleLbl="revTx" presStyleIdx="2" presStyleCnt="4">
        <dgm:presLayoutVars>
          <dgm:chMax val="0"/>
          <dgm:chPref val="0"/>
        </dgm:presLayoutVars>
      </dgm:prSet>
      <dgm:spPr/>
    </dgm:pt>
    <dgm:pt modelId="{D4449CB2-2F03-4E02-8C47-E366B920E0A3}" type="pres">
      <dgm:prSet presAssocID="{4530B9EE-D76D-455B-858E-F581759D9108}" presName="txSpace" presStyleCnt="0"/>
      <dgm:spPr/>
    </dgm:pt>
    <dgm:pt modelId="{EE157A6F-C7B9-49F4-806A-00AED0C8408F}" type="pres">
      <dgm:prSet presAssocID="{4530B9EE-D76D-455B-858E-F581759D9108}" presName="desTx" presStyleLbl="revTx" presStyleIdx="3" presStyleCnt="4">
        <dgm:presLayoutVars/>
      </dgm:prSet>
      <dgm:spPr/>
    </dgm:pt>
  </dgm:ptLst>
  <dgm:cxnLst>
    <dgm:cxn modelId="{AEA47F1B-0740-46CB-9C4C-F14E0B775E7C}" type="presOf" srcId="{7E2401D2-5894-4B03-A122-F3E3E5F57C92}" destId="{BF924DE5-A08C-49B7-B8FD-2368425F537E}" srcOrd="0" destOrd="1" presId="urn:microsoft.com/office/officeart/2018/2/layout/IconLabelDescriptionList"/>
    <dgm:cxn modelId="{5EB6B51D-BC83-4CDA-BB70-6F8794BD9CB5}" type="presOf" srcId="{8B17B1B6-9922-49D9-A5F5-BCEBDFC09C10}" destId="{EE157A6F-C7B9-49F4-806A-00AED0C8408F}" srcOrd="0" destOrd="1" presId="urn:microsoft.com/office/officeart/2018/2/layout/IconLabelDescriptionList"/>
    <dgm:cxn modelId="{2899EF20-6A9B-46F9-8CAA-D60E41AECFAB}" srcId="{A5A28A1E-1D5C-4680-A71A-1FC7DF3B7C12}" destId="{7E2401D2-5894-4B03-A122-F3E3E5F57C92}" srcOrd="1" destOrd="0" parTransId="{476491FC-634D-4811-A78B-C0F1083620C6}" sibTransId="{52A3DC45-E9A1-4414-98EF-4D78646C1CCE}"/>
    <dgm:cxn modelId="{2F3CBD22-BDBC-4581-870C-037771F7B610}" srcId="{4530B9EE-D76D-455B-858E-F581759D9108}" destId="{FE0842E7-9763-44D8-AD3E-13729944C711}" srcOrd="0" destOrd="0" parTransId="{19E3F5B5-3FA1-43A1-8381-75EC409C7837}" sibTransId="{B49E6C34-CB86-4E45-AB34-ACD6B6D189B9}"/>
    <dgm:cxn modelId="{D1367B3E-7B98-47BA-8EED-CC9611BE4F35}" type="presOf" srcId="{A5A28A1E-1D5C-4680-A71A-1FC7DF3B7C12}" destId="{2215406D-9D74-426A-822E-BB4C560FE0B1}" srcOrd="0" destOrd="0" presId="urn:microsoft.com/office/officeart/2018/2/layout/IconLabelDescriptionList"/>
    <dgm:cxn modelId="{9C63E55B-2FE2-4B1F-B46C-527654FC407E}" type="presOf" srcId="{7D4D2FD9-3F39-4B97-8B44-DC8CFCFF88EB}" destId="{BF924DE5-A08C-49B7-B8FD-2368425F537E}" srcOrd="0" destOrd="0" presId="urn:microsoft.com/office/officeart/2018/2/layout/IconLabelDescriptionList"/>
    <dgm:cxn modelId="{E61A4E46-DFC1-413B-A360-C5513D7F93D7}" type="presOf" srcId="{4530B9EE-D76D-455B-858E-F581759D9108}" destId="{9079FA96-5976-46A5-9F08-07274CBAA698}" srcOrd="0" destOrd="0" presId="urn:microsoft.com/office/officeart/2018/2/layout/IconLabelDescriptionList"/>
    <dgm:cxn modelId="{F63D4667-242A-484C-B6B3-B0050DB244FC}" type="presOf" srcId="{FA321753-99D2-4E32-94B1-28325B0DBD18}" destId="{09E1F477-86E6-42D1-959F-3DEEAA04A9B9}" srcOrd="0" destOrd="0" presId="urn:microsoft.com/office/officeart/2018/2/layout/IconLabelDescriptionList"/>
    <dgm:cxn modelId="{EE0C5247-30F3-49FA-A21B-750AFDCD9ADA}" srcId="{4530B9EE-D76D-455B-858E-F581759D9108}" destId="{8B17B1B6-9922-49D9-A5F5-BCEBDFC09C10}" srcOrd="1" destOrd="0" parTransId="{7D5C25F0-2DF9-4E7F-9432-C3E139F2E7F3}" sibTransId="{E33FFC0E-3CA8-4A83-BBCC-5EA619E640D3}"/>
    <dgm:cxn modelId="{0392A355-5B03-49B7-A06E-70407153A427}" srcId="{A5A28A1E-1D5C-4680-A71A-1FC7DF3B7C12}" destId="{7D4D2FD9-3F39-4B97-8B44-DC8CFCFF88EB}" srcOrd="0" destOrd="0" parTransId="{39974CE6-1EFF-4D0F-B1C0-07FB619F4086}" sibTransId="{33344E44-D03A-4709-AA59-245E95027498}"/>
    <dgm:cxn modelId="{63710B7D-6EA3-4AE7-AD03-F69068E02E79}" srcId="{FA321753-99D2-4E32-94B1-28325B0DBD18}" destId="{A5A28A1E-1D5C-4680-A71A-1FC7DF3B7C12}" srcOrd="0" destOrd="0" parTransId="{34E870F9-846B-4930-A5B6-6B56436B8548}" sibTransId="{F85F2629-4693-47C5-943C-72BE898AC9F8}"/>
    <dgm:cxn modelId="{EDAC5BB5-4B19-48F1-8A6F-7A7BBBA995DB}" type="presOf" srcId="{FE0842E7-9763-44D8-AD3E-13729944C711}" destId="{EE157A6F-C7B9-49F4-806A-00AED0C8408F}" srcOrd="0" destOrd="0" presId="urn:microsoft.com/office/officeart/2018/2/layout/IconLabelDescriptionList"/>
    <dgm:cxn modelId="{3BB88CEE-6674-4382-BA8C-B866FDFFA810}" srcId="{FA321753-99D2-4E32-94B1-28325B0DBD18}" destId="{4530B9EE-D76D-455B-858E-F581759D9108}" srcOrd="1" destOrd="0" parTransId="{7F2B8506-8C2C-4201-B998-09BBC9922BF9}" sibTransId="{CCA487BB-B437-4A0B-9286-B69595BEBA99}"/>
    <dgm:cxn modelId="{A17B7265-485B-41D0-8162-91D942228AD6}" type="presParOf" srcId="{09E1F477-86E6-42D1-959F-3DEEAA04A9B9}" destId="{281F5B3F-6CC9-4BFA-B069-A42B2D5EF244}" srcOrd="0" destOrd="0" presId="urn:microsoft.com/office/officeart/2018/2/layout/IconLabelDescriptionList"/>
    <dgm:cxn modelId="{9155C9BB-6A53-4CF2-A8D0-B3CAA0874085}" type="presParOf" srcId="{281F5B3F-6CC9-4BFA-B069-A42B2D5EF244}" destId="{22A7B45F-4011-4DEC-B348-284570F655E6}" srcOrd="0" destOrd="0" presId="urn:microsoft.com/office/officeart/2018/2/layout/IconLabelDescriptionList"/>
    <dgm:cxn modelId="{D903D8A1-2CB9-4847-94DF-7A7C21641BF9}" type="presParOf" srcId="{281F5B3F-6CC9-4BFA-B069-A42B2D5EF244}" destId="{6D7450C2-D6D4-4B13-88E4-8A542537ABA9}" srcOrd="1" destOrd="0" presId="urn:microsoft.com/office/officeart/2018/2/layout/IconLabelDescriptionList"/>
    <dgm:cxn modelId="{A4AB7080-1564-44F4-83FE-01B565530104}" type="presParOf" srcId="{281F5B3F-6CC9-4BFA-B069-A42B2D5EF244}" destId="{2215406D-9D74-426A-822E-BB4C560FE0B1}" srcOrd="2" destOrd="0" presId="urn:microsoft.com/office/officeart/2018/2/layout/IconLabelDescriptionList"/>
    <dgm:cxn modelId="{FDE847FC-6C68-4577-BA07-3393B5F9BB69}" type="presParOf" srcId="{281F5B3F-6CC9-4BFA-B069-A42B2D5EF244}" destId="{9CFD212E-D90B-4DB5-88D3-9231E8952159}" srcOrd="3" destOrd="0" presId="urn:microsoft.com/office/officeart/2018/2/layout/IconLabelDescriptionList"/>
    <dgm:cxn modelId="{9591A0D5-017F-40C1-8F99-45094D45B30D}" type="presParOf" srcId="{281F5B3F-6CC9-4BFA-B069-A42B2D5EF244}" destId="{BF924DE5-A08C-49B7-B8FD-2368425F537E}" srcOrd="4" destOrd="0" presId="urn:microsoft.com/office/officeart/2018/2/layout/IconLabelDescriptionList"/>
    <dgm:cxn modelId="{CBA01D86-0CDC-4673-802F-4C29EF2DB4CE}" type="presParOf" srcId="{09E1F477-86E6-42D1-959F-3DEEAA04A9B9}" destId="{1E6B95ED-8AAE-49BE-ABFD-9C92B6078781}" srcOrd="1" destOrd="0" presId="urn:microsoft.com/office/officeart/2018/2/layout/IconLabelDescriptionList"/>
    <dgm:cxn modelId="{B1389016-7CC2-4DE6-B092-5E7A7644C6FA}" type="presParOf" srcId="{09E1F477-86E6-42D1-959F-3DEEAA04A9B9}" destId="{F3ED3CF0-E7EA-4363-84D7-5BEFEB8EBBB2}" srcOrd="2" destOrd="0" presId="urn:microsoft.com/office/officeart/2018/2/layout/IconLabelDescriptionList"/>
    <dgm:cxn modelId="{DAE42C95-96BE-4D8C-9D86-297BD941E5E8}" type="presParOf" srcId="{F3ED3CF0-E7EA-4363-84D7-5BEFEB8EBBB2}" destId="{09CFD552-B407-4EFF-A10D-C2F375393E44}" srcOrd="0" destOrd="0" presId="urn:microsoft.com/office/officeart/2018/2/layout/IconLabelDescriptionList"/>
    <dgm:cxn modelId="{CAB2D7AA-7CDC-4E3F-9CEB-F1B5C56DA1DE}" type="presParOf" srcId="{F3ED3CF0-E7EA-4363-84D7-5BEFEB8EBBB2}" destId="{26990A1B-5220-4896-9B99-71DAA948C9F7}" srcOrd="1" destOrd="0" presId="urn:microsoft.com/office/officeart/2018/2/layout/IconLabelDescriptionList"/>
    <dgm:cxn modelId="{96FDEF72-DF77-4FEE-AF80-61308398FF13}" type="presParOf" srcId="{F3ED3CF0-E7EA-4363-84D7-5BEFEB8EBBB2}" destId="{9079FA96-5976-46A5-9F08-07274CBAA698}" srcOrd="2" destOrd="0" presId="urn:microsoft.com/office/officeart/2018/2/layout/IconLabelDescriptionList"/>
    <dgm:cxn modelId="{CCB17863-697C-4040-BA52-5737FBF5D85C}" type="presParOf" srcId="{F3ED3CF0-E7EA-4363-84D7-5BEFEB8EBBB2}" destId="{D4449CB2-2F03-4E02-8C47-E366B920E0A3}" srcOrd="3" destOrd="0" presId="urn:microsoft.com/office/officeart/2018/2/layout/IconLabelDescriptionList"/>
    <dgm:cxn modelId="{64D3FD4D-B345-4DE7-94CA-A0E5B584040F}" type="presParOf" srcId="{F3ED3CF0-E7EA-4363-84D7-5BEFEB8EBBB2}" destId="{EE157A6F-C7B9-49F4-806A-00AED0C8408F}"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DC625CA-2F92-4354-9BB3-4495AF55A549}" type="doc">
      <dgm:prSet loTypeId="urn:microsoft.com/office/officeart/2018/5/layout/Centered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58AFE07C-3F6B-4C0F-898F-1E825EC9996A}">
      <dgm:prSet/>
      <dgm:spPr/>
      <dgm:t>
        <a:bodyPr/>
        <a:lstStyle/>
        <a:p>
          <a:pPr>
            <a:defRPr b="1"/>
          </a:pPr>
          <a:r>
            <a:rPr lang="en-US" dirty="0"/>
            <a:t>3 Machine Learning models are used:</a:t>
          </a:r>
        </a:p>
      </dgm:t>
    </dgm:pt>
    <dgm:pt modelId="{4BDBA66C-AE69-4289-9453-CDADEB3D067F}" type="parTrans" cxnId="{82703A6A-5A35-4239-B902-FD6778EB9DF2}">
      <dgm:prSet/>
      <dgm:spPr/>
      <dgm:t>
        <a:bodyPr/>
        <a:lstStyle/>
        <a:p>
          <a:endParaRPr lang="en-US"/>
        </a:p>
      </dgm:t>
    </dgm:pt>
    <dgm:pt modelId="{69D3987C-D6B3-4FDB-AEBF-4733035CE65E}" type="sibTrans" cxnId="{82703A6A-5A35-4239-B902-FD6778EB9DF2}">
      <dgm:prSet/>
      <dgm:spPr/>
      <dgm:t>
        <a:bodyPr/>
        <a:lstStyle/>
        <a:p>
          <a:endParaRPr lang="en-US"/>
        </a:p>
      </dgm:t>
    </dgm:pt>
    <dgm:pt modelId="{AC83AA6D-9E70-4F97-86B4-35A8DE37A1F4}">
      <dgm:prSet/>
      <dgm:spPr/>
      <dgm:t>
        <a:bodyPr/>
        <a:lstStyle/>
        <a:p>
          <a:r>
            <a:rPr lang="en-US" dirty="0"/>
            <a:t>Support Vector Machine (SVM)</a:t>
          </a:r>
        </a:p>
      </dgm:t>
    </dgm:pt>
    <dgm:pt modelId="{20D0172E-0832-4FEA-A6B6-BA6A532EEB88}" type="parTrans" cxnId="{7E0101EC-D6E4-45E3-8DFE-CED1FB551D18}">
      <dgm:prSet/>
      <dgm:spPr/>
      <dgm:t>
        <a:bodyPr/>
        <a:lstStyle/>
        <a:p>
          <a:endParaRPr lang="en-US"/>
        </a:p>
      </dgm:t>
    </dgm:pt>
    <dgm:pt modelId="{965388C3-BDA4-4E7D-A067-54064BE737EA}" type="sibTrans" cxnId="{7E0101EC-D6E4-45E3-8DFE-CED1FB551D18}">
      <dgm:prSet/>
      <dgm:spPr/>
      <dgm:t>
        <a:bodyPr/>
        <a:lstStyle/>
        <a:p>
          <a:endParaRPr lang="en-US"/>
        </a:p>
      </dgm:t>
    </dgm:pt>
    <dgm:pt modelId="{A3C4DC84-362C-4D52-B6BA-E9E8DCF0EC59}">
      <dgm:prSet/>
      <dgm:spPr/>
      <dgm:t>
        <a:bodyPr/>
        <a:lstStyle/>
        <a:p>
          <a:r>
            <a:rPr lang="en-US"/>
            <a:t>Logistic Regression</a:t>
          </a:r>
        </a:p>
      </dgm:t>
    </dgm:pt>
    <dgm:pt modelId="{A62ED3AB-ED92-40FD-AEBE-0B95F0265160}" type="parTrans" cxnId="{B84BFE2D-EF50-4A79-80E3-38A04DC7B094}">
      <dgm:prSet/>
      <dgm:spPr/>
      <dgm:t>
        <a:bodyPr/>
        <a:lstStyle/>
        <a:p>
          <a:endParaRPr lang="en-US"/>
        </a:p>
      </dgm:t>
    </dgm:pt>
    <dgm:pt modelId="{579FDC49-D09A-4B59-AE37-27E5BF53575D}" type="sibTrans" cxnId="{B84BFE2D-EF50-4A79-80E3-38A04DC7B094}">
      <dgm:prSet/>
      <dgm:spPr/>
      <dgm:t>
        <a:bodyPr/>
        <a:lstStyle/>
        <a:p>
          <a:endParaRPr lang="en-US"/>
        </a:p>
      </dgm:t>
    </dgm:pt>
    <dgm:pt modelId="{3054128B-4904-4021-90E2-F7966E9BF437}">
      <dgm:prSet/>
      <dgm:spPr/>
      <dgm:t>
        <a:bodyPr/>
        <a:lstStyle/>
        <a:p>
          <a:r>
            <a:rPr lang="en-US"/>
            <a:t>K-Nearest Neighbors</a:t>
          </a:r>
        </a:p>
      </dgm:t>
    </dgm:pt>
    <dgm:pt modelId="{EB55F552-4B18-4EE4-BC42-EF1841E0EB7C}" type="parTrans" cxnId="{71AA9567-1A31-4DB6-B9A4-C6AE81787506}">
      <dgm:prSet/>
      <dgm:spPr/>
      <dgm:t>
        <a:bodyPr/>
        <a:lstStyle/>
        <a:p>
          <a:endParaRPr lang="en-US"/>
        </a:p>
      </dgm:t>
    </dgm:pt>
    <dgm:pt modelId="{3653C3FD-1E12-4C5B-B75B-9C35428D57D9}" type="sibTrans" cxnId="{71AA9567-1A31-4DB6-B9A4-C6AE81787506}">
      <dgm:prSet/>
      <dgm:spPr/>
      <dgm:t>
        <a:bodyPr/>
        <a:lstStyle/>
        <a:p>
          <a:endParaRPr lang="en-US"/>
        </a:p>
      </dgm:t>
    </dgm:pt>
    <dgm:pt modelId="{B3349556-4FBB-4C24-A8C1-EDF99D1C06E2}">
      <dgm:prSet/>
      <dgm:spPr/>
      <dgm:t>
        <a:bodyPr/>
        <a:lstStyle/>
        <a:p>
          <a:pPr>
            <a:defRPr b="1"/>
          </a:pPr>
          <a:r>
            <a:rPr lang="en-US"/>
            <a:t>1 Deep Learning algorithm is used :</a:t>
          </a:r>
        </a:p>
      </dgm:t>
    </dgm:pt>
    <dgm:pt modelId="{1D27E822-3991-4789-9FC5-78DF3531C61D}" type="parTrans" cxnId="{EDB672D5-AB6F-4348-9557-B22CC90F069A}">
      <dgm:prSet/>
      <dgm:spPr/>
      <dgm:t>
        <a:bodyPr/>
        <a:lstStyle/>
        <a:p>
          <a:endParaRPr lang="en-US"/>
        </a:p>
      </dgm:t>
    </dgm:pt>
    <dgm:pt modelId="{5E77D398-70B2-4D12-A022-A32A4CDEF7D6}" type="sibTrans" cxnId="{EDB672D5-AB6F-4348-9557-B22CC90F069A}">
      <dgm:prSet/>
      <dgm:spPr/>
      <dgm:t>
        <a:bodyPr/>
        <a:lstStyle/>
        <a:p>
          <a:endParaRPr lang="en-US"/>
        </a:p>
      </dgm:t>
    </dgm:pt>
    <dgm:pt modelId="{043C7A2E-62D8-4A01-AAD2-1B47C191CEF5}">
      <dgm:prSet/>
      <dgm:spPr/>
      <dgm:t>
        <a:bodyPr/>
        <a:lstStyle/>
        <a:p>
          <a:r>
            <a:rPr lang="en-US" dirty="0"/>
            <a:t>Multi-layer Perceptron</a:t>
          </a:r>
        </a:p>
      </dgm:t>
    </dgm:pt>
    <dgm:pt modelId="{54DE5F4E-2824-4CA2-89C3-B8A037BAA1AC}" type="parTrans" cxnId="{DF268880-E3C2-48AF-9DE9-DC5F4CB97DDE}">
      <dgm:prSet/>
      <dgm:spPr/>
      <dgm:t>
        <a:bodyPr/>
        <a:lstStyle/>
        <a:p>
          <a:endParaRPr lang="en-US"/>
        </a:p>
      </dgm:t>
    </dgm:pt>
    <dgm:pt modelId="{40CA236A-339F-4AB7-B350-3A3E18490034}" type="sibTrans" cxnId="{DF268880-E3C2-48AF-9DE9-DC5F4CB97DDE}">
      <dgm:prSet/>
      <dgm:spPr/>
      <dgm:t>
        <a:bodyPr/>
        <a:lstStyle/>
        <a:p>
          <a:endParaRPr lang="en-US"/>
        </a:p>
      </dgm:t>
    </dgm:pt>
    <dgm:pt modelId="{0DC2E677-51E7-4A3F-AE32-1933F4AAEAD3}" type="pres">
      <dgm:prSet presAssocID="{1DC625CA-2F92-4354-9BB3-4495AF55A549}" presName="root" presStyleCnt="0">
        <dgm:presLayoutVars>
          <dgm:dir/>
          <dgm:resizeHandles val="exact"/>
        </dgm:presLayoutVars>
      </dgm:prSet>
      <dgm:spPr/>
    </dgm:pt>
    <dgm:pt modelId="{685C4D8F-4912-42B4-9B6B-97E0D2C732CD}" type="pres">
      <dgm:prSet presAssocID="{58AFE07C-3F6B-4C0F-898F-1E825EC9996A}" presName="compNode" presStyleCnt="0"/>
      <dgm:spPr/>
    </dgm:pt>
    <dgm:pt modelId="{FE62E1F2-5454-40C1-A7CC-777236867407}" type="pres">
      <dgm:prSet presAssocID="{58AFE07C-3F6B-4C0F-898F-1E825EC9996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4AD3A589-0C83-47E2-B347-09C06B342DD1}" type="pres">
      <dgm:prSet presAssocID="{58AFE07C-3F6B-4C0F-898F-1E825EC9996A}" presName="iconSpace" presStyleCnt="0"/>
      <dgm:spPr/>
    </dgm:pt>
    <dgm:pt modelId="{8135EF7F-0CBA-4736-B34C-3D19D07F4E6F}" type="pres">
      <dgm:prSet presAssocID="{58AFE07C-3F6B-4C0F-898F-1E825EC9996A}" presName="parTx" presStyleLbl="revTx" presStyleIdx="0" presStyleCnt="4">
        <dgm:presLayoutVars>
          <dgm:chMax val="0"/>
          <dgm:chPref val="0"/>
        </dgm:presLayoutVars>
      </dgm:prSet>
      <dgm:spPr/>
    </dgm:pt>
    <dgm:pt modelId="{29EA12D1-30C9-4522-AEB8-B45F30986C84}" type="pres">
      <dgm:prSet presAssocID="{58AFE07C-3F6B-4C0F-898F-1E825EC9996A}" presName="txSpace" presStyleCnt="0"/>
      <dgm:spPr/>
    </dgm:pt>
    <dgm:pt modelId="{526610A6-FB7F-4FE1-A60F-D0D864989144}" type="pres">
      <dgm:prSet presAssocID="{58AFE07C-3F6B-4C0F-898F-1E825EC9996A}" presName="desTx" presStyleLbl="revTx" presStyleIdx="1" presStyleCnt="4">
        <dgm:presLayoutVars/>
      </dgm:prSet>
      <dgm:spPr/>
    </dgm:pt>
    <dgm:pt modelId="{BCFAA6ED-D6F4-4429-936C-EF916FDB4A41}" type="pres">
      <dgm:prSet presAssocID="{69D3987C-D6B3-4FDB-AEBF-4733035CE65E}" presName="sibTrans" presStyleCnt="0"/>
      <dgm:spPr/>
    </dgm:pt>
    <dgm:pt modelId="{E2C0324C-CCA1-4ECF-AA7F-5E59554D80C1}" type="pres">
      <dgm:prSet presAssocID="{B3349556-4FBB-4C24-A8C1-EDF99D1C06E2}" presName="compNode" presStyleCnt="0"/>
      <dgm:spPr/>
    </dgm:pt>
    <dgm:pt modelId="{ABC4E5E9-DC77-4319-8F06-D9CA0432E268}" type="pres">
      <dgm:prSet presAssocID="{B3349556-4FBB-4C24-A8C1-EDF99D1C06E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4281ED80-A428-4872-A58E-1171F85D4BEE}" type="pres">
      <dgm:prSet presAssocID="{B3349556-4FBB-4C24-A8C1-EDF99D1C06E2}" presName="iconSpace" presStyleCnt="0"/>
      <dgm:spPr/>
    </dgm:pt>
    <dgm:pt modelId="{94552E62-904D-4315-B382-88249B59ED07}" type="pres">
      <dgm:prSet presAssocID="{B3349556-4FBB-4C24-A8C1-EDF99D1C06E2}" presName="parTx" presStyleLbl="revTx" presStyleIdx="2" presStyleCnt="4">
        <dgm:presLayoutVars>
          <dgm:chMax val="0"/>
          <dgm:chPref val="0"/>
        </dgm:presLayoutVars>
      </dgm:prSet>
      <dgm:spPr/>
    </dgm:pt>
    <dgm:pt modelId="{34509826-B452-4E08-B4E5-AD495C386E29}" type="pres">
      <dgm:prSet presAssocID="{B3349556-4FBB-4C24-A8C1-EDF99D1C06E2}" presName="txSpace" presStyleCnt="0"/>
      <dgm:spPr/>
    </dgm:pt>
    <dgm:pt modelId="{47F65BD6-8220-4B08-935A-08A0150CB1E0}" type="pres">
      <dgm:prSet presAssocID="{B3349556-4FBB-4C24-A8C1-EDF99D1C06E2}" presName="desTx" presStyleLbl="revTx" presStyleIdx="3" presStyleCnt="4">
        <dgm:presLayoutVars/>
      </dgm:prSet>
      <dgm:spPr/>
    </dgm:pt>
  </dgm:ptLst>
  <dgm:cxnLst>
    <dgm:cxn modelId="{057D6811-EB91-481F-8BB7-13FB6AFAC1B0}" type="presOf" srcId="{58AFE07C-3F6B-4C0F-898F-1E825EC9996A}" destId="{8135EF7F-0CBA-4736-B34C-3D19D07F4E6F}" srcOrd="0" destOrd="0" presId="urn:microsoft.com/office/officeart/2018/5/layout/CenteredIconLabelDescriptionList"/>
    <dgm:cxn modelId="{BCE72E2C-3C34-474E-A725-572AA7A10468}" type="presOf" srcId="{1DC625CA-2F92-4354-9BB3-4495AF55A549}" destId="{0DC2E677-51E7-4A3F-AE32-1933F4AAEAD3}" srcOrd="0" destOrd="0" presId="urn:microsoft.com/office/officeart/2018/5/layout/CenteredIconLabelDescriptionList"/>
    <dgm:cxn modelId="{B84BFE2D-EF50-4A79-80E3-38A04DC7B094}" srcId="{58AFE07C-3F6B-4C0F-898F-1E825EC9996A}" destId="{A3C4DC84-362C-4D52-B6BA-E9E8DCF0EC59}" srcOrd="1" destOrd="0" parTransId="{A62ED3AB-ED92-40FD-AEBE-0B95F0265160}" sibTransId="{579FDC49-D09A-4B59-AE37-27E5BF53575D}"/>
    <dgm:cxn modelId="{2876BF37-E61B-4A2F-BACC-B100C64D17D5}" type="presOf" srcId="{043C7A2E-62D8-4A01-AAD2-1B47C191CEF5}" destId="{47F65BD6-8220-4B08-935A-08A0150CB1E0}" srcOrd="0" destOrd="0" presId="urn:microsoft.com/office/officeart/2018/5/layout/CenteredIconLabelDescriptionList"/>
    <dgm:cxn modelId="{178F8C5B-A6D3-4D05-A271-057106045F71}" type="presOf" srcId="{AC83AA6D-9E70-4F97-86B4-35A8DE37A1F4}" destId="{526610A6-FB7F-4FE1-A60F-D0D864989144}" srcOrd="0" destOrd="0" presId="urn:microsoft.com/office/officeart/2018/5/layout/CenteredIconLabelDescriptionList"/>
    <dgm:cxn modelId="{71AA9567-1A31-4DB6-B9A4-C6AE81787506}" srcId="{58AFE07C-3F6B-4C0F-898F-1E825EC9996A}" destId="{3054128B-4904-4021-90E2-F7966E9BF437}" srcOrd="2" destOrd="0" parTransId="{EB55F552-4B18-4EE4-BC42-EF1841E0EB7C}" sibTransId="{3653C3FD-1E12-4C5B-B75B-9C35428D57D9}"/>
    <dgm:cxn modelId="{82703A6A-5A35-4239-B902-FD6778EB9DF2}" srcId="{1DC625CA-2F92-4354-9BB3-4495AF55A549}" destId="{58AFE07C-3F6B-4C0F-898F-1E825EC9996A}" srcOrd="0" destOrd="0" parTransId="{4BDBA66C-AE69-4289-9453-CDADEB3D067F}" sibTransId="{69D3987C-D6B3-4FDB-AEBF-4733035CE65E}"/>
    <dgm:cxn modelId="{73D9454E-B179-4359-A605-BD40E2FCE956}" type="presOf" srcId="{A3C4DC84-362C-4D52-B6BA-E9E8DCF0EC59}" destId="{526610A6-FB7F-4FE1-A60F-D0D864989144}" srcOrd="0" destOrd="1" presId="urn:microsoft.com/office/officeart/2018/5/layout/CenteredIconLabelDescriptionList"/>
    <dgm:cxn modelId="{DF268880-E3C2-48AF-9DE9-DC5F4CB97DDE}" srcId="{B3349556-4FBB-4C24-A8C1-EDF99D1C06E2}" destId="{043C7A2E-62D8-4A01-AAD2-1B47C191CEF5}" srcOrd="0" destOrd="0" parTransId="{54DE5F4E-2824-4CA2-89C3-B8A037BAA1AC}" sibTransId="{40CA236A-339F-4AB7-B350-3A3E18490034}"/>
    <dgm:cxn modelId="{885DF99C-356F-4A4A-A377-E134C5BA547E}" type="presOf" srcId="{B3349556-4FBB-4C24-A8C1-EDF99D1C06E2}" destId="{94552E62-904D-4315-B382-88249B59ED07}" srcOrd="0" destOrd="0" presId="urn:microsoft.com/office/officeart/2018/5/layout/CenteredIconLabelDescriptionList"/>
    <dgm:cxn modelId="{DB07E2BF-6CBB-423C-BB88-32C70E502911}" type="presOf" srcId="{3054128B-4904-4021-90E2-F7966E9BF437}" destId="{526610A6-FB7F-4FE1-A60F-D0D864989144}" srcOrd="0" destOrd="2" presId="urn:microsoft.com/office/officeart/2018/5/layout/CenteredIconLabelDescriptionList"/>
    <dgm:cxn modelId="{EDB672D5-AB6F-4348-9557-B22CC90F069A}" srcId="{1DC625CA-2F92-4354-9BB3-4495AF55A549}" destId="{B3349556-4FBB-4C24-A8C1-EDF99D1C06E2}" srcOrd="1" destOrd="0" parTransId="{1D27E822-3991-4789-9FC5-78DF3531C61D}" sibTransId="{5E77D398-70B2-4D12-A022-A32A4CDEF7D6}"/>
    <dgm:cxn modelId="{7E0101EC-D6E4-45E3-8DFE-CED1FB551D18}" srcId="{58AFE07C-3F6B-4C0F-898F-1E825EC9996A}" destId="{AC83AA6D-9E70-4F97-86B4-35A8DE37A1F4}" srcOrd="0" destOrd="0" parTransId="{20D0172E-0832-4FEA-A6B6-BA6A532EEB88}" sibTransId="{965388C3-BDA4-4E7D-A067-54064BE737EA}"/>
    <dgm:cxn modelId="{2A371E70-FCAC-4B5C-8802-8E690D2366AB}" type="presParOf" srcId="{0DC2E677-51E7-4A3F-AE32-1933F4AAEAD3}" destId="{685C4D8F-4912-42B4-9B6B-97E0D2C732CD}" srcOrd="0" destOrd="0" presId="urn:microsoft.com/office/officeart/2018/5/layout/CenteredIconLabelDescriptionList"/>
    <dgm:cxn modelId="{38A9780C-FFE3-4C96-8787-CBBB97F6C353}" type="presParOf" srcId="{685C4D8F-4912-42B4-9B6B-97E0D2C732CD}" destId="{FE62E1F2-5454-40C1-A7CC-777236867407}" srcOrd="0" destOrd="0" presId="urn:microsoft.com/office/officeart/2018/5/layout/CenteredIconLabelDescriptionList"/>
    <dgm:cxn modelId="{E2B84C62-F012-469E-A69E-586018417CBA}" type="presParOf" srcId="{685C4D8F-4912-42B4-9B6B-97E0D2C732CD}" destId="{4AD3A589-0C83-47E2-B347-09C06B342DD1}" srcOrd="1" destOrd="0" presId="urn:microsoft.com/office/officeart/2018/5/layout/CenteredIconLabelDescriptionList"/>
    <dgm:cxn modelId="{EDEE2A11-8A58-4273-BB8C-77CA942134B1}" type="presParOf" srcId="{685C4D8F-4912-42B4-9B6B-97E0D2C732CD}" destId="{8135EF7F-0CBA-4736-B34C-3D19D07F4E6F}" srcOrd="2" destOrd="0" presId="urn:microsoft.com/office/officeart/2018/5/layout/CenteredIconLabelDescriptionList"/>
    <dgm:cxn modelId="{32C49612-1856-43D7-B3F3-B344ECA44C5A}" type="presParOf" srcId="{685C4D8F-4912-42B4-9B6B-97E0D2C732CD}" destId="{29EA12D1-30C9-4522-AEB8-B45F30986C84}" srcOrd="3" destOrd="0" presId="urn:microsoft.com/office/officeart/2018/5/layout/CenteredIconLabelDescriptionList"/>
    <dgm:cxn modelId="{A8999362-3031-48BD-B477-4A2E52E16C70}" type="presParOf" srcId="{685C4D8F-4912-42B4-9B6B-97E0D2C732CD}" destId="{526610A6-FB7F-4FE1-A60F-D0D864989144}" srcOrd="4" destOrd="0" presId="urn:microsoft.com/office/officeart/2018/5/layout/CenteredIconLabelDescriptionList"/>
    <dgm:cxn modelId="{E2A64476-DB00-472F-A2FC-947C2AAF999B}" type="presParOf" srcId="{0DC2E677-51E7-4A3F-AE32-1933F4AAEAD3}" destId="{BCFAA6ED-D6F4-4429-936C-EF916FDB4A41}" srcOrd="1" destOrd="0" presId="urn:microsoft.com/office/officeart/2018/5/layout/CenteredIconLabelDescriptionList"/>
    <dgm:cxn modelId="{A165F92C-D6DC-4F9C-947D-AC43ACB47109}" type="presParOf" srcId="{0DC2E677-51E7-4A3F-AE32-1933F4AAEAD3}" destId="{E2C0324C-CCA1-4ECF-AA7F-5E59554D80C1}" srcOrd="2" destOrd="0" presId="urn:microsoft.com/office/officeart/2018/5/layout/CenteredIconLabelDescriptionList"/>
    <dgm:cxn modelId="{7293D255-FDE3-4D85-B7A0-7350D531B924}" type="presParOf" srcId="{E2C0324C-CCA1-4ECF-AA7F-5E59554D80C1}" destId="{ABC4E5E9-DC77-4319-8F06-D9CA0432E268}" srcOrd="0" destOrd="0" presId="urn:microsoft.com/office/officeart/2018/5/layout/CenteredIconLabelDescriptionList"/>
    <dgm:cxn modelId="{262109F1-9887-41A7-9F46-5E112D222D1E}" type="presParOf" srcId="{E2C0324C-CCA1-4ECF-AA7F-5E59554D80C1}" destId="{4281ED80-A428-4872-A58E-1171F85D4BEE}" srcOrd="1" destOrd="0" presId="urn:microsoft.com/office/officeart/2018/5/layout/CenteredIconLabelDescriptionList"/>
    <dgm:cxn modelId="{5E4364C5-FA85-4FD7-A834-ED0FC05FFC77}" type="presParOf" srcId="{E2C0324C-CCA1-4ECF-AA7F-5E59554D80C1}" destId="{94552E62-904D-4315-B382-88249B59ED07}" srcOrd="2" destOrd="0" presId="urn:microsoft.com/office/officeart/2018/5/layout/CenteredIconLabelDescriptionList"/>
    <dgm:cxn modelId="{400225F2-D114-4407-8C5C-4D5E01121026}" type="presParOf" srcId="{E2C0324C-CCA1-4ECF-AA7F-5E59554D80C1}" destId="{34509826-B452-4E08-B4E5-AD495C386E29}" srcOrd="3" destOrd="0" presId="urn:microsoft.com/office/officeart/2018/5/layout/CenteredIconLabelDescriptionList"/>
    <dgm:cxn modelId="{2443FFAA-12AA-464E-B76B-0935847D6798}" type="presParOf" srcId="{E2C0324C-CCA1-4ECF-AA7F-5E59554D80C1}" destId="{47F65BD6-8220-4B08-935A-08A0150CB1E0}"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A7B45F-4011-4DEC-B348-284570F655E6}">
      <dsp:nvSpPr>
        <dsp:cNvPr id="0" name=""/>
        <dsp:cNvSpPr/>
      </dsp:nvSpPr>
      <dsp:spPr>
        <a:xfrm>
          <a:off x="2911" y="614350"/>
          <a:ext cx="1491328" cy="14913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15406D-9D74-426A-822E-BB4C560FE0B1}">
      <dsp:nvSpPr>
        <dsp:cNvPr id="0" name=""/>
        <dsp:cNvSpPr/>
      </dsp:nvSpPr>
      <dsp:spPr>
        <a:xfrm>
          <a:off x="2911" y="2239951"/>
          <a:ext cx="4260937" cy="639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100000"/>
            </a:lnSpc>
            <a:spcBef>
              <a:spcPct val="0"/>
            </a:spcBef>
            <a:spcAft>
              <a:spcPct val="35000"/>
            </a:spcAft>
            <a:buNone/>
            <a:defRPr b="1"/>
          </a:pPr>
          <a:r>
            <a:rPr lang="en-US" sz="2000" kern="1200"/>
            <a:t>2 Approaches are used</a:t>
          </a:r>
        </a:p>
      </dsp:txBody>
      <dsp:txXfrm>
        <a:off x="2911" y="2239951"/>
        <a:ext cx="4260937" cy="639140"/>
      </dsp:txXfrm>
    </dsp:sp>
    <dsp:sp modelId="{BF924DE5-A08C-49B7-B8FD-2368425F537E}">
      <dsp:nvSpPr>
        <dsp:cNvPr id="0" name=""/>
        <dsp:cNvSpPr/>
      </dsp:nvSpPr>
      <dsp:spPr>
        <a:xfrm>
          <a:off x="2911" y="2941545"/>
          <a:ext cx="4260937" cy="7954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100000"/>
            </a:lnSpc>
            <a:spcBef>
              <a:spcPct val="0"/>
            </a:spcBef>
            <a:spcAft>
              <a:spcPct val="35000"/>
            </a:spcAft>
            <a:buNone/>
          </a:pPr>
          <a:r>
            <a:rPr lang="en-US" sz="1500" kern="1200" dirty="0"/>
            <a:t>Modeling using only sentiment scores.</a:t>
          </a:r>
        </a:p>
        <a:p>
          <a:pPr marL="0" lvl="0" indent="0" algn="l" defTabSz="666750">
            <a:lnSpc>
              <a:spcPct val="100000"/>
            </a:lnSpc>
            <a:spcBef>
              <a:spcPct val="0"/>
            </a:spcBef>
            <a:spcAft>
              <a:spcPct val="35000"/>
            </a:spcAft>
            <a:buNone/>
          </a:pPr>
          <a:r>
            <a:rPr lang="en-US" sz="1500" kern="1200" dirty="0"/>
            <a:t>Modeling using sentiment scores and engineered features.</a:t>
          </a:r>
        </a:p>
      </dsp:txBody>
      <dsp:txXfrm>
        <a:off x="2911" y="2941545"/>
        <a:ext cx="4260937" cy="795442"/>
      </dsp:txXfrm>
    </dsp:sp>
    <dsp:sp modelId="{09CFD552-B407-4EFF-A10D-C2F375393E44}">
      <dsp:nvSpPr>
        <dsp:cNvPr id="0" name=""/>
        <dsp:cNvSpPr/>
      </dsp:nvSpPr>
      <dsp:spPr>
        <a:xfrm>
          <a:off x="5009513" y="614350"/>
          <a:ext cx="1491328" cy="14913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79FA96-5976-46A5-9F08-07274CBAA698}">
      <dsp:nvSpPr>
        <dsp:cNvPr id="0" name=""/>
        <dsp:cNvSpPr/>
      </dsp:nvSpPr>
      <dsp:spPr>
        <a:xfrm>
          <a:off x="5009513" y="2239951"/>
          <a:ext cx="4260937" cy="639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100000"/>
            </a:lnSpc>
            <a:spcBef>
              <a:spcPct val="0"/>
            </a:spcBef>
            <a:spcAft>
              <a:spcPct val="35000"/>
            </a:spcAft>
            <a:buNone/>
            <a:defRPr b="1"/>
          </a:pPr>
          <a:r>
            <a:rPr lang="en-US" sz="2000" kern="1200" dirty="0"/>
            <a:t>Models are also trained on scaled and unscaled data</a:t>
          </a:r>
        </a:p>
      </dsp:txBody>
      <dsp:txXfrm>
        <a:off x="5009513" y="2239951"/>
        <a:ext cx="4260937" cy="639140"/>
      </dsp:txXfrm>
    </dsp:sp>
    <dsp:sp modelId="{EE157A6F-C7B9-49F4-806A-00AED0C8408F}">
      <dsp:nvSpPr>
        <dsp:cNvPr id="0" name=""/>
        <dsp:cNvSpPr/>
      </dsp:nvSpPr>
      <dsp:spPr>
        <a:xfrm>
          <a:off x="5009513" y="2941545"/>
          <a:ext cx="4260937" cy="7954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100000"/>
            </a:lnSpc>
            <a:spcBef>
              <a:spcPct val="0"/>
            </a:spcBef>
            <a:spcAft>
              <a:spcPct val="35000"/>
            </a:spcAft>
            <a:buNone/>
          </a:pPr>
          <a:r>
            <a:rPr lang="en-US" sz="1500" kern="1200" dirty="0"/>
            <a:t>Selected models are sensitive to scale of data.</a:t>
          </a:r>
        </a:p>
        <a:p>
          <a:pPr marL="0" lvl="0" indent="0" algn="l" defTabSz="666750">
            <a:lnSpc>
              <a:spcPct val="100000"/>
            </a:lnSpc>
            <a:spcBef>
              <a:spcPct val="0"/>
            </a:spcBef>
            <a:spcAft>
              <a:spcPct val="35000"/>
            </a:spcAft>
            <a:buNone/>
          </a:pPr>
          <a:r>
            <a:rPr lang="en-US" sz="1500" kern="1200" dirty="0" err="1"/>
            <a:t>StandardScalar</a:t>
          </a:r>
          <a:r>
            <a:rPr lang="en-US" sz="1500" kern="1200" dirty="0"/>
            <a:t> is used for scaling data.</a:t>
          </a:r>
        </a:p>
      </dsp:txBody>
      <dsp:txXfrm>
        <a:off x="5009513" y="2941545"/>
        <a:ext cx="4260937" cy="7954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62E1F2-5454-40C1-A7CC-777236867407}">
      <dsp:nvSpPr>
        <dsp:cNvPr id="0" name=""/>
        <dsp:cNvSpPr/>
      </dsp:nvSpPr>
      <dsp:spPr>
        <a:xfrm>
          <a:off x="1959228" y="635357"/>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135EF7F-0CBA-4736-B34C-3D19D07F4E6F}">
      <dsp:nvSpPr>
        <dsp:cNvPr id="0" name=""/>
        <dsp:cNvSpPr/>
      </dsp:nvSpPr>
      <dsp:spPr>
        <a:xfrm>
          <a:off x="555228" y="228774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defRPr b="1"/>
          </a:pPr>
          <a:r>
            <a:rPr lang="en-US" sz="2300" kern="1200" dirty="0"/>
            <a:t>3 Machine Learning models are used:</a:t>
          </a:r>
        </a:p>
      </dsp:txBody>
      <dsp:txXfrm>
        <a:off x="555228" y="2287740"/>
        <a:ext cx="4320000" cy="648000"/>
      </dsp:txXfrm>
    </dsp:sp>
    <dsp:sp modelId="{526610A6-FB7F-4FE1-A60F-D0D864989144}">
      <dsp:nvSpPr>
        <dsp:cNvPr id="0" name=""/>
        <dsp:cNvSpPr/>
      </dsp:nvSpPr>
      <dsp:spPr>
        <a:xfrm>
          <a:off x="555228" y="3001034"/>
          <a:ext cx="4320000" cy="899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dirty="0"/>
            <a:t>Support Vector Machine (SVM)</a:t>
          </a:r>
        </a:p>
        <a:p>
          <a:pPr marL="0" lvl="0" indent="0" algn="ctr" defTabSz="755650">
            <a:lnSpc>
              <a:spcPct val="90000"/>
            </a:lnSpc>
            <a:spcBef>
              <a:spcPct val="0"/>
            </a:spcBef>
            <a:spcAft>
              <a:spcPct val="35000"/>
            </a:spcAft>
            <a:buNone/>
          </a:pPr>
          <a:r>
            <a:rPr lang="en-US" sz="1700" kern="1200"/>
            <a:t>Logistic Regression</a:t>
          </a:r>
        </a:p>
        <a:p>
          <a:pPr marL="0" lvl="0" indent="0" algn="ctr" defTabSz="755650">
            <a:lnSpc>
              <a:spcPct val="90000"/>
            </a:lnSpc>
            <a:spcBef>
              <a:spcPct val="0"/>
            </a:spcBef>
            <a:spcAft>
              <a:spcPct val="35000"/>
            </a:spcAft>
            <a:buNone/>
          </a:pPr>
          <a:r>
            <a:rPr lang="en-US" sz="1700" kern="1200"/>
            <a:t>K-Nearest Neighbors</a:t>
          </a:r>
        </a:p>
      </dsp:txBody>
      <dsp:txXfrm>
        <a:off x="555228" y="3001034"/>
        <a:ext cx="4320000" cy="899031"/>
      </dsp:txXfrm>
    </dsp:sp>
    <dsp:sp modelId="{ABC4E5E9-DC77-4319-8F06-D9CA0432E268}">
      <dsp:nvSpPr>
        <dsp:cNvPr id="0" name=""/>
        <dsp:cNvSpPr/>
      </dsp:nvSpPr>
      <dsp:spPr>
        <a:xfrm>
          <a:off x="7035228" y="635357"/>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4552E62-904D-4315-B382-88249B59ED07}">
      <dsp:nvSpPr>
        <dsp:cNvPr id="0" name=""/>
        <dsp:cNvSpPr/>
      </dsp:nvSpPr>
      <dsp:spPr>
        <a:xfrm>
          <a:off x="5631228" y="228774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defRPr b="1"/>
          </a:pPr>
          <a:r>
            <a:rPr lang="en-US" sz="2300" kern="1200"/>
            <a:t>1 Deep Learning algorithm is used :</a:t>
          </a:r>
        </a:p>
      </dsp:txBody>
      <dsp:txXfrm>
        <a:off x="5631228" y="2287740"/>
        <a:ext cx="4320000" cy="648000"/>
      </dsp:txXfrm>
    </dsp:sp>
    <dsp:sp modelId="{47F65BD6-8220-4B08-935A-08A0150CB1E0}">
      <dsp:nvSpPr>
        <dsp:cNvPr id="0" name=""/>
        <dsp:cNvSpPr/>
      </dsp:nvSpPr>
      <dsp:spPr>
        <a:xfrm>
          <a:off x="5631228" y="3001034"/>
          <a:ext cx="4320000" cy="899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dirty="0"/>
            <a:t>Multi-layer Perceptron</a:t>
          </a:r>
        </a:p>
      </dsp:txBody>
      <dsp:txXfrm>
        <a:off x="5631228" y="3001034"/>
        <a:ext cx="4320000" cy="899031"/>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5EC3BF-1F82-4402-9D16-033CADAD0033}" type="datetimeFigureOut">
              <a:rPr lang="en-US" smtClean="0"/>
              <a:t>4/15/2021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A77B53-9B78-4AAE-85D9-F2F891E173AF}" type="slidenum">
              <a:rPr lang="en-US" smtClean="0"/>
              <a:t>‹#›</a:t>
            </a:fld>
            <a:endParaRPr lang="en-US"/>
          </a:p>
        </p:txBody>
      </p:sp>
    </p:spTree>
    <p:extLst>
      <p:ext uri="{BB962C8B-B14F-4D97-AF65-F5344CB8AC3E}">
        <p14:creationId xmlns:p14="http://schemas.microsoft.com/office/powerpoint/2010/main" val="1906961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cryptoweekly.co/100/"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A77B53-9B78-4AAE-85D9-F2F891E173AF}" type="slidenum">
              <a:rPr lang="en-US" smtClean="0"/>
              <a:t>1</a:t>
            </a:fld>
            <a:endParaRPr lang="en-US"/>
          </a:p>
        </p:txBody>
      </p:sp>
    </p:spTree>
    <p:extLst>
      <p:ext uri="{BB962C8B-B14F-4D97-AF65-F5344CB8AC3E}">
        <p14:creationId xmlns:p14="http://schemas.microsoft.com/office/powerpoint/2010/main" val="33075597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using other evaluation metrics because accuracy is not a good evaluation metric on its own. It is possible that the model does not learn the minority data and therefore starts acting like a baseline model, i.e. only predicts the majority class which in this case is increase. If that happens, accuracy would be very misleading given the distribution of our data.</a:t>
            </a:r>
          </a:p>
          <a:p>
            <a:endParaRPr lang="en-US" b="0" dirty="0"/>
          </a:p>
          <a:p>
            <a:r>
              <a:rPr lang="en-US" b="0" dirty="0"/>
              <a:t>Total = 566 samples</a:t>
            </a:r>
          </a:p>
          <a:p>
            <a:endParaRPr lang="en-US" b="0" dirty="0"/>
          </a:p>
          <a:p>
            <a:r>
              <a:rPr lang="en-US" b="1" dirty="0"/>
              <a:t>Positive = increase</a:t>
            </a:r>
          </a:p>
          <a:p>
            <a:r>
              <a:rPr lang="en-US" b="1" dirty="0"/>
              <a:t>Negative = decrease</a:t>
            </a:r>
          </a:p>
        </p:txBody>
      </p:sp>
      <p:sp>
        <p:nvSpPr>
          <p:cNvPr id="4" name="Slide Number Placeholder 3"/>
          <p:cNvSpPr>
            <a:spLocks noGrp="1"/>
          </p:cNvSpPr>
          <p:nvPr>
            <p:ph type="sldNum" sz="quarter" idx="5"/>
          </p:nvPr>
        </p:nvSpPr>
        <p:spPr/>
        <p:txBody>
          <a:bodyPr/>
          <a:lstStyle/>
          <a:p>
            <a:fld id="{60A77B53-9B78-4AAE-85D9-F2F891E173AF}" type="slidenum">
              <a:rPr lang="en-US" smtClean="0"/>
              <a:t>15</a:t>
            </a:fld>
            <a:endParaRPr lang="en-US"/>
          </a:p>
        </p:txBody>
      </p:sp>
    </p:spTree>
    <p:extLst>
      <p:ext uri="{BB962C8B-B14F-4D97-AF65-F5344CB8AC3E}">
        <p14:creationId xmlns:p14="http://schemas.microsoft.com/office/powerpoint/2010/main" val="2693886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Currently, deep learning models such as RNN and LSTM are known for their use in Time series problems but for sentiment analysis</a:t>
            </a:r>
          </a:p>
        </p:txBody>
      </p:sp>
      <p:sp>
        <p:nvSpPr>
          <p:cNvPr id="4" name="Slide Number Placeholder 3"/>
          <p:cNvSpPr>
            <a:spLocks noGrp="1"/>
          </p:cNvSpPr>
          <p:nvPr>
            <p:ph type="sldNum" sz="quarter" idx="5"/>
          </p:nvPr>
        </p:nvSpPr>
        <p:spPr/>
        <p:txBody>
          <a:bodyPr/>
          <a:lstStyle/>
          <a:p>
            <a:fld id="{60A77B53-9B78-4AAE-85D9-F2F891E173AF}" type="slidenum">
              <a:rPr lang="en-US" smtClean="0"/>
              <a:t>16</a:t>
            </a:fld>
            <a:endParaRPr lang="en-US"/>
          </a:p>
        </p:txBody>
      </p:sp>
    </p:spTree>
    <p:extLst>
      <p:ext uri="{BB962C8B-B14F-4D97-AF65-F5344CB8AC3E}">
        <p14:creationId xmlns:p14="http://schemas.microsoft.com/office/powerpoint/2010/main" val="1798602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A77B53-9B78-4AAE-85D9-F2F891E173AF}" type="slidenum">
              <a:rPr lang="en-US" smtClean="0"/>
              <a:t>17</a:t>
            </a:fld>
            <a:endParaRPr lang="en-US"/>
          </a:p>
        </p:txBody>
      </p:sp>
    </p:spTree>
    <p:extLst>
      <p:ext uri="{BB962C8B-B14F-4D97-AF65-F5344CB8AC3E}">
        <p14:creationId xmlns:p14="http://schemas.microsoft.com/office/powerpoint/2010/main" val="872565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A77B53-9B78-4AAE-85D9-F2F891E173AF}" type="slidenum">
              <a:rPr lang="en-US" smtClean="0"/>
              <a:t>2</a:t>
            </a:fld>
            <a:endParaRPr lang="en-US"/>
          </a:p>
        </p:txBody>
      </p:sp>
    </p:spTree>
    <p:extLst>
      <p:ext uri="{BB962C8B-B14F-4D97-AF65-F5344CB8AC3E}">
        <p14:creationId xmlns:p14="http://schemas.microsoft.com/office/powerpoint/2010/main" val="1128027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54D5E9-C43D-49B5-ACFA-A1C01567004E}" type="slidenum">
              <a:rPr lang="en-US" smtClean="0"/>
              <a:t>3</a:t>
            </a:fld>
            <a:endParaRPr lang="en-US"/>
          </a:p>
        </p:txBody>
      </p:sp>
    </p:spTree>
    <p:extLst>
      <p:ext uri="{BB962C8B-B14F-4D97-AF65-F5344CB8AC3E}">
        <p14:creationId xmlns:p14="http://schemas.microsoft.com/office/powerpoint/2010/main" val="554178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mj-lt"/>
              <a:buAutoNum type="arabicPeriod"/>
            </a:pPr>
            <a:r>
              <a:rPr lang="en-US" sz="2400" b="1" dirty="0"/>
              <a:t>In October 2008 a document was published online by a guy calling himself Satoshi Nakamoto. The document also called a whitepaper, suggested a way of creating a system for decentralized currency called bitcoin. This system claimed to create digital money. </a:t>
            </a:r>
          </a:p>
          <a:p>
            <a:pPr marL="457200" indent="-457200">
              <a:buFont typeface="+mj-lt"/>
              <a:buAutoNum type="arabicPeriod"/>
            </a:pPr>
            <a:r>
              <a:rPr lang="en-US" sz="1800" b="1" dirty="0">
                <a:effectLst/>
                <a:latin typeface="Calibri" panose="020F0502020204030204" pitchFamily="34" charset="0"/>
                <a:ea typeface="Calibri" panose="020F0502020204030204" pitchFamily="34" charset="0"/>
                <a:cs typeface="Arial" panose="020B0604020202020204" pitchFamily="34" charset="0"/>
              </a:rPr>
              <a:t>This means bitcoin is pseudo-anonymous; everything is open, transparent and trackable but still you cant tell who is sending what to whom. </a:t>
            </a:r>
          </a:p>
          <a:p>
            <a:pPr marL="457200" indent="-457200">
              <a:buFont typeface="+mj-lt"/>
              <a:buAutoNum type="arabicPeriod"/>
            </a:pPr>
            <a:r>
              <a:rPr lang="en-US" sz="1800" b="1" dirty="0">
                <a:effectLst/>
                <a:latin typeface="Calibri" panose="020F0502020204030204" pitchFamily="34" charset="0"/>
                <a:ea typeface="Calibri" panose="020F0502020204030204" pitchFamily="34" charset="0"/>
                <a:cs typeface="Arial" panose="020B0604020202020204" pitchFamily="34" charset="0"/>
              </a:rPr>
              <a:t>Finally I believe the most important benefit of the bitcoin is that it opens up digital commerce to all the people around the  world especially those who don’t have access to the current banking system. These people are unbanked or underbanked because of where they live and the reality that they have been born into. So today with a </a:t>
            </a:r>
            <a:r>
              <a:rPr lang="en-US" sz="1800" b="1" dirty="0" err="1">
                <a:effectLst/>
                <a:latin typeface="Calibri" panose="020F0502020204030204" pitchFamily="34" charset="0"/>
                <a:ea typeface="Calibri" panose="020F0502020204030204" pitchFamily="34" charset="0"/>
                <a:cs typeface="Arial" panose="020B0604020202020204" pitchFamily="34" charset="0"/>
              </a:rPr>
              <a:t>mobil</a:t>
            </a:r>
            <a:r>
              <a:rPr lang="en-US" sz="1800" b="1" dirty="0">
                <a:effectLst/>
                <a:latin typeface="Calibri" panose="020F0502020204030204" pitchFamily="34" charset="0"/>
                <a:ea typeface="Calibri" panose="020F0502020204030204" pitchFamily="34" charset="0"/>
                <a:cs typeface="Arial" panose="020B0604020202020204" pitchFamily="34" charset="0"/>
              </a:rPr>
              <a:t> phone and a click of a button they can start trading using bitcoin no permission needed. Today there are several companies online and offline that accept bitcoin. Like Microsoft, </a:t>
            </a:r>
            <a:r>
              <a:rPr lang="en-US" sz="1800" b="1" dirty="0" err="1">
                <a:effectLst/>
                <a:latin typeface="Calibri" panose="020F0502020204030204" pitchFamily="34" charset="0"/>
                <a:ea typeface="Calibri" panose="020F0502020204030204" pitchFamily="34" charset="0"/>
                <a:cs typeface="Arial" panose="020B0604020202020204" pitchFamily="34" charset="0"/>
              </a:rPr>
              <a:t>expedia</a:t>
            </a:r>
            <a:r>
              <a:rPr lang="en-US" sz="1800" b="1" dirty="0">
                <a:effectLst/>
                <a:latin typeface="Calibri" panose="020F0502020204030204" pitchFamily="34" charset="0"/>
                <a:ea typeface="Calibri" panose="020F0502020204030204" pitchFamily="34" charset="0"/>
                <a:cs typeface="Arial" panose="020B0604020202020204" pitchFamily="34" charset="0"/>
              </a:rPr>
              <a:t>. There are even bitcoin debit cards that allow you to pay at almost any store with your bitcoin balance. However the road toward acceptance by the majority of the public is still a long one. </a:t>
            </a:r>
          </a:p>
          <a:p>
            <a:pPr marL="457200" indent="-457200">
              <a:buFont typeface="+mj-lt"/>
              <a:buAutoNum type="arabicPeriod"/>
            </a:pPr>
            <a:endParaRPr lang="en-US" sz="2400" b="1" dirty="0"/>
          </a:p>
          <a:p>
            <a:pPr marL="457200" indent="-457200">
              <a:buFont typeface="+mj-lt"/>
              <a:buAutoNum type="arabicPeriod"/>
            </a:pPr>
            <a:endParaRPr lang="en-US" sz="2400" b="1"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364859-84A9-450B-AC6C-34E3B1D06B9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03676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a:t>Reason : </a:t>
            </a:r>
            <a:r>
              <a:rPr lang="en-US" b="0" dirty="0"/>
              <a:t>Vader uses lexicon based approach for sentiment analysis. The words in lexicon are given their “scores/value” based on the polling, i.e. polls were conducted to rate each word and then the average of the ratings were used for each word. This is good for generalized topics, however for context specific topics this approach may not the correct one to use. To elaborate on it, in our tweets we can see bitcoin specific words such as </a:t>
            </a:r>
            <a:r>
              <a:rPr lang="en-US" b="1" dirty="0"/>
              <a:t>Bitcoin, Blockchain, crypto</a:t>
            </a:r>
            <a:r>
              <a:rPr lang="en-US" b="0" dirty="0"/>
              <a:t> and </a:t>
            </a:r>
            <a:r>
              <a:rPr lang="en-US" b="1" dirty="0" err="1"/>
              <a:t>bitpay</a:t>
            </a:r>
            <a:r>
              <a:rPr lang="en-US" b="0" dirty="0"/>
              <a:t> just to name a few. These words are also amongst the top occurring words. However, these words aren’t present in Vader lexicon. Since we want to perform context specific sentiment analysis, therefore we also need a context specific lexicon. Therefore using a data driven approach, a dictionary of scores is created which is then added to Vader to be used for calculating tweet scores.</a:t>
            </a:r>
            <a:endParaRPr lang="en-US" b="1" dirty="0"/>
          </a:p>
        </p:txBody>
      </p:sp>
      <p:sp>
        <p:nvSpPr>
          <p:cNvPr id="4" name="Slide Number Placeholder 3"/>
          <p:cNvSpPr>
            <a:spLocks noGrp="1"/>
          </p:cNvSpPr>
          <p:nvPr>
            <p:ph type="sldNum" sz="quarter" idx="5"/>
          </p:nvPr>
        </p:nvSpPr>
        <p:spPr/>
        <p:txBody>
          <a:bodyPr/>
          <a:lstStyle/>
          <a:p>
            <a:fld id="{60A77B53-9B78-4AAE-85D9-F2F891E173AF}" type="slidenum">
              <a:rPr lang="en-US" smtClean="0"/>
              <a:t>5</a:t>
            </a:fld>
            <a:endParaRPr lang="en-US"/>
          </a:p>
        </p:txBody>
      </p:sp>
    </p:spTree>
    <p:extLst>
      <p:ext uri="{BB962C8B-B14F-4D97-AF65-F5344CB8AC3E}">
        <p14:creationId xmlns:p14="http://schemas.microsoft.com/office/powerpoint/2010/main" val="25132041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b="1" i="0" dirty="0">
                <a:solidFill>
                  <a:srgbClr val="000000"/>
                </a:solidFill>
                <a:effectLst/>
                <a:latin typeface="Helvetica Neue"/>
              </a:rPr>
              <a:t>Luckily we can find the list of all the influential people in the world of </a:t>
            </a:r>
            <a:r>
              <a:rPr lang="en-US" b="1" i="0" dirty="0" err="1">
                <a:solidFill>
                  <a:srgbClr val="000000"/>
                </a:solidFill>
                <a:effectLst/>
                <a:latin typeface="Helvetica Neue"/>
              </a:rPr>
              <a:t>crpytocurrencies</a:t>
            </a:r>
            <a:r>
              <a:rPr lang="en-US" b="1" i="0" dirty="0">
                <a:solidFill>
                  <a:srgbClr val="000000"/>
                </a:solidFill>
                <a:effectLst/>
                <a:latin typeface="Helvetica Neue"/>
              </a:rPr>
              <a:t> for every year along with their twitter handles on </a:t>
            </a:r>
            <a:r>
              <a:rPr lang="en-US" b="1" i="0" u="sng" dirty="0">
                <a:solidFill>
                  <a:srgbClr val="296EAA"/>
                </a:solidFill>
                <a:effectLst/>
                <a:latin typeface="Helvetica Neue"/>
                <a:hlinkClick r:id="rId3"/>
              </a:rPr>
              <a:t>https://cryptoweekly.co/100/</a:t>
            </a:r>
            <a:r>
              <a:rPr lang="en-US" b="1" i="0" dirty="0">
                <a:solidFill>
                  <a:srgbClr val="000000"/>
                </a:solidFill>
                <a:effectLst/>
                <a:latin typeface="Helvetica Neue"/>
              </a:rPr>
              <a:t>.</a:t>
            </a:r>
          </a:p>
          <a:p>
            <a:pPr marL="228600" indent="-228600">
              <a:buFont typeface="+mj-lt"/>
              <a:buAutoNum type="arabicPeriod"/>
            </a:pPr>
            <a:r>
              <a:rPr lang="en-US" b="1" i="0" dirty="0">
                <a:solidFill>
                  <a:srgbClr val="000000"/>
                </a:solidFill>
                <a:effectLst/>
                <a:latin typeface="Helvetica Neue"/>
              </a:rPr>
              <a:t>The official Twitter API is used for download the tweets</a:t>
            </a:r>
          </a:p>
        </p:txBody>
      </p:sp>
      <p:sp>
        <p:nvSpPr>
          <p:cNvPr id="4" name="Slide Number Placeholder 3"/>
          <p:cNvSpPr>
            <a:spLocks noGrp="1"/>
          </p:cNvSpPr>
          <p:nvPr>
            <p:ph type="sldNum" sz="quarter" idx="5"/>
          </p:nvPr>
        </p:nvSpPr>
        <p:spPr/>
        <p:txBody>
          <a:bodyPr/>
          <a:lstStyle/>
          <a:p>
            <a:fld id="{DD364859-84A9-450B-AC6C-34E3B1D06B99}" type="slidenum">
              <a:rPr lang="en-US" smtClean="0"/>
              <a:t>6</a:t>
            </a:fld>
            <a:endParaRPr lang="en-US"/>
          </a:p>
        </p:txBody>
      </p:sp>
    </p:spTree>
    <p:extLst>
      <p:ext uri="{BB962C8B-B14F-4D97-AF65-F5344CB8AC3E}">
        <p14:creationId xmlns:p14="http://schemas.microsoft.com/office/powerpoint/2010/main" val="4012353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1" dirty="0"/>
              <a:t>Reason : </a:t>
            </a:r>
            <a:r>
              <a:rPr lang="en-US" b="0" dirty="0"/>
              <a:t>Vader uses lexicon-based approach for sentiment analysis. using a data driven approach, a dictionary of scores is created which is then added to Vader to be used for calculating tweet scores.</a:t>
            </a:r>
            <a:endParaRPr lang="en-US" b="1" dirty="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b="0" dirty="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b="0" dirty="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b="0" dirty="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b="0" dirty="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0" dirty="0"/>
              <a:t>The words in lexicon are given their “scores/value” based on the polling, i.e. polls were conducted to rate each word and then the average of the ratings were used for each word. This is good for generalized topics, however for context specific topics this approach may not be the correct one to use. To elaborate on it, in our tweets we can see bitcoin specific words such as </a:t>
            </a:r>
            <a:r>
              <a:rPr lang="en-US" b="1" dirty="0"/>
              <a:t>Bitcoin, Blockchain, crypto</a:t>
            </a:r>
            <a:r>
              <a:rPr lang="en-US" b="0" dirty="0"/>
              <a:t> and </a:t>
            </a:r>
            <a:r>
              <a:rPr lang="en-US" b="1" dirty="0" err="1"/>
              <a:t>bitpay</a:t>
            </a:r>
            <a:r>
              <a:rPr lang="en-US" b="0" dirty="0"/>
              <a:t> just to name a few. These words are also amongst the top occurring words. However, these words aren’t present in Vader lexicon. Since we want to perform context specific sentiment analysis, therefore we also need a context specific lexicon. Therefore using a data driven approach, a dictionary of scores is created which is then added to Vader to be used for calculating tweet scores.</a:t>
            </a:r>
            <a:endParaRPr lang="en-US" b="1" dirty="0"/>
          </a:p>
          <a:p>
            <a:pPr marL="228600" indent="-228600">
              <a:buFont typeface="+mj-lt"/>
              <a:buAutoNum type="arabicPeriod"/>
            </a:pPr>
            <a:r>
              <a:rPr lang="en-US" b="1" dirty="0"/>
              <a:t>Engineered features include taking the price difference from a certain day to previous days in 7-day window. For example, if Tuesday is the day we are considering, then we will calculate the price difference between the closing prices for Tuesday and Monday, Tuesday and Sunday, Tuesday and Saturday and so on to till we calculate the close price difference between Tuesday and last Tuesday (i.e. Tuesday of the last week).</a:t>
            </a:r>
          </a:p>
          <a:p>
            <a:pPr marL="228600" indent="-228600">
              <a:buFont typeface="+mj-lt"/>
              <a:buAutoNum type="arabicPeriod"/>
            </a:pPr>
            <a:endParaRPr lang="en-US" b="1" dirty="0"/>
          </a:p>
          <a:p>
            <a:pPr marL="228600" indent="-228600">
              <a:buFont typeface="+mj-lt"/>
              <a:buAutoNum type="arabicPeriod"/>
            </a:pPr>
            <a:endParaRPr lang="en-US" b="1" dirty="0"/>
          </a:p>
          <a:p>
            <a:pPr marL="0" indent="0">
              <a:buFont typeface="+mj-lt"/>
              <a:buNone/>
            </a:pPr>
            <a:endParaRPr lang="en-US" b="1"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364859-84A9-450B-AC6C-34E3B1D06B9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884024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Engineered features include taking the price difference from a certain day to previous days in 7-day window. For example, if Tuesday is the day we are considering, then we will calculate the price difference between the closing prices for Tuesday and Monday, Tuesday and Sunday, Tuesday and Saturday and so on to till we calculate the close price difference between Tuesday and last Tuesday (i.e. Tuesday of the last week).</a:t>
            </a:r>
          </a:p>
          <a:p>
            <a:endParaRPr lang="en-US" dirty="0"/>
          </a:p>
          <a:p>
            <a:r>
              <a:rPr lang="en-US" dirty="0"/>
              <a:t>More then 7-day window could be used but keeping in mind the </a:t>
            </a:r>
            <a:r>
              <a:rPr lang="en-US" b="1" dirty="0"/>
              <a:t>curse of dimensionality</a:t>
            </a:r>
            <a:r>
              <a:rPr lang="en-US" dirty="0"/>
              <a:t>, a 7-day window is used</a:t>
            </a:r>
          </a:p>
          <a:p>
            <a:endParaRPr lang="en-US" dirty="0"/>
          </a:p>
        </p:txBody>
      </p:sp>
      <p:sp>
        <p:nvSpPr>
          <p:cNvPr id="4" name="Slide Number Placeholder 3"/>
          <p:cNvSpPr>
            <a:spLocks noGrp="1"/>
          </p:cNvSpPr>
          <p:nvPr>
            <p:ph type="sldNum" sz="quarter" idx="5"/>
          </p:nvPr>
        </p:nvSpPr>
        <p:spPr/>
        <p:txBody>
          <a:bodyPr/>
          <a:lstStyle/>
          <a:p>
            <a:fld id="{60A77B53-9B78-4AAE-85D9-F2F891E173AF}" type="slidenum">
              <a:rPr lang="en-US" smtClean="0"/>
              <a:t>13</a:t>
            </a:fld>
            <a:endParaRPr lang="en-US"/>
          </a:p>
        </p:txBody>
      </p:sp>
    </p:spTree>
    <p:extLst>
      <p:ext uri="{BB962C8B-B14F-4D97-AF65-F5344CB8AC3E}">
        <p14:creationId xmlns:p14="http://schemas.microsoft.com/office/powerpoint/2010/main" val="582565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a:t>Support Vector Machine is being used since it has a regularization parameter  and is good to overcome overfitting. And is very much suited for binary classification. </a:t>
            </a:r>
            <a:r>
              <a:rPr lang="en-US" b="0" i="0" dirty="0">
                <a:solidFill>
                  <a:srgbClr val="292929"/>
                </a:solidFill>
                <a:effectLst/>
                <a:latin typeface="charter"/>
              </a:rPr>
              <a:t>The hyperplane is affected by only the support vectors thus outliers have less impact.</a:t>
            </a:r>
            <a:endParaRPr lang="en-US" dirty="0"/>
          </a:p>
          <a:p>
            <a:pPr marL="228600" indent="-228600">
              <a:buAutoNum type="arabicPeriod" startAt="2"/>
            </a:pPr>
            <a:r>
              <a:rPr lang="en-US" dirty="0"/>
              <a:t>Since the  problem is a Binary Classification problem, I chose Logistic Regression as it is a binary classifier and is expected to perform well. </a:t>
            </a:r>
            <a:r>
              <a:rPr lang="en-US" dirty="0" err="1"/>
              <a:t>Logisitic</a:t>
            </a:r>
            <a:r>
              <a:rPr lang="en-US" dirty="0"/>
              <a:t> Regression also has a regularization parameter that can be helpful in preventing overfitting.</a:t>
            </a:r>
          </a:p>
          <a:p>
            <a:r>
              <a:rPr lang="en-US" dirty="0"/>
              <a:t>3. Lower Dimensionality: KNN is suited for lower dimensional data. </a:t>
            </a:r>
          </a:p>
          <a:p>
            <a:r>
              <a:rPr lang="en-US" b="0" i="0" dirty="0">
                <a:solidFill>
                  <a:srgbClr val="555555"/>
                </a:solidFill>
                <a:effectLst/>
                <a:latin typeface="Helvetica Neue"/>
              </a:rPr>
              <a:t>KNN works well with a small number of input variables (p), but struggles when the number of inputs is very large.</a:t>
            </a:r>
          </a:p>
          <a:p>
            <a:endParaRPr lang="en-US" dirty="0"/>
          </a:p>
          <a:p>
            <a:r>
              <a:rPr lang="en-US" dirty="0"/>
              <a:t>4.   Finally, I used a Multi-Layer Perceptron Classifier because it is considered suitable for classification predication problems where inputs are assigned a class or label. </a:t>
            </a:r>
          </a:p>
          <a:p>
            <a:endParaRPr lang="en-US" dirty="0"/>
          </a:p>
        </p:txBody>
      </p:sp>
      <p:sp>
        <p:nvSpPr>
          <p:cNvPr id="4" name="Slide Number Placeholder 3"/>
          <p:cNvSpPr>
            <a:spLocks noGrp="1"/>
          </p:cNvSpPr>
          <p:nvPr>
            <p:ph type="sldNum" sz="quarter" idx="5"/>
          </p:nvPr>
        </p:nvSpPr>
        <p:spPr/>
        <p:txBody>
          <a:bodyPr/>
          <a:lstStyle/>
          <a:p>
            <a:fld id="{60A77B53-9B78-4AAE-85D9-F2F891E173AF}" type="slidenum">
              <a:rPr lang="en-US" smtClean="0"/>
              <a:t>14</a:t>
            </a:fld>
            <a:endParaRPr lang="en-US"/>
          </a:p>
        </p:txBody>
      </p:sp>
    </p:spTree>
    <p:extLst>
      <p:ext uri="{BB962C8B-B14F-4D97-AF65-F5344CB8AC3E}">
        <p14:creationId xmlns:p14="http://schemas.microsoft.com/office/powerpoint/2010/main" val="539334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21AD9-B970-4C87-A1C8-FEAF90D7B5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93C08F3-C66D-4BFB-8D88-87C2BA3043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6169D5-BEEF-44BA-BA87-2455A6A298B1}"/>
              </a:ext>
            </a:extLst>
          </p:cNvPr>
          <p:cNvSpPr>
            <a:spLocks noGrp="1"/>
          </p:cNvSpPr>
          <p:nvPr>
            <p:ph type="dt" sz="half" idx="10"/>
          </p:nvPr>
        </p:nvSpPr>
        <p:spPr/>
        <p:txBody>
          <a:bodyPr/>
          <a:lstStyle/>
          <a:p>
            <a:fld id="{7C9281E2-DD0F-4394-AD00-D34EDCF625FE}" type="datetimeFigureOut">
              <a:rPr lang="en-US" smtClean="0"/>
              <a:t>4/15/2021</a:t>
            </a:fld>
            <a:endParaRPr lang="en-US"/>
          </a:p>
        </p:txBody>
      </p:sp>
      <p:sp>
        <p:nvSpPr>
          <p:cNvPr id="5" name="Footer Placeholder 4">
            <a:extLst>
              <a:ext uri="{FF2B5EF4-FFF2-40B4-BE49-F238E27FC236}">
                <a16:creationId xmlns:a16="http://schemas.microsoft.com/office/drawing/2014/main" id="{A06C0560-7EF4-4E64-BDDA-19EA76B3F3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E75BC9-A87F-4352-8D22-4DE1700EA785}"/>
              </a:ext>
            </a:extLst>
          </p:cNvPr>
          <p:cNvSpPr>
            <a:spLocks noGrp="1"/>
          </p:cNvSpPr>
          <p:nvPr>
            <p:ph type="sldNum" sz="quarter" idx="12"/>
          </p:nvPr>
        </p:nvSpPr>
        <p:spPr/>
        <p:txBody>
          <a:bodyPr/>
          <a:lstStyle/>
          <a:p>
            <a:fld id="{91E73E22-9A25-4F5B-ACED-294CB25D7348}" type="slidenum">
              <a:rPr lang="en-US" smtClean="0"/>
              <a:t>‹#›</a:t>
            </a:fld>
            <a:endParaRPr lang="en-US"/>
          </a:p>
        </p:txBody>
      </p:sp>
    </p:spTree>
    <p:extLst>
      <p:ext uri="{BB962C8B-B14F-4D97-AF65-F5344CB8AC3E}">
        <p14:creationId xmlns:p14="http://schemas.microsoft.com/office/powerpoint/2010/main" val="2853531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D81C6-50BE-4DAA-8F9B-05A88FCC62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4FE3DB-8CBA-49B3-8871-A4419CEEBC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EECF5C-FEB1-4A68-BE05-978208578EA8}"/>
              </a:ext>
            </a:extLst>
          </p:cNvPr>
          <p:cNvSpPr>
            <a:spLocks noGrp="1"/>
          </p:cNvSpPr>
          <p:nvPr>
            <p:ph type="dt" sz="half" idx="10"/>
          </p:nvPr>
        </p:nvSpPr>
        <p:spPr/>
        <p:txBody>
          <a:bodyPr/>
          <a:lstStyle/>
          <a:p>
            <a:fld id="{7C9281E2-DD0F-4394-AD00-D34EDCF625FE}" type="datetimeFigureOut">
              <a:rPr lang="en-US" smtClean="0"/>
              <a:t>4/15/2021</a:t>
            </a:fld>
            <a:endParaRPr lang="en-US"/>
          </a:p>
        </p:txBody>
      </p:sp>
      <p:sp>
        <p:nvSpPr>
          <p:cNvPr id="5" name="Footer Placeholder 4">
            <a:extLst>
              <a:ext uri="{FF2B5EF4-FFF2-40B4-BE49-F238E27FC236}">
                <a16:creationId xmlns:a16="http://schemas.microsoft.com/office/drawing/2014/main" id="{6241BBC0-DA34-425D-919E-337DD48074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B54198-AEA1-402D-B71B-A281FF9BB27C}"/>
              </a:ext>
            </a:extLst>
          </p:cNvPr>
          <p:cNvSpPr>
            <a:spLocks noGrp="1"/>
          </p:cNvSpPr>
          <p:nvPr>
            <p:ph type="sldNum" sz="quarter" idx="12"/>
          </p:nvPr>
        </p:nvSpPr>
        <p:spPr/>
        <p:txBody>
          <a:bodyPr/>
          <a:lstStyle/>
          <a:p>
            <a:fld id="{91E73E22-9A25-4F5B-ACED-294CB25D7348}" type="slidenum">
              <a:rPr lang="en-US" smtClean="0"/>
              <a:t>‹#›</a:t>
            </a:fld>
            <a:endParaRPr lang="en-US"/>
          </a:p>
        </p:txBody>
      </p:sp>
    </p:spTree>
    <p:extLst>
      <p:ext uri="{BB962C8B-B14F-4D97-AF65-F5344CB8AC3E}">
        <p14:creationId xmlns:p14="http://schemas.microsoft.com/office/powerpoint/2010/main" val="4063899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ED0E41-A0A1-4C04-8FC7-097738ED32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C5A14C7-44AC-43B6-B999-BEA1586A80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BF1822-4139-419A-B64F-E64438ECD2AC}"/>
              </a:ext>
            </a:extLst>
          </p:cNvPr>
          <p:cNvSpPr>
            <a:spLocks noGrp="1"/>
          </p:cNvSpPr>
          <p:nvPr>
            <p:ph type="dt" sz="half" idx="10"/>
          </p:nvPr>
        </p:nvSpPr>
        <p:spPr/>
        <p:txBody>
          <a:bodyPr/>
          <a:lstStyle/>
          <a:p>
            <a:fld id="{7C9281E2-DD0F-4394-AD00-D34EDCF625FE}" type="datetimeFigureOut">
              <a:rPr lang="en-US" smtClean="0"/>
              <a:t>4/15/2021</a:t>
            </a:fld>
            <a:endParaRPr lang="en-US"/>
          </a:p>
        </p:txBody>
      </p:sp>
      <p:sp>
        <p:nvSpPr>
          <p:cNvPr id="5" name="Footer Placeholder 4">
            <a:extLst>
              <a:ext uri="{FF2B5EF4-FFF2-40B4-BE49-F238E27FC236}">
                <a16:creationId xmlns:a16="http://schemas.microsoft.com/office/drawing/2014/main" id="{014CAB8B-C146-4473-97D3-C5D97274B9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6B98C8-9E6B-45BD-B992-6BF88DD0B3A0}"/>
              </a:ext>
            </a:extLst>
          </p:cNvPr>
          <p:cNvSpPr>
            <a:spLocks noGrp="1"/>
          </p:cNvSpPr>
          <p:nvPr>
            <p:ph type="sldNum" sz="quarter" idx="12"/>
          </p:nvPr>
        </p:nvSpPr>
        <p:spPr/>
        <p:txBody>
          <a:bodyPr/>
          <a:lstStyle/>
          <a:p>
            <a:fld id="{91E73E22-9A25-4F5B-ACED-294CB25D7348}" type="slidenum">
              <a:rPr lang="en-US" smtClean="0"/>
              <a:t>‹#›</a:t>
            </a:fld>
            <a:endParaRPr lang="en-US"/>
          </a:p>
        </p:txBody>
      </p:sp>
    </p:spTree>
    <p:extLst>
      <p:ext uri="{BB962C8B-B14F-4D97-AF65-F5344CB8AC3E}">
        <p14:creationId xmlns:p14="http://schemas.microsoft.com/office/powerpoint/2010/main" val="4273210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4/15/2021</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21934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4/15/2021</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644480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4/15/2021</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33521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4/15/2021</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029770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4/15/2021</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40636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4/15/2021</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588297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4/15/2021</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874732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4/15/2021</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60606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5B044-2AB9-4CD1-8427-13A66FFA89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61A89A-F594-46CE-897C-073B59418D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9117DC-DA8A-43FE-AD4B-B41C9D3722E9}"/>
              </a:ext>
            </a:extLst>
          </p:cNvPr>
          <p:cNvSpPr>
            <a:spLocks noGrp="1"/>
          </p:cNvSpPr>
          <p:nvPr>
            <p:ph type="dt" sz="half" idx="10"/>
          </p:nvPr>
        </p:nvSpPr>
        <p:spPr/>
        <p:txBody>
          <a:bodyPr/>
          <a:lstStyle/>
          <a:p>
            <a:fld id="{7C9281E2-DD0F-4394-AD00-D34EDCF625FE}" type="datetimeFigureOut">
              <a:rPr lang="en-US" smtClean="0"/>
              <a:t>4/15/2021</a:t>
            </a:fld>
            <a:endParaRPr lang="en-US"/>
          </a:p>
        </p:txBody>
      </p:sp>
      <p:sp>
        <p:nvSpPr>
          <p:cNvPr id="5" name="Footer Placeholder 4">
            <a:extLst>
              <a:ext uri="{FF2B5EF4-FFF2-40B4-BE49-F238E27FC236}">
                <a16:creationId xmlns:a16="http://schemas.microsoft.com/office/drawing/2014/main" id="{0CF347B5-3B18-482C-A47E-1EEE2DF064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066B0-69AC-46E9-AB28-4D0FB38973D9}"/>
              </a:ext>
            </a:extLst>
          </p:cNvPr>
          <p:cNvSpPr>
            <a:spLocks noGrp="1"/>
          </p:cNvSpPr>
          <p:nvPr>
            <p:ph type="sldNum" sz="quarter" idx="12"/>
          </p:nvPr>
        </p:nvSpPr>
        <p:spPr/>
        <p:txBody>
          <a:bodyPr/>
          <a:lstStyle/>
          <a:p>
            <a:fld id="{91E73E22-9A25-4F5B-ACED-294CB25D7348}" type="slidenum">
              <a:rPr lang="en-US" smtClean="0"/>
              <a:t>‹#›</a:t>
            </a:fld>
            <a:endParaRPr lang="en-US"/>
          </a:p>
        </p:txBody>
      </p:sp>
    </p:spTree>
    <p:extLst>
      <p:ext uri="{BB962C8B-B14F-4D97-AF65-F5344CB8AC3E}">
        <p14:creationId xmlns:p14="http://schemas.microsoft.com/office/powerpoint/2010/main" val="449128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4/15/2021</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545878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4/15/2021</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788621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4/15/2021</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126734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94B4B-32C8-4C37-9E67-5F4810049A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E90E1-451C-4AC5-B8F5-0A1B256834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E0C21D-E9A4-48AC-833E-620C3CF0B434}"/>
              </a:ext>
            </a:extLst>
          </p:cNvPr>
          <p:cNvSpPr>
            <a:spLocks noGrp="1"/>
          </p:cNvSpPr>
          <p:nvPr>
            <p:ph type="dt" sz="half" idx="10"/>
          </p:nvPr>
        </p:nvSpPr>
        <p:spPr/>
        <p:txBody>
          <a:bodyPr/>
          <a:lstStyle/>
          <a:p>
            <a:fld id="{AA1645A9-B747-4749-ADB6-C33C0E1C823C}" type="datetimeFigureOut">
              <a:rPr lang="en-US" smtClean="0"/>
              <a:t>4/15/2021</a:t>
            </a:fld>
            <a:endParaRPr lang="en-US"/>
          </a:p>
        </p:txBody>
      </p:sp>
      <p:sp>
        <p:nvSpPr>
          <p:cNvPr id="5" name="Footer Placeholder 4">
            <a:extLst>
              <a:ext uri="{FF2B5EF4-FFF2-40B4-BE49-F238E27FC236}">
                <a16:creationId xmlns:a16="http://schemas.microsoft.com/office/drawing/2014/main" id="{9F4AFA5F-A35B-48EC-BAB9-5388423E0D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77A5EB-DFCF-48C4-A22F-3CAD8D3E93D8}"/>
              </a:ext>
            </a:extLst>
          </p:cNvPr>
          <p:cNvSpPr>
            <a:spLocks noGrp="1"/>
          </p:cNvSpPr>
          <p:nvPr>
            <p:ph type="sldNum" sz="quarter" idx="12"/>
          </p:nvPr>
        </p:nvSpPr>
        <p:spPr/>
        <p:txBody>
          <a:bodyPr/>
          <a:lstStyle/>
          <a:p>
            <a:fld id="{1951C118-7264-4293-920E-19089DDA5F18}" type="slidenum">
              <a:rPr lang="en-US" smtClean="0"/>
              <a:t>‹#›</a:t>
            </a:fld>
            <a:endParaRPr lang="en-US"/>
          </a:p>
        </p:txBody>
      </p:sp>
    </p:spTree>
    <p:extLst>
      <p:ext uri="{BB962C8B-B14F-4D97-AF65-F5344CB8AC3E}">
        <p14:creationId xmlns:p14="http://schemas.microsoft.com/office/powerpoint/2010/main" val="18892015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FBE65-D66F-415A-8B03-D0C822BE74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B61879-6233-4146-A698-2C779EEE85F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54F6F7-35F6-4B43-8802-F6613C0F73AF}"/>
              </a:ext>
            </a:extLst>
          </p:cNvPr>
          <p:cNvSpPr>
            <a:spLocks noGrp="1"/>
          </p:cNvSpPr>
          <p:nvPr>
            <p:ph type="dt" sz="half" idx="10"/>
          </p:nvPr>
        </p:nvSpPr>
        <p:spPr/>
        <p:txBody>
          <a:bodyPr/>
          <a:lstStyle/>
          <a:p>
            <a:fld id="{AA1645A9-B747-4749-ADB6-C33C0E1C823C}" type="datetimeFigureOut">
              <a:rPr lang="en-US" smtClean="0"/>
              <a:t>4/15/2021</a:t>
            </a:fld>
            <a:endParaRPr lang="en-US"/>
          </a:p>
        </p:txBody>
      </p:sp>
      <p:sp>
        <p:nvSpPr>
          <p:cNvPr id="5" name="Footer Placeholder 4">
            <a:extLst>
              <a:ext uri="{FF2B5EF4-FFF2-40B4-BE49-F238E27FC236}">
                <a16:creationId xmlns:a16="http://schemas.microsoft.com/office/drawing/2014/main" id="{D242C8AF-E5AE-4D56-AF6A-5FFE05B24A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572423-33FD-493E-82E5-4E8FE9E1FED2}"/>
              </a:ext>
            </a:extLst>
          </p:cNvPr>
          <p:cNvSpPr>
            <a:spLocks noGrp="1"/>
          </p:cNvSpPr>
          <p:nvPr>
            <p:ph type="sldNum" sz="quarter" idx="12"/>
          </p:nvPr>
        </p:nvSpPr>
        <p:spPr/>
        <p:txBody>
          <a:bodyPr/>
          <a:lstStyle/>
          <a:p>
            <a:fld id="{1951C118-7264-4293-920E-19089DDA5F18}" type="slidenum">
              <a:rPr lang="en-US" smtClean="0"/>
              <a:t>‹#›</a:t>
            </a:fld>
            <a:endParaRPr lang="en-US"/>
          </a:p>
        </p:txBody>
      </p:sp>
    </p:spTree>
    <p:extLst>
      <p:ext uri="{BB962C8B-B14F-4D97-AF65-F5344CB8AC3E}">
        <p14:creationId xmlns:p14="http://schemas.microsoft.com/office/powerpoint/2010/main" val="24255228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AA38B-5BA7-4135-A0EC-D57BB58E6D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E81666-0F7A-41DB-9D14-3980E70ADA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AF88B1F-2C94-42CE-A0D6-6661A3365EE4}"/>
              </a:ext>
            </a:extLst>
          </p:cNvPr>
          <p:cNvSpPr>
            <a:spLocks noGrp="1"/>
          </p:cNvSpPr>
          <p:nvPr>
            <p:ph type="dt" sz="half" idx="10"/>
          </p:nvPr>
        </p:nvSpPr>
        <p:spPr/>
        <p:txBody>
          <a:bodyPr/>
          <a:lstStyle/>
          <a:p>
            <a:fld id="{AA1645A9-B747-4749-ADB6-C33C0E1C823C}" type="datetimeFigureOut">
              <a:rPr lang="en-US" smtClean="0"/>
              <a:t>4/15/2021</a:t>
            </a:fld>
            <a:endParaRPr lang="en-US"/>
          </a:p>
        </p:txBody>
      </p:sp>
      <p:sp>
        <p:nvSpPr>
          <p:cNvPr id="5" name="Footer Placeholder 4">
            <a:extLst>
              <a:ext uri="{FF2B5EF4-FFF2-40B4-BE49-F238E27FC236}">
                <a16:creationId xmlns:a16="http://schemas.microsoft.com/office/drawing/2014/main" id="{4B60846A-4A67-4FFE-8843-FA88F5E100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FC6BA1-80E0-449E-978E-86E47B201582}"/>
              </a:ext>
            </a:extLst>
          </p:cNvPr>
          <p:cNvSpPr>
            <a:spLocks noGrp="1"/>
          </p:cNvSpPr>
          <p:nvPr>
            <p:ph type="sldNum" sz="quarter" idx="12"/>
          </p:nvPr>
        </p:nvSpPr>
        <p:spPr/>
        <p:txBody>
          <a:bodyPr/>
          <a:lstStyle/>
          <a:p>
            <a:fld id="{1951C118-7264-4293-920E-19089DDA5F18}" type="slidenum">
              <a:rPr lang="en-US" smtClean="0"/>
              <a:t>‹#›</a:t>
            </a:fld>
            <a:endParaRPr lang="en-US"/>
          </a:p>
        </p:txBody>
      </p:sp>
    </p:spTree>
    <p:extLst>
      <p:ext uri="{BB962C8B-B14F-4D97-AF65-F5344CB8AC3E}">
        <p14:creationId xmlns:p14="http://schemas.microsoft.com/office/powerpoint/2010/main" val="3492252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AFE1A-E1EE-431C-8127-E09172A2DE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5D769B-8922-4157-9E87-F443044FE6D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587BEC-9A07-46BF-A9F2-F3E38F32C10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00D3E9-1023-434A-B702-E80DBA603A67}"/>
              </a:ext>
            </a:extLst>
          </p:cNvPr>
          <p:cNvSpPr>
            <a:spLocks noGrp="1"/>
          </p:cNvSpPr>
          <p:nvPr>
            <p:ph type="dt" sz="half" idx="10"/>
          </p:nvPr>
        </p:nvSpPr>
        <p:spPr/>
        <p:txBody>
          <a:bodyPr/>
          <a:lstStyle/>
          <a:p>
            <a:fld id="{AA1645A9-B747-4749-ADB6-C33C0E1C823C}" type="datetimeFigureOut">
              <a:rPr lang="en-US" smtClean="0"/>
              <a:t>4/15/2021</a:t>
            </a:fld>
            <a:endParaRPr lang="en-US"/>
          </a:p>
        </p:txBody>
      </p:sp>
      <p:sp>
        <p:nvSpPr>
          <p:cNvPr id="6" name="Footer Placeholder 5">
            <a:extLst>
              <a:ext uri="{FF2B5EF4-FFF2-40B4-BE49-F238E27FC236}">
                <a16:creationId xmlns:a16="http://schemas.microsoft.com/office/drawing/2014/main" id="{4E3AD1A1-B29E-402A-A9C8-A8FBCAAE0A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824001-986A-4D88-9A4A-36411BD8A552}"/>
              </a:ext>
            </a:extLst>
          </p:cNvPr>
          <p:cNvSpPr>
            <a:spLocks noGrp="1"/>
          </p:cNvSpPr>
          <p:nvPr>
            <p:ph type="sldNum" sz="quarter" idx="12"/>
          </p:nvPr>
        </p:nvSpPr>
        <p:spPr/>
        <p:txBody>
          <a:bodyPr/>
          <a:lstStyle/>
          <a:p>
            <a:fld id="{1951C118-7264-4293-920E-19089DDA5F18}" type="slidenum">
              <a:rPr lang="en-US" smtClean="0"/>
              <a:t>‹#›</a:t>
            </a:fld>
            <a:endParaRPr lang="en-US"/>
          </a:p>
        </p:txBody>
      </p:sp>
    </p:spTree>
    <p:extLst>
      <p:ext uri="{BB962C8B-B14F-4D97-AF65-F5344CB8AC3E}">
        <p14:creationId xmlns:p14="http://schemas.microsoft.com/office/powerpoint/2010/main" val="22667485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31F88-DDA4-45EF-A0F9-341400C72BD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6A0D6D-86CA-43C5-8327-B1EA58DBA5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6695669-135C-47DC-A632-7AC8A5E7F26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577E7F0-2DC4-4DE4-B64E-8A6E165429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94115EA-85B5-4BA5-A9A4-7D4D4F8399B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592D743-8553-4C14-9214-FC3B35C915ED}"/>
              </a:ext>
            </a:extLst>
          </p:cNvPr>
          <p:cNvSpPr>
            <a:spLocks noGrp="1"/>
          </p:cNvSpPr>
          <p:nvPr>
            <p:ph type="dt" sz="half" idx="10"/>
          </p:nvPr>
        </p:nvSpPr>
        <p:spPr/>
        <p:txBody>
          <a:bodyPr/>
          <a:lstStyle/>
          <a:p>
            <a:fld id="{AA1645A9-B747-4749-ADB6-C33C0E1C823C}" type="datetimeFigureOut">
              <a:rPr lang="en-US" smtClean="0"/>
              <a:t>4/15/2021</a:t>
            </a:fld>
            <a:endParaRPr lang="en-US"/>
          </a:p>
        </p:txBody>
      </p:sp>
      <p:sp>
        <p:nvSpPr>
          <p:cNvPr id="8" name="Footer Placeholder 7">
            <a:extLst>
              <a:ext uri="{FF2B5EF4-FFF2-40B4-BE49-F238E27FC236}">
                <a16:creationId xmlns:a16="http://schemas.microsoft.com/office/drawing/2014/main" id="{145AF762-DC43-46E4-A2F6-87FEC0E40B8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68860CC-5C91-4E67-8E3A-2AC853B46D4A}"/>
              </a:ext>
            </a:extLst>
          </p:cNvPr>
          <p:cNvSpPr>
            <a:spLocks noGrp="1"/>
          </p:cNvSpPr>
          <p:nvPr>
            <p:ph type="sldNum" sz="quarter" idx="12"/>
          </p:nvPr>
        </p:nvSpPr>
        <p:spPr/>
        <p:txBody>
          <a:bodyPr/>
          <a:lstStyle/>
          <a:p>
            <a:fld id="{1951C118-7264-4293-920E-19089DDA5F18}" type="slidenum">
              <a:rPr lang="en-US" smtClean="0"/>
              <a:t>‹#›</a:t>
            </a:fld>
            <a:endParaRPr lang="en-US"/>
          </a:p>
        </p:txBody>
      </p:sp>
    </p:spTree>
    <p:extLst>
      <p:ext uri="{BB962C8B-B14F-4D97-AF65-F5344CB8AC3E}">
        <p14:creationId xmlns:p14="http://schemas.microsoft.com/office/powerpoint/2010/main" val="38467261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A3BF3-5C71-4AF1-BDB3-2427F9B1F8F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43ECFC-9AA9-4665-9170-2B97C580A79C}"/>
              </a:ext>
            </a:extLst>
          </p:cNvPr>
          <p:cNvSpPr>
            <a:spLocks noGrp="1"/>
          </p:cNvSpPr>
          <p:nvPr>
            <p:ph type="dt" sz="half" idx="10"/>
          </p:nvPr>
        </p:nvSpPr>
        <p:spPr/>
        <p:txBody>
          <a:bodyPr/>
          <a:lstStyle/>
          <a:p>
            <a:fld id="{AA1645A9-B747-4749-ADB6-C33C0E1C823C}" type="datetimeFigureOut">
              <a:rPr lang="en-US" smtClean="0"/>
              <a:t>4/15/2021</a:t>
            </a:fld>
            <a:endParaRPr lang="en-US"/>
          </a:p>
        </p:txBody>
      </p:sp>
      <p:sp>
        <p:nvSpPr>
          <p:cNvPr id="4" name="Footer Placeholder 3">
            <a:extLst>
              <a:ext uri="{FF2B5EF4-FFF2-40B4-BE49-F238E27FC236}">
                <a16:creationId xmlns:a16="http://schemas.microsoft.com/office/drawing/2014/main" id="{5745DB47-4208-457B-9D40-115B986F4EC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BF3125-1294-4D7F-BADD-EFD7FA277556}"/>
              </a:ext>
            </a:extLst>
          </p:cNvPr>
          <p:cNvSpPr>
            <a:spLocks noGrp="1"/>
          </p:cNvSpPr>
          <p:nvPr>
            <p:ph type="sldNum" sz="quarter" idx="12"/>
          </p:nvPr>
        </p:nvSpPr>
        <p:spPr/>
        <p:txBody>
          <a:bodyPr/>
          <a:lstStyle/>
          <a:p>
            <a:fld id="{1951C118-7264-4293-920E-19089DDA5F18}" type="slidenum">
              <a:rPr lang="en-US" smtClean="0"/>
              <a:t>‹#›</a:t>
            </a:fld>
            <a:endParaRPr lang="en-US"/>
          </a:p>
        </p:txBody>
      </p:sp>
      <p:cxnSp>
        <p:nvCxnSpPr>
          <p:cNvPr id="7" name="Straight Connector 6">
            <a:extLst>
              <a:ext uri="{FF2B5EF4-FFF2-40B4-BE49-F238E27FC236}">
                <a16:creationId xmlns:a16="http://schemas.microsoft.com/office/drawing/2014/main" id="{EC8E0E79-912D-46F9-ABE3-B99AC072999C}"/>
              </a:ext>
            </a:extLst>
          </p:cNvPr>
          <p:cNvCxnSpPr>
            <a:cxnSpLocks/>
          </p:cNvCxnSpPr>
          <p:nvPr userDrawn="1"/>
        </p:nvCxnSpPr>
        <p:spPr>
          <a:xfrm flipH="1" flipV="1">
            <a:off x="838200" y="1496288"/>
            <a:ext cx="10515600" cy="1"/>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6553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D0D846-A363-4287-92C1-7382A22A5A75}"/>
              </a:ext>
            </a:extLst>
          </p:cNvPr>
          <p:cNvSpPr>
            <a:spLocks noGrp="1"/>
          </p:cNvSpPr>
          <p:nvPr>
            <p:ph type="dt" sz="half" idx="10"/>
          </p:nvPr>
        </p:nvSpPr>
        <p:spPr/>
        <p:txBody>
          <a:bodyPr/>
          <a:lstStyle/>
          <a:p>
            <a:fld id="{AA1645A9-B747-4749-ADB6-C33C0E1C823C}" type="datetimeFigureOut">
              <a:rPr lang="en-US" smtClean="0"/>
              <a:t>4/15/2021</a:t>
            </a:fld>
            <a:endParaRPr lang="en-US"/>
          </a:p>
        </p:txBody>
      </p:sp>
      <p:sp>
        <p:nvSpPr>
          <p:cNvPr id="3" name="Footer Placeholder 2">
            <a:extLst>
              <a:ext uri="{FF2B5EF4-FFF2-40B4-BE49-F238E27FC236}">
                <a16:creationId xmlns:a16="http://schemas.microsoft.com/office/drawing/2014/main" id="{E71524F0-2B75-4D97-962F-4FB910A168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C123EC0-696A-496E-BB36-4DF2B84257D9}"/>
              </a:ext>
            </a:extLst>
          </p:cNvPr>
          <p:cNvSpPr>
            <a:spLocks noGrp="1"/>
          </p:cNvSpPr>
          <p:nvPr>
            <p:ph type="sldNum" sz="quarter" idx="12"/>
          </p:nvPr>
        </p:nvSpPr>
        <p:spPr/>
        <p:txBody>
          <a:bodyPr/>
          <a:lstStyle/>
          <a:p>
            <a:fld id="{1951C118-7264-4293-920E-19089DDA5F18}" type="slidenum">
              <a:rPr lang="en-US" smtClean="0"/>
              <a:t>‹#›</a:t>
            </a:fld>
            <a:endParaRPr lang="en-US"/>
          </a:p>
        </p:txBody>
      </p:sp>
    </p:spTree>
    <p:extLst>
      <p:ext uri="{BB962C8B-B14F-4D97-AF65-F5344CB8AC3E}">
        <p14:creationId xmlns:p14="http://schemas.microsoft.com/office/powerpoint/2010/main" val="3779204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2D5B3-D69D-4DCB-B11B-E0AB22A6CE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CCBA387-6796-4323-BF5F-2D058BFC32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25CD0B-D106-4669-B228-1B58383CF5D1}"/>
              </a:ext>
            </a:extLst>
          </p:cNvPr>
          <p:cNvSpPr>
            <a:spLocks noGrp="1"/>
          </p:cNvSpPr>
          <p:nvPr>
            <p:ph type="dt" sz="half" idx="10"/>
          </p:nvPr>
        </p:nvSpPr>
        <p:spPr/>
        <p:txBody>
          <a:bodyPr/>
          <a:lstStyle/>
          <a:p>
            <a:fld id="{7C9281E2-DD0F-4394-AD00-D34EDCF625FE}" type="datetimeFigureOut">
              <a:rPr lang="en-US" smtClean="0"/>
              <a:t>4/15/2021</a:t>
            </a:fld>
            <a:endParaRPr lang="en-US"/>
          </a:p>
        </p:txBody>
      </p:sp>
      <p:sp>
        <p:nvSpPr>
          <p:cNvPr id="5" name="Footer Placeholder 4">
            <a:extLst>
              <a:ext uri="{FF2B5EF4-FFF2-40B4-BE49-F238E27FC236}">
                <a16:creationId xmlns:a16="http://schemas.microsoft.com/office/drawing/2014/main" id="{4C181A30-826E-4909-879B-3F4149B89E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0A06FE-949D-4F8F-BC9D-62DBD7CA431F}"/>
              </a:ext>
            </a:extLst>
          </p:cNvPr>
          <p:cNvSpPr>
            <a:spLocks noGrp="1"/>
          </p:cNvSpPr>
          <p:nvPr>
            <p:ph type="sldNum" sz="quarter" idx="12"/>
          </p:nvPr>
        </p:nvSpPr>
        <p:spPr/>
        <p:txBody>
          <a:bodyPr/>
          <a:lstStyle/>
          <a:p>
            <a:fld id="{91E73E22-9A25-4F5B-ACED-294CB25D7348}" type="slidenum">
              <a:rPr lang="en-US" smtClean="0"/>
              <a:t>‹#›</a:t>
            </a:fld>
            <a:endParaRPr lang="en-US"/>
          </a:p>
        </p:txBody>
      </p:sp>
    </p:spTree>
    <p:extLst>
      <p:ext uri="{BB962C8B-B14F-4D97-AF65-F5344CB8AC3E}">
        <p14:creationId xmlns:p14="http://schemas.microsoft.com/office/powerpoint/2010/main" val="30256590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B7C59-5C50-4EEC-987C-9F25913686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823AA5C-480E-4E3C-A03F-DBFD4607BB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8D2208-A6A8-49F0-AA2D-30F6F56C6C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51C98E2-8E54-45BD-8E65-40DDC53DC816}"/>
              </a:ext>
            </a:extLst>
          </p:cNvPr>
          <p:cNvSpPr>
            <a:spLocks noGrp="1"/>
          </p:cNvSpPr>
          <p:nvPr>
            <p:ph type="dt" sz="half" idx="10"/>
          </p:nvPr>
        </p:nvSpPr>
        <p:spPr/>
        <p:txBody>
          <a:bodyPr/>
          <a:lstStyle/>
          <a:p>
            <a:fld id="{AA1645A9-B747-4749-ADB6-C33C0E1C823C}" type="datetimeFigureOut">
              <a:rPr lang="en-US" smtClean="0"/>
              <a:t>4/15/2021</a:t>
            </a:fld>
            <a:endParaRPr lang="en-US"/>
          </a:p>
        </p:txBody>
      </p:sp>
      <p:sp>
        <p:nvSpPr>
          <p:cNvPr id="6" name="Footer Placeholder 5">
            <a:extLst>
              <a:ext uri="{FF2B5EF4-FFF2-40B4-BE49-F238E27FC236}">
                <a16:creationId xmlns:a16="http://schemas.microsoft.com/office/drawing/2014/main" id="{289A96C2-36EB-4E36-A830-800B697DA2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C5B206-C69C-43FD-96A1-AFF9547DC172}"/>
              </a:ext>
            </a:extLst>
          </p:cNvPr>
          <p:cNvSpPr>
            <a:spLocks noGrp="1"/>
          </p:cNvSpPr>
          <p:nvPr>
            <p:ph type="sldNum" sz="quarter" idx="12"/>
          </p:nvPr>
        </p:nvSpPr>
        <p:spPr/>
        <p:txBody>
          <a:bodyPr/>
          <a:lstStyle/>
          <a:p>
            <a:fld id="{1951C118-7264-4293-920E-19089DDA5F18}" type="slidenum">
              <a:rPr lang="en-US" smtClean="0"/>
              <a:t>‹#›</a:t>
            </a:fld>
            <a:endParaRPr lang="en-US"/>
          </a:p>
        </p:txBody>
      </p:sp>
    </p:spTree>
    <p:extLst>
      <p:ext uri="{BB962C8B-B14F-4D97-AF65-F5344CB8AC3E}">
        <p14:creationId xmlns:p14="http://schemas.microsoft.com/office/powerpoint/2010/main" val="274685917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D2E82-FED8-4324-8ACC-935E0D30DC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6F9A691-BE7A-4E6E-BC2B-311A93D1B6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113575-D024-4123-B8E1-37441D1B38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AC0ECFD-1273-4B63-8BC4-BA1A72BC46B4}"/>
              </a:ext>
            </a:extLst>
          </p:cNvPr>
          <p:cNvSpPr>
            <a:spLocks noGrp="1"/>
          </p:cNvSpPr>
          <p:nvPr>
            <p:ph type="dt" sz="half" idx="10"/>
          </p:nvPr>
        </p:nvSpPr>
        <p:spPr/>
        <p:txBody>
          <a:bodyPr/>
          <a:lstStyle/>
          <a:p>
            <a:fld id="{AA1645A9-B747-4749-ADB6-C33C0E1C823C}" type="datetimeFigureOut">
              <a:rPr lang="en-US" smtClean="0"/>
              <a:t>4/15/2021</a:t>
            </a:fld>
            <a:endParaRPr lang="en-US"/>
          </a:p>
        </p:txBody>
      </p:sp>
      <p:sp>
        <p:nvSpPr>
          <p:cNvPr id="6" name="Footer Placeholder 5">
            <a:extLst>
              <a:ext uri="{FF2B5EF4-FFF2-40B4-BE49-F238E27FC236}">
                <a16:creationId xmlns:a16="http://schemas.microsoft.com/office/drawing/2014/main" id="{CB4FD98C-1C14-4C2C-94BA-D36DCB55FE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A6C14A-51F9-4A12-AF0C-968BB5AF873B}"/>
              </a:ext>
            </a:extLst>
          </p:cNvPr>
          <p:cNvSpPr>
            <a:spLocks noGrp="1"/>
          </p:cNvSpPr>
          <p:nvPr>
            <p:ph type="sldNum" sz="quarter" idx="12"/>
          </p:nvPr>
        </p:nvSpPr>
        <p:spPr/>
        <p:txBody>
          <a:bodyPr/>
          <a:lstStyle/>
          <a:p>
            <a:fld id="{1951C118-7264-4293-920E-19089DDA5F18}" type="slidenum">
              <a:rPr lang="en-US" smtClean="0"/>
              <a:t>‹#›</a:t>
            </a:fld>
            <a:endParaRPr lang="en-US"/>
          </a:p>
        </p:txBody>
      </p:sp>
    </p:spTree>
    <p:extLst>
      <p:ext uri="{BB962C8B-B14F-4D97-AF65-F5344CB8AC3E}">
        <p14:creationId xmlns:p14="http://schemas.microsoft.com/office/powerpoint/2010/main" val="301249395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937EA-B790-45E2-94E7-4F403C163E4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F91084-1AB0-49FA-9E35-B40684006E0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9011D0-BC32-4A94-B16E-BA7115D69D8A}"/>
              </a:ext>
            </a:extLst>
          </p:cNvPr>
          <p:cNvSpPr>
            <a:spLocks noGrp="1"/>
          </p:cNvSpPr>
          <p:nvPr>
            <p:ph type="dt" sz="half" idx="10"/>
          </p:nvPr>
        </p:nvSpPr>
        <p:spPr/>
        <p:txBody>
          <a:bodyPr/>
          <a:lstStyle/>
          <a:p>
            <a:fld id="{AA1645A9-B747-4749-ADB6-C33C0E1C823C}" type="datetimeFigureOut">
              <a:rPr lang="en-US" smtClean="0"/>
              <a:t>4/15/2021</a:t>
            </a:fld>
            <a:endParaRPr lang="en-US"/>
          </a:p>
        </p:txBody>
      </p:sp>
      <p:sp>
        <p:nvSpPr>
          <p:cNvPr id="5" name="Footer Placeholder 4">
            <a:extLst>
              <a:ext uri="{FF2B5EF4-FFF2-40B4-BE49-F238E27FC236}">
                <a16:creationId xmlns:a16="http://schemas.microsoft.com/office/drawing/2014/main" id="{53389871-41D7-4015-9B4A-E4F8FE1E08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C76D18-905D-47D1-A81C-3DEE28FBC3CF}"/>
              </a:ext>
            </a:extLst>
          </p:cNvPr>
          <p:cNvSpPr>
            <a:spLocks noGrp="1"/>
          </p:cNvSpPr>
          <p:nvPr>
            <p:ph type="sldNum" sz="quarter" idx="12"/>
          </p:nvPr>
        </p:nvSpPr>
        <p:spPr/>
        <p:txBody>
          <a:bodyPr/>
          <a:lstStyle/>
          <a:p>
            <a:fld id="{1951C118-7264-4293-920E-19089DDA5F18}" type="slidenum">
              <a:rPr lang="en-US" smtClean="0"/>
              <a:t>‹#›</a:t>
            </a:fld>
            <a:endParaRPr lang="en-US"/>
          </a:p>
        </p:txBody>
      </p:sp>
    </p:spTree>
    <p:extLst>
      <p:ext uri="{BB962C8B-B14F-4D97-AF65-F5344CB8AC3E}">
        <p14:creationId xmlns:p14="http://schemas.microsoft.com/office/powerpoint/2010/main" val="36331122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C2EADA-A5A1-49C9-91A9-480E809A660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5EF28E-9497-4EAA-A01C-781B3A0562B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2DC2A9-432F-4FCF-A2E0-40D91E3962D9}"/>
              </a:ext>
            </a:extLst>
          </p:cNvPr>
          <p:cNvSpPr>
            <a:spLocks noGrp="1"/>
          </p:cNvSpPr>
          <p:nvPr>
            <p:ph type="dt" sz="half" idx="10"/>
          </p:nvPr>
        </p:nvSpPr>
        <p:spPr/>
        <p:txBody>
          <a:bodyPr/>
          <a:lstStyle/>
          <a:p>
            <a:fld id="{AA1645A9-B747-4749-ADB6-C33C0E1C823C}" type="datetimeFigureOut">
              <a:rPr lang="en-US" smtClean="0"/>
              <a:t>4/15/2021</a:t>
            </a:fld>
            <a:endParaRPr lang="en-US"/>
          </a:p>
        </p:txBody>
      </p:sp>
      <p:sp>
        <p:nvSpPr>
          <p:cNvPr id="5" name="Footer Placeholder 4">
            <a:extLst>
              <a:ext uri="{FF2B5EF4-FFF2-40B4-BE49-F238E27FC236}">
                <a16:creationId xmlns:a16="http://schemas.microsoft.com/office/drawing/2014/main" id="{59686453-13EF-45C3-8517-3D4FE09CE7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1FBDDE-A8DD-476F-9FDE-DB3BD0E90B40}"/>
              </a:ext>
            </a:extLst>
          </p:cNvPr>
          <p:cNvSpPr>
            <a:spLocks noGrp="1"/>
          </p:cNvSpPr>
          <p:nvPr>
            <p:ph type="sldNum" sz="quarter" idx="12"/>
          </p:nvPr>
        </p:nvSpPr>
        <p:spPr/>
        <p:txBody>
          <a:bodyPr/>
          <a:lstStyle/>
          <a:p>
            <a:fld id="{1951C118-7264-4293-920E-19089DDA5F18}" type="slidenum">
              <a:rPr lang="en-US" smtClean="0"/>
              <a:t>‹#›</a:t>
            </a:fld>
            <a:endParaRPr lang="en-US"/>
          </a:p>
        </p:txBody>
      </p:sp>
    </p:spTree>
    <p:extLst>
      <p:ext uri="{BB962C8B-B14F-4D97-AF65-F5344CB8AC3E}">
        <p14:creationId xmlns:p14="http://schemas.microsoft.com/office/powerpoint/2010/main" val="2957900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344F8-B93D-427E-8188-1B64CAFB3B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A5B4C0-0EF0-4B36-9412-0F8A5E8834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F525777-76C1-43FA-AE24-B90029F260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503174-F04B-45BE-9AF2-DDB704D4F467}"/>
              </a:ext>
            </a:extLst>
          </p:cNvPr>
          <p:cNvSpPr>
            <a:spLocks noGrp="1"/>
          </p:cNvSpPr>
          <p:nvPr>
            <p:ph type="dt" sz="half" idx="10"/>
          </p:nvPr>
        </p:nvSpPr>
        <p:spPr/>
        <p:txBody>
          <a:bodyPr/>
          <a:lstStyle/>
          <a:p>
            <a:fld id="{7C9281E2-DD0F-4394-AD00-D34EDCF625FE}" type="datetimeFigureOut">
              <a:rPr lang="en-US" smtClean="0"/>
              <a:t>4/15/2021</a:t>
            </a:fld>
            <a:endParaRPr lang="en-US"/>
          </a:p>
        </p:txBody>
      </p:sp>
      <p:sp>
        <p:nvSpPr>
          <p:cNvPr id="6" name="Footer Placeholder 5">
            <a:extLst>
              <a:ext uri="{FF2B5EF4-FFF2-40B4-BE49-F238E27FC236}">
                <a16:creationId xmlns:a16="http://schemas.microsoft.com/office/drawing/2014/main" id="{E0E50D6A-0533-4C38-A09A-608C60A6D6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C7FEA5-8758-4070-858F-ECDB416F0B93}"/>
              </a:ext>
            </a:extLst>
          </p:cNvPr>
          <p:cNvSpPr>
            <a:spLocks noGrp="1"/>
          </p:cNvSpPr>
          <p:nvPr>
            <p:ph type="sldNum" sz="quarter" idx="12"/>
          </p:nvPr>
        </p:nvSpPr>
        <p:spPr/>
        <p:txBody>
          <a:bodyPr/>
          <a:lstStyle/>
          <a:p>
            <a:fld id="{91E73E22-9A25-4F5B-ACED-294CB25D7348}" type="slidenum">
              <a:rPr lang="en-US" smtClean="0"/>
              <a:t>‹#›</a:t>
            </a:fld>
            <a:endParaRPr lang="en-US"/>
          </a:p>
        </p:txBody>
      </p:sp>
    </p:spTree>
    <p:extLst>
      <p:ext uri="{BB962C8B-B14F-4D97-AF65-F5344CB8AC3E}">
        <p14:creationId xmlns:p14="http://schemas.microsoft.com/office/powerpoint/2010/main" val="1974962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09C59-772B-44AE-A5DB-5AB51E496A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6C02F5-2F40-40E0-81BF-FCACF24569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6D4254-1575-4FF4-9FDF-F23BCCA187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2904E6-E7A2-4249-A146-8D1E05D30E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6685C1-1BA5-4A4E-AF2E-8A86A7ED52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69CE90B-0707-4C8B-B773-8D1F5B5137E2}"/>
              </a:ext>
            </a:extLst>
          </p:cNvPr>
          <p:cNvSpPr>
            <a:spLocks noGrp="1"/>
          </p:cNvSpPr>
          <p:nvPr>
            <p:ph type="dt" sz="half" idx="10"/>
          </p:nvPr>
        </p:nvSpPr>
        <p:spPr/>
        <p:txBody>
          <a:bodyPr/>
          <a:lstStyle/>
          <a:p>
            <a:fld id="{7C9281E2-DD0F-4394-AD00-D34EDCF625FE}" type="datetimeFigureOut">
              <a:rPr lang="en-US" smtClean="0"/>
              <a:t>4/15/2021</a:t>
            </a:fld>
            <a:endParaRPr lang="en-US"/>
          </a:p>
        </p:txBody>
      </p:sp>
      <p:sp>
        <p:nvSpPr>
          <p:cNvPr id="8" name="Footer Placeholder 7">
            <a:extLst>
              <a:ext uri="{FF2B5EF4-FFF2-40B4-BE49-F238E27FC236}">
                <a16:creationId xmlns:a16="http://schemas.microsoft.com/office/drawing/2014/main" id="{8F0C3F58-AE34-458E-AE23-E5A4E96A4B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F260AA0-90A1-4380-85A5-8BADDAB5FA92}"/>
              </a:ext>
            </a:extLst>
          </p:cNvPr>
          <p:cNvSpPr>
            <a:spLocks noGrp="1"/>
          </p:cNvSpPr>
          <p:nvPr>
            <p:ph type="sldNum" sz="quarter" idx="12"/>
          </p:nvPr>
        </p:nvSpPr>
        <p:spPr/>
        <p:txBody>
          <a:bodyPr/>
          <a:lstStyle/>
          <a:p>
            <a:fld id="{91E73E22-9A25-4F5B-ACED-294CB25D7348}" type="slidenum">
              <a:rPr lang="en-US" smtClean="0"/>
              <a:t>‹#›</a:t>
            </a:fld>
            <a:endParaRPr lang="en-US"/>
          </a:p>
        </p:txBody>
      </p:sp>
    </p:spTree>
    <p:extLst>
      <p:ext uri="{BB962C8B-B14F-4D97-AF65-F5344CB8AC3E}">
        <p14:creationId xmlns:p14="http://schemas.microsoft.com/office/powerpoint/2010/main" val="1485075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981C0-7FE6-4BA6-877F-F4CA717660E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46E3ED8-AF12-4FD5-9038-8AB17305DBB4}"/>
              </a:ext>
            </a:extLst>
          </p:cNvPr>
          <p:cNvSpPr>
            <a:spLocks noGrp="1"/>
          </p:cNvSpPr>
          <p:nvPr>
            <p:ph type="dt" sz="half" idx="10"/>
          </p:nvPr>
        </p:nvSpPr>
        <p:spPr/>
        <p:txBody>
          <a:bodyPr/>
          <a:lstStyle/>
          <a:p>
            <a:fld id="{7C9281E2-DD0F-4394-AD00-D34EDCF625FE}" type="datetimeFigureOut">
              <a:rPr lang="en-US" smtClean="0"/>
              <a:t>4/15/2021</a:t>
            </a:fld>
            <a:endParaRPr lang="en-US"/>
          </a:p>
        </p:txBody>
      </p:sp>
      <p:sp>
        <p:nvSpPr>
          <p:cNvPr id="4" name="Footer Placeholder 3">
            <a:extLst>
              <a:ext uri="{FF2B5EF4-FFF2-40B4-BE49-F238E27FC236}">
                <a16:creationId xmlns:a16="http://schemas.microsoft.com/office/drawing/2014/main" id="{438BBF51-1A52-4E0A-8A32-260EFC42A1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B7C8A1-D2D9-4678-9D11-81AC1F2CAC43}"/>
              </a:ext>
            </a:extLst>
          </p:cNvPr>
          <p:cNvSpPr>
            <a:spLocks noGrp="1"/>
          </p:cNvSpPr>
          <p:nvPr>
            <p:ph type="sldNum" sz="quarter" idx="12"/>
          </p:nvPr>
        </p:nvSpPr>
        <p:spPr/>
        <p:txBody>
          <a:bodyPr/>
          <a:lstStyle/>
          <a:p>
            <a:fld id="{91E73E22-9A25-4F5B-ACED-294CB25D7348}" type="slidenum">
              <a:rPr lang="en-US" smtClean="0"/>
              <a:t>‹#›</a:t>
            </a:fld>
            <a:endParaRPr lang="en-US"/>
          </a:p>
        </p:txBody>
      </p:sp>
    </p:spTree>
    <p:extLst>
      <p:ext uri="{BB962C8B-B14F-4D97-AF65-F5344CB8AC3E}">
        <p14:creationId xmlns:p14="http://schemas.microsoft.com/office/powerpoint/2010/main" val="1099114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CF9BD0-02B4-4913-8C00-A24B9186D92B}"/>
              </a:ext>
            </a:extLst>
          </p:cNvPr>
          <p:cNvSpPr>
            <a:spLocks noGrp="1"/>
          </p:cNvSpPr>
          <p:nvPr>
            <p:ph type="dt" sz="half" idx="10"/>
          </p:nvPr>
        </p:nvSpPr>
        <p:spPr/>
        <p:txBody>
          <a:bodyPr/>
          <a:lstStyle/>
          <a:p>
            <a:fld id="{7C9281E2-DD0F-4394-AD00-D34EDCF625FE}" type="datetimeFigureOut">
              <a:rPr lang="en-US" smtClean="0"/>
              <a:t>4/15/2021</a:t>
            </a:fld>
            <a:endParaRPr lang="en-US"/>
          </a:p>
        </p:txBody>
      </p:sp>
      <p:sp>
        <p:nvSpPr>
          <p:cNvPr id="3" name="Footer Placeholder 2">
            <a:extLst>
              <a:ext uri="{FF2B5EF4-FFF2-40B4-BE49-F238E27FC236}">
                <a16:creationId xmlns:a16="http://schemas.microsoft.com/office/drawing/2014/main" id="{D556CE6B-49B4-4A48-A94B-E1BC28FB44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E432E2-B3DD-42DE-A95A-C153425179BB}"/>
              </a:ext>
            </a:extLst>
          </p:cNvPr>
          <p:cNvSpPr>
            <a:spLocks noGrp="1"/>
          </p:cNvSpPr>
          <p:nvPr>
            <p:ph type="sldNum" sz="quarter" idx="12"/>
          </p:nvPr>
        </p:nvSpPr>
        <p:spPr/>
        <p:txBody>
          <a:bodyPr/>
          <a:lstStyle/>
          <a:p>
            <a:fld id="{91E73E22-9A25-4F5B-ACED-294CB25D7348}" type="slidenum">
              <a:rPr lang="en-US" smtClean="0"/>
              <a:t>‹#›</a:t>
            </a:fld>
            <a:endParaRPr lang="en-US"/>
          </a:p>
        </p:txBody>
      </p:sp>
    </p:spTree>
    <p:extLst>
      <p:ext uri="{BB962C8B-B14F-4D97-AF65-F5344CB8AC3E}">
        <p14:creationId xmlns:p14="http://schemas.microsoft.com/office/powerpoint/2010/main" val="802156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384DF-F1DC-4E1C-A6FF-2579D6152B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13BD69-69CD-45DC-924E-16C7B546AD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F5C9EDA-52FB-4829-8D21-C29EE9E3BD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F8E8E0-D29D-4683-B360-4020D3B4AD11}"/>
              </a:ext>
            </a:extLst>
          </p:cNvPr>
          <p:cNvSpPr>
            <a:spLocks noGrp="1"/>
          </p:cNvSpPr>
          <p:nvPr>
            <p:ph type="dt" sz="half" idx="10"/>
          </p:nvPr>
        </p:nvSpPr>
        <p:spPr/>
        <p:txBody>
          <a:bodyPr/>
          <a:lstStyle/>
          <a:p>
            <a:fld id="{7C9281E2-DD0F-4394-AD00-D34EDCF625FE}" type="datetimeFigureOut">
              <a:rPr lang="en-US" smtClean="0"/>
              <a:t>4/15/2021</a:t>
            </a:fld>
            <a:endParaRPr lang="en-US"/>
          </a:p>
        </p:txBody>
      </p:sp>
      <p:sp>
        <p:nvSpPr>
          <p:cNvPr id="6" name="Footer Placeholder 5">
            <a:extLst>
              <a:ext uri="{FF2B5EF4-FFF2-40B4-BE49-F238E27FC236}">
                <a16:creationId xmlns:a16="http://schemas.microsoft.com/office/drawing/2014/main" id="{85927F7F-73B0-454B-B963-7AF9AB91BA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D9FC61-A655-487A-94EE-25B34280180E}"/>
              </a:ext>
            </a:extLst>
          </p:cNvPr>
          <p:cNvSpPr>
            <a:spLocks noGrp="1"/>
          </p:cNvSpPr>
          <p:nvPr>
            <p:ph type="sldNum" sz="quarter" idx="12"/>
          </p:nvPr>
        </p:nvSpPr>
        <p:spPr/>
        <p:txBody>
          <a:bodyPr/>
          <a:lstStyle/>
          <a:p>
            <a:fld id="{91E73E22-9A25-4F5B-ACED-294CB25D7348}" type="slidenum">
              <a:rPr lang="en-US" smtClean="0"/>
              <a:t>‹#›</a:t>
            </a:fld>
            <a:endParaRPr lang="en-US"/>
          </a:p>
        </p:txBody>
      </p:sp>
    </p:spTree>
    <p:extLst>
      <p:ext uri="{BB962C8B-B14F-4D97-AF65-F5344CB8AC3E}">
        <p14:creationId xmlns:p14="http://schemas.microsoft.com/office/powerpoint/2010/main" val="1379210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BCC9D-A920-4ECA-A9A3-02E2FE80F6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60DC49-9710-482D-B5DE-B3563C65A9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257F9FF-3015-4AFD-87FE-4D33F1906A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C47277-7925-46C8-B76A-9068C849611A}"/>
              </a:ext>
            </a:extLst>
          </p:cNvPr>
          <p:cNvSpPr>
            <a:spLocks noGrp="1"/>
          </p:cNvSpPr>
          <p:nvPr>
            <p:ph type="dt" sz="half" idx="10"/>
          </p:nvPr>
        </p:nvSpPr>
        <p:spPr/>
        <p:txBody>
          <a:bodyPr/>
          <a:lstStyle/>
          <a:p>
            <a:fld id="{7C9281E2-DD0F-4394-AD00-D34EDCF625FE}" type="datetimeFigureOut">
              <a:rPr lang="en-US" smtClean="0"/>
              <a:t>4/15/2021</a:t>
            </a:fld>
            <a:endParaRPr lang="en-US"/>
          </a:p>
        </p:txBody>
      </p:sp>
      <p:sp>
        <p:nvSpPr>
          <p:cNvPr id="6" name="Footer Placeholder 5">
            <a:extLst>
              <a:ext uri="{FF2B5EF4-FFF2-40B4-BE49-F238E27FC236}">
                <a16:creationId xmlns:a16="http://schemas.microsoft.com/office/drawing/2014/main" id="{35216A60-D9AD-4939-8CBC-021FC44282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9B3DB5-9766-48A9-B1C3-A2F3F40F9C35}"/>
              </a:ext>
            </a:extLst>
          </p:cNvPr>
          <p:cNvSpPr>
            <a:spLocks noGrp="1"/>
          </p:cNvSpPr>
          <p:nvPr>
            <p:ph type="sldNum" sz="quarter" idx="12"/>
          </p:nvPr>
        </p:nvSpPr>
        <p:spPr/>
        <p:txBody>
          <a:bodyPr/>
          <a:lstStyle/>
          <a:p>
            <a:fld id="{91E73E22-9A25-4F5B-ACED-294CB25D7348}" type="slidenum">
              <a:rPr lang="en-US" smtClean="0"/>
              <a:t>‹#›</a:t>
            </a:fld>
            <a:endParaRPr lang="en-US"/>
          </a:p>
        </p:txBody>
      </p:sp>
    </p:spTree>
    <p:extLst>
      <p:ext uri="{BB962C8B-B14F-4D97-AF65-F5344CB8AC3E}">
        <p14:creationId xmlns:p14="http://schemas.microsoft.com/office/powerpoint/2010/main" val="2553088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2B3B5E-0CEB-47C8-A57D-CFF9F9D691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CFC9D22-1A5D-4452-AAE6-CC0D1E167F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F34AE0-1157-498F-8C1A-F062135D88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9281E2-DD0F-4394-AD00-D34EDCF625FE}" type="datetimeFigureOut">
              <a:rPr lang="en-US" smtClean="0"/>
              <a:t>4/15/2021</a:t>
            </a:fld>
            <a:endParaRPr lang="en-US"/>
          </a:p>
        </p:txBody>
      </p:sp>
      <p:sp>
        <p:nvSpPr>
          <p:cNvPr id="5" name="Footer Placeholder 4">
            <a:extLst>
              <a:ext uri="{FF2B5EF4-FFF2-40B4-BE49-F238E27FC236}">
                <a16:creationId xmlns:a16="http://schemas.microsoft.com/office/drawing/2014/main" id="{75367DF1-4DCE-4AE5-8399-C80D9014E5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0879CA5-A5FA-4FCB-BC63-0E86171CAA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E73E22-9A25-4F5B-ACED-294CB25D7348}" type="slidenum">
              <a:rPr lang="en-US" smtClean="0"/>
              <a:t>‹#›</a:t>
            </a:fld>
            <a:endParaRPr lang="en-US"/>
          </a:p>
        </p:txBody>
      </p:sp>
    </p:spTree>
    <p:extLst>
      <p:ext uri="{BB962C8B-B14F-4D97-AF65-F5344CB8AC3E}">
        <p14:creationId xmlns:p14="http://schemas.microsoft.com/office/powerpoint/2010/main" val="24544920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4/15/2021</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35240793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F0DB9B-D44A-46E8-B312-92E98D1140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C9BF487-C948-4E15-8272-66BD42E48D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4C76F0-AE69-4A1A-954A-7A2FC7FC95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1645A9-B747-4749-ADB6-C33C0E1C823C}" type="datetimeFigureOut">
              <a:rPr lang="en-US" smtClean="0"/>
              <a:t>4/15/2021</a:t>
            </a:fld>
            <a:endParaRPr lang="en-US"/>
          </a:p>
        </p:txBody>
      </p:sp>
      <p:sp>
        <p:nvSpPr>
          <p:cNvPr id="5" name="Footer Placeholder 4">
            <a:extLst>
              <a:ext uri="{FF2B5EF4-FFF2-40B4-BE49-F238E27FC236}">
                <a16:creationId xmlns:a16="http://schemas.microsoft.com/office/drawing/2014/main" id="{307DDF06-BBE0-418C-B804-43D0AC7275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EAFA5-D9A6-422B-9488-22FACDC6B6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51C118-7264-4293-920E-19089DDA5F18}" type="slidenum">
              <a:rPr lang="en-US" smtClean="0"/>
              <a:t>‹#›</a:t>
            </a:fld>
            <a:endParaRPr lang="en-US"/>
          </a:p>
        </p:txBody>
      </p:sp>
    </p:spTree>
    <p:extLst>
      <p:ext uri="{BB962C8B-B14F-4D97-AF65-F5344CB8AC3E}">
        <p14:creationId xmlns:p14="http://schemas.microsoft.com/office/powerpoint/2010/main" val="476540275"/>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blogs.salford.ac.uk/business-school/bitcoins-blockchain/"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hyperlink" Target="https://www.quoteinspector.com/images/bitcoin/bitcoin-trading-volume/"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pixabay.com/en/twitter-logo-twitter-bird-1788039/"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47">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6" name="Picture 5" descr="Logo, company name&#10;&#10;Description automatically generated with medium confidence">
            <a:extLst>
              <a:ext uri="{FF2B5EF4-FFF2-40B4-BE49-F238E27FC236}">
                <a16:creationId xmlns:a16="http://schemas.microsoft.com/office/drawing/2014/main" id="{6841734A-AACC-4A7C-AD9F-BD827689BEEA}"/>
              </a:ext>
            </a:extLst>
          </p:cNvPr>
          <p:cNvPicPr>
            <a:picLocks noChangeAspect="1"/>
          </p:cNvPicPr>
          <p:nvPr/>
        </p:nvPicPr>
        <p:blipFill rotWithShape="1">
          <a:blip r:embed="rId3">
            <a:extLst>
              <a:ext uri="{28A0092B-C50C-407E-A947-70E740481C1C}">
                <a14:useLocalDpi xmlns:a14="http://schemas.microsoft.com/office/drawing/2010/main" val="0"/>
              </a:ext>
            </a:extLst>
          </a:blip>
          <a:srcRect l="5819" r="10756" b="-1"/>
          <a:stretch/>
        </p:blipFill>
        <p:spPr>
          <a:xfrm>
            <a:off x="4004517" y="10"/>
            <a:ext cx="8668512" cy="6857990"/>
          </a:xfrm>
          <a:prstGeom prst="rect">
            <a:avLst/>
          </a:prstGeom>
        </p:spPr>
      </p:pic>
      <p:sp>
        <p:nvSpPr>
          <p:cNvPr id="61" name="Rectangle 49">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7" name="TextBox 6">
            <a:extLst>
              <a:ext uri="{FF2B5EF4-FFF2-40B4-BE49-F238E27FC236}">
                <a16:creationId xmlns:a16="http://schemas.microsoft.com/office/drawing/2014/main" id="{2C18B38E-99F5-4736-A246-CBC1D7445EB2}"/>
              </a:ext>
            </a:extLst>
          </p:cNvPr>
          <p:cNvSpPr txBox="1"/>
          <p:nvPr/>
        </p:nvSpPr>
        <p:spPr>
          <a:xfrm>
            <a:off x="325581" y="2171699"/>
            <a:ext cx="4779218" cy="2430105"/>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3200" b="1" i="0" u="none" strike="noStrike" kern="1200" cap="all" spc="150" normalizeH="0" baseline="0" noProof="0" dirty="0">
                <a:ln>
                  <a:noFill/>
                </a:ln>
                <a:solidFill>
                  <a:srgbClr val="000000"/>
                </a:solidFill>
                <a:effectLst/>
                <a:uLnTx/>
                <a:uFillTx/>
                <a:latin typeface="Avenir Next LT Pro"/>
                <a:ea typeface="+mn-ea"/>
                <a:cs typeface="+mn-cs"/>
              </a:rPr>
              <a:t>Bitcoin daily Price Movement predication Using Twitter Sentiment Analysis.</a:t>
            </a:r>
          </a:p>
        </p:txBody>
      </p:sp>
      <p:sp>
        <p:nvSpPr>
          <p:cNvPr id="62" name="Rectangle 5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Rectangle 5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542A995E-7974-41D1-B885-6D0B4011CCBD}"/>
              </a:ext>
            </a:extLst>
          </p:cNvPr>
          <p:cNvSpPr txBox="1"/>
          <p:nvPr/>
        </p:nvSpPr>
        <p:spPr>
          <a:xfrm>
            <a:off x="9926764" y="6152337"/>
            <a:ext cx="226523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venir Next LT Pro"/>
                <a:ea typeface="+mn-ea"/>
                <a:cs typeface="+mn-cs"/>
              </a:rPr>
              <a:t>By Faridoon Farahi</a:t>
            </a:r>
          </a:p>
        </p:txBody>
      </p:sp>
    </p:spTree>
    <p:extLst>
      <p:ext uri="{BB962C8B-B14F-4D97-AF65-F5344CB8AC3E}">
        <p14:creationId xmlns:p14="http://schemas.microsoft.com/office/powerpoint/2010/main" val="763558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ext&#10;&#10;Description automatically generated">
            <a:extLst>
              <a:ext uri="{FF2B5EF4-FFF2-40B4-BE49-F238E27FC236}">
                <a16:creationId xmlns:a16="http://schemas.microsoft.com/office/drawing/2014/main" id="{14F2FB3C-E66E-41A9-B8BF-DB7D9E9F21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603" y="0"/>
            <a:ext cx="11636794" cy="6309360"/>
          </a:xfrm>
        </p:spPr>
      </p:pic>
    </p:spTree>
    <p:extLst>
      <p:ext uri="{BB962C8B-B14F-4D97-AF65-F5344CB8AC3E}">
        <p14:creationId xmlns:p14="http://schemas.microsoft.com/office/powerpoint/2010/main" val="1170214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chart&#10;&#10;Description automatically generated">
            <a:extLst>
              <a:ext uri="{FF2B5EF4-FFF2-40B4-BE49-F238E27FC236}">
                <a16:creationId xmlns:a16="http://schemas.microsoft.com/office/drawing/2014/main" id="{4B2EFCD0-7F48-4D3B-AAC5-D367A196F4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3980" y="-42531"/>
            <a:ext cx="9464040" cy="6309360"/>
          </a:xfrm>
          <a:prstGeom prst="rect">
            <a:avLst/>
          </a:prstGeom>
        </p:spPr>
      </p:pic>
    </p:spTree>
    <p:extLst>
      <p:ext uri="{BB962C8B-B14F-4D97-AF65-F5344CB8AC3E}">
        <p14:creationId xmlns:p14="http://schemas.microsoft.com/office/powerpoint/2010/main" val="2215259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Histogram&#10;&#10;Description automatically generated with low confidence">
            <a:extLst>
              <a:ext uri="{FF2B5EF4-FFF2-40B4-BE49-F238E27FC236}">
                <a16:creationId xmlns:a16="http://schemas.microsoft.com/office/drawing/2014/main" id="{54BB93F4-564E-4D01-9EEB-6ADEEEAACE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3980" y="274320"/>
            <a:ext cx="9464040" cy="6309360"/>
          </a:xfrm>
          <a:prstGeom prst="rect">
            <a:avLst/>
          </a:prstGeom>
        </p:spPr>
      </p:pic>
    </p:spTree>
    <p:extLst>
      <p:ext uri="{BB962C8B-B14F-4D97-AF65-F5344CB8AC3E}">
        <p14:creationId xmlns:p14="http://schemas.microsoft.com/office/powerpoint/2010/main" val="1054859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0882B-730A-44DF-B4DC-EE5BEEA745AC}"/>
              </a:ext>
            </a:extLst>
          </p:cNvPr>
          <p:cNvSpPr>
            <a:spLocks noGrp="1"/>
          </p:cNvSpPr>
          <p:nvPr>
            <p:ph type="title"/>
          </p:nvPr>
        </p:nvSpPr>
        <p:spPr/>
        <p:txBody>
          <a:bodyPr/>
          <a:lstStyle/>
          <a:p>
            <a:pPr algn="ctr"/>
            <a:r>
              <a:rPr lang="en-US" dirty="0"/>
              <a:t>Modeling	</a:t>
            </a:r>
          </a:p>
        </p:txBody>
      </p:sp>
      <p:graphicFrame>
        <p:nvGraphicFramePr>
          <p:cNvPr id="12" name="Content Placeholder 2">
            <a:extLst>
              <a:ext uri="{FF2B5EF4-FFF2-40B4-BE49-F238E27FC236}">
                <a16:creationId xmlns:a16="http://schemas.microsoft.com/office/drawing/2014/main" id="{7B340A4A-8175-4699-B21D-AEA94614852A}"/>
              </a:ext>
            </a:extLst>
          </p:cNvPr>
          <p:cNvGraphicFramePr>
            <a:graphicFrameLocks noGrp="1"/>
          </p:cNvGraphicFramePr>
          <p:nvPr>
            <p:ph idx="1"/>
            <p:extLst>
              <p:ext uri="{D42A27DB-BD31-4B8C-83A1-F6EECF244321}">
                <p14:modId xmlns:p14="http://schemas.microsoft.com/office/powerpoint/2010/main" val="636837529"/>
              </p:ext>
            </p:extLst>
          </p:nvPr>
        </p:nvGraphicFramePr>
        <p:xfrm>
          <a:off x="1763111" y="1690688"/>
          <a:ext cx="9273363"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92462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57E5C1-BB6C-41DB-AA8B-EFF93338C687}"/>
              </a:ext>
            </a:extLst>
          </p:cNvPr>
          <p:cNvSpPr>
            <a:spLocks noGrp="1"/>
          </p:cNvSpPr>
          <p:nvPr>
            <p:ph type="title"/>
          </p:nvPr>
        </p:nvSpPr>
        <p:spPr>
          <a:xfrm>
            <a:off x="841248" y="334644"/>
            <a:ext cx="10509504" cy="1076914"/>
          </a:xfrm>
        </p:spPr>
        <p:txBody>
          <a:bodyPr anchor="ctr">
            <a:normAutofit/>
          </a:bodyPr>
          <a:lstStyle/>
          <a:p>
            <a:pPr algn="ctr"/>
            <a:r>
              <a:rPr lang="en-US" sz="4000" b="1" dirty="0"/>
              <a:t>Classification Algorithms</a:t>
            </a:r>
          </a:p>
        </p:txBody>
      </p:sp>
      <p:sp>
        <p:nvSpPr>
          <p:cNvPr id="11" name="Rectangle 1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E5E671D1-A034-426F-92C8-F8A7DB34A6C1}"/>
              </a:ext>
            </a:extLst>
          </p:cNvPr>
          <p:cNvGraphicFramePr>
            <a:graphicFrameLocks noGrp="1"/>
          </p:cNvGraphicFramePr>
          <p:nvPr>
            <p:ph idx="1"/>
            <p:extLst>
              <p:ext uri="{D42A27DB-BD31-4B8C-83A1-F6EECF244321}">
                <p14:modId xmlns:p14="http://schemas.microsoft.com/office/powerpoint/2010/main" val="3979204610"/>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69428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B333C-C510-4A77-8EC1-4DA10467DF00}"/>
              </a:ext>
            </a:extLst>
          </p:cNvPr>
          <p:cNvSpPr txBox="1">
            <a:spLocks/>
          </p:cNvSpPr>
          <p:nvPr/>
        </p:nvSpPr>
        <p:spPr>
          <a:xfrm>
            <a:off x="982860" y="445578"/>
            <a:ext cx="10515600" cy="79959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t>Model Evaluation</a:t>
            </a:r>
          </a:p>
        </p:txBody>
      </p:sp>
      <p:pic>
        <p:nvPicPr>
          <p:cNvPr id="6" name="Picture 5">
            <a:extLst>
              <a:ext uri="{FF2B5EF4-FFF2-40B4-BE49-F238E27FC236}">
                <a16:creationId xmlns:a16="http://schemas.microsoft.com/office/drawing/2014/main" id="{39F29FA9-4952-4D06-BBBE-517E445583D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486334" y="1343776"/>
            <a:ext cx="5012126" cy="4658008"/>
          </a:xfrm>
          <a:prstGeom prst="rect">
            <a:avLst/>
          </a:prstGeom>
        </p:spPr>
      </p:pic>
      <p:graphicFrame>
        <p:nvGraphicFramePr>
          <p:cNvPr id="9" name="Table 9">
            <a:extLst>
              <a:ext uri="{FF2B5EF4-FFF2-40B4-BE49-F238E27FC236}">
                <a16:creationId xmlns:a16="http://schemas.microsoft.com/office/drawing/2014/main" id="{80CDFF01-BA63-45D5-BD6A-B95F1953DB39}"/>
              </a:ext>
            </a:extLst>
          </p:cNvPr>
          <p:cNvGraphicFramePr>
            <a:graphicFrameLocks noGrp="1"/>
          </p:cNvGraphicFramePr>
          <p:nvPr>
            <p:extLst>
              <p:ext uri="{D42A27DB-BD31-4B8C-83A1-F6EECF244321}">
                <p14:modId xmlns:p14="http://schemas.microsoft.com/office/powerpoint/2010/main" val="3834060484"/>
              </p:ext>
            </p:extLst>
          </p:nvPr>
        </p:nvGraphicFramePr>
        <p:xfrm>
          <a:off x="1380360" y="2238703"/>
          <a:ext cx="3570016" cy="3030029"/>
        </p:xfrm>
        <a:graphic>
          <a:graphicData uri="http://schemas.openxmlformats.org/drawingml/2006/table">
            <a:tbl>
              <a:tblPr firstRow="1" bandRow="1">
                <a:tableStyleId>{5C22544A-7EE6-4342-B048-85BDC9FD1C3A}</a:tableStyleId>
              </a:tblPr>
              <a:tblGrid>
                <a:gridCol w="1785008">
                  <a:extLst>
                    <a:ext uri="{9D8B030D-6E8A-4147-A177-3AD203B41FA5}">
                      <a16:colId xmlns:a16="http://schemas.microsoft.com/office/drawing/2014/main" val="4043153072"/>
                    </a:ext>
                  </a:extLst>
                </a:gridCol>
                <a:gridCol w="1785008">
                  <a:extLst>
                    <a:ext uri="{9D8B030D-6E8A-4147-A177-3AD203B41FA5}">
                      <a16:colId xmlns:a16="http://schemas.microsoft.com/office/drawing/2014/main" val="4049388436"/>
                    </a:ext>
                  </a:extLst>
                </a:gridCol>
              </a:tblGrid>
              <a:tr h="452708">
                <a:tc gridSpan="2">
                  <a:txBody>
                    <a:bodyPr/>
                    <a:lstStyle/>
                    <a:p>
                      <a:pPr algn="ctr"/>
                      <a:r>
                        <a:rPr lang="en-US" sz="1800" kern="1200" dirty="0">
                          <a:solidFill>
                            <a:schemeClr val="tx1"/>
                          </a:solidFill>
                          <a:latin typeface="+mn-lt"/>
                          <a:ea typeface="+mn-ea"/>
                          <a:cs typeface="+mn-cs"/>
                        </a:rPr>
                        <a:t>Evaluation Metric Scores</a:t>
                      </a:r>
                    </a:p>
                  </a:txBody>
                  <a:tcPr/>
                </a:tc>
                <a:tc hMerge="1">
                  <a:txBody>
                    <a:bodyPr/>
                    <a:lstStyle/>
                    <a:p>
                      <a:pPr algn="ctr"/>
                      <a:endParaRPr lang="en-US" dirty="0"/>
                    </a:p>
                  </a:txBody>
                  <a:tcPr/>
                </a:tc>
                <a:extLst>
                  <a:ext uri="{0D108BD9-81ED-4DB2-BD59-A6C34878D82A}">
                    <a16:rowId xmlns:a16="http://schemas.microsoft.com/office/drawing/2014/main" val="1748730756"/>
                  </a:ext>
                </a:extLst>
              </a:tr>
              <a:tr h="859107">
                <a:tc>
                  <a:txBody>
                    <a:bodyPr/>
                    <a:lstStyle/>
                    <a:p>
                      <a:pPr algn="ctr"/>
                      <a:r>
                        <a:rPr lang="en-US" dirty="0"/>
                        <a:t>Accuracy</a:t>
                      </a:r>
                    </a:p>
                  </a:txBody>
                  <a:tcPr/>
                </a:tc>
                <a:tc>
                  <a:txBody>
                    <a:bodyPr/>
                    <a:lstStyle/>
                    <a:p>
                      <a:pPr algn="ctr"/>
                      <a:r>
                        <a:rPr lang="en-US" dirty="0"/>
                        <a:t>90%</a:t>
                      </a:r>
                    </a:p>
                  </a:txBody>
                  <a:tcPr/>
                </a:tc>
                <a:extLst>
                  <a:ext uri="{0D108BD9-81ED-4DB2-BD59-A6C34878D82A}">
                    <a16:rowId xmlns:a16="http://schemas.microsoft.com/office/drawing/2014/main" val="179741404"/>
                  </a:ext>
                </a:extLst>
              </a:tr>
              <a:tr h="859107">
                <a:tc>
                  <a:txBody>
                    <a:bodyPr/>
                    <a:lstStyle/>
                    <a:p>
                      <a:pPr algn="ctr"/>
                      <a:r>
                        <a:rPr lang="en-US" dirty="0"/>
                        <a:t>Recall</a:t>
                      </a:r>
                    </a:p>
                  </a:txBody>
                  <a:tcPr/>
                </a:tc>
                <a:tc>
                  <a:txBody>
                    <a:bodyPr/>
                    <a:lstStyle/>
                    <a:p>
                      <a:pPr algn="ctr"/>
                      <a:r>
                        <a:rPr lang="en-US" dirty="0"/>
                        <a:t>83%</a:t>
                      </a:r>
                    </a:p>
                  </a:txBody>
                  <a:tcPr/>
                </a:tc>
                <a:extLst>
                  <a:ext uri="{0D108BD9-81ED-4DB2-BD59-A6C34878D82A}">
                    <a16:rowId xmlns:a16="http://schemas.microsoft.com/office/drawing/2014/main" val="996620135"/>
                  </a:ext>
                </a:extLst>
              </a:tr>
              <a:tr h="859107">
                <a:tc>
                  <a:txBody>
                    <a:bodyPr/>
                    <a:lstStyle/>
                    <a:p>
                      <a:pPr algn="ctr"/>
                      <a:r>
                        <a:rPr lang="en-US" dirty="0"/>
                        <a:t>Precision</a:t>
                      </a:r>
                    </a:p>
                  </a:txBody>
                  <a:tcPr/>
                </a:tc>
                <a:tc>
                  <a:txBody>
                    <a:bodyPr/>
                    <a:lstStyle/>
                    <a:p>
                      <a:pPr algn="ctr"/>
                      <a:r>
                        <a:rPr lang="en-US" dirty="0"/>
                        <a:t>94%</a:t>
                      </a:r>
                    </a:p>
                  </a:txBody>
                  <a:tcPr/>
                </a:tc>
                <a:extLst>
                  <a:ext uri="{0D108BD9-81ED-4DB2-BD59-A6C34878D82A}">
                    <a16:rowId xmlns:a16="http://schemas.microsoft.com/office/drawing/2014/main" val="3323998940"/>
                  </a:ext>
                </a:extLst>
              </a:tr>
            </a:tbl>
          </a:graphicData>
        </a:graphic>
      </p:graphicFrame>
      <p:sp>
        <p:nvSpPr>
          <p:cNvPr id="10" name="TextBox 9">
            <a:extLst>
              <a:ext uri="{FF2B5EF4-FFF2-40B4-BE49-F238E27FC236}">
                <a16:creationId xmlns:a16="http://schemas.microsoft.com/office/drawing/2014/main" id="{A1BDA2D4-CCFA-49E7-A610-3BF3D80C9413}"/>
              </a:ext>
            </a:extLst>
          </p:cNvPr>
          <p:cNvSpPr txBox="1"/>
          <p:nvPr/>
        </p:nvSpPr>
        <p:spPr>
          <a:xfrm>
            <a:off x="7021309" y="1464058"/>
            <a:ext cx="3942176" cy="338554"/>
          </a:xfrm>
          <a:prstGeom prst="rect">
            <a:avLst/>
          </a:prstGeom>
          <a:noFill/>
        </p:spPr>
        <p:txBody>
          <a:bodyPr wrap="square" rtlCol="0">
            <a:spAutoFit/>
          </a:bodyPr>
          <a:lstStyle/>
          <a:p>
            <a:r>
              <a:rPr lang="en-US" sz="1600" b="1" dirty="0"/>
              <a:t>Confusion Matrix for Logistic Regression</a:t>
            </a:r>
          </a:p>
        </p:txBody>
      </p:sp>
    </p:spTree>
    <p:extLst>
      <p:ext uri="{BB962C8B-B14F-4D97-AF65-F5344CB8AC3E}">
        <p14:creationId xmlns:p14="http://schemas.microsoft.com/office/powerpoint/2010/main" val="4155253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4165AB3-7006-4430-BCE3-25476BE13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0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FC8FCB-7741-4ECA-B44C-836FB1EECDFD}"/>
              </a:ext>
            </a:extLst>
          </p:cNvPr>
          <p:cNvSpPr>
            <a:spLocks noGrp="1"/>
          </p:cNvSpPr>
          <p:nvPr>
            <p:ph type="title"/>
          </p:nvPr>
        </p:nvSpPr>
        <p:spPr>
          <a:xfrm>
            <a:off x="594360" y="339117"/>
            <a:ext cx="11003280" cy="1619890"/>
          </a:xfrm>
        </p:spPr>
        <p:txBody>
          <a:bodyPr anchor="ctr">
            <a:normAutofit/>
          </a:bodyPr>
          <a:lstStyle/>
          <a:p>
            <a:r>
              <a:rPr lang="en-US" dirty="0"/>
              <a:t>Conclusion and Future work</a:t>
            </a:r>
          </a:p>
        </p:txBody>
      </p:sp>
      <p:grpSp>
        <p:nvGrpSpPr>
          <p:cNvPr id="12" name="Group 11">
            <a:extLst>
              <a:ext uri="{FF2B5EF4-FFF2-40B4-BE49-F238E27FC236}">
                <a16:creationId xmlns:a16="http://schemas.microsoft.com/office/drawing/2014/main" id="{C57F67D8-2BFF-4661-AFAF-E2CE8B7DCE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167" y="484632"/>
            <a:ext cx="242107" cy="1340860"/>
            <a:chOff x="56167" y="484632"/>
            <a:chExt cx="242107" cy="1340860"/>
          </a:xfrm>
        </p:grpSpPr>
        <p:sp>
          <p:nvSpPr>
            <p:cNvPr id="13" name="Rectangle 2">
              <a:extLst>
                <a:ext uri="{FF2B5EF4-FFF2-40B4-BE49-F238E27FC236}">
                  <a16:creationId xmlns:a16="http://schemas.microsoft.com/office/drawing/2014/main" id="{4E1D4D71-728F-4B12-9CBF-3E5ABDA9BB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0543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59">
              <a:extLst>
                <a:ext uri="{FF2B5EF4-FFF2-40B4-BE49-F238E27FC236}">
                  <a16:creationId xmlns:a16="http://schemas.microsoft.com/office/drawing/2014/main" id="{3513D1C2-B9D1-43DC-8B39-AA4FF5AAD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0543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2">
              <a:extLst>
                <a:ext uri="{FF2B5EF4-FFF2-40B4-BE49-F238E27FC236}">
                  <a16:creationId xmlns:a16="http://schemas.microsoft.com/office/drawing/2014/main" id="{26CB8B66-F1A8-4DE9-AA67-8A7469BD73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91227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59">
              <a:extLst>
                <a:ext uri="{FF2B5EF4-FFF2-40B4-BE49-F238E27FC236}">
                  <a16:creationId xmlns:a16="http://schemas.microsoft.com/office/drawing/2014/main" id="{1F72E235-B6DE-4EE7-B11D-3FBEF9DC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91227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2">
              <a:extLst>
                <a:ext uri="{FF2B5EF4-FFF2-40B4-BE49-F238E27FC236}">
                  <a16:creationId xmlns:a16="http://schemas.microsoft.com/office/drawing/2014/main" id="{BA8C164F-E124-4ECF-9FD9-35C1F8E27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77016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59">
              <a:extLst>
                <a:ext uri="{FF2B5EF4-FFF2-40B4-BE49-F238E27FC236}">
                  <a16:creationId xmlns:a16="http://schemas.microsoft.com/office/drawing/2014/main" id="{0151D52D-979C-4B9F-A037-D9DC745367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77016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
              <a:extLst>
                <a:ext uri="{FF2B5EF4-FFF2-40B4-BE49-F238E27FC236}">
                  <a16:creationId xmlns:a16="http://schemas.microsoft.com/office/drawing/2014/main" id="{EE8F116C-C879-4D3A-8F6D-A25B7125E2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62804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59">
              <a:extLst>
                <a:ext uri="{FF2B5EF4-FFF2-40B4-BE49-F238E27FC236}">
                  <a16:creationId xmlns:a16="http://schemas.microsoft.com/office/drawing/2014/main" id="{6709DF44-7C20-4444-8862-A9203CBE64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62804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
              <a:extLst>
                <a:ext uri="{FF2B5EF4-FFF2-40B4-BE49-F238E27FC236}">
                  <a16:creationId xmlns:a16="http://schemas.microsoft.com/office/drawing/2014/main" id="{4D6A9505-9408-4DC6-BD50-75A8C69490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48593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59">
              <a:extLst>
                <a:ext uri="{FF2B5EF4-FFF2-40B4-BE49-F238E27FC236}">
                  <a16:creationId xmlns:a16="http://schemas.microsoft.com/office/drawing/2014/main" id="{419FC7F2-FF7B-464A-8956-817BAD265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48593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
              <a:extLst>
                <a:ext uri="{FF2B5EF4-FFF2-40B4-BE49-F238E27FC236}">
                  <a16:creationId xmlns:a16="http://schemas.microsoft.com/office/drawing/2014/main" id="{C0E235C3-2297-4887-8CF9-78B61DA7D8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7649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59">
              <a:extLst>
                <a:ext uri="{FF2B5EF4-FFF2-40B4-BE49-F238E27FC236}">
                  <a16:creationId xmlns:a16="http://schemas.microsoft.com/office/drawing/2014/main" id="{741D2A4A-2FC3-46D1-94A7-C4BA4823B1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7649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
              <a:extLst>
                <a:ext uri="{FF2B5EF4-FFF2-40B4-BE49-F238E27FC236}">
                  <a16:creationId xmlns:a16="http://schemas.microsoft.com/office/drawing/2014/main" id="{2E7DFA72-3CFE-4FB2-A769-C3D65C30CC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6228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59">
              <a:extLst>
                <a:ext uri="{FF2B5EF4-FFF2-40B4-BE49-F238E27FC236}">
                  <a16:creationId xmlns:a16="http://schemas.microsoft.com/office/drawing/2014/main" id="{FFB273F7-B602-4697-92DA-B9C0B70E3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6228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
              <a:extLst>
                <a:ext uri="{FF2B5EF4-FFF2-40B4-BE49-F238E27FC236}">
                  <a16:creationId xmlns:a16="http://schemas.microsoft.com/office/drawing/2014/main" id="{C76D34E0-BC86-46D8-920E-594A3C4B6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4807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59">
              <a:extLst>
                <a:ext uri="{FF2B5EF4-FFF2-40B4-BE49-F238E27FC236}">
                  <a16:creationId xmlns:a16="http://schemas.microsoft.com/office/drawing/2014/main" id="{F17BC71C-4B64-4990-90FF-78123B720C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4807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
              <a:extLst>
                <a:ext uri="{FF2B5EF4-FFF2-40B4-BE49-F238E27FC236}">
                  <a16:creationId xmlns:a16="http://schemas.microsoft.com/office/drawing/2014/main" id="{C807F90E-DB0C-4841-BFE0-9413759C2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3386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59">
              <a:extLst>
                <a:ext uri="{FF2B5EF4-FFF2-40B4-BE49-F238E27FC236}">
                  <a16:creationId xmlns:a16="http://schemas.microsoft.com/office/drawing/2014/main" id="{F7E71EE5-0746-4E81-B154-BAC5FF8671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3386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
              <a:extLst>
                <a:ext uri="{FF2B5EF4-FFF2-40B4-BE49-F238E27FC236}">
                  <a16:creationId xmlns:a16="http://schemas.microsoft.com/office/drawing/2014/main" id="{7FDDC085-25CA-4499-AAD9-DEA2035223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1965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59">
              <a:extLst>
                <a:ext uri="{FF2B5EF4-FFF2-40B4-BE49-F238E27FC236}">
                  <a16:creationId xmlns:a16="http://schemas.microsoft.com/office/drawing/2014/main" id="{1303C688-1ED7-46BE-B0EC-4638C54941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1965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AA5772E3-9E67-478F-A40D-25EE4E62DF8B}"/>
              </a:ext>
            </a:extLst>
          </p:cNvPr>
          <p:cNvSpPr>
            <a:spLocks noGrp="1"/>
          </p:cNvSpPr>
          <p:nvPr>
            <p:ph idx="1"/>
          </p:nvPr>
        </p:nvSpPr>
        <p:spPr>
          <a:xfrm>
            <a:off x="597407" y="2340429"/>
            <a:ext cx="11000233" cy="3875314"/>
          </a:xfrm>
        </p:spPr>
        <p:txBody>
          <a:bodyPr anchor="ctr">
            <a:normAutofit/>
          </a:bodyPr>
          <a:lstStyle/>
          <a:p>
            <a:pPr marL="0" indent="0">
              <a:buNone/>
            </a:pPr>
            <a:r>
              <a:rPr lang="en-US" sz="1900" b="1" dirty="0"/>
              <a:t>Conclusion</a:t>
            </a:r>
          </a:p>
          <a:p>
            <a:r>
              <a:rPr lang="en-US" sz="1900" dirty="0"/>
              <a:t>Twitter Sentiment Analysis</a:t>
            </a:r>
          </a:p>
          <a:p>
            <a:pPr lvl="1"/>
            <a:r>
              <a:rPr lang="en-US" sz="1900" dirty="0"/>
              <a:t>Good for finding relationship between tweets and bitcoin price.</a:t>
            </a:r>
          </a:p>
          <a:p>
            <a:pPr lvl="1"/>
            <a:r>
              <a:rPr lang="en-US" sz="1900" dirty="0"/>
              <a:t>70 Bitcoin influencers tweets could be a good source for predicting bitcoin price movement.</a:t>
            </a:r>
          </a:p>
          <a:p>
            <a:r>
              <a:rPr lang="en-US" sz="1900" dirty="0"/>
              <a:t>K-Nearest Neighbors and Multi-layer Perceptron algorithms can perform well to classify the increase and decrease in bitcoin price.</a:t>
            </a:r>
          </a:p>
          <a:p>
            <a:pPr marL="0" indent="0">
              <a:buNone/>
            </a:pPr>
            <a:r>
              <a:rPr lang="en-US" sz="1900" b="1" dirty="0"/>
              <a:t>Future work</a:t>
            </a:r>
          </a:p>
          <a:p>
            <a:r>
              <a:rPr lang="en-US" sz="1900" dirty="0"/>
              <a:t>Rank the 70 influencers </a:t>
            </a:r>
          </a:p>
          <a:p>
            <a:pPr lvl="1"/>
            <a:r>
              <a:rPr lang="en-US" sz="1900" dirty="0"/>
              <a:t>Find a way to rank each influencer individually to see the degree to which they influence</a:t>
            </a:r>
          </a:p>
          <a:p>
            <a:pPr lvl="1"/>
            <a:r>
              <a:rPr lang="en-US" sz="1900" dirty="0"/>
              <a:t>Thin out the herd so that we have only those who are truly the most influential</a:t>
            </a:r>
          </a:p>
          <a:p>
            <a:r>
              <a:rPr lang="en-US" sz="1900" dirty="0"/>
              <a:t>Explore other methods of sentiment analysis.</a:t>
            </a:r>
          </a:p>
        </p:txBody>
      </p:sp>
      <p:sp>
        <p:nvSpPr>
          <p:cNvPr id="34" name="Rectangle 33">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2044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58048B4-3F65-4EB9-ABA8-099353BE8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AE2FDE4-8ECB-4D0B-B871-D4EE5260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Question mark on green pastel background">
            <a:extLst>
              <a:ext uri="{FF2B5EF4-FFF2-40B4-BE49-F238E27FC236}">
                <a16:creationId xmlns:a16="http://schemas.microsoft.com/office/drawing/2014/main" id="{E2A5C9D0-C6D9-40C6-BC98-C465CEF03469}"/>
              </a:ext>
            </a:extLst>
          </p:cNvPr>
          <p:cNvPicPr>
            <a:picLocks noChangeAspect="1"/>
          </p:cNvPicPr>
          <p:nvPr/>
        </p:nvPicPr>
        <p:blipFill rotWithShape="1">
          <a:blip r:embed="rId3">
            <a:duotone>
              <a:prstClr val="black"/>
              <a:schemeClr val="bg1">
                <a:tint val="45000"/>
                <a:satMod val="400000"/>
              </a:schemeClr>
            </a:duotone>
            <a:alphaModFix amt="10000"/>
          </a:blip>
          <a:srcRect t="4538" b="20462"/>
          <a:stretch/>
        </p:blipFill>
        <p:spPr>
          <a:xfrm>
            <a:off x="20" y="10"/>
            <a:ext cx="12191980" cy="6857990"/>
          </a:xfrm>
          <a:prstGeom prst="rect">
            <a:avLst/>
          </a:prstGeom>
        </p:spPr>
      </p:pic>
      <p:sp>
        <p:nvSpPr>
          <p:cNvPr id="2" name="TextBox 1">
            <a:extLst>
              <a:ext uri="{FF2B5EF4-FFF2-40B4-BE49-F238E27FC236}">
                <a16:creationId xmlns:a16="http://schemas.microsoft.com/office/drawing/2014/main" id="{4EEF022F-EF2E-4D40-8AB7-C9A2983CD674}"/>
              </a:ext>
            </a:extLst>
          </p:cNvPr>
          <p:cNvSpPr txBox="1"/>
          <p:nvPr/>
        </p:nvSpPr>
        <p:spPr>
          <a:xfrm>
            <a:off x="732568" y="1169982"/>
            <a:ext cx="10530318" cy="273639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8000" b="1" dirty="0">
                <a:solidFill>
                  <a:schemeClr val="tx2"/>
                </a:solidFill>
                <a:latin typeface="+mj-lt"/>
                <a:ea typeface="+mj-ea"/>
                <a:cs typeface="+mj-cs"/>
              </a:rPr>
              <a:t>QUESTIONS ?</a:t>
            </a:r>
          </a:p>
        </p:txBody>
      </p:sp>
      <p:cxnSp>
        <p:nvCxnSpPr>
          <p:cNvPr id="21" name="Straight Connector 20">
            <a:extLst>
              <a:ext uri="{FF2B5EF4-FFF2-40B4-BE49-F238E27FC236}">
                <a16:creationId xmlns:a16="http://schemas.microsoft.com/office/drawing/2014/main" id="{3C86DB23-FEFE-4C3A-88FA-8E855AB1EE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BB22FAF-4B4F-40B1-97FF-67CD036C89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18488D89-E3BB-4E60-BF44-5F0BE92E3F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26" name="Straight Connector 25">
              <a:extLst>
                <a:ext uri="{FF2B5EF4-FFF2-40B4-BE49-F238E27FC236}">
                  <a16:creationId xmlns:a16="http://schemas.microsoft.com/office/drawing/2014/main" id="{98FA7B87-C151-46CF-9E07-DD4FD97175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99EB480-500C-4A3E-BED3-513B88DB01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94779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Slide Background Fill">
            <a:extLst>
              <a:ext uri="{FF2B5EF4-FFF2-40B4-BE49-F238E27FC236}">
                <a16:creationId xmlns:a16="http://schemas.microsoft.com/office/drawing/2014/main" id="{C3420C89-0B09-4632-A4AF-3971D08BF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Color Cover">
            <a:extLst>
              <a:ext uri="{FF2B5EF4-FFF2-40B4-BE49-F238E27FC236}">
                <a16:creationId xmlns:a16="http://schemas.microsoft.com/office/drawing/2014/main" id="{4E5CBA61-BF74-40B4-A3A8-366BBA626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8" name="Group 14">
            <a:extLst>
              <a:ext uri="{FF2B5EF4-FFF2-40B4-BE49-F238E27FC236}">
                <a16:creationId xmlns:a16="http://schemas.microsoft.com/office/drawing/2014/main" id="{0C08EDA0-D5F6-4481-BBA8-966D95EC42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929"/>
            <a:ext cx="12188952" cy="3490956"/>
            <a:chOff x="651279" y="598259"/>
            <a:chExt cx="10889442" cy="5680742"/>
          </a:xfrm>
        </p:grpSpPr>
        <p:sp>
          <p:nvSpPr>
            <p:cNvPr id="16" name="Color">
              <a:extLst>
                <a:ext uri="{FF2B5EF4-FFF2-40B4-BE49-F238E27FC236}">
                  <a16:creationId xmlns:a16="http://schemas.microsoft.com/office/drawing/2014/main" id="{CC23B4B4-906F-45F7-A1BD-F1DBF97EB4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Color">
              <a:extLst>
                <a:ext uri="{FF2B5EF4-FFF2-40B4-BE49-F238E27FC236}">
                  <a16:creationId xmlns:a16="http://schemas.microsoft.com/office/drawing/2014/main" id="{4CD72A2D-5584-4CC0-828C-F46BC42607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descr="Icon&#10;&#10;Description automatically generated">
            <a:extLst>
              <a:ext uri="{FF2B5EF4-FFF2-40B4-BE49-F238E27FC236}">
                <a16:creationId xmlns:a16="http://schemas.microsoft.com/office/drawing/2014/main" id="{75C0226E-956C-4411-8387-C9AC7CFAED20}"/>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r="693" b="1"/>
          <a:stretch/>
        </p:blipFill>
        <p:spPr>
          <a:xfrm>
            <a:off x="6803647" y="1065276"/>
            <a:ext cx="4730214" cy="4727448"/>
          </a:xfrm>
          <a:prstGeom prst="rect">
            <a:avLst/>
          </a:prstGeom>
        </p:spPr>
      </p:pic>
      <p:grpSp>
        <p:nvGrpSpPr>
          <p:cNvPr id="19" name="Group 18">
            <a:extLst>
              <a:ext uri="{FF2B5EF4-FFF2-40B4-BE49-F238E27FC236}">
                <a16:creationId xmlns:a16="http://schemas.microsoft.com/office/drawing/2014/main" id="{ED1D4DBC-180F-4364-A77A-427818EEA4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0" y="0"/>
            <a:chExt cx="12188952" cy="6858000"/>
          </a:xfrm>
        </p:grpSpPr>
        <p:sp>
          <p:nvSpPr>
            <p:cNvPr id="20" name="Freeform: Shape 19">
              <a:extLst>
                <a:ext uri="{FF2B5EF4-FFF2-40B4-BE49-F238E27FC236}">
                  <a16:creationId xmlns:a16="http://schemas.microsoft.com/office/drawing/2014/main" id="{E979919B-BEE8-434A-89DF-BE8E28142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F9CD2586-0E0D-473F-B583-24719041D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30BAE38B-57E3-40D2-B225-F815D1C8D5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2F0F9843-D824-455E-9174-8418FDCE5F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E6B526B7-0747-48BB-BDD0-E9E358F098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7E5E2A43-EBD9-4E2B-8167-6EFCC3646E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4EE56EB6-9B75-4BB0-A6E5-071CDEFC2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139F75BC-768E-406A-9A8E-37D58F97933B}"/>
              </a:ext>
            </a:extLst>
          </p:cNvPr>
          <p:cNvSpPr>
            <a:spLocks noGrp="1"/>
          </p:cNvSpPr>
          <p:nvPr>
            <p:ph type="title"/>
          </p:nvPr>
        </p:nvSpPr>
        <p:spPr>
          <a:xfrm>
            <a:off x="786384" y="841249"/>
            <a:ext cx="5692953" cy="2594302"/>
          </a:xfrm>
        </p:spPr>
        <p:txBody>
          <a:bodyPr vert="horz" lIns="91440" tIns="45720" rIns="91440" bIns="45720" rtlCol="0" anchor="b">
            <a:normAutofit/>
          </a:bodyPr>
          <a:lstStyle/>
          <a:p>
            <a:r>
              <a:rPr lang="en-US" sz="4800" dirty="0">
                <a:solidFill>
                  <a:schemeClr val="bg1"/>
                </a:solidFill>
              </a:rPr>
              <a:t>Table of Contents</a:t>
            </a:r>
          </a:p>
        </p:txBody>
      </p:sp>
      <p:sp>
        <p:nvSpPr>
          <p:cNvPr id="3" name="TextBox 2">
            <a:extLst>
              <a:ext uri="{FF2B5EF4-FFF2-40B4-BE49-F238E27FC236}">
                <a16:creationId xmlns:a16="http://schemas.microsoft.com/office/drawing/2014/main" id="{9A46C8BF-5C93-47E4-9310-A89DDCE9C011}"/>
              </a:ext>
            </a:extLst>
          </p:cNvPr>
          <p:cNvSpPr txBox="1"/>
          <p:nvPr/>
        </p:nvSpPr>
        <p:spPr>
          <a:xfrm>
            <a:off x="786383" y="3566810"/>
            <a:ext cx="5692953" cy="2651110"/>
          </a:xfrm>
          <a:prstGeom prst="rect">
            <a:avLst/>
          </a:prstGeom>
        </p:spPr>
        <p:txBody>
          <a:bodyPr vert="horz" lIns="91440" tIns="45720" rIns="91440" bIns="45720" rtlCol="0" anchor="t">
            <a:normAutofit/>
          </a:bodyPr>
          <a:lstStyle/>
          <a:p>
            <a:pPr marL="342900" indent="-228600">
              <a:lnSpc>
                <a:spcPct val="90000"/>
              </a:lnSpc>
              <a:spcAft>
                <a:spcPts val="600"/>
              </a:spcAft>
              <a:buFont typeface="Arial" panose="020B0604020202020204" pitchFamily="34" charset="0"/>
              <a:buChar char="•"/>
            </a:pPr>
            <a:r>
              <a:rPr lang="en-US" dirty="0">
                <a:solidFill>
                  <a:schemeClr val="tx2"/>
                </a:solidFill>
              </a:rPr>
              <a:t>Problem Statement</a:t>
            </a:r>
          </a:p>
          <a:p>
            <a:pPr marL="342900" indent="-228600">
              <a:lnSpc>
                <a:spcPct val="90000"/>
              </a:lnSpc>
              <a:spcAft>
                <a:spcPts val="600"/>
              </a:spcAft>
              <a:buFont typeface="Arial" panose="020B0604020202020204" pitchFamily="34" charset="0"/>
              <a:buChar char="•"/>
            </a:pPr>
            <a:r>
              <a:rPr lang="en-US" dirty="0">
                <a:solidFill>
                  <a:schemeClr val="tx2"/>
                </a:solidFill>
              </a:rPr>
              <a:t>Bitcoin</a:t>
            </a:r>
          </a:p>
          <a:p>
            <a:pPr marL="342900" indent="-228600">
              <a:lnSpc>
                <a:spcPct val="90000"/>
              </a:lnSpc>
              <a:spcAft>
                <a:spcPts val="600"/>
              </a:spcAft>
              <a:buFont typeface="Arial" panose="020B0604020202020204" pitchFamily="34" charset="0"/>
              <a:buChar char="•"/>
            </a:pPr>
            <a:r>
              <a:rPr lang="en-US" dirty="0">
                <a:solidFill>
                  <a:schemeClr val="tx2"/>
                </a:solidFill>
              </a:rPr>
              <a:t>Project work-flow</a:t>
            </a:r>
          </a:p>
          <a:p>
            <a:pPr marL="342900" indent="-228600">
              <a:lnSpc>
                <a:spcPct val="90000"/>
              </a:lnSpc>
              <a:spcAft>
                <a:spcPts val="600"/>
              </a:spcAft>
              <a:buFont typeface="Arial" panose="020B0604020202020204" pitchFamily="34" charset="0"/>
              <a:buChar char="•"/>
            </a:pPr>
            <a:r>
              <a:rPr lang="en-US" dirty="0">
                <a:solidFill>
                  <a:schemeClr val="tx2"/>
                </a:solidFill>
              </a:rPr>
              <a:t>Data Collection and Cleaning</a:t>
            </a:r>
          </a:p>
          <a:p>
            <a:pPr marL="342900" indent="-228600">
              <a:lnSpc>
                <a:spcPct val="90000"/>
              </a:lnSpc>
              <a:spcAft>
                <a:spcPts val="600"/>
              </a:spcAft>
              <a:buFont typeface="Arial" panose="020B0604020202020204" pitchFamily="34" charset="0"/>
              <a:buChar char="•"/>
            </a:pPr>
            <a:r>
              <a:rPr lang="en-US" dirty="0">
                <a:solidFill>
                  <a:schemeClr val="tx2"/>
                </a:solidFill>
              </a:rPr>
              <a:t>Data Exploration</a:t>
            </a:r>
          </a:p>
          <a:p>
            <a:pPr marL="342900" indent="-228600">
              <a:lnSpc>
                <a:spcPct val="90000"/>
              </a:lnSpc>
              <a:spcAft>
                <a:spcPts val="600"/>
              </a:spcAft>
              <a:buFont typeface="Arial" panose="020B0604020202020204" pitchFamily="34" charset="0"/>
              <a:buChar char="•"/>
            </a:pPr>
            <a:r>
              <a:rPr lang="en-US" dirty="0">
                <a:solidFill>
                  <a:schemeClr val="tx2"/>
                </a:solidFill>
              </a:rPr>
              <a:t>Modeling</a:t>
            </a:r>
          </a:p>
          <a:p>
            <a:pPr marL="342900" indent="-228600">
              <a:lnSpc>
                <a:spcPct val="90000"/>
              </a:lnSpc>
              <a:spcAft>
                <a:spcPts val="600"/>
              </a:spcAft>
              <a:buFont typeface="Arial" panose="020B0604020202020204" pitchFamily="34" charset="0"/>
              <a:buChar char="•"/>
            </a:pPr>
            <a:r>
              <a:rPr lang="en-US" dirty="0">
                <a:solidFill>
                  <a:schemeClr val="tx2"/>
                </a:solidFill>
              </a:rPr>
              <a:t>Conclusion and Future work</a:t>
            </a:r>
          </a:p>
        </p:txBody>
      </p:sp>
    </p:spTree>
    <p:extLst>
      <p:ext uri="{BB962C8B-B14F-4D97-AF65-F5344CB8AC3E}">
        <p14:creationId xmlns:p14="http://schemas.microsoft.com/office/powerpoint/2010/main" val="3676347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4165AB3-7006-4430-BCE3-25476BE13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0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A6B65B-06DE-4ADC-A53C-1021ABB2A676}"/>
              </a:ext>
            </a:extLst>
          </p:cNvPr>
          <p:cNvSpPr>
            <a:spLocks noGrp="1"/>
          </p:cNvSpPr>
          <p:nvPr>
            <p:ph type="title"/>
          </p:nvPr>
        </p:nvSpPr>
        <p:spPr>
          <a:xfrm>
            <a:off x="594360" y="339117"/>
            <a:ext cx="11003280" cy="1619890"/>
          </a:xfrm>
        </p:spPr>
        <p:txBody>
          <a:bodyPr anchor="ctr">
            <a:normAutofit/>
          </a:bodyPr>
          <a:lstStyle/>
          <a:p>
            <a:r>
              <a:rPr lang="en-US"/>
              <a:t>Problem Statement</a:t>
            </a:r>
          </a:p>
        </p:txBody>
      </p:sp>
      <p:grpSp>
        <p:nvGrpSpPr>
          <p:cNvPr id="25" name="Group 24">
            <a:extLst>
              <a:ext uri="{FF2B5EF4-FFF2-40B4-BE49-F238E27FC236}">
                <a16:creationId xmlns:a16="http://schemas.microsoft.com/office/drawing/2014/main" id="{C57F67D8-2BFF-4661-AFAF-E2CE8B7DCE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167" y="484632"/>
            <a:ext cx="242107" cy="1340860"/>
            <a:chOff x="56167" y="484632"/>
            <a:chExt cx="242107" cy="1340860"/>
          </a:xfrm>
        </p:grpSpPr>
        <p:sp>
          <p:nvSpPr>
            <p:cNvPr id="26" name="Rectangle 2">
              <a:extLst>
                <a:ext uri="{FF2B5EF4-FFF2-40B4-BE49-F238E27FC236}">
                  <a16:creationId xmlns:a16="http://schemas.microsoft.com/office/drawing/2014/main" id="{4E1D4D71-728F-4B12-9CBF-3E5ABDA9BB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0543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59">
              <a:extLst>
                <a:ext uri="{FF2B5EF4-FFF2-40B4-BE49-F238E27FC236}">
                  <a16:creationId xmlns:a16="http://schemas.microsoft.com/office/drawing/2014/main" id="{3513D1C2-B9D1-43DC-8B39-AA4FF5AAD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0543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
              <a:extLst>
                <a:ext uri="{FF2B5EF4-FFF2-40B4-BE49-F238E27FC236}">
                  <a16:creationId xmlns:a16="http://schemas.microsoft.com/office/drawing/2014/main" id="{26CB8B66-F1A8-4DE9-AA67-8A7469BD73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91227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59">
              <a:extLst>
                <a:ext uri="{FF2B5EF4-FFF2-40B4-BE49-F238E27FC236}">
                  <a16:creationId xmlns:a16="http://schemas.microsoft.com/office/drawing/2014/main" id="{1F72E235-B6DE-4EE7-B11D-3FBEF9DC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91227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
              <a:extLst>
                <a:ext uri="{FF2B5EF4-FFF2-40B4-BE49-F238E27FC236}">
                  <a16:creationId xmlns:a16="http://schemas.microsoft.com/office/drawing/2014/main" id="{BA8C164F-E124-4ECF-9FD9-35C1F8E27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77016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59">
              <a:extLst>
                <a:ext uri="{FF2B5EF4-FFF2-40B4-BE49-F238E27FC236}">
                  <a16:creationId xmlns:a16="http://schemas.microsoft.com/office/drawing/2014/main" id="{0151D52D-979C-4B9F-A037-D9DC745367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77016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
              <a:extLst>
                <a:ext uri="{FF2B5EF4-FFF2-40B4-BE49-F238E27FC236}">
                  <a16:creationId xmlns:a16="http://schemas.microsoft.com/office/drawing/2014/main" id="{EE8F116C-C879-4D3A-8F6D-A25B7125E2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62804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59">
              <a:extLst>
                <a:ext uri="{FF2B5EF4-FFF2-40B4-BE49-F238E27FC236}">
                  <a16:creationId xmlns:a16="http://schemas.microsoft.com/office/drawing/2014/main" id="{6709DF44-7C20-4444-8862-A9203CBE64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62804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
              <a:extLst>
                <a:ext uri="{FF2B5EF4-FFF2-40B4-BE49-F238E27FC236}">
                  <a16:creationId xmlns:a16="http://schemas.microsoft.com/office/drawing/2014/main" id="{4D6A9505-9408-4DC6-BD50-75A8C69490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48593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59">
              <a:extLst>
                <a:ext uri="{FF2B5EF4-FFF2-40B4-BE49-F238E27FC236}">
                  <a16:creationId xmlns:a16="http://schemas.microsoft.com/office/drawing/2014/main" id="{419FC7F2-FF7B-464A-8956-817BAD265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48593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2">
              <a:extLst>
                <a:ext uri="{FF2B5EF4-FFF2-40B4-BE49-F238E27FC236}">
                  <a16:creationId xmlns:a16="http://schemas.microsoft.com/office/drawing/2014/main" id="{C0E235C3-2297-4887-8CF9-78B61DA7D8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7649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59">
              <a:extLst>
                <a:ext uri="{FF2B5EF4-FFF2-40B4-BE49-F238E27FC236}">
                  <a16:creationId xmlns:a16="http://schemas.microsoft.com/office/drawing/2014/main" id="{741D2A4A-2FC3-46D1-94A7-C4BA4823B1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7649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2">
              <a:extLst>
                <a:ext uri="{FF2B5EF4-FFF2-40B4-BE49-F238E27FC236}">
                  <a16:creationId xmlns:a16="http://schemas.microsoft.com/office/drawing/2014/main" id="{2E7DFA72-3CFE-4FB2-A769-C3D65C30CC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6228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59">
              <a:extLst>
                <a:ext uri="{FF2B5EF4-FFF2-40B4-BE49-F238E27FC236}">
                  <a16:creationId xmlns:a16="http://schemas.microsoft.com/office/drawing/2014/main" id="{FFB273F7-B602-4697-92DA-B9C0B70E3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6228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2">
              <a:extLst>
                <a:ext uri="{FF2B5EF4-FFF2-40B4-BE49-F238E27FC236}">
                  <a16:creationId xmlns:a16="http://schemas.microsoft.com/office/drawing/2014/main" id="{C76D34E0-BC86-46D8-920E-594A3C4B6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4807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59">
              <a:extLst>
                <a:ext uri="{FF2B5EF4-FFF2-40B4-BE49-F238E27FC236}">
                  <a16:creationId xmlns:a16="http://schemas.microsoft.com/office/drawing/2014/main" id="{F17BC71C-4B64-4990-90FF-78123B720C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4807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2">
              <a:extLst>
                <a:ext uri="{FF2B5EF4-FFF2-40B4-BE49-F238E27FC236}">
                  <a16:creationId xmlns:a16="http://schemas.microsoft.com/office/drawing/2014/main" id="{C807F90E-DB0C-4841-BFE0-9413759C2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3386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59">
              <a:extLst>
                <a:ext uri="{FF2B5EF4-FFF2-40B4-BE49-F238E27FC236}">
                  <a16:creationId xmlns:a16="http://schemas.microsoft.com/office/drawing/2014/main" id="{F7E71EE5-0746-4E81-B154-BAC5FF8671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3386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2">
              <a:extLst>
                <a:ext uri="{FF2B5EF4-FFF2-40B4-BE49-F238E27FC236}">
                  <a16:creationId xmlns:a16="http://schemas.microsoft.com/office/drawing/2014/main" id="{7FDDC085-25CA-4499-AAD9-DEA2035223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1965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59">
              <a:extLst>
                <a:ext uri="{FF2B5EF4-FFF2-40B4-BE49-F238E27FC236}">
                  <a16:creationId xmlns:a16="http://schemas.microsoft.com/office/drawing/2014/main" id="{1303C688-1ED7-46BE-B0EC-4638C54941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1965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BD566A06-4EB5-46C0-9109-58F77FC2E31A}"/>
              </a:ext>
            </a:extLst>
          </p:cNvPr>
          <p:cNvSpPr>
            <a:spLocks noGrp="1"/>
          </p:cNvSpPr>
          <p:nvPr>
            <p:ph idx="1"/>
          </p:nvPr>
        </p:nvSpPr>
        <p:spPr>
          <a:xfrm>
            <a:off x="597407" y="2721429"/>
            <a:ext cx="11000233" cy="3494314"/>
          </a:xfrm>
        </p:spPr>
        <p:txBody>
          <a:bodyPr anchor="ctr">
            <a:normAutofit/>
          </a:bodyPr>
          <a:lstStyle/>
          <a:p>
            <a:pPr marL="0" indent="0">
              <a:buNone/>
            </a:pPr>
            <a:r>
              <a:rPr lang="en-US" sz="2400" dirty="0"/>
              <a:t>This project is aimed at predicting the daily increase or decrease in the price of bitcoin using Twitter sentiment analysis.</a:t>
            </a:r>
          </a:p>
          <a:p>
            <a:pPr marL="0" indent="0">
              <a:buNone/>
            </a:pPr>
            <a:endParaRPr lang="en-US" sz="2400" dirty="0"/>
          </a:p>
        </p:txBody>
      </p:sp>
      <p:sp>
        <p:nvSpPr>
          <p:cNvPr id="47" name="Rectangle 46">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6445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560AFAAC-EA6C-45A9-9E03-C9C9F0193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6" name="Picture 5" descr="A picture containing text, indoor, close&#10;&#10;Description automatically generated">
            <a:extLst>
              <a:ext uri="{FF2B5EF4-FFF2-40B4-BE49-F238E27FC236}">
                <a16:creationId xmlns:a16="http://schemas.microsoft.com/office/drawing/2014/main" id="{371DC9D2-A53B-4344-AEA5-05E153C3B972}"/>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28861" r="-1" b="-1"/>
          <a:stretch/>
        </p:blipFill>
        <p:spPr>
          <a:xfrm>
            <a:off x="4883022" y="10"/>
            <a:ext cx="7308978" cy="6857990"/>
          </a:xfrm>
          <a:custGeom>
            <a:avLst/>
            <a:gdLst/>
            <a:ahLst/>
            <a:cxnLst/>
            <a:rect l="l" t="t" r="r" b="b"/>
            <a:pathLst>
              <a:path w="7308978" h="6858000">
                <a:moveTo>
                  <a:pt x="0" y="0"/>
                </a:moveTo>
                <a:lnTo>
                  <a:pt x="7308978" y="0"/>
                </a:lnTo>
                <a:lnTo>
                  <a:pt x="7308978" y="6858000"/>
                </a:lnTo>
                <a:lnTo>
                  <a:pt x="0" y="6858000"/>
                </a:lnTo>
                <a:lnTo>
                  <a:pt x="62983" y="6788730"/>
                </a:lnTo>
                <a:cubicBezTo>
                  <a:pt x="773509" y="5928900"/>
                  <a:pt x="1212978" y="4741056"/>
                  <a:pt x="1212978" y="3429000"/>
                </a:cubicBezTo>
                <a:cubicBezTo>
                  <a:pt x="1212978" y="2116944"/>
                  <a:pt x="773509" y="929100"/>
                  <a:pt x="62983" y="69271"/>
                </a:cubicBezTo>
                <a:close/>
              </a:path>
            </a:pathLst>
          </a:custGeom>
        </p:spPr>
      </p:pic>
      <p:sp useBgFill="1">
        <p:nvSpPr>
          <p:cNvPr id="33" name="Freeform: Shape 32">
            <a:extLst>
              <a:ext uri="{FF2B5EF4-FFF2-40B4-BE49-F238E27FC236}">
                <a16:creationId xmlns:a16="http://schemas.microsoft.com/office/drawing/2014/main" id="{83549E37-C86B-4401-90BD-D8BF83859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3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3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3" y="0"/>
                </a:lnTo>
                <a:lnTo>
                  <a:pt x="4946006" y="69271"/>
                </a:lnTo>
                <a:cubicBezTo>
                  <a:pt x="5656532" y="929100"/>
                  <a:pt x="6096001" y="2116944"/>
                  <a:pt x="6096001" y="3429000"/>
                </a:cubicBezTo>
                <a:cubicBezTo>
                  <a:pt x="6096001" y="4741056"/>
                  <a:pt x="5656532" y="5928900"/>
                  <a:pt x="4946006" y="6788730"/>
                </a:cubicBezTo>
                <a:lnTo>
                  <a:pt x="4883023"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5" name="Freeform: Shape 34">
            <a:extLst>
              <a:ext uri="{FF2B5EF4-FFF2-40B4-BE49-F238E27FC236}">
                <a16:creationId xmlns:a16="http://schemas.microsoft.com/office/drawing/2014/main" id="{8A17784E-76D8-4521-A77D-0D2EBB923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6857" cy="6858000"/>
          </a:xfrm>
          <a:custGeom>
            <a:avLst/>
            <a:gdLst>
              <a:gd name="connsiteX0" fmla="*/ 0 w 6086857"/>
              <a:gd name="connsiteY0" fmla="*/ 0 h 6858000"/>
              <a:gd name="connsiteX1" fmla="*/ 4873879 w 6086857"/>
              <a:gd name="connsiteY1" fmla="*/ 0 h 6858000"/>
              <a:gd name="connsiteX2" fmla="*/ 4936862 w 6086857"/>
              <a:gd name="connsiteY2" fmla="*/ 69271 h 6858000"/>
              <a:gd name="connsiteX3" fmla="*/ 6086857 w 6086857"/>
              <a:gd name="connsiteY3" fmla="*/ 3429000 h 6858000"/>
              <a:gd name="connsiteX4" fmla="*/ 4936862 w 6086857"/>
              <a:gd name="connsiteY4" fmla="*/ 6788730 h 6858000"/>
              <a:gd name="connsiteX5" fmla="*/ 4873879 w 6086857"/>
              <a:gd name="connsiteY5" fmla="*/ 6858000 h 6858000"/>
              <a:gd name="connsiteX6" fmla="*/ 0 w 608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6857" h="6858000">
                <a:moveTo>
                  <a:pt x="0" y="0"/>
                </a:moveTo>
                <a:lnTo>
                  <a:pt x="4873879" y="0"/>
                </a:lnTo>
                <a:lnTo>
                  <a:pt x="4936862" y="69271"/>
                </a:lnTo>
                <a:cubicBezTo>
                  <a:pt x="5647388" y="929100"/>
                  <a:pt x="6086857" y="2116944"/>
                  <a:pt x="6086857" y="3429000"/>
                </a:cubicBezTo>
                <a:cubicBezTo>
                  <a:pt x="6086857" y="4741056"/>
                  <a:pt x="5647388" y="5928900"/>
                  <a:pt x="4936862" y="6788730"/>
                </a:cubicBezTo>
                <a:lnTo>
                  <a:pt x="487387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A2CDBA1-F7FF-4F35-AC33-17CFFA7776FD}"/>
              </a:ext>
            </a:extLst>
          </p:cNvPr>
          <p:cNvSpPr>
            <a:spLocks noGrp="1"/>
          </p:cNvSpPr>
          <p:nvPr>
            <p:ph type="title"/>
          </p:nvPr>
        </p:nvSpPr>
        <p:spPr>
          <a:xfrm>
            <a:off x="374904" y="856488"/>
            <a:ext cx="4992624" cy="1243584"/>
          </a:xfrm>
        </p:spPr>
        <p:txBody>
          <a:bodyPr anchor="ctr">
            <a:normAutofit/>
          </a:bodyPr>
          <a:lstStyle/>
          <a:p>
            <a:r>
              <a:rPr lang="en-US" sz="3400" dirty="0"/>
              <a:t>Bitcoin’s History</a:t>
            </a:r>
          </a:p>
        </p:txBody>
      </p:sp>
      <p:sp>
        <p:nvSpPr>
          <p:cNvPr id="37" name="Rectangle 36">
            <a:extLst>
              <a:ext uri="{FF2B5EF4-FFF2-40B4-BE49-F238E27FC236}">
                <a16:creationId xmlns:a16="http://schemas.microsoft.com/office/drawing/2014/main" id="{C0036C6B-F09C-4EAB-AE02-8D056EE748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325"/>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Rectangle 38">
            <a:extLst>
              <a:ext uri="{FF2B5EF4-FFF2-40B4-BE49-F238E27FC236}">
                <a16:creationId xmlns:a16="http://schemas.microsoft.com/office/drawing/2014/main" id="{FC8D5885-2804-4D3C-BE31-902E4D32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769" y="2195336"/>
            <a:ext cx="49834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0EE476E-91A6-4DDC-B2F7-1681956D84AA}"/>
              </a:ext>
            </a:extLst>
          </p:cNvPr>
          <p:cNvSpPr>
            <a:spLocks noGrp="1"/>
          </p:cNvSpPr>
          <p:nvPr>
            <p:ph idx="1"/>
          </p:nvPr>
        </p:nvSpPr>
        <p:spPr>
          <a:xfrm>
            <a:off x="374904" y="2451245"/>
            <a:ext cx="5065776" cy="3474067"/>
          </a:xfrm>
        </p:spPr>
        <p:txBody>
          <a:bodyPr anchor="t">
            <a:normAutofit/>
          </a:bodyPr>
          <a:lstStyle/>
          <a:p>
            <a:pPr>
              <a:lnSpc>
                <a:spcPct val="100000"/>
              </a:lnSpc>
            </a:pPr>
            <a:r>
              <a:rPr lang="en-US" sz="1800" dirty="0"/>
              <a:t>In October 2008,  Satoshi Nakamoto created bitcoin.</a:t>
            </a:r>
          </a:p>
          <a:p>
            <a:pPr>
              <a:lnSpc>
                <a:spcPct val="100000"/>
              </a:lnSpc>
            </a:pPr>
            <a:r>
              <a:rPr lang="en-US" sz="1800" dirty="0"/>
              <a:t>A transparent ledger without a central authority.</a:t>
            </a:r>
          </a:p>
          <a:p>
            <a:pPr>
              <a:lnSpc>
                <a:spcPct val="100000"/>
              </a:lnSpc>
            </a:pPr>
            <a:r>
              <a:rPr lang="en-US" sz="1800" dirty="0"/>
              <a:t>Pseudo-anonymous.</a:t>
            </a:r>
          </a:p>
          <a:p>
            <a:pPr>
              <a:lnSpc>
                <a:spcPct val="100000"/>
              </a:lnSpc>
            </a:pPr>
            <a:r>
              <a:rPr lang="en-US" sz="1800" dirty="0"/>
              <a:t>Decentralized.</a:t>
            </a:r>
          </a:p>
          <a:p>
            <a:pPr>
              <a:lnSpc>
                <a:spcPct val="100000"/>
              </a:lnSpc>
            </a:pPr>
            <a:r>
              <a:rPr lang="en-US" sz="1800" dirty="0"/>
              <a:t>Buying bitcoin.</a:t>
            </a:r>
          </a:p>
          <a:p>
            <a:pPr>
              <a:lnSpc>
                <a:spcPct val="100000"/>
              </a:lnSpc>
            </a:pPr>
            <a:r>
              <a:rPr lang="en-US" sz="1800" dirty="0"/>
              <a:t>Digital commerce</a:t>
            </a:r>
          </a:p>
          <a:p>
            <a:pPr>
              <a:lnSpc>
                <a:spcPct val="100000"/>
              </a:lnSpc>
            </a:pPr>
            <a:endParaRPr lang="en-US" sz="1800" dirty="0"/>
          </a:p>
        </p:txBody>
      </p:sp>
    </p:spTree>
    <p:extLst>
      <p:ext uri="{BB962C8B-B14F-4D97-AF65-F5344CB8AC3E}">
        <p14:creationId xmlns:p14="http://schemas.microsoft.com/office/powerpoint/2010/main" val="118220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glass&#10;&#10;Description generated with high confidence">
            <a:extLst>
              <a:ext uri="{FF2B5EF4-FFF2-40B4-BE49-F238E27FC236}">
                <a16:creationId xmlns:a16="http://schemas.microsoft.com/office/drawing/2014/main" id="{77CCEDC0-5ECF-4EF1-8011-8C4901E4F5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6247" y="2158440"/>
            <a:ext cx="1213980" cy="776153"/>
          </a:xfrm>
          <a:prstGeom prst="rect">
            <a:avLst/>
          </a:prstGeom>
        </p:spPr>
      </p:pic>
      <p:sp>
        <p:nvSpPr>
          <p:cNvPr id="4" name="TextBox 3">
            <a:extLst>
              <a:ext uri="{FF2B5EF4-FFF2-40B4-BE49-F238E27FC236}">
                <a16:creationId xmlns:a16="http://schemas.microsoft.com/office/drawing/2014/main" id="{454A64A2-3534-4FCB-9786-A4D899A71AB7}"/>
              </a:ext>
            </a:extLst>
          </p:cNvPr>
          <p:cNvSpPr txBox="1"/>
          <p:nvPr/>
        </p:nvSpPr>
        <p:spPr>
          <a:xfrm>
            <a:off x="827526" y="1007529"/>
            <a:ext cx="230655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Tweets Of 70 Influential People</a:t>
            </a:r>
          </a:p>
        </p:txBody>
      </p:sp>
      <p:cxnSp>
        <p:nvCxnSpPr>
          <p:cNvPr id="11" name="Straight Arrow Connector 10">
            <a:extLst>
              <a:ext uri="{FF2B5EF4-FFF2-40B4-BE49-F238E27FC236}">
                <a16:creationId xmlns:a16="http://schemas.microsoft.com/office/drawing/2014/main" id="{5B7F6710-DA22-4D78-8A13-2B94B800F678}"/>
              </a:ext>
            </a:extLst>
          </p:cNvPr>
          <p:cNvCxnSpPr>
            <a:cxnSpLocks/>
            <a:stCxn id="3" idx="2"/>
          </p:cNvCxnSpPr>
          <p:nvPr/>
        </p:nvCxnSpPr>
        <p:spPr>
          <a:xfrm flipH="1">
            <a:off x="1583236" y="2934593"/>
            <a:ext cx="1" cy="480891"/>
          </a:xfrm>
          <a:prstGeom prst="straightConnector1">
            <a:avLst/>
          </a:prstGeom>
          <a:ln w="3810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670C5B55-AF48-4E7E-B4BB-C9FB0FECA746}"/>
              </a:ext>
            </a:extLst>
          </p:cNvPr>
          <p:cNvSpPr/>
          <p:nvPr/>
        </p:nvSpPr>
        <p:spPr>
          <a:xfrm>
            <a:off x="827526" y="4388510"/>
            <a:ext cx="1477864" cy="5620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Calculate Tweets’ Score</a:t>
            </a:r>
          </a:p>
        </p:txBody>
      </p:sp>
      <p:cxnSp>
        <p:nvCxnSpPr>
          <p:cNvPr id="28" name="Straight Arrow Connector 27">
            <a:extLst>
              <a:ext uri="{FF2B5EF4-FFF2-40B4-BE49-F238E27FC236}">
                <a16:creationId xmlns:a16="http://schemas.microsoft.com/office/drawing/2014/main" id="{F8A04168-8786-4637-84F1-F76887C7BF34}"/>
              </a:ext>
            </a:extLst>
          </p:cNvPr>
          <p:cNvCxnSpPr>
            <a:cxnSpLocks/>
            <a:stCxn id="17" idx="3"/>
            <a:endCxn id="32" idx="1"/>
          </p:cNvCxnSpPr>
          <p:nvPr/>
        </p:nvCxnSpPr>
        <p:spPr>
          <a:xfrm flipV="1">
            <a:off x="2305390" y="4652352"/>
            <a:ext cx="1419322" cy="17189"/>
          </a:xfrm>
          <a:prstGeom prst="straightConnector1">
            <a:avLst/>
          </a:prstGeom>
          <a:ln w="3810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7ACDF6D7-C635-4908-A4CC-3C54D406071A}"/>
              </a:ext>
            </a:extLst>
          </p:cNvPr>
          <p:cNvSpPr/>
          <p:nvPr/>
        </p:nvSpPr>
        <p:spPr>
          <a:xfrm>
            <a:off x="3724712" y="4371321"/>
            <a:ext cx="1477864" cy="5620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Feature Set</a:t>
            </a:r>
          </a:p>
        </p:txBody>
      </p:sp>
      <p:sp>
        <p:nvSpPr>
          <p:cNvPr id="38" name="Rectangle 37">
            <a:extLst>
              <a:ext uri="{FF2B5EF4-FFF2-40B4-BE49-F238E27FC236}">
                <a16:creationId xmlns:a16="http://schemas.microsoft.com/office/drawing/2014/main" id="{001A256A-30A2-47B4-850A-BB59FF2EC6C9}"/>
              </a:ext>
            </a:extLst>
          </p:cNvPr>
          <p:cNvSpPr/>
          <p:nvPr/>
        </p:nvSpPr>
        <p:spPr>
          <a:xfrm>
            <a:off x="8871197" y="2333637"/>
            <a:ext cx="1477864" cy="5620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Training Model</a:t>
            </a:r>
          </a:p>
        </p:txBody>
      </p:sp>
      <p:sp>
        <p:nvSpPr>
          <p:cNvPr id="51" name="TextBox 50">
            <a:extLst>
              <a:ext uri="{FF2B5EF4-FFF2-40B4-BE49-F238E27FC236}">
                <a16:creationId xmlns:a16="http://schemas.microsoft.com/office/drawing/2014/main" id="{156670F7-96FC-470F-AE7D-616B46761C60}"/>
              </a:ext>
            </a:extLst>
          </p:cNvPr>
          <p:cNvSpPr txBox="1"/>
          <p:nvPr/>
        </p:nvSpPr>
        <p:spPr>
          <a:xfrm>
            <a:off x="10807117" y="2430002"/>
            <a:ext cx="138488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Bitcoin Price</a:t>
            </a:r>
          </a:p>
        </p:txBody>
      </p:sp>
      <p:cxnSp>
        <p:nvCxnSpPr>
          <p:cNvPr id="72" name="Straight Connector 71">
            <a:extLst>
              <a:ext uri="{FF2B5EF4-FFF2-40B4-BE49-F238E27FC236}">
                <a16:creationId xmlns:a16="http://schemas.microsoft.com/office/drawing/2014/main" id="{C7D169F9-1D89-418D-BCE3-E110BC9A2DDC}"/>
              </a:ext>
            </a:extLst>
          </p:cNvPr>
          <p:cNvCxnSpPr>
            <a:cxnSpLocks/>
            <a:stCxn id="32" idx="3"/>
          </p:cNvCxnSpPr>
          <p:nvPr/>
        </p:nvCxnSpPr>
        <p:spPr>
          <a:xfrm flipV="1">
            <a:off x="5202576" y="4652351"/>
            <a:ext cx="703274" cy="1"/>
          </a:xfrm>
          <a:prstGeom prst="line">
            <a:avLst/>
          </a:prstGeom>
          <a:ln w="381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58FEFFAB-70CA-46EF-BB9B-B620E9518DF5}"/>
              </a:ext>
            </a:extLst>
          </p:cNvPr>
          <p:cNvCxnSpPr>
            <a:cxnSpLocks/>
          </p:cNvCxnSpPr>
          <p:nvPr/>
        </p:nvCxnSpPr>
        <p:spPr>
          <a:xfrm flipV="1">
            <a:off x="5905850" y="4207737"/>
            <a:ext cx="419449" cy="444614"/>
          </a:xfrm>
          <a:prstGeom prst="line">
            <a:avLst/>
          </a:prstGeom>
          <a:ln w="762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75" name="Oval 74">
            <a:extLst>
              <a:ext uri="{FF2B5EF4-FFF2-40B4-BE49-F238E27FC236}">
                <a16:creationId xmlns:a16="http://schemas.microsoft.com/office/drawing/2014/main" id="{E9780E3C-F2C6-40BD-8D9A-F4A69FF1C07A}"/>
              </a:ext>
            </a:extLst>
          </p:cNvPr>
          <p:cNvSpPr/>
          <p:nvPr/>
        </p:nvSpPr>
        <p:spPr>
          <a:xfrm>
            <a:off x="6344094" y="4025288"/>
            <a:ext cx="133174" cy="159391"/>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6" name="Oval 75">
            <a:extLst>
              <a:ext uri="{FF2B5EF4-FFF2-40B4-BE49-F238E27FC236}">
                <a16:creationId xmlns:a16="http://schemas.microsoft.com/office/drawing/2014/main" id="{8A50B1F5-36FF-4EDB-B115-CAA84C53F527}"/>
              </a:ext>
            </a:extLst>
          </p:cNvPr>
          <p:cNvSpPr/>
          <p:nvPr/>
        </p:nvSpPr>
        <p:spPr>
          <a:xfrm>
            <a:off x="6343654" y="4639421"/>
            <a:ext cx="133174" cy="159391"/>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83" name="Connector: Elbow 82">
            <a:extLst>
              <a:ext uri="{FF2B5EF4-FFF2-40B4-BE49-F238E27FC236}">
                <a16:creationId xmlns:a16="http://schemas.microsoft.com/office/drawing/2014/main" id="{8A2488CE-F84F-41B3-8DB2-1C0F0597CC93}"/>
              </a:ext>
            </a:extLst>
          </p:cNvPr>
          <p:cNvCxnSpPr>
            <a:cxnSpLocks/>
            <a:stCxn id="75" idx="0"/>
            <a:endCxn id="38" idx="1"/>
          </p:cNvCxnSpPr>
          <p:nvPr/>
        </p:nvCxnSpPr>
        <p:spPr>
          <a:xfrm rot="5400000" flipH="1" flipV="1">
            <a:off x="6935629" y="2089720"/>
            <a:ext cx="1410620" cy="2460516"/>
          </a:xfrm>
          <a:prstGeom prst="bentConnector2">
            <a:avLst/>
          </a:prstGeom>
          <a:ln w="3810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340C4C49-173F-435A-9ABC-611C957CC88C}"/>
              </a:ext>
            </a:extLst>
          </p:cNvPr>
          <p:cNvSpPr txBox="1"/>
          <p:nvPr/>
        </p:nvSpPr>
        <p:spPr>
          <a:xfrm>
            <a:off x="6127258" y="3647361"/>
            <a:ext cx="24903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0</a:t>
            </a:r>
          </a:p>
        </p:txBody>
      </p:sp>
      <p:sp>
        <p:nvSpPr>
          <p:cNvPr id="99" name="TextBox 98">
            <a:extLst>
              <a:ext uri="{FF2B5EF4-FFF2-40B4-BE49-F238E27FC236}">
                <a16:creationId xmlns:a16="http://schemas.microsoft.com/office/drawing/2014/main" id="{DC8609B0-F8CD-44D1-9CBD-BAA11A94BE1B}"/>
              </a:ext>
            </a:extLst>
          </p:cNvPr>
          <p:cNvSpPr txBox="1"/>
          <p:nvPr/>
        </p:nvSpPr>
        <p:spPr>
          <a:xfrm>
            <a:off x="6076264" y="4669541"/>
            <a:ext cx="24903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1</a:t>
            </a:r>
          </a:p>
        </p:txBody>
      </p:sp>
      <p:sp>
        <p:nvSpPr>
          <p:cNvPr id="111" name="Rectangle 110">
            <a:extLst>
              <a:ext uri="{FF2B5EF4-FFF2-40B4-BE49-F238E27FC236}">
                <a16:creationId xmlns:a16="http://schemas.microsoft.com/office/drawing/2014/main" id="{FF882335-2064-49E1-823A-37F1D365C268}"/>
              </a:ext>
            </a:extLst>
          </p:cNvPr>
          <p:cNvSpPr/>
          <p:nvPr/>
        </p:nvSpPr>
        <p:spPr>
          <a:xfrm>
            <a:off x="7407483" y="5883572"/>
            <a:ext cx="1477864" cy="5620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Classification</a:t>
            </a:r>
          </a:p>
        </p:txBody>
      </p:sp>
      <p:cxnSp>
        <p:nvCxnSpPr>
          <p:cNvPr id="113" name="Straight Arrow Connector 112">
            <a:extLst>
              <a:ext uri="{FF2B5EF4-FFF2-40B4-BE49-F238E27FC236}">
                <a16:creationId xmlns:a16="http://schemas.microsoft.com/office/drawing/2014/main" id="{C2891C50-85AB-46F9-98B6-467897F9B6E7}"/>
              </a:ext>
            </a:extLst>
          </p:cNvPr>
          <p:cNvCxnSpPr>
            <a:cxnSpLocks/>
            <a:stCxn id="111" idx="3"/>
          </p:cNvCxnSpPr>
          <p:nvPr/>
        </p:nvCxnSpPr>
        <p:spPr>
          <a:xfrm>
            <a:off x="8885347" y="6164603"/>
            <a:ext cx="1491060" cy="0"/>
          </a:xfrm>
          <a:prstGeom prst="straightConnector1">
            <a:avLst/>
          </a:prstGeom>
          <a:ln w="3810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1E4C6B81-DAB0-40CD-80AB-1A2006FAC1B5}"/>
              </a:ext>
            </a:extLst>
          </p:cNvPr>
          <p:cNvCxnSpPr>
            <a:cxnSpLocks/>
          </p:cNvCxnSpPr>
          <p:nvPr/>
        </p:nvCxnSpPr>
        <p:spPr>
          <a:xfrm flipH="1">
            <a:off x="10376407" y="2642629"/>
            <a:ext cx="495725" cy="0"/>
          </a:xfrm>
          <a:prstGeom prst="straightConnector1">
            <a:avLst/>
          </a:prstGeom>
          <a:ln w="3810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Connector: Elbow 130">
            <a:extLst>
              <a:ext uri="{FF2B5EF4-FFF2-40B4-BE49-F238E27FC236}">
                <a16:creationId xmlns:a16="http://schemas.microsoft.com/office/drawing/2014/main" id="{E2E652E6-7B3C-4A42-A2B6-1E4D0AFD7B12}"/>
              </a:ext>
            </a:extLst>
          </p:cNvPr>
          <p:cNvCxnSpPr>
            <a:cxnSpLocks/>
            <a:stCxn id="76" idx="4"/>
            <a:endCxn id="111" idx="1"/>
          </p:cNvCxnSpPr>
          <p:nvPr/>
        </p:nvCxnSpPr>
        <p:spPr>
          <a:xfrm rot="16200000" flipH="1">
            <a:off x="6225967" y="4983086"/>
            <a:ext cx="1365791" cy="997242"/>
          </a:xfrm>
          <a:prstGeom prst="bentConnector2">
            <a:avLst/>
          </a:prstGeom>
          <a:ln w="3810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97692D6A-3A29-4543-B557-C516AD9CB7A5}"/>
              </a:ext>
            </a:extLst>
          </p:cNvPr>
          <p:cNvCxnSpPr>
            <a:cxnSpLocks/>
            <a:stCxn id="38" idx="2"/>
            <a:endCxn id="70" idx="0"/>
          </p:cNvCxnSpPr>
          <p:nvPr/>
        </p:nvCxnSpPr>
        <p:spPr>
          <a:xfrm>
            <a:off x="9610129" y="2895699"/>
            <a:ext cx="0" cy="847280"/>
          </a:xfrm>
          <a:prstGeom prst="straightConnector1">
            <a:avLst/>
          </a:prstGeom>
          <a:ln w="3810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9C09CFC0-5272-4CD0-B1CB-2D8B10E21B9C}"/>
              </a:ext>
            </a:extLst>
          </p:cNvPr>
          <p:cNvCxnSpPr>
            <a:cxnSpLocks/>
            <a:endCxn id="70" idx="1"/>
          </p:cNvCxnSpPr>
          <p:nvPr/>
        </p:nvCxnSpPr>
        <p:spPr>
          <a:xfrm flipV="1">
            <a:off x="8181187" y="4131056"/>
            <a:ext cx="821952" cy="2"/>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FDA9F5B6-39A9-4F02-8E41-06F0A7167A69}"/>
              </a:ext>
            </a:extLst>
          </p:cNvPr>
          <p:cNvCxnSpPr>
            <a:cxnSpLocks/>
          </p:cNvCxnSpPr>
          <p:nvPr/>
        </p:nvCxnSpPr>
        <p:spPr>
          <a:xfrm flipH="1">
            <a:off x="7680842" y="4131056"/>
            <a:ext cx="492022" cy="280145"/>
          </a:xfrm>
          <a:prstGeom prst="line">
            <a:avLst/>
          </a:prstGeom>
          <a:ln w="762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153" name="Oval 152">
            <a:extLst>
              <a:ext uri="{FF2B5EF4-FFF2-40B4-BE49-F238E27FC236}">
                <a16:creationId xmlns:a16="http://schemas.microsoft.com/office/drawing/2014/main" id="{6DB0FCFA-2B24-48B5-B455-57DB71F3EB99}"/>
              </a:ext>
            </a:extLst>
          </p:cNvPr>
          <p:cNvSpPr/>
          <p:nvPr/>
        </p:nvSpPr>
        <p:spPr>
          <a:xfrm>
            <a:off x="7506769" y="4414293"/>
            <a:ext cx="133174" cy="159391"/>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0" name="TextBox 159">
            <a:extLst>
              <a:ext uri="{FF2B5EF4-FFF2-40B4-BE49-F238E27FC236}">
                <a16:creationId xmlns:a16="http://schemas.microsoft.com/office/drawing/2014/main" id="{A6331B89-4EC7-4CF3-BFA8-01CF4189DEAB}"/>
              </a:ext>
            </a:extLst>
          </p:cNvPr>
          <p:cNvSpPr txBox="1"/>
          <p:nvPr/>
        </p:nvSpPr>
        <p:spPr>
          <a:xfrm>
            <a:off x="7642133" y="4563936"/>
            <a:ext cx="24903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1</a:t>
            </a:r>
          </a:p>
        </p:txBody>
      </p:sp>
      <p:sp>
        <p:nvSpPr>
          <p:cNvPr id="161" name="TextBox 160">
            <a:extLst>
              <a:ext uri="{FF2B5EF4-FFF2-40B4-BE49-F238E27FC236}">
                <a16:creationId xmlns:a16="http://schemas.microsoft.com/office/drawing/2014/main" id="{90704E7C-7352-4DE9-BA62-06528656D61B}"/>
              </a:ext>
            </a:extLst>
          </p:cNvPr>
          <p:cNvSpPr txBox="1"/>
          <p:nvPr/>
        </p:nvSpPr>
        <p:spPr>
          <a:xfrm>
            <a:off x="5885735" y="3951763"/>
            <a:ext cx="24903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s</a:t>
            </a:r>
          </a:p>
        </p:txBody>
      </p:sp>
      <p:cxnSp>
        <p:nvCxnSpPr>
          <p:cNvPr id="162" name="Straight Arrow Connector 161">
            <a:extLst>
              <a:ext uri="{FF2B5EF4-FFF2-40B4-BE49-F238E27FC236}">
                <a16:creationId xmlns:a16="http://schemas.microsoft.com/office/drawing/2014/main" id="{E15CA044-AC93-44D5-9400-56A1B79ACC52}"/>
              </a:ext>
            </a:extLst>
          </p:cNvPr>
          <p:cNvCxnSpPr>
            <a:cxnSpLocks/>
            <a:stCxn id="153" idx="4"/>
          </p:cNvCxnSpPr>
          <p:nvPr/>
        </p:nvCxnSpPr>
        <p:spPr>
          <a:xfrm flipH="1">
            <a:off x="7557596" y="4573684"/>
            <a:ext cx="15760" cy="1307683"/>
          </a:xfrm>
          <a:prstGeom prst="straightConnector1">
            <a:avLst/>
          </a:prstGeom>
          <a:ln w="3810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02E323A5-59FB-493B-BD3C-F8A636559DD2}"/>
              </a:ext>
            </a:extLst>
          </p:cNvPr>
          <p:cNvSpPr/>
          <p:nvPr/>
        </p:nvSpPr>
        <p:spPr>
          <a:xfrm>
            <a:off x="827526" y="3399903"/>
            <a:ext cx="1532322" cy="5620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Remove Stop words</a:t>
            </a:r>
          </a:p>
        </p:txBody>
      </p:sp>
      <p:cxnSp>
        <p:nvCxnSpPr>
          <p:cNvPr id="57" name="Straight Arrow Connector 56">
            <a:extLst>
              <a:ext uri="{FF2B5EF4-FFF2-40B4-BE49-F238E27FC236}">
                <a16:creationId xmlns:a16="http://schemas.microsoft.com/office/drawing/2014/main" id="{5B7F6710-DA22-4D78-8A13-2B94B800F678}"/>
              </a:ext>
            </a:extLst>
          </p:cNvPr>
          <p:cNvCxnSpPr>
            <a:cxnSpLocks/>
          </p:cNvCxnSpPr>
          <p:nvPr/>
        </p:nvCxnSpPr>
        <p:spPr>
          <a:xfrm>
            <a:off x="1583236" y="3951763"/>
            <a:ext cx="0" cy="462530"/>
          </a:xfrm>
          <a:prstGeom prst="straightConnector1">
            <a:avLst/>
          </a:prstGeom>
          <a:ln w="3810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4F8FE368-E311-44F5-AD54-D4A928700568}"/>
              </a:ext>
            </a:extLst>
          </p:cNvPr>
          <p:cNvSpPr txBox="1"/>
          <p:nvPr/>
        </p:nvSpPr>
        <p:spPr>
          <a:xfrm>
            <a:off x="913517" y="5618567"/>
            <a:ext cx="127671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Dictionary SCORES</a:t>
            </a:r>
          </a:p>
        </p:txBody>
      </p:sp>
      <p:cxnSp>
        <p:nvCxnSpPr>
          <p:cNvPr id="54" name="Straight Arrow Connector 53">
            <a:extLst>
              <a:ext uri="{FF2B5EF4-FFF2-40B4-BE49-F238E27FC236}">
                <a16:creationId xmlns:a16="http://schemas.microsoft.com/office/drawing/2014/main" id="{A342AA48-6670-43C7-94D2-61484ACF961A}"/>
              </a:ext>
            </a:extLst>
          </p:cNvPr>
          <p:cNvCxnSpPr>
            <a:cxnSpLocks/>
            <a:stCxn id="53" idx="0"/>
            <a:endCxn id="17" idx="2"/>
          </p:cNvCxnSpPr>
          <p:nvPr/>
        </p:nvCxnSpPr>
        <p:spPr>
          <a:xfrm flipV="1">
            <a:off x="1551872" y="4950572"/>
            <a:ext cx="14586" cy="667995"/>
          </a:xfrm>
          <a:prstGeom prst="straightConnector1">
            <a:avLst/>
          </a:prstGeom>
          <a:ln w="3810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F6F7D0FC-F564-41BE-B9F2-E070885EAEB4}"/>
              </a:ext>
            </a:extLst>
          </p:cNvPr>
          <p:cNvSpPr txBox="1"/>
          <p:nvPr/>
        </p:nvSpPr>
        <p:spPr>
          <a:xfrm>
            <a:off x="9267626" y="5726808"/>
            <a:ext cx="127671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Label</a:t>
            </a:r>
          </a:p>
        </p:txBody>
      </p:sp>
      <p:pic>
        <p:nvPicPr>
          <p:cNvPr id="70" name="Picture 69" descr="A close up of a glass&#10;&#10;Description generated with high confidence">
            <a:extLst>
              <a:ext uri="{FF2B5EF4-FFF2-40B4-BE49-F238E27FC236}">
                <a16:creationId xmlns:a16="http://schemas.microsoft.com/office/drawing/2014/main" id="{C4C6741F-F39B-4729-B438-5E56A95979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3139" y="3742979"/>
            <a:ext cx="1213980" cy="776153"/>
          </a:xfrm>
          <a:prstGeom prst="rect">
            <a:avLst/>
          </a:prstGeom>
        </p:spPr>
      </p:pic>
      <p:sp>
        <p:nvSpPr>
          <p:cNvPr id="71" name="TextBox 70">
            <a:extLst>
              <a:ext uri="{FF2B5EF4-FFF2-40B4-BE49-F238E27FC236}">
                <a16:creationId xmlns:a16="http://schemas.microsoft.com/office/drawing/2014/main" id="{4613530B-A93E-43F5-A2A5-12C58CFDF0AE}"/>
              </a:ext>
            </a:extLst>
          </p:cNvPr>
          <p:cNvSpPr txBox="1"/>
          <p:nvPr/>
        </p:nvSpPr>
        <p:spPr>
          <a:xfrm>
            <a:off x="7637225" y="3829117"/>
            <a:ext cx="24903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s</a:t>
            </a:r>
          </a:p>
        </p:txBody>
      </p:sp>
      <p:sp>
        <p:nvSpPr>
          <p:cNvPr id="74" name="TextBox 73">
            <a:extLst>
              <a:ext uri="{FF2B5EF4-FFF2-40B4-BE49-F238E27FC236}">
                <a16:creationId xmlns:a16="http://schemas.microsoft.com/office/drawing/2014/main" id="{5F06F79E-A4C4-4866-A78C-85E02319B6A2}"/>
              </a:ext>
            </a:extLst>
          </p:cNvPr>
          <p:cNvSpPr txBox="1"/>
          <p:nvPr/>
        </p:nvSpPr>
        <p:spPr>
          <a:xfrm>
            <a:off x="2034542" y="6375489"/>
            <a:ext cx="305280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00"/>
                </a:solidFill>
                <a:effectLst/>
                <a:uLnTx/>
                <a:uFillTx/>
                <a:latin typeface="Calibri" panose="020F0502020204030204"/>
                <a:ea typeface="+mn-ea"/>
                <a:cs typeface="+mn-cs"/>
              </a:rPr>
              <a:t>* S=0 training and S=1 testing</a:t>
            </a:r>
          </a:p>
        </p:txBody>
      </p:sp>
      <p:sp>
        <p:nvSpPr>
          <p:cNvPr id="58" name="TextBox 57">
            <a:extLst>
              <a:ext uri="{FF2B5EF4-FFF2-40B4-BE49-F238E27FC236}">
                <a16:creationId xmlns:a16="http://schemas.microsoft.com/office/drawing/2014/main" id="{A8A54DFF-15CB-4195-B162-43CE6A7E25AC}"/>
              </a:ext>
            </a:extLst>
          </p:cNvPr>
          <p:cNvSpPr txBox="1"/>
          <p:nvPr/>
        </p:nvSpPr>
        <p:spPr>
          <a:xfrm>
            <a:off x="9033600" y="3875283"/>
            <a:ext cx="127671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Learned Model</a:t>
            </a:r>
          </a:p>
        </p:txBody>
      </p:sp>
      <p:cxnSp>
        <p:nvCxnSpPr>
          <p:cNvPr id="66" name="Straight Arrow Connector 65">
            <a:extLst>
              <a:ext uri="{FF2B5EF4-FFF2-40B4-BE49-F238E27FC236}">
                <a16:creationId xmlns:a16="http://schemas.microsoft.com/office/drawing/2014/main" id="{3BEA2286-D2C5-4F3E-A104-0FB639F0B2AF}"/>
              </a:ext>
            </a:extLst>
          </p:cNvPr>
          <p:cNvCxnSpPr>
            <a:cxnSpLocks/>
          </p:cNvCxnSpPr>
          <p:nvPr/>
        </p:nvCxnSpPr>
        <p:spPr>
          <a:xfrm flipH="1">
            <a:off x="1593687" y="1598834"/>
            <a:ext cx="1" cy="480891"/>
          </a:xfrm>
          <a:prstGeom prst="straightConnector1">
            <a:avLst/>
          </a:prstGeom>
          <a:ln w="3810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7" name="Title 1">
            <a:extLst>
              <a:ext uri="{FF2B5EF4-FFF2-40B4-BE49-F238E27FC236}">
                <a16:creationId xmlns:a16="http://schemas.microsoft.com/office/drawing/2014/main" id="{9FAA8A62-810F-4C11-976D-27BBE0DA5C89}"/>
              </a:ext>
            </a:extLst>
          </p:cNvPr>
          <p:cNvSpPr txBox="1">
            <a:spLocks/>
          </p:cNvSpPr>
          <p:nvPr/>
        </p:nvSpPr>
        <p:spPr>
          <a:xfrm>
            <a:off x="752452" y="572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800" b="1" i="0" u="none" strike="noStrike" kern="1200" cap="none" spc="0" normalizeH="0" baseline="0" noProof="0" dirty="0">
                <a:ln>
                  <a:noFill/>
                </a:ln>
                <a:solidFill>
                  <a:srgbClr val="5B9BD5">
                    <a:lumMod val="75000"/>
                  </a:srgbClr>
                </a:solidFill>
                <a:effectLst/>
                <a:uLnTx/>
                <a:uFillTx/>
                <a:latin typeface="Calibri Light" panose="020F0302020204030204"/>
                <a:ea typeface="+mj-ea"/>
                <a:cs typeface="+mj-cs"/>
              </a:rPr>
              <a:t>Project Work-flow</a:t>
            </a:r>
            <a:endParaRPr kumimoji="0" lang="en-US" sz="4800" b="0"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cxnSp>
        <p:nvCxnSpPr>
          <p:cNvPr id="68" name="Straight Connector 67">
            <a:extLst>
              <a:ext uri="{FF2B5EF4-FFF2-40B4-BE49-F238E27FC236}">
                <a16:creationId xmlns:a16="http://schemas.microsoft.com/office/drawing/2014/main" id="{10A5A3A7-10C9-45F2-B1BA-41D0A23EA45F}"/>
              </a:ext>
            </a:extLst>
          </p:cNvPr>
          <p:cNvCxnSpPr>
            <a:cxnSpLocks/>
          </p:cNvCxnSpPr>
          <p:nvPr/>
        </p:nvCxnSpPr>
        <p:spPr>
          <a:xfrm>
            <a:off x="2628014" y="796954"/>
            <a:ext cx="7181859" cy="0"/>
          </a:xfrm>
          <a:prstGeom prst="line">
            <a:avLst/>
          </a:prstGeom>
          <a:ln w="38100">
            <a:solidFill>
              <a:srgbClr val="2E75B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2632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78E8C-DD18-43C7-AE28-720DB99D094E}"/>
              </a:ext>
            </a:extLst>
          </p:cNvPr>
          <p:cNvSpPr>
            <a:spLocks noGrp="1"/>
          </p:cNvSpPr>
          <p:nvPr>
            <p:ph type="title"/>
          </p:nvPr>
        </p:nvSpPr>
        <p:spPr>
          <a:xfrm>
            <a:off x="1136428" y="627564"/>
            <a:ext cx="7474172" cy="1325563"/>
          </a:xfrm>
        </p:spPr>
        <p:txBody>
          <a:bodyPr>
            <a:normAutofit/>
          </a:bodyPr>
          <a:lstStyle/>
          <a:p>
            <a:r>
              <a:rPr lang="en-US"/>
              <a:t>Data collection and Cleaning</a:t>
            </a:r>
          </a:p>
        </p:txBody>
      </p:sp>
      <p:sp>
        <p:nvSpPr>
          <p:cNvPr id="3" name="Content Placeholder 2">
            <a:extLst>
              <a:ext uri="{FF2B5EF4-FFF2-40B4-BE49-F238E27FC236}">
                <a16:creationId xmlns:a16="http://schemas.microsoft.com/office/drawing/2014/main" id="{BD0B4693-3237-4208-923D-7E5B91DFF66C}"/>
              </a:ext>
            </a:extLst>
          </p:cNvPr>
          <p:cNvSpPr>
            <a:spLocks noGrp="1"/>
          </p:cNvSpPr>
          <p:nvPr>
            <p:ph idx="1"/>
          </p:nvPr>
        </p:nvSpPr>
        <p:spPr>
          <a:xfrm>
            <a:off x="1136429" y="2278173"/>
            <a:ext cx="6467867" cy="3450613"/>
          </a:xfrm>
        </p:spPr>
        <p:txBody>
          <a:bodyPr anchor="ctr">
            <a:normAutofit/>
          </a:bodyPr>
          <a:lstStyle/>
          <a:p>
            <a:r>
              <a:rPr lang="en-US" sz="2400" dirty="0"/>
              <a:t>Twitter data for 70 most influential people.</a:t>
            </a:r>
          </a:p>
          <a:p>
            <a:r>
              <a:rPr lang="en-US" sz="2400" dirty="0"/>
              <a:t>Bitcoin prices (2014-2021) from Yahoo Finance. </a:t>
            </a:r>
          </a:p>
          <a:p>
            <a:r>
              <a:rPr lang="en-US" sz="2400" dirty="0"/>
              <a:t>Stop words removed.</a:t>
            </a:r>
          </a:p>
          <a:p>
            <a:r>
              <a:rPr lang="en-US" sz="2400" dirty="0"/>
              <a:t>Cleaned the tweets(Hyperlinks, Hashtags, $, @ etc..).</a:t>
            </a:r>
          </a:p>
          <a:p>
            <a:endParaRPr lang="en-US" sz="2400" dirty="0"/>
          </a:p>
        </p:txBody>
      </p:sp>
      <p:sp>
        <p:nvSpPr>
          <p:cNvPr id="17" name="Rectangle 16">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rgbClr val="3C48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40CB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ray, ax, pinwheel, vector graphics&#10;&#10;Description automatically generated">
            <a:extLst>
              <a:ext uri="{FF2B5EF4-FFF2-40B4-BE49-F238E27FC236}">
                <a16:creationId xmlns:a16="http://schemas.microsoft.com/office/drawing/2014/main" id="{ADD47039-F41E-4041-A6E3-E40376ADD18B}"/>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9273338" y="2857501"/>
            <a:ext cx="1424296" cy="1142998"/>
          </a:xfrm>
          <a:prstGeom prst="rect">
            <a:avLst/>
          </a:prstGeom>
        </p:spPr>
      </p:pic>
    </p:spTree>
    <p:extLst>
      <p:ext uri="{BB962C8B-B14F-4D97-AF65-F5344CB8AC3E}">
        <p14:creationId xmlns:p14="http://schemas.microsoft.com/office/powerpoint/2010/main" val="3476016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2">
            <a:extLst>
              <a:ext uri="{FF2B5EF4-FFF2-40B4-BE49-F238E27FC236}">
                <a16:creationId xmlns:a16="http://schemas.microsoft.com/office/drawing/2014/main" id="{95156D82-5315-4F7E-9097-C829D9135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802473" y="-4805300"/>
            <a:ext cx="2587052" cy="12192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878E8C-DD18-43C7-AE28-720DB99D094E}"/>
              </a:ext>
            </a:extLst>
          </p:cNvPr>
          <p:cNvSpPr>
            <a:spLocks noGrp="1"/>
          </p:cNvSpPr>
          <p:nvPr>
            <p:ph type="title"/>
          </p:nvPr>
        </p:nvSpPr>
        <p:spPr>
          <a:xfrm>
            <a:off x="1808548" y="530942"/>
            <a:ext cx="8574905" cy="1788310"/>
          </a:xfrm>
        </p:spPr>
        <p:txBody>
          <a:bodyPr anchor="b">
            <a:normAutofit/>
          </a:bodyPr>
          <a:lstStyle/>
          <a:p>
            <a:pPr algn="ctr"/>
            <a:r>
              <a:rPr lang="en-US" sz="5400"/>
              <a:t>Data Exploring and Processing</a:t>
            </a:r>
          </a:p>
        </p:txBody>
      </p:sp>
      <p:grpSp>
        <p:nvGrpSpPr>
          <p:cNvPr id="21" name="Group 20">
            <a:extLst>
              <a:ext uri="{FF2B5EF4-FFF2-40B4-BE49-F238E27FC236}">
                <a16:creationId xmlns:a16="http://schemas.microsoft.com/office/drawing/2014/main" id="{9741695D-9404-4FC6-A5DE-1DE3180243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2392" y="73152"/>
            <a:ext cx="1178966" cy="232963"/>
            <a:chOff x="5422392" y="73152"/>
            <a:chExt cx="1178966" cy="232963"/>
          </a:xfrm>
        </p:grpSpPr>
        <p:sp>
          <p:nvSpPr>
            <p:cNvPr id="22" name="Rectangle 64">
              <a:extLst>
                <a:ext uri="{FF2B5EF4-FFF2-40B4-BE49-F238E27FC236}">
                  <a16:creationId xmlns:a16="http://schemas.microsoft.com/office/drawing/2014/main" id="{E74792E2-D26F-45C2-B964-9FD39D1899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6">
              <a:extLst>
                <a:ext uri="{FF2B5EF4-FFF2-40B4-BE49-F238E27FC236}">
                  <a16:creationId xmlns:a16="http://schemas.microsoft.com/office/drawing/2014/main" id="{1FC9B46E-E5B7-47A6-B707-C0AF85018C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4">
              <a:extLst>
                <a:ext uri="{FF2B5EF4-FFF2-40B4-BE49-F238E27FC236}">
                  <a16:creationId xmlns:a16="http://schemas.microsoft.com/office/drawing/2014/main" id="{6B78075F-9A6C-49B5-8B6C-FBB50DFBDD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6">
              <a:extLst>
                <a:ext uri="{FF2B5EF4-FFF2-40B4-BE49-F238E27FC236}">
                  <a16:creationId xmlns:a16="http://schemas.microsoft.com/office/drawing/2014/main" id="{EDD80F9E-9A07-460F-8A53-63CCB5FC6D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4">
              <a:extLst>
                <a:ext uri="{FF2B5EF4-FFF2-40B4-BE49-F238E27FC236}">
                  <a16:creationId xmlns:a16="http://schemas.microsoft.com/office/drawing/2014/main" id="{3475E2B9-7E9E-4E85-80CB-81E51711FD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6">
              <a:extLst>
                <a:ext uri="{FF2B5EF4-FFF2-40B4-BE49-F238E27FC236}">
                  <a16:creationId xmlns:a16="http://schemas.microsoft.com/office/drawing/2014/main" id="{CD322257-C0BF-4112-9D8C-65B2D465CC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39D1AE5B-8B5F-4B92-B83C-BB5163464E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85686348-E82F-4101-B3FB-2813519F17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4">
              <a:extLst>
                <a:ext uri="{FF2B5EF4-FFF2-40B4-BE49-F238E27FC236}">
                  <a16:creationId xmlns:a16="http://schemas.microsoft.com/office/drawing/2014/main" id="{5D8E8995-C040-46B2-8467-F1819C69CD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a:extLst>
                <a:ext uri="{FF2B5EF4-FFF2-40B4-BE49-F238E27FC236}">
                  <a16:creationId xmlns:a16="http://schemas.microsoft.com/office/drawing/2014/main" id="{D2E2EC0D-D45B-4F5F-A559-D61997BF54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4">
              <a:extLst>
                <a:ext uri="{FF2B5EF4-FFF2-40B4-BE49-F238E27FC236}">
                  <a16:creationId xmlns:a16="http://schemas.microsoft.com/office/drawing/2014/main" id="{A89D25B4-224F-4C60-BB0F-049647D017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6">
              <a:extLst>
                <a:ext uri="{FF2B5EF4-FFF2-40B4-BE49-F238E27FC236}">
                  <a16:creationId xmlns:a16="http://schemas.microsoft.com/office/drawing/2014/main" id="{9180E2B0-750A-49A3-BEAF-A1299108DD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4">
              <a:extLst>
                <a:ext uri="{FF2B5EF4-FFF2-40B4-BE49-F238E27FC236}">
                  <a16:creationId xmlns:a16="http://schemas.microsoft.com/office/drawing/2014/main" id="{5D996A76-5A53-41DE-8EFF-B92F894D96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6">
              <a:extLst>
                <a:ext uri="{FF2B5EF4-FFF2-40B4-BE49-F238E27FC236}">
                  <a16:creationId xmlns:a16="http://schemas.microsoft.com/office/drawing/2014/main" id="{ACBBC047-051D-410D-AA02-310C4D6B2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4">
              <a:extLst>
                <a:ext uri="{FF2B5EF4-FFF2-40B4-BE49-F238E27FC236}">
                  <a16:creationId xmlns:a16="http://schemas.microsoft.com/office/drawing/2014/main" id="{19B2301F-B8AB-4A70-8AA3-8321907333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6">
              <a:extLst>
                <a:ext uri="{FF2B5EF4-FFF2-40B4-BE49-F238E27FC236}">
                  <a16:creationId xmlns:a16="http://schemas.microsoft.com/office/drawing/2014/main" id="{9B0FFD39-C9B9-4547-A5E3-200B5A2EE7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4">
              <a:extLst>
                <a:ext uri="{FF2B5EF4-FFF2-40B4-BE49-F238E27FC236}">
                  <a16:creationId xmlns:a16="http://schemas.microsoft.com/office/drawing/2014/main" id="{ACA84860-0B0C-42F2-B940-43C8EF645E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6">
              <a:extLst>
                <a:ext uri="{FF2B5EF4-FFF2-40B4-BE49-F238E27FC236}">
                  <a16:creationId xmlns:a16="http://schemas.microsoft.com/office/drawing/2014/main" id="{6EFD98F0-7FD0-4D4A-A1E7-F12AFD9954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4">
              <a:extLst>
                <a:ext uri="{FF2B5EF4-FFF2-40B4-BE49-F238E27FC236}">
                  <a16:creationId xmlns:a16="http://schemas.microsoft.com/office/drawing/2014/main" id="{DE29A9F0-5C13-4593-92EE-AB44FAE7B8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6">
              <a:extLst>
                <a:ext uri="{FF2B5EF4-FFF2-40B4-BE49-F238E27FC236}">
                  <a16:creationId xmlns:a16="http://schemas.microsoft.com/office/drawing/2014/main" id="{50C18439-26EC-4C5B-9653-8A73EF44BC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BD0B4693-3237-4208-923D-7E5B91DFF66C}"/>
              </a:ext>
            </a:extLst>
          </p:cNvPr>
          <p:cNvSpPr>
            <a:spLocks noGrp="1"/>
          </p:cNvSpPr>
          <p:nvPr>
            <p:ph idx="1"/>
          </p:nvPr>
        </p:nvSpPr>
        <p:spPr>
          <a:xfrm>
            <a:off x="1516201" y="2901142"/>
            <a:ext cx="9159598" cy="3288286"/>
          </a:xfrm>
        </p:spPr>
        <p:txBody>
          <a:bodyPr anchor="ctr">
            <a:normAutofit/>
          </a:bodyPr>
          <a:lstStyle/>
          <a:p>
            <a:r>
              <a:rPr lang="en-US" sz="2400" dirty="0"/>
              <a:t>Sentiment analysis using </a:t>
            </a:r>
            <a:r>
              <a:rPr lang="en-US" sz="2400"/>
              <a:t>VaderSentiment</a:t>
            </a:r>
            <a:endParaRPr lang="en-US" sz="2400" dirty="0"/>
          </a:p>
          <a:p>
            <a:r>
              <a:rPr lang="en-US" sz="2400" dirty="0"/>
              <a:t>Filtering data for bitcoin specific tweets</a:t>
            </a:r>
          </a:p>
          <a:p>
            <a:r>
              <a:rPr lang="en-US" sz="2400" dirty="0"/>
              <a:t>Creating bitcoin specific score dictionary</a:t>
            </a:r>
          </a:p>
          <a:p>
            <a:r>
              <a:rPr lang="en-US" sz="2400" dirty="0"/>
              <a:t>Feature Engineering</a:t>
            </a:r>
          </a:p>
        </p:txBody>
      </p:sp>
      <p:sp>
        <p:nvSpPr>
          <p:cNvPr id="43" name="Rectangle 42">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8057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bar chart&#10;&#10;Description automatically generated">
            <a:extLst>
              <a:ext uri="{FF2B5EF4-FFF2-40B4-BE49-F238E27FC236}">
                <a16:creationId xmlns:a16="http://schemas.microsoft.com/office/drawing/2014/main" id="{546D44C5-13F2-4E5A-8230-C4A41B9970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242" y="228600"/>
            <a:ext cx="12013516" cy="6400800"/>
          </a:xfrm>
          <a:prstGeom prst="rect">
            <a:avLst/>
          </a:prstGeom>
        </p:spPr>
      </p:pic>
    </p:spTree>
    <p:extLst>
      <p:ext uri="{BB962C8B-B14F-4D97-AF65-F5344CB8AC3E}">
        <p14:creationId xmlns:p14="http://schemas.microsoft.com/office/powerpoint/2010/main" val="1151980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pie chart&#10;&#10;Description automatically generated">
            <a:extLst>
              <a:ext uri="{FF2B5EF4-FFF2-40B4-BE49-F238E27FC236}">
                <a16:creationId xmlns:a16="http://schemas.microsoft.com/office/drawing/2014/main" id="{D054280E-E897-4BFE-98C0-9881B31F86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3865" y="370332"/>
            <a:ext cx="8833104" cy="6309360"/>
          </a:xfrm>
          <a:prstGeom prst="rect">
            <a:avLst/>
          </a:prstGeom>
        </p:spPr>
      </p:pic>
    </p:spTree>
    <p:extLst>
      <p:ext uri="{BB962C8B-B14F-4D97-AF65-F5344CB8AC3E}">
        <p14:creationId xmlns:p14="http://schemas.microsoft.com/office/powerpoint/2010/main" val="38940225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2015</TotalTime>
  <Words>1428</Words>
  <Application>Microsoft Office PowerPoint</Application>
  <PresentationFormat>Widescreen</PresentationFormat>
  <Paragraphs>123</Paragraphs>
  <Slides>17</Slides>
  <Notes>12</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17</vt:i4>
      </vt:variant>
    </vt:vector>
  </HeadingPairs>
  <TitlesOfParts>
    <vt:vector size="26" baseType="lpstr">
      <vt:lpstr>Arial</vt:lpstr>
      <vt:lpstr>Avenir Next LT Pro</vt:lpstr>
      <vt:lpstr>Calibri</vt:lpstr>
      <vt:lpstr>Calibri Light</vt:lpstr>
      <vt:lpstr>charter</vt:lpstr>
      <vt:lpstr>Helvetica Neue</vt:lpstr>
      <vt:lpstr>Office Theme</vt:lpstr>
      <vt:lpstr>AccentBoxVTI</vt:lpstr>
      <vt:lpstr>1_Office Theme</vt:lpstr>
      <vt:lpstr>PowerPoint Presentation</vt:lpstr>
      <vt:lpstr>Table of Contents</vt:lpstr>
      <vt:lpstr>Problem Statement</vt:lpstr>
      <vt:lpstr>Bitcoin’s History</vt:lpstr>
      <vt:lpstr>PowerPoint Presentation</vt:lpstr>
      <vt:lpstr>Data collection and Cleaning</vt:lpstr>
      <vt:lpstr>Data Exploring and Processing</vt:lpstr>
      <vt:lpstr>PowerPoint Presentation</vt:lpstr>
      <vt:lpstr>PowerPoint Presentation</vt:lpstr>
      <vt:lpstr>PowerPoint Presentation</vt:lpstr>
      <vt:lpstr>PowerPoint Presentation</vt:lpstr>
      <vt:lpstr>PowerPoint Presentation</vt:lpstr>
      <vt:lpstr>Modeling </vt:lpstr>
      <vt:lpstr>Classification Algorithms</vt:lpstr>
      <vt:lpstr>PowerPoint Presentation</vt:lpstr>
      <vt:lpstr>Conclusion and 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Bitcoin daily Price movement predication using twitter sentiment analysis.</dc:title>
  <dc:creator>Faridoon Farahi</dc:creator>
  <cp:lastModifiedBy>Faridoon Farahi</cp:lastModifiedBy>
  <cp:revision>51</cp:revision>
  <dcterms:created xsi:type="dcterms:W3CDTF">2021-04-13T23:54:14Z</dcterms:created>
  <dcterms:modified xsi:type="dcterms:W3CDTF">2021-04-15T18:38:55Z</dcterms:modified>
</cp:coreProperties>
</file>