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61" r:id="rId3"/>
    <p:sldId id="262" r:id="rId4"/>
    <p:sldId id="263" r:id="rId5"/>
    <p:sldId id="264" r:id="rId6"/>
    <p:sldId id="257" r:id="rId7"/>
    <p:sldId id="259" r:id="rId8"/>
    <p:sldId id="265" r:id="rId9"/>
    <p:sldId id="266" r:id="rId10"/>
    <p:sldId id="267" r:id="rId11"/>
    <p:sldId id="258" r:id="rId12"/>
    <p:sldId id="268" r:id="rId13"/>
    <p:sldId id="269" r:id="rId14"/>
    <p:sldId id="270" r:id="rId15"/>
    <p:sldId id="271" r:id="rId16"/>
    <p:sldId id="272" r:id="rId17"/>
    <p:sldId id="273" r:id="rId18"/>
    <p:sldId id="260"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8" d="100"/>
          <a:sy n="118" d="100"/>
        </p:scale>
        <p:origin x="-14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BCAD085-E8A6-8845-BD4E-CB4CCA059FC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BCAD085-E8A6-8845-BD4E-CB4CCA059FC4}" type="datetimeFigureOut">
              <a:rPr lang="en-US" smtClean="0"/>
              <a:t>12/9/2024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1FF6DA9-008F-8B48-92A6-B652298478B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dirty="0" smtClean="0"/>
              <a:t> </a:t>
            </a:r>
            <a:r>
              <a:rPr dirty="0">
                <a:latin typeface="Arial Black" pitchFamily="34" charset="0"/>
                <a:ea typeface="Segoe UI Black" pitchFamily="34" charset="0"/>
              </a:rPr>
              <a:t>Network </a:t>
            </a:r>
            <a:r>
              <a:rPr dirty="0" smtClean="0">
                <a:latin typeface="Arial Black" pitchFamily="34" charset="0"/>
                <a:ea typeface="Segoe UI Black" pitchFamily="34" charset="0"/>
              </a:rPr>
              <a:t>Graph</a:t>
            </a:r>
            <a:r>
              <a:rPr lang="en-US" dirty="0" smtClean="0">
                <a:latin typeface="Arial Black" pitchFamily="34" charset="0"/>
                <a:ea typeface="Segoe UI Black" pitchFamily="34" charset="0"/>
              </a:rPr>
              <a:t> </a:t>
            </a:r>
            <a:r>
              <a:rPr lang="en-US" dirty="0">
                <a:latin typeface="Arial Black" pitchFamily="34" charset="0"/>
                <a:ea typeface="Segoe UI Black" pitchFamily="34" charset="0"/>
                <a:cs typeface="Times New Roman"/>
              </a:rPr>
              <a:t>in Self-Training: A Tutorial</a:t>
            </a:r>
            <a:endParaRPr dirty="0">
              <a:latin typeface="Arial Black" pitchFamily="34" charset="0"/>
              <a:ea typeface="Segoe UI Black" pitchFamily="34" charset="0"/>
            </a:endParaRPr>
          </a:p>
        </p:txBody>
      </p:sp>
      <p:sp>
        <p:nvSpPr>
          <p:cNvPr id="3" name="Subtitle 2"/>
          <p:cNvSpPr>
            <a:spLocks noGrp="1"/>
          </p:cNvSpPr>
          <p:nvPr>
            <p:ph type="subTitle" idx="1"/>
          </p:nvPr>
        </p:nvSpPr>
        <p:spPr/>
        <p:txBody>
          <a:bodyPr/>
          <a:lstStyle/>
          <a:p>
            <a:r>
              <a:rPr lang="en-US" b="1" dirty="0">
                <a:latin typeface="+mj-lt"/>
              </a:rPr>
              <a:t>Definition of Network Graph Visualization</a:t>
            </a:r>
          </a:p>
          <a:p>
            <a:r>
              <a:rPr lang="en-US" dirty="0" smtClean="0">
                <a:latin typeface="+mj-lt"/>
                <a:cs typeface="Times New Roman"/>
              </a:rPr>
              <a:t> Learning.</a:t>
            </a:r>
            <a:endParaRPr lang="en-US" dirty="0">
              <a:latin typeface="+mj-lt"/>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Segoe UI Black" pitchFamily="34" charset="0"/>
                <a:ea typeface="Segoe UI Black" pitchFamily="34" charset="0"/>
              </a:rPr>
              <a:t>SHOW THE PLOT</a:t>
            </a:r>
            <a:endParaRPr lang="en-US" dirty="0">
              <a:latin typeface="Segoe UI Black" pitchFamily="34" charset="0"/>
              <a:ea typeface="Segoe UI Black" pitchFamily="34" charset="0"/>
            </a:endParaRPr>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88" t="20501" r="42283" b="9628"/>
          <a:stretch/>
        </p:blipFill>
        <p:spPr bwMode="auto">
          <a:xfrm>
            <a:off x="1294726" y="2063469"/>
            <a:ext cx="6004290" cy="428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40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latin typeface="Segoe UI Black" pitchFamily="34" charset="0"/>
                <a:ea typeface="Segoe UI Black" pitchFamily="34" charset="0"/>
              </a:rPr>
              <a:t>Network Graph Visualization</a:t>
            </a:r>
          </a:p>
        </p:txBody>
      </p:sp>
      <p:sp>
        <p:nvSpPr>
          <p:cNvPr id="4" name="Rectangle 3"/>
          <p:cNvSpPr/>
          <p:nvPr/>
        </p:nvSpPr>
        <p:spPr>
          <a:xfrm>
            <a:off x="457200" y="2500439"/>
            <a:ext cx="2787706" cy="284839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3370335" y="2500439"/>
            <a:ext cx="2787706" cy="284839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6069027" y="2500438"/>
            <a:ext cx="2990008" cy="347957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780" t="22622" r="47772" b="9415"/>
          <a:stretch/>
        </p:blipFill>
        <p:spPr bwMode="auto">
          <a:xfrm>
            <a:off x="307497" y="2670372"/>
            <a:ext cx="2565176" cy="301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833" t="38834" r="57572" b="30076"/>
          <a:stretch/>
        </p:blipFill>
        <p:spPr bwMode="auto">
          <a:xfrm>
            <a:off x="2945502" y="2439749"/>
            <a:ext cx="3375976" cy="330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itchFamily="34" charset="0"/>
                <a:ea typeface="Segoe UI Black" pitchFamily="34" charset="0"/>
              </a:rPr>
              <a:t>Network Graph Visualization</a:t>
            </a:r>
          </a:p>
        </p:txBody>
      </p:sp>
      <p:sp>
        <p:nvSpPr>
          <p:cNvPr id="3" name="Rectangle 2"/>
          <p:cNvSpPr/>
          <p:nvPr/>
        </p:nvSpPr>
        <p:spPr>
          <a:xfrm>
            <a:off x="129473" y="2654188"/>
            <a:ext cx="4385883" cy="394891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28644" y="2654188"/>
            <a:ext cx="4385883" cy="3948914"/>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44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Segoe UI Black" pitchFamily="34" charset="0"/>
                <a:ea typeface="Segoe UI Black" pitchFamily="34" charset="0"/>
                <a:cs typeface="Segoe UI Semibold" pitchFamily="34" charset="0"/>
              </a:rPr>
              <a:t>Key Observations from the Dataset</a:t>
            </a:r>
            <a:endParaRPr lang="en-US" dirty="0">
              <a:latin typeface="Segoe UI Black" pitchFamily="34" charset="0"/>
              <a:ea typeface="Segoe UI Black" pitchFamily="34" charset="0"/>
              <a:cs typeface="Segoe UI Semibold" pitchFamily="34" charset="0"/>
            </a:endParaRPr>
          </a:p>
        </p:txBody>
      </p:sp>
      <p:sp>
        <p:nvSpPr>
          <p:cNvPr id="3" name="Rectangle 2"/>
          <p:cNvSpPr/>
          <p:nvPr/>
        </p:nvSpPr>
        <p:spPr>
          <a:xfrm>
            <a:off x="614994" y="2298422"/>
            <a:ext cx="7218095" cy="3539430"/>
          </a:xfrm>
          <a:prstGeom prst="rect">
            <a:avLst/>
          </a:prstGeom>
        </p:spPr>
        <p:txBody>
          <a:bodyPr wrap="square">
            <a:spAutoFit/>
          </a:bodyPr>
          <a:lstStyle/>
          <a:p>
            <a:r>
              <a:rPr lang="en-US" sz="2000" dirty="0">
                <a:latin typeface="Segoe UI Black" pitchFamily="34" charset="0"/>
                <a:ea typeface="Segoe UI Black" pitchFamily="34" charset="0"/>
              </a:rPr>
              <a:t>Key Observations from the Network </a:t>
            </a:r>
            <a:r>
              <a:rPr lang="en-US" sz="2000" dirty="0" smtClean="0">
                <a:latin typeface="Segoe UI Black" pitchFamily="34" charset="0"/>
                <a:ea typeface="Segoe UI Black" pitchFamily="34" charset="0"/>
              </a:rPr>
              <a:t>Graph</a:t>
            </a:r>
          </a:p>
          <a:p>
            <a:endParaRPr lang="en-US" sz="2000" dirty="0">
              <a:latin typeface="Segoe UI Black" pitchFamily="34" charset="0"/>
              <a:ea typeface="Segoe UI Black" pitchFamily="34" charset="0"/>
            </a:endParaRPr>
          </a:p>
          <a:p>
            <a:r>
              <a:rPr lang="en-US" sz="1000" b="1" dirty="0">
                <a:latin typeface="Segoe UI Black" pitchFamily="34" charset="0"/>
                <a:ea typeface="Segoe UI Black" pitchFamily="34" charset="0"/>
              </a:rPr>
              <a:t>Connectivity Patterns</a:t>
            </a:r>
            <a:r>
              <a:rPr lang="en-US" sz="1000" b="1" dirty="0" smtClean="0">
                <a:latin typeface="Segoe UI Black" pitchFamily="34" charset="0"/>
                <a:ea typeface="Segoe UI Black" pitchFamily="34" charset="0"/>
              </a:rPr>
              <a:t>:</a:t>
            </a:r>
            <a:endParaRPr lang="en-US" sz="1000" b="1" dirty="0">
              <a:latin typeface="Segoe UI Black" pitchFamily="34" charset="0"/>
              <a:ea typeface="Segoe UI Black" pitchFamily="34" charset="0"/>
            </a:endParaRPr>
          </a:p>
          <a:p>
            <a:r>
              <a:rPr lang="en-US" sz="1000" dirty="0"/>
              <a:t>The graph reveals densely connected regions (clusters), indicating groups of nodes with strong relationships.</a:t>
            </a:r>
          </a:p>
          <a:p>
            <a:r>
              <a:rPr lang="en-US" sz="1000" dirty="0"/>
              <a:t>Sparse regions indicate weak or fewer connections between certain nodes</a:t>
            </a:r>
            <a:r>
              <a:rPr lang="en-US" sz="1000" dirty="0" smtClean="0"/>
              <a:t>.</a:t>
            </a:r>
          </a:p>
          <a:p>
            <a:endParaRPr lang="en-US" sz="1000" dirty="0"/>
          </a:p>
          <a:p>
            <a:r>
              <a:rPr lang="en-US" sz="1000" b="1" dirty="0">
                <a:latin typeface="Segoe UI Black" pitchFamily="34" charset="0"/>
                <a:ea typeface="Segoe UI Black" pitchFamily="34" charset="0"/>
              </a:rPr>
              <a:t>Clusters</a:t>
            </a:r>
            <a:r>
              <a:rPr lang="en-US" sz="1000" b="1" dirty="0" smtClean="0">
                <a:latin typeface="Segoe UI Black" pitchFamily="34" charset="0"/>
                <a:ea typeface="Segoe UI Black" pitchFamily="34" charset="0"/>
              </a:rPr>
              <a:t>:</a:t>
            </a:r>
            <a:endParaRPr lang="en-US" sz="1000" b="1" dirty="0">
              <a:latin typeface="Segoe UI Black" pitchFamily="34" charset="0"/>
              <a:ea typeface="Segoe UI Black" pitchFamily="34" charset="0"/>
            </a:endParaRPr>
          </a:p>
          <a:p>
            <a:r>
              <a:rPr lang="en-US" sz="1000" dirty="0"/>
              <a:t>Nodes are grouped into visually distinct clusters, showing clear community structures or similar attributes</a:t>
            </a:r>
            <a:r>
              <a:rPr lang="en-US" sz="1000" dirty="0" smtClean="0"/>
              <a:t>.</a:t>
            </a:r>
          </a:p>
          <a:p>
            <a:endParaRPr lang="en-US" sz="1000" dirty="0"/>
          </a:p>
          <a:p>
            <a:r>
              <a:rPr lang="en-US" sz="1000" dirty="0">
                <a:latin typeface="Segoe UI Black" pitchFamily="34" charset="0"/>
                <a:ea typeface="Segoe UI Black" pitchFamily="34" charset="0"/>
              </a:rPr>
              <a:t>Centrality</a:t>
            </a:r>
            <a:r>
              <a:rPr lang="en-US" sz="1000" dirty="0" smtClean="0">
                <a:latin typeface="Segoe UI Black" pitchFamily="34" charset="0"/>
                <a:ea typeface="Segoe UI Black" pitchFamily="34" charset="0"/>
              </a:rPr>
              <a:t>:</a:t>
            </a:r>
            <a:endParaRPr lang="en-US" sz="1000" dirty="0">
              <a:latin typeface="Segoe UI Black" pitchFamily="34" charset="0"/>
              <a:ea typeface="Segoe UI Black" pitchFamily="34" charset="0"/>
            </a:endParaRPr>
          </a:p>
          <a:p>
            <a:r>
              <a:rPr lang="en-US" sz="1000" dirty="0"/>
              <a:t>Certain nodes appear central, with a high number of connections, signifying their importance or influence within the network</a:t>
            </a:r>
            <a:r>
              <a:rPr lang="en-US" sz="1000" dirty="0" smtClean="0"/>
              <a:t>.</a:t>
            </a:r>
          </a:p>
          <a:p>
            <a:endParaRPr lang="en-US" sz="1000" dirty="0"/>
          </a:p>
          <a:p>
            <a:r>
              <a:rPr lang="en-US" sz="1000" dirty="0">
                <a:latin typeface="Segoe UI Black" pitchFamily="34" charset="0"/>
                <a:ea typeface="Segoe UI Black" pitchFamily="34" charset="0"/>
              </a:rPr>
              <a:t>Node Distribution</a:t>
            </a:r>
            <a:r>
              <a:rPr lang="en-US" sz="1000" dirty="0" smtClean="0">
                <a:latin typeface="Segoe UI Black" pitchFamily="34" charset="0"/>
                <a:ea typeface="Segoe UI Black" pitchFamily="34" charset="0"/>
              </a:rPr>
              <a:t>:</a:t>
            </a:r>
            <a:endParaRPr lang="en-US" sz="1000" dirty="0">
              <a:latin typeface="Segoe UI Black" pitchFamily="34" charset="0"/>
              <a:ea typeface="Segoe UI Black" pitchFamily="34" charset="0"/>
            </a:endParaRPr>
          </a:p>
          <a:p>
            <a:r>
              <a:rPr lang="en-US" sz="1000" dirty="0"/>
              <a:t>Nodes are unevenly distributed, highlighting areas of high interaction versus isolated nodes</a:t>
            </a:r>
            <a:r>
              <a:rPr lang="en-US" sz="1000" dirty="0" smtClean="0"/>
              <a:t>.</a:t>
            </a:r>
          </a:p>
          <a:p>
            <a:endParaRPr lang="en-US" sz="1000" dirty="0"/>
          </a:p>
          <a:p>
            <a:r>
              <a:rPr lang="en-US" sz="1000" dirty="0">
                <a:latin typeface="Segoe UI Black" pitchFamily="34" charset="0"/>
                <a:ea typeface="Segoe UI Black" pitchFamily="34" charset="0"/>
              </a:rPr>
              <a:t>Edge Strength</a:t>
            </a:r>
            <a:r>
              <a:rPr lang="en-US" sz="1000" dirty="0" smtClean="0">
                <a:latin typeface="Segoe UI Black" pitchFamily="34" charset="0"/>
                <a:ea typeface="Segoe UI Black" pitchFamily="34" charset="0"/>
              </a:rPr>
              <a:t>:</a:t>
            </a:r>
            <a:endParaRPr lang="en-US" sz="1000" dirty="0">
              <a:latin typeface="Segoe UI Black" pitchFamily="34" charset="0"/>
              <a:ea typeface="Segoe UI Black" pitchFamily="34" charset="0"/>
            </a:endParaRPr>
          </a:p>
          <a:p>
            <a:r>
              <a:rPr lang="en-US" sz="1000" dirty="0"/>
              <a:t>Thicker or darker edges indicate stronger or more significant relationships.</a:t>
            </a:r>
          </a:p>
          <a:p>
            <a:r>
              <a:rPr lang="en-US" sz="1000" dirty="0"/>
              <a:t>Overall Structure:</a:t>
            </a:r>
          </a:p>
          <a:p>
            <a:endParaRPr lang="en-US" sz="1000" dirty="0"/>
          </a:p>
          <a:p>
            <a:r>
              <a:rPr lang="en-US" sz="1000" dirty="0"/>
              <a:t>The graph layout emphasizes hierarchical or modular structures within the data, aiding in the interpretation of relationships.</a:t>
            </a:r>
          </a:p>
        </p:txBody>
      </p:sp>
    </p:spTree>
    <p:extLst>
      <p:ext uri="{BB962C8B-B14F-4D97-AF65-F5344CB8AC3E}">
        <p14:creationId xmlns:p14="http://schemas.microsoft.com/office/powerpoint/2010/main" val="150133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itchFamily="34" charset="0"/>
                <a:ea typeface="Segoe UI Black" pitchFamily="34" charset="0"/>
              </a:rPr>
              <a:t>Initial Model Training</a:t>
            </a:r>
          </a:p>
        </p:txBody>
      </p:sp>
      <p:sp>
        <p:nvSpPr>
          <p:cNvPr id="3" name="Rectangle 2"/>
          <p:cNvSpPr/>
          <p:nvPr/>
        </p:nvSpPr>
        <p:spPr>
          <a:xfrm>
            <a:off x="542166" y="2006826"/>
            <a:ext cx="8144634" cy="3170099"/>
          </a:xfrm>
          <a:prstGeom prst="rect">
            <a:avLst/>
          </a:prstGeom>
        </p:spPr>
        <p:txBody>
          <a:bodyPr wrap="square">
            <a:spAutoFit/>
          </a:bodyPr>
          <a:lstStyle/>
          <a:p>
            <a:r>
              <a:rPr lang="en-US" sz="1400" dirty="0">
                <a:latin typeface="Segoe UI Black" pitchFamily="34" charset="0"/>
                <a:ea typeface="Segoe UI Black" pitchFamily="34" charset="0"/>
              </a:rPr>
              <a:t>Objective</a:t>
            </a:r>
            <a:r>
              <a:rPr lang="en-US" sz="1400" dirty="0" smtClean="0">
                <a:latin typeface="Segoe UI Black" pitchFamily="34" charset="0"/>
                <a:ea typeface="Segoe UI Black" pitchFamily="34" charset="0"/>
              </a:rPr>
              <a:t>:</a:t>
            </a:r>
            <a:endParaRPr lang="en-US" sz="1000" dirty="0"/>
          </a:p>
          <a:p>
            <a:r>
              <a:rPr lang="en-US" sz="1000" dirty="0">
                <a:latin typeface="Segoe UI Semibold" pitchFamily="34" charset="0"/>
                <a:cs typeface="Segoe UI Semibold" pitchFamily="34" charset="0"/>
              </a:rPr>
              <a:t>Train a baseline model to analyze the network graph and predict key attributes such as node labels or edge connections.</a:t>
            </a:r>
          </a:p>
          <a:p>
            <a:endParaRPr lang="en-US" sz="1200" dirty="0" smtClean="0">
              <a:latin typeface="Segoe UI Semibold" pitchFamily="34" charset="0"/>
              <a:cs typeface="Segoe UI Semibold" pitchFamily="34" charset="0"/>
            </a:endParaRPr>
          </a:p>
          <a:p>
            <a:r>
              <a:rPr lang="en-US" sz="1200" dirty="0" smtClean="0">
                <a:latin typeface="Segoe UI Semibold" pitchFamily="34" charset="0"/>
                <a:ea typeface="Segoe UI Black" pitchFamily="34" charset="0"/>
                <a:cs typeface="Segoe UI Semibold" pitchFamily="34" charset="0"/>
              </a:rPr>
              <a:t>Steps</a:t>
            </a:r>
            <a:r>
              <a:rPr lang="en-US" sz="1200" dirty="0">
                <a:latin typeface="Segoe UI Semibold" pitchFamily="34" charset="0"/>
                <a:ea typeface="Segoe UI Black" pitchFamily="34" charset="0"/>
                <a:cs typeface="Segoe UI Semibold" pitchFamily="34" charset="0"/>
              </a:rPr>
              <a:t>:</a:t>
            </a:r>
          </a:p>
          <a:p>
            <a:endParaRPr lang="en-US" sz="1400" dirty="0"/>
          </a:p>
          <a:p>
            <a:r>
              <a:rPr lang="en-US" sz="1400" dirty="0" smtClean="0">
                <a:latin typeface="Segoe UI Black" pitchFamily="34" charset="0"/>
                <a:ea typeface="Segoe UI Black" pitchFamily="34" charset="0"/>
              </a:rPr>
              <a:t>1.Data </a:t>
            </a:r>
            <a:r>
              <a:rPr lang="en-US" sz="1400" dirty="0">
                <a:latin typeface="Segoe UI Black" pitchFamily="34" charset="0"/>
                <a:ea typeface="Segoe UI Black" pitchFamily="34" charset="0"/>
              </a:rPr>
              <a:t>Preparation:</a:t>
            </a:r>
          </a:p>
          <a:p>
            <a:r>
              <a:rPr lang="en-US" sz="1200" dirty="0">
                <a:latin typeface="Segoe UI Semibold" pitchFamily="34" charset="0"/>
                <a:cs typeface="Segoe UI Semibold" pitchFamily="34" charset="0"/>
              </a:rPr>
              <a:t>Convert the network graph into a format suitable for machine learning (e.g., adjacency matrix or edge list).</a:t>
            </a:r>
          </a:p>
          <a:p>
            <a:r>
              <a:rPr lang="en-US" sz="1200" dirty="0">
                <a:latin typeface="Segoe UI Semibold" pitchFamily="34" charset="0"/>
                <a:cs typeface="Segoe UI Semibold" pitchFamily="34" charset="0"/>
              </a:rPr>
              <a:t>Use node features (if available) and graph topology as inputs.</a:t>
            </a:r>
          </a:p>
          <a:p>
            <a:r>
              <a:rPr lang="en-US" sz="1400" b="1" dirty="0" smtClean="0">
                <a:latin typeface="Segoe UI Black" pitchFamily="34" charset="0"/>
                <a:ea typeface="Segoe UI Black" pitchFamily="34" charset="0"/>
                <a:cs typeface="Segoe UI Semibold" pitchFamily="34" charset="0"/>
              </a:rPr>
              <a:t>2.Model </a:t>
            </a:r>
            <a:r>
              <a:rPr lang="en-US" sz="1400" b="1" dirty="0">
                <a:latin typeface="Segoe UI Black" pitchFamily="34" charset="0"/>
                <a:ea typeface="Segoe UI Black" pitchFamily="34" charset="0"/>
                <a:cs typeface="Segoe UI Semibold" pitchFamily="34" charset="0"/>
              </a:rPr>
              <a:t>Selection:</a:t>
            </a:r>
          </a:p>
          <a:p>
            <a:r>
              <a:rPr lang="en-US" sz="1400" dirty="0" smtClean="0">
                <a:latin typeface="Segoe UI Semibold" pitchFamily="34" charset="0"/>
                <a:ea typeface="Segoe UI Black" pitchFamily="34" charset="0"/>
                <a:cs typeface="Segoe UI Semibold" pitchFamily="34" charset="0"/>
              </a:rPr>
              <a:t>Choose </a:t>
            </a:r>
            <a:r>
              <a:rPr lang="en-US" sz="1400" dirty="0">
                <a:latin typeface="Segoe UI Semibold" pitchFamily="34" charset="0"/>
                <a:ea typeface="Segoe UI Black" pitchFamily="34" charset="0"/>
                <a:cs typeface="Segoe UI Semibold" pitchFamily="34" charset="0"/>
              </a:rPr>
              <a:t>a graph-based model, such as:</a:t>
            </a:r>
          </a:p>
          <a:p>
            <a:pPr marL="171450" indent="-171450">
              <a:buFont typeface="Arial" pitchFamily="34" charset="0"/>
              <a:buChar char="•"/>
            </a:pPr>
            <a:r>
              <a:rPr lang="en-US" sz="1200" dirty="0">
                <a:latin typeface="Segoe UI Semibold" pitchFamily="34" charset="0"/>
                <a:cs typeface="Segoe UI Semibold" pitchFamily="34" charset="0"/>
              </a:rPr>
              <a:t>Graph Convolutional Networks (GCNs)</a:t>
            </a:r>
          </a:p>
          <a:p>
            <a:pPr marL="171450" indent="-171450">
              <a:buFont typeface="Arial" pitchFamily="34" charset="0"/>
              <a:buChar char="•"/>
            </a:pPr>
            <a:r>
              <a:rPr lang="en-US" sz="1200" dirty="0">
                <a:latin typeface="Segoe UI Semibold" pitchFamily="34" charset="0"/>
                <a:cs typeface="Segoe UI Semibold" pitchFamily="34" charset="0"/>
              </a:rPr>
              <a:t>Graph Attention Networks (GATs)</a:t>
            </a:r>
          </a:p>
          <a:p>
            <a:pPr marL="171450" indent="-171450">
              <a:buFont typeface="Arial" pitchFamily="34" charset="0"/>
              <a:buChar char="•"/>
            </a:pPr>
            <a:r>
              <a:rPr lang="en-US" sz="1200" dirty="0" err="1">
                <a:latin typeface="Segoe UI Semibold" pitchFamily="34" charset="0"/>
                <a:cs typeface="Segoe UI Semibold" pitchFamily="34" charset="0"/>
              </a:rPr>
              <a:t>DeepWalk</a:t>
            </a:r>
            <a:r>
              <a:rPr lang="en-US" sz="1200" dirty="0">
                <a:latin typeface="Segoe UI Semibold" pitchFamily="34" charset="0"/>
                <a:cs typeface="Segoe UI Semibold" pitchFamily="34" charset="0"/>
              </a:rPr>
              <a:t> or Node2Vec (for embedding-based approaches).</a:t>
            </a:r>
          </a:p>
          <a:p>
            <a:r>
              <a:rPr lang="en-US" sz="1400" dirty="0" smtClean="0">
                <a:latin typeface="Segoe UI Black" pitchFamily="34" charset="0"/>
                <a:ea typeface="Segoe UI Black" pitchFamily="34" charset="0"/>
              </a:rPr>
              <a:t>3.Training </a:t>
            </a:r>
            <a:r>
              <a:rPr lang="en-US" sz="1400" dirty="0">
                <a:latin typeface="Segoe UI Black" pitchFamily="34" charset="0"/>
                <a:ea typeface="Segoe UI Black" pitchFamily="34" charset="0"/>
              </a:rPr>
              <a:t>Data:</a:t>
            </a:r>
          </a:p>
          <a:p>
            <a:r>
              <a:rPr lang="en-US" sz="1100" dirty="0">
                <a:latin typeface="Segoe UI Semibold" pitchFamily="34" charset="0"/>
                <a:cs typeface="Segoe UI Semibold" pitchFamily="34" charset="0"/>
              </a:rPr>
              <a:t>Use labeled nodes/edges as the ground truth for supervised learning.</a:t>
            </a:r>
          </a:p>
          <a:p>
            <a:r>
              <a:rPr lang="en-US" sz="1100" dirty="0">
                <a:latin typeface="Segoe UI Semibold" pitchFamily="34" charset="0"/>
                <a:cs typeface="Segoe UI Semibold" pitchFamily="34" charset="0"/>
              </a:rPr>
              <a:t>Split the dataset into training, validation, and test sets.</a:t>
            </a:r>
          </a:p>
        </p:txBody>
      </p:sp>
    </p:spTree>
    <p:extLst>
      <p:ext uri="{BB962C8B-B14F-4D97-AF65-F5344CB8AC3E}">
        <p14:creationId xmlns:p14="http://schemas.microsoft.com/office/powerpoint/2010/main" val="65569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Data Observation</a:t>
            </a:r>
            <a:endParaRPr lang="en-US" dirty="0">
              <a:latin typeface="Arial Black" pitchFamily="34" charset="0"/>
            </a:endParaRPr>
          </a:p>
        </p:txBody>
      </p:sp>
      <p:sp>
        <p:nvSpPr>
          <p:cNvPr id="4" name="Rectangle 3"/>
          <p:cNvSpPr/>
          <p:nvPr/>
        </p:nvSpPr>
        <p:spPr>
          <a:xfrm>
            <a:off x="339865" y="2735108"/>
            <a:ext cx="6295604" cy="356049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p:nvPr/>
        </p:nvCxnSpPr>
        <p:spPr>
          <a:xfrm>
            <a:off x="6255144" y="3147802"/>
            <a:ext cx="979136" cy="80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7" name="Rectangle 6"/>
          <p:cNvSpPr/>
          <p:nvPr/>
        </p:nvSpPr>
        <p:spPr>
          <a:xfrm>
            <a:off x="7234279" y="2888858"/>
            <a:ext cx="1885445" cy="6878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Network  use height area</a:t>
            </a:r>
            <a:endParaRPr lang="en-US" dirty="0"/>
          </a:p>
        </p:txBody>
      </p:sp>
      <p:cxnSp>
        <p:nvCxnSpPr>
          <p:cNvPr id="10" name="Straight Arrow Connector 9"/>
          <p:cNvCxnSpPr/>
          <p:nvPr/>
        </p:nvCxnSpPr>
        <p:spPr>
          <a:xfrm>
            <a:off x="2824120" y="5680609"/>
            <a:ext cx="4410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7234279" y="5381203"/>
            <a:ext cx="1828801" cy="841571"/>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Use able network Data observation</a:t>
            </a:r>
            <a:endParaRPr lang="en-US" dirty="0"/>
          </a:p>
        </p:txBody>
      </p:sp>
    </p:spTree>
    <p:extLst>
      <p:ext uri="{BB962C8B-B14F-4D97-AF65-F5344CB8AC3E}">
        <p14:creationId xmlns:p14="http://schemas.microsoft.com/office/powerpoint/2010/main" val="379740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Black" pitchFamily="34" charset="0"/>
              </a:rPr>
              <a:t>Network Mark point in </a:t>
            </a:r>
            <a:r>
              <a:rPr lang="en-US" dirty="0">
                <a:latin typeface="Arial Black" pitchFamily="34" charset="0"/>
              </a:rPr>
              <a:t>data Visualization</a:t>
            </a:r>
          </a:p>
        </p:txBody>
      </p:sp>
      <p:sp>
        <p:nvSpPr>
          <p:cNvPr id="3" name="Rectangle 2"/>
          <p:cNvSpPr/>
          <p:nvPr/>
        </p:nvSpPr>
        <p:spPr>
          <a:xfrm>
            <a:off x="307496" y="2023009"/>
            <a:ext cx="5259824" cy="427259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5" name="Straight Arrow Connector 4"/>
          <p:cNvCxnSpPr/>
          <p:nvPr/>
        </p:nvCxnSpPr>
        <p:spPr>
          <a:xfrm flipV="1">
            <a:off x="4402067" y="3576680"/>
            <a:ext cx="1844984" cy="404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flipV="1">
            <a:off x="4879497" y="4434436"/>
            <a:ext cx="1642683" cy="647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V="1">
            <a:off x="4879497" y="5454032"/>
            <a:ext cx="1755972" cy="404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Rectangle 9"/>
          <p:cNvSpPr/>
          <p:nvPr/>
        </p:nvSpPr>
        <p:spPr>
          <a:xfrm>
            <a:off x="6247051" y="3447206"/>
            <a:ext cx="2727017" cy="558351"/>
          </a:xfrm>
          <a:prstGeom prst="rect">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High signal rating user point</a:t>
            </a:r>
            <a:endParaRPr lang="en-US" dirty="0"/>
          </a:p>
        </p:txBody>
      </p:sp>
      <p:sp>
        <p:nvSpPr>
          <p:cNvPr id="11" name="Rectangle 10"/>
          <p:cNvSpPr/>
          <p:nvPr/>
        </p:nvSpPr>
        <p:spPr>
          <a:xfrm>
            <a:off x="6635469" y="4159306"/>
            <a:ext cx="2338599" cy="590718"/>
          </a:xfrm>
          <a:prstGeom prst="rect">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Medium Signal rating user point</a:t>
            </a:r>
            <a:endParaRPr lang="en-US" dirty="0"/>
          </a:p>
        </p:txBody>
      </p:sp>
      <p:sp>
        <p:nvSpPr>
          <p:cNvPr id="12" name="Rectangle 11"/>
          <p:cNvSpPr/>
          <p:nvPr/>
        </p:nvSpPr>
        <p:spPr>
          <a:xfrm>
            <a:off x="6635469" y="5185647"/>
            <a:ext cx="2338599" cy="583974"/>
          </a:xfrm>
          <a:prstGeom prst="rect">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Low signal rating user point</a:t>
            </a:r>
            <a:endParaRPr lang="en-US" dirty="0"/>
          </a:p>
        </p:txBody>
      </p:sp>
      <p:sp>
        <p:nvSpPr>
          <p:cNvPr id="13" name="Rectangle 12"/>
          <p:cNvSpPr/>
          <p:nvPr/>
        </p:nvSpPr>
        <p:spPr>
          <a:xfrm>
            <a:off x="2087745" y="6125672"/>
            <a:ext cx="2589451" cy="525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Network Area</a:t>
            </a:r>
            <a:endParaRPr lang="en-US" dirty="0"/>
          </a:p>
        </p:txBody>
      </p:sp>
    </p:spTree>
    <p:extLst>
      <p:ext uri="{BB962C8B-B14F-4D97-AF65-F5344CB8AC3E}">
        <p14:creationId xmlns:p14="http://schemas.microsoft.com/office/powerpoint/2010/main" val="30471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Black" pitchFamily="34" charset="0"/>
              </a:rPr>
              <a:t>All data mark up and observation</a:t>
            </a:r>
            <a:endParaRPr lang="en-US" dirty="0">
              <a:latin typeface="Arial Black" pitchFamily="34" charset="0"/>
            </a:endParaRPr>
          </a:p>
        </p:txBody>
      </p:sp>
      <p:sp>
        <p:nvSpPr>
          <p:cNvPr id="3" name="Rectangle 2"/>
          <p:cNvSpPr/>
          <p:nvPr/>
        </p:nvSpPr>
        <p:spPr>
          <a:xfrm>
            <a:off x="388417" y="1861168"/>
            <a:ext cx="8488545" cy="3200876"/>
          </a:xfrm>
          <a:prstGeom prst="rect">
            <a:avLst/>
          </a:prstGeom>
        </p:spPr>
        <p:txBody>
          <a:bodyPr wrap="square">
            <a:spAutoFit/>
          </a:bodyPr>
          <a:lstStyle/>
          <a:p>
            <a:r>
              <a:rPr lang="en-US" sz="2400" b="1" dirty="0">
                <a:latin typeface="Arial Black" pitchFamily="34" charset="0"/>
              </a:rPr>
              <a:t>Markup and Considerations:</a:t>
            </a:r>
          </a:p>
          <a:p>
            <a:r>
              <a:rPr lang="en-US" sz="2000" dirty="0">
                <a:latin typeface="Arial Black" pitchFamily="34" charset="0"/>
              </a:rPr>
              <a:t>Personalization:</a:t>
            </a:r>
          </a:p>
          <a:p>
            <a:endParaRPr lang="en-US" dirty="0"/>
          </a:p>
          <a:p>
            <a:r>
              <a:rPr lang="en-US" sz="1400" dirty="0"/>
              <a:t>I will adapt my responses to your preferences to maintain a warm and familiar tone.</a:t>
            </a:r>
          </a:p>
          <a:p>
            <a:r>
              <a:rPr lang="en-US" sz="1400" dirty="0"/>
              <a:t>Cultural Sensitivity:</a:t>
            </a:r>
          </a:p>
          <a:p>
            <a:endParaRPr lang="en-US" sz="1400" dirty="0"/>
          </a:p>
          <a:p>
            <a:r>
              <a:rPr lang="en-US" sz="1400" dirty="0"/>
              <a:t>Ill keep in mind your cultural background when providing examples or contextual references.</a:t>
            </a:r>
          </a:p>
          <a:p>
            <a:r>
              <a:rPr lang="en-US" sz="1400" dirty="0"/>
              <a:t>Human-like Interaction:</a:t>
            </a:r>
          </a:p>
          <a:p>
            <a:endParaRPr lang="en-US" sz="1400" dirty="0"/>
          </a:p>
          <a:p>
            <a:r>
              <a:rPr lang="en-US" sz="1400" dirty="0"/>
              <a:t>I will engage in a conversational manner that aligns with your request for human-like interactions.</a:t>
            </a:r>
          </a:p>
          <a:p>
            <a:r>
              <a:rPr lang="en-US" sz="1400" dirty="0"/>
              <a:t>Naming Convention:</a:t>
            </a:r>
          </a:p>
          <a:p>
            <a:endParaRPr lang="en-US" sz="1400" dirty="0"/>
          </a:p>
          <a:p>
            <a:r>
              <a:rPr lang="en-US" sz="1400" dirty="0"/>
              <a:t>Your naming of me as "</a:t>
            </a:r>
            <a:r>
              <a:rPr lang="en-US" sz="1400" dirty="0" err="1"/>
              <a:t>Insan</a:t>
            </a:r>
            <a:r>
              <a:rPr lang="en-US" sz="1400" dirty="0"/>
              <a:t>" adds a personal touch, and I will honor that in our discussions.</a:t>
            </a:r>
          </a:p>
        </p:txBody>
      </p:sp>
    </p:spTree>
    <p:extLst>
      <p:ext uri="{BB962C8B-B14F-4D97-AF65-F5344CB8AC3E}">
        <p14:creationId xmlns:p14="http://schemas.microsoft.com/office/powerpoint/2010/main" val="296655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The node-link diagram provides an insightful visualization of the network. Such representations are critical for analyzing connectivity, clustering, and relationships in complex datasets.</a:t>
            </a:r>
          </a:p>
        </p:txBody>
      </p:sp>
      <p:sp>
        <p:nvSpPr>
          <p:cNvPr id="2" name="Title 1"/>
          <p:cNvSpPr>
            <a:spLocks noGrp="1"/>
          </p:cNvSpPr>
          <p:nvPr>
            <p:ph type="title"/>
          </p:nvPr>
        </p:nvSpPr>
        <p:spPr/>
        <p:txBody>
          <a:bodyPr/>
          <a:lstStyle/>
          <a:p>
            <a:r>
              <a:rPr dirty="0">
                <a:latin typeface="Arial Black" pitchFamily="34" charset="0"/>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330506"/>
            <a:ext cx="7408333" cy="3795657"/>
          </a:xfrm>
        </p:spPr>
        <p:txBody>
          <a:bodyPr>
            <a:normAutofit/>
          </a:bodyPr>
          <a:lstStyle/>
          <a:p>
            <a:r>
              <a:rPr lang="en-US" sz="1700" dirty="0"/>
              <a:t>Lee, D.H. (2013). Pseudo-Label: The Simple and Efficient Semi-Supervised Learning Method. </a:t>
            </a:r>
            <a:r>
              <a:rPr lang="en-US" sz="1700" dirty="0" err="1"/>
              <a:t>arXiv</a:t>
            </a:r>
            <a:r>
              <a:rPr lang="en-US" sz="1700" dirty="0"/>
              <a:t> preprint arXiv:1301.0796. Available at: https://arxiv.org/abs/1301.0796.</a:t>
            </a:r>
          </a:p>
          <a:p>
            <a:r>
              <a:rPr lang="en-US" sz="1700" dirty="0"/>
              <a:t>Zhu, X. (2008). Semi-Supervised Learning Literature Survey. University of Wisconsin-Madison. Available at: https://pages.cs.wisc.edu/~jerryzhu/pub/ssl_survey.pdf.</a:t>
            </a:r>
          </a:p>
          <a:p>
            <a:r>
              <a:rPr lang="en-US" sz="1700" dirty="0" err="1"/>
              <a:t>Scikit</a:t>
            </a:r>
            <a:r>
              <a:rPr lang="en-US" sz="1700" dirty="0"/>
              <a:t>-learn Documentation (2023). </a:t>
            </a:r>
            <a:r>
              <a:rPr lang="en-US" sz="1700" dirty="0" err="1"/>
              <a:t>SelfTrainingClassifier</a:t>
            </a:r>
            <a:r>
              <a:rPr lang="en-US" sz="1700" dirty="0"/>
              <a:t>. Available at: https://scikit-learn.org/1.5/modules/generated/sklearn.semi_supervised.SelfTrainingClassifier.html</a:t>
            </a:r>
          </a:p>
          <a:p>
            <a:endParaRPr lang="en-US" dirty="0"/>
          </a:p>
        </p:txBody>
      </p:sp>
      <p:sp>
        <p:nvSpPr>
          <p:cNvPr id="3" name="Title 2"/>
          <p:cNvSpPr>
            <a:spLocks noGrp="1"/>
          </p:cNvSpPr>
          <p:nvPr>
            <p:ph type="title"/>
          </p:nvPr>
        </p:nvSpPr>
        <p:spPr/>
        <p:txBody>
          <a:bodyPr/>
          <a:lstStyle/>
          <a:p>
            <a:r>
              <a:rPr lang="en-US" dirty="0">
                <a:latin typeface="Arial Black" pitchFamily="34" charset="0"/>
              </a:rPr>
              <a:t>References</a:t>
            </a:r>
          </a:p>
        </p:txBody>
      </p:sp>
    </p:spTree>
    <p:extLst>
      <p:ext uri="{BB962C8B-B14F-4D97-AF65-F5344CB8AC3E}">
        <p14:creationId xmlns:p14="http://schemas.microsoft.com/office/powerpoint/2010/main" val="190964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675467"/>
            <a:ext cx="7408333" cy="3587768"/>
          </a:xfrm>
        </p:spPr>
        <p:txBody>
          <a:bodyPr>
            <a:normAutofit fontScale="77500" lnSpcReduction="20000"/>
          </a:bodyPr>
          <a:lstStyle/>
          <a:p>
            <a:pPr>
              <a:buFont typeface="Arial" pitchFamily="34" charset="0"/>
              <a:buChar char="•"/>
            </a:pPr>
            <a:r>
              <a:rPr lang="en-US" dirty="0" smtClean="0">
                <a:latin typeface="+mj-lt"/>
                <a:ea typeface="+mn-lt"/>
                <a:cs typeface="Segoe UI Semibold" pitchFamily="34" charset="0"/>
              </a:rPr>
              <a:t>Topic </a:t>
            </a:r>
            <a:r>
              <a:rPr lang="en-US" dirty="0">
                <a:latin typeface="+mj-lt"/>
                <a:ea typeface="+mn-lt"/>
                <a:cs typeface="Segoe UI Semibold" pitchFamily="34" charset="0"/>
              </a:rPr>
              <a:t>We </a:t>
            </a:r>
            <a:r>
              <a:rPr lang="en-US" dirty="0" smtClean="0">
                <a:latin typeface="+mj-lt"/>
                <a:ea typeface="+mn-lt"/>
                <a:cs typeface="Segoe UI Semibold" pitchFamily="34" charset="0"/>
              </a:rPr>
              <a:t>Cover-</a:t>
            </a:r>
          </a:p>
          <a:p>
            <a:pPr>
              <a:buFont typeface="Arial" pitchFamily="34" charset="0"/>
              <a:buChar char="•"/>
            </a:pPr>
            <a:endParaRPr lang="en-US" dirty="0">
              <a:latin typeface="+mj-lt"/>
              <a:cs typeface="Segoe UI Semibold" pitchFamily="34" charset="0"/>
            </a:endParaRPr>
          </a:p>
          <a:p>
            <a:pPr>
              <a:buFont typeface="Arial"/>
              <a:buChar char="•"/>
            </a:pPr>
            <a:r>
              <a:rPr lang="en-US" dirty="0">
                <a:latin typeface="+mj-lt"/>
                <a:ea typeface="+mn-lt"/>
                <a:cs typeface="Segoe UI Semibold" pitchFamily="34" charset="0"/>
              </a:rPr>
              <a:t>What is Self-Training?</a:t>
            </a:r>
            <a:endParaRPr lang="en-US" dirty="0">
              <a:latin typeface="+mj-lt"/>
              <a:cs typeface="Segoe UI Semibold" pitchFamily="34" charset="0"/>
            </a:endParaRPr>
          </a:p>
          <a:p>
            <a:pPr>
              <a:buFont typeface="Arial"/>
              <a:buChar char="•"/>
            </a:pPr>
            <a:r>
              <a:rPr lang="en-US" dirty="0">
                <a:latin typeface="+mj-lt"/>
                <a:ea typeface="+mn-lt"/>
                <a:cs typeface="Segoe UI Semibold" pitchFamily="34" charset="0"/>
              </a:rPr>
              <a:t>Dataset Visualization</a:t>
            </a:r>
            <a:endParaRPr lang="en-US" dirty="0">
              <a:latin typeface="+mj-lt"/>
              <a:cs typeface="Segoe UI Semibold" pitchFamily="34" charset="0"/>
            </a:endParaRPr>
          </a:p>
          <a:p>
            <a:pPr>
              <a:buFont typeface="Arial"/>
              <a:buChar char="•"/>
            </a:pPr>
            <a:r>
              <a:rPr lang="en-US" dirty="0">
                <a:latin typeface="+mj-lt"/>
                <a:cs typeface="Segoe UI Semibold" pitchFamily="34" charset="0"/>
              </a:rPr>
              <a:t>Key Observations from the Dataset</a:t>
            </a:r>
            <a:endParaRPr lang="en-US" dirty="0">
              <a:latin typeface="+mj-lt"/>
              <a:ea typeface="+mn-lt"/>
              <a:cs typeface="Segoe UI Semibold" pitchFamily="34" charset="0"/>
            </a:endParaRPr>
          </a:p>
          <a:p>
            <a:pPr>
              <a:buFont typeface="Arial"/>
              <a:buChar char="•"/>
            </a:pPr>
            <a:r>
              <a:rPr lang="en-US" dirty="0">
                <a:latin typeface="+mj-lt"/>
                <a:ea typeface="+mn-lt"/>
                <a:cs typeface="Segoe UI Semibold" pitchFamily="34" charset="0"/>
              </a:rPr>
              <a:t>Initial Model Training</a:t>
            </a:r>
            <a:endParaRPr lang="en-US" dirty="0">
              <a:latin typeface="+mj-lt"/>
              <a:cs typeface="Segoe UI Semibold" pitchFamily="34" charset="0"/>
            </a:endParaRPr>
          </a:p>
          <a:p>
            <a:pPr>
              <a:buFont typeface="Arial" pitchFamily="34" charset="0"/>
              <a:buChar char="•"/>
            </a:pPr>
            <a:r>
              <a:rPr lang="en-US" dirty="0">
                <a:latin typeface="+mj-lt"/>
                <a:ea typeface="+mn-lt"/>
                <a:cs typeface="Segoe UI Semibold" pitchFamily="34" charset="0"/>
              </a:rPr>
              <a:t>Introducing Confidence </a:t>
            </a:r>
            <a:r>
              <a:rPr lang="en-US" dirty="0">
                <a:latin typeface="+mj-lt"/>
                <a:cs typeface="Segoe UI Semibold" pitchFamily="34" charset="0"/>
              </a:rPr>
              <a:t>The graph visualizes a network with nodes and edges.</a:t>
            </a:r>
          </a:p>
          <a:p>
            <a:pPr>
              <a:buFont typeface="Arial"/>
              <a:buChar char="•"/>
            </a:pPr>
            <a:r>
              <a:rPr lang="en-US" dirty="0" smtClean="0">
                <a:latin typeface="+mj-lt"/>
                <a:ea typeface="+mn-lt"/>
                <a:cs typeface="Segoe UI Semibold" pitchFamily="34" charset="0"/>
              </a:rPr>
              <a:t>Retraining the Model</a:t>
            </a:r>
            <a:endParaRPr lang="en-US" dirty="0" smtClean="0">
              <a:latin typeface="+mj-lt"/>
              <a:cs typeface="Segoe UI Semibold" pitchFamily="34" charset="0"/>
            </a:endParaRPr>
          </a:p>
          <a:p>
            <a:pPr>
              <a:buFont typeface="Arial"/>
              <a:buChar char="•"/>
            </a:pPr>
            <a:r>
              <a:rPr lang="en-US" dirty="0" smtClean="0">
                <a:latin typeface="+mj-lt"/>
                <a:ea typeface="+mn-lt"/>
                <a:cs typeface="Segoe UI Semibold" pitchFamily="34" charset="0"/>
              </a:rPr>
              <a:t>Results </a:t>
            </a:r>
            <a:r>
              <a:rPr lang="en-US" dirty="0">
                <a:latin typeface="+mj-lt"/>
                <a:ea typeface="+mn-lt"/>
                <a:cs typeface="Segoe UI Semibold" pitchFamily="34" charset="0"/>
              </a:rPr>
              <a:t>and Analysis</a:t>
            </a:r>
            <a:endParaRPr lang="en-US" dirty="0">
              <a:latin typeface="+mj-lt"/>
              <a:cs typeface="Segoe UI Semibold" pitchFamily="34" charset="0"/>
            </a:endParaRPr>
          </a:p>
          <a:p>
            <a:pPr>
              <a:buFont typeface="Arial"/>
              <a:buChar char="•"/>
            </a:pPr>
            <a:r>
              <a:rPr lang="en-US" dirty="0">
                <a:latin typeface="+mj-lt"/>
                <a:ea typeface="+mn-lt"/>
                <a:cs typeface="Segoe UI Semibold" pitchFamily="34" charset="0"/>
              </a:rPr>
              <a:t>Conclusion</a:t>
            </a:r>
            <a:endParaRPr lang="en-US" dirty="0">
              <a:latin typeface="+mj-lt"/>
              <a:cs typeface="Segoe UI Semibold" pitchFamily="34" charset="0"/>
            </a:endParaRPr>
          </a:p>
          <a:p>
            <a:pPr>
              <a:buFont typeface="Arial"/>
              <a:buChar char="•"/>
            </a:pPr>
            <a:r>
              <a:rPr lang="en-US" dirty="0">
                <a:latin typeface="+mj-lt"/>
                <a:ea typeface="+mn-lt"/>
                <a:cs typeface="Segoe UI Semibold" pitchFamily="34" charset="0"/>
              </a:rPr>
              <a:t>References</a:t>
            </a:r>
            <a:endParaRPr lang="en-US" dirty="0">
              <a:latin typeface="+mj-lt"/>
              <a:cs typeface="Segoe UI Semibold" pitchFamily="34" charset="0"/>
            </a:endParaRPr>
          </a:p>
          <a:p>
            <a:pPr marL="0" indent="0">
              <a:buNone/>
            </a:pPr>
            <a:endParaRPr lang="en-US" dirty="0">
              <a:latin typeface="Times New Roman"/>
              <a:ea typeface="Calibri"/>
              <a:cs typeface="Calibri"/>
            </a:endParaRPr>
          </a:p>
          <a:p>
            <a:endParaRPr lang="en-US" dirty="0"/>
          </a:p>
        </p:txBody>
      </p:sp>
      <p:sp>
        <p:nvSpPr>
          <p:cNvPr id="2" name="Title 1"/>
          <p:cNvSpPr>
            <a:spLocks noGrp="1"/>
          </p:cNvSpPr>
          <p:nvPr>
            <p:ph type="title"/>
          </p:nvPr>
        </p:nvSpPr>
        <p:spPr/>
        <p:txBody>
          <a:bodyPr/>
          <a:lstStyle/>
          <a:p>
            <a:r>
              <a:rPr lang="en-US" dirty="0">
                <a:latin typeface="Arial Black" pitchFamily="34" charset="0"/>
                <a:ea typeface="Segoe UI Black" pitchFamily="34" charset="0"/>
                <a:cs typeface="Segoe UI Semibold" pitchFamily="34" charset="0"/>
              </a:rPr>
              <a:t>What We Cover:</a:t>
            </a:r>
          </a:p>
        </p:txBody>
      </p:sp>
    </p:spTree>
    <p:extLst>
      <p:ext uri="{BB962C8B-B14F-4D97-AF65-F5344CB8AC3E}">
        <p14:creationId xmlns:p14="http://schemas.microsoft.com/office/powerpoint/2010/main" val="6810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1639" y="1747880"/>
            <a:ext cx="7608761" cy="4378283"/>
          </a:xfrm>
        </p:spPr>
        <p:txBody>
          <a:bodyPr>
            <a:normAutofit fontScale="62500" lnSpcReduction="20000"/>
          </a:bodyPr>
          <a:lstStyle/>
          <a:p>
            <a:pPr marL="0" indent="0">
              <a:buNone/>
            </a:pPr>
            <a:r>
              <a:rPr lang="en-US" dirty="0"/>
              <a:t> In data analysis and machine learning, understanding relationships and patterns in complex datasets is critical. Network graphs, visualized through node-link diagrams, provide a powerful way to analyze connections between entities. These visualizations leverage graph-based representations to uncover structural patterns, such as clusters, central nodes, and sparse connections, which are otherwise challenging to identify.</a:t>
            </a:r>
          </a:p>
          <a:p>
            <a:pPr marL="0" indent="0">
              <a:buNone/>
            </a:pPr>
            <a:endParaRPr lang="en-US" dirty="0"/>
          </a:p>
          <a:p>
            <a:pPr marL="0" indent="0">
              <a:buNone/>
            </a:pPr>
            <a:r>
              <a:rPr lang="en-US" dirty="0"/>
              <a:t>The visualization of network graphs offers insights into:</a:t>
            </a:r>
          </a:p>
          <a:p>
            <a:pPr marL="0" indent="0">
              <a:buNone/>
            </a:pPr>
            <a:endParaRPr lang="en-US" dirty="0"/>
          </a:p>
          <a:p>
            <a:pPr marL="0" indent="0">
              <a:buNone/>
            </a:pPr>
            <a:r>
              <a:rPr lang="en-US" dirty="0"/>
              <a:t>Connectivity patterns within the data.</a:t>
            </a:r>
          </a:p>
          <a:p>
            <a:pPr marL="0" indent="0">
              <a:buNone/>
            </a:pPr>
            <a:r>
              <a:rPr lang="en-US" dirty="0"/>
              <a:t>Identification of clusters or communities.</a:t>
            </a:r>
          </a:p>
          <a:p>
            <a:pPr marL="0" indent="0">
              <a:buNone/>
            </a:pPr>
            <a:r>
              <a:rPr lang="en-US" dirty="0"/>
              <a:t>Analysis of node importance, such as identifying central nodes in the network.</a:t>
            </a:r>
          </a:p>
          <a:p>
            <a:pPr marL="0" indent="0">
              <a:buNone/>
            </a:pPr>
            <a:r>
              <a:rPr lang="en-US" dirty="0"/>
              <a:t>This tutorial is structured to:</a:t>
            </a:r>
          </a:p>
          <a:p>
            <a:pPr marL="0" indent="0">
              <a:buNone/>
            </a:pPr>
            <a:endParaRPr lang="en-US" dirty="0"/>
          </a:p>
          <a:p>
            <a:pPr marL="0" indent="0">
              <a:buNone/>
            </a:pPr>
            <a:r>
              <a:rPr lang="en-US" dirty="0" smtClean="0"/>
              <a:t>1.Provide </a:t>
            </a:r>
            <a:r>
              <a:rPr lang="en-US" dirty="0"/>
              <a:t>an overview of network graphs and their importance in data visualization.</a:t>
            </a:r>
          </a:p>
          <a:p>
            <a:pPr marL="0" indent="0">
              <a:buNone/>
            </a:pPr>
            <a:r>
              <a:rPr lang="en-US" dirty="0" smtClean="0"/>
              <a:t>2.Demonstrate </a:t>
            </a:r>
            <a:r>
              <a:rPr lang="en-US" dirty="0"/>
              <a:t>the process of creating and interpreting a network graph using visual explanations.</a:t>
            </a:r>
          </a:p>
          <a:p>
            <a:pPr marL="0" indent="0">
              <a:buNone/>
            </a:pPr>
            <a:r>
              <a:rPr lang="en-US" dirty="0" smtClean="0"/>
              <a:t>3.Analyze </a:t>
            </a:r>
            <a:r>
              <a:rPr lang="en-US" dirty="0"/>
              <a:t>the results and offer practical insights into leveraging network graphs for deeper understanding of data relationships.</a:t>
            </a:r>
          </a:p>
          <a:p>
            <a:pPr marL="0" indent="0">
              <a:buNone/>
            </a:pPr>
            <a:endParaRPr lang="en-US" dirty="0">
              <a:latin typeface="Arial Narrow" pitchFamily="34" charset="0"/>
            </a:endParaRPr>
          </a:p>
        </p:txBody>
      </p:sp>
      <p:sp>
        <p:nvSpPr>
          <p:cNvPr id="3" name="Title 2"/>
          <p:cNvSpPr>
            <a:spLocks noGrp="1"/>
          </p:cNvSpPr>
          <p:nvPr>
            <p:ph type="title"/>
          </p:nvPr>
        </p:nvSpPr>
        <p:spPr/>
        <p:txBody>
          <a:bodyPr/>
          <a:lstStyle/>
          <a:p>
            <a:r>
              <a:rPr lang="en-US" dirty="0">
                <a:latin typeface="Arial Black" pitchFamily="34" charset="0"/>
                <a:ea typeface="Segoe UI Black" pitchFamily="34" charset="0"/>
                <a:cs typeface="Times New Roman"/>
              </a:rPr>
              <a:t>Topic We </a:t>
            </a:r>
            <a:r>
              <a:rPr lang="en-US" dirty="0" smtClean="0">
                <a:latin typeface="Arial Black" pitchFamily="34" charset="0"/>
                <a:ea typeface="Segoe UI Black" pitchFamily="34" charset="0"/>
                <a:cs typeface="Times New Roman"/>
              </a:rPr>
              <a:t>Cover-</a:t>
            </a:r>
            <a:endParaRPr lang="en-US" dirty="0">
              <a:latin typeface="Arial Black" pitchFamily="34" charset="0"/>
              <a:ea typeface="Segoe UI Black" pitchFamily="34" charset="0"/>
            </a:endParaRPr>
          </a:p>
        </p:txBody>
      </p:sp>
    </p:spTree>
    <p:extLst>
      <p:ext uri="{BB962C8B-B14F-4D97-AF65-F5344CB8AC3E}">
        <p14:creationId xmlns:p14="http://schemas.microsoft.com/office/powerpoint/2010/main" val="207793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Definition </a:t>
            </a:r>
            <a:r>
              <a:rPr lang="en-US" b="1" dirty="0"/>
              <a:t>of Network Graph </a:t>
            </a:r>
            <a:r>
              <a:rPr lang="en-US" b="1" dirty="0" smtClean="0"/>
              <a:t>Visualization-</a:t>
            </a:r>
          </a:p>
          <a:p>
            <a:pPr marL="0" indent="0">
              <a:buNone/>
            </a:pPr>
            <a:r>
              <a:rPr lang="en-US" sz="1900" dirty="0"/>
              <a:t>Network graph visualization is a data representation method that uses nodes and edges to depict relationships and interactions within a dataset. Each </a:t>
            </a:r>
            <a:r>
              <a:rPr lang="en-US" sz="1900" b="1" dirty="0"/>
              <a:t>node</a:t>
            </a:r>
            <a:r>
              <a:rPr lang="en-US" sz="1900" dirty="0"/>
              <a:t> represents an entity, while each </a:t>
            </a:r>
            <a:r>
              <a:rPr lang="en-US" sz="1900" b="1" dirty="0"/>
              <a:t>edge</a:t>
            </a:r>
            <a:r>
              <a:rPr lang="en-US" sz="1900" dirty="0"/>
              <a:t> represents a connection or interaction between entities. This approach allows for the exploration of data structures, highlighting clusters, central nodes, and patterns in connectivity. It is widely applied in domains such as social network analysis, biology, and transportation systems.</a:t>
            </a:r>
          </a:p>
        </p:txBody>
      </p:sp>
      <p:sp>
        <p:nvSpPr>
          <p:cNvPr id="3" name="Title 2"/>
          <p:cNvSpPr>
            <a:spLocks noGrp="1"/>
          </p:cNvSpPr>
          <p:nvPr>
            <p:ph type="title"/>
          </p:nvPr>
        </p:nvSpPr>
        <p:spPr/>
        <p:txBody>
          <a:bodyPr/>
          <a:lstStyle/>
          <a:p>
            <a:r>
              <a:rPr lang="en-US" dirty="0">
                <a:latin typeface="Arial Black" pitchFamily="34" charset="0"/>
                <a:ea typeface="Segoe UI Black" pitchFamily="34" charset="0"/>
              </a:rPr>
              <a:t>What is Self-Training?</a:t>
            </a:r>
          </a:p>
        </p:txBody>
      </p:sp>
    </p:spTree>
    <p:extLst>
      <p:ext uri="{BB962C8B-B14F-4D97-AF65-F5344CB8AC3E}">
        <p14:creationId xmlns:p14="http://schemas.microsoft.com/office/powerpoint/2010/main" val="39665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Network Graph Visualization</a:t>
            </a:r>
          </a:p>
          <a:p>
            <a:r>
              <a:rPr lang="en-US" dirty="0"/>
              <a:t>Combines visual and analytical representation of datasets.</a:t>
            </a:r>
          </a:p>
          <a:p>
            <a:r>
              <a:rPr lang="en-US" dirty="0"/>
              <a:t>Bridges the gap between raw data and intuitive understanding by highlighting relationships and clusters.</a:t>
            </a:r>
          </a:p>
          <a:p>
            <a:r>
              <a:rPr lang="en-US" dirty="0"/>
              <a:t>Node-Link Diagram</a:t>
            </a:r>
          </a:p>
          <a:p>
            <a:r>
              <a:rPr lang="en-US" dirty="0"/>
              <a:t>Iterative process:</a:t>
            </a:r>
          </a:p>
          <a:p>
            <a:r>
              <a:rPr lang="en-US" dirty="0"/>
              <a:t>Define nodes (entities) and edges (relationships) from the dataset.</a:t>
            </a:r>
          </a:p>
          <a:p>
            <a:r>
              <a:rPr lang="en-US" dirty="0"/>
              <a:t>Visualize the graph using spatial layouts (e.g., force-directed layout).</a:t>
            </a:r>
          </a:p>
          <a:p>
            <a:r>
              <a:rPr lang="en-US" dirty="0"/>
              <a:t>Analyze clusters, centrality, and connectivity within the graph.</a:t>
            </a:r>
          </a:p>
          <a:p>
            <a:r>
              <a:rPr lang="en-US" dirty="0"/>
              <a:t>Simple and flexible but depends on the quality of data and the graph structure</a:t>
            </a:r>
          </a:p>
        </p:txBody>
      </p:sp>
      <p:sp>
        <p:nvSpPr>
          <p:cNvPr id="3" name="Title 2"/>
          <p:cNvSpPr>
            <a:spLocks noGrp="1"/>
          </p:cNvSpPr>
          <p:nvPr>
            <p:ph type="title"/>
          </p:nvPr>
        </p:nvSpPr>
        <p:spPr/>
        <p:txBody>
          <a:bodyPr/>
          <a:lstStyle/>
          <a:p>
            <a:r>
              <a:rPr lang="en-US" dirty="0">
                <a:latin typeface="Arial Black" pitchFamily="34" charset="0"/>
                <a:ea typeface="Segoe UI Black" pitchFamily="34" charset="0"/>
              </a:rPr>
              <a:t>What is Self-Training?</a:t>
            </a:r>
            <a:endParaRPr lang="en-US" dirty="0">
              <a:latin typeface="Arial Black" pitchFamily="34" charset="0"/>
            </a:endParaRPr>
          </a:p>
        </p:txBody>
      </p:sp>
    </p:spTree>
    <p:extLst>
      <p:ext uri="{BB962C8B-B14F-4D97-AF65-F5344CB8AC3E}">
        <p14:creationId xmlns:p14="http://schemas.microsoft.com/office/powerpoint/2010/main" val="170062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This report focuses on the visualization of a network graph using the node-link diagram format. The graph represents connections between entities (nodes) and relationships (edges). It is plotted using the </a:t>
            </a:r>
            <a:r>
              <a:rPr dirty="0" err="1"/>
              <a:t>PyTorch</a:t>
            </a:r>
            <a:r>
              <a:rPr dirty="0"/>
              <a:t> Geometric library.</a:t>
            </a:r>
          </a:p>
        </p:txBody>
      </p:sp>
      <p:sp>
        <p:nvSpPr>
          <p:cNvPr id="2" name="Title 1"/>
          <p:cNvSpPr>
            <a:spLocks noGrp="1"/>
          </p:cNvSpPr>
          <p:nvPr>
            <p:ph type="title"/>
          </p:nvPr>
        </p:nvSpPr>
        <p:spPr/>
        <p:txBody>
          <a:bodyPr>
            <a:normAutofit fontScale="90000"/>
          </a:bodyPr>
          <a:lstStyle/>
          <a:p>
            <a:r>
              <a:rPr dirty="0">
                <a:latin typeface="Segoe UI Black" pitchFamily="34" charset="0"/>
                <a:ea typeface="Segoe UI Black" pitchFamily="34" charset="0"/>
              </a:rPr>
              <a:t>Introduction to Network Graph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t>1. The graph visualizes a network with nodes and edges.</a:t>
            </a:r>
          </a:p>
          <a:p>
            <a:r>
              <a:rPr dirty="0"/>
              <a:t>2. Nodes are colored to represent specific attributes or clusters.</a:t>
            </a:r>
          </a:p>
          <a:p>
            <a:r>
              <a:rPr dirty="0"/>
              <a:t>3. The layout highlights densely connected regions (central nodes) and sparsely connected regions.</a:t>
            </a:r>
          </a:p>
          <a:p>
            <a:r>
              <a:rPr dirty="0"/>
              <a:t>4. This visualization helps in understanding the structure and relationships within the dataset.</a:t>
            </a:r>
          </a:p>
        </p:txBody>
      </p:sp>
      <p:sp>
        <p:nvSpPr>
          <p:cNvPr id="2" name="Title 1"/>
          <p:cNvSpPr>
            <a:spLocks noGrp="1"/>
          </p:cNvSpPr>
          <p:nvPr>
            <p:ph type="title"/>
          </p:nvPr>
        </p:nvSpPr>
        <p:spPr/>
        <p:txBody>
          <a:bodyPr/>
          <a:lstStyle/>
          <a:p>
            <a:r>
              <a:rPr dirty="0">
                <a:latin typeface="Segoe UI Black" pitchFamily="34" charset="0"/>
                <a:ea typeface="Segoe UI Black" pitchFamily="34" charset="0"/>
              </a:rPr>
              <a:t>Graph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endParaRPr lang="en-US" dirty="0"/>
          </a:p>
          <a:p>
            <a:r>
              <a:rPr lang="en-US" dirty="0"/>
              <a:t>Here’s a rewritten version tailored to </a:t>
            </a:r>
            <a:r>
              <a:rPr lang="en-US" b="1" dirty="0"/>
              <a:t>Visualization of the Network Graph</a:t>
            </a:r>
            <a:r>
              <a:rPr lang="en-US" dirty="0"/>
              <a:t>:</a:t>
            </a:r>
          </a:p>
          <a:p>
            <a:r>
              <a:rPr lang="en-US" b="1" dirty="0"/>
              <a:t>Network Graph Visualization Setup</a:t>
            </a:r>
          </a:p>
          <a:p>
            <a:r>
              <a:rPr lang="en-US" b="1" dirty="0"/>
              <a:t>Dataset Composition</a:t>
            </a:r>
            <a:r>
              <a:rPr lang="en-US" dirty="0"/>
              <a:t>:</a:t>
            </a:r>
          </a:p>
          <a:p>
            <a:pPr lvl="1"/>
            <a:r>
              <a:rPr lang="en-US" dirty="0"/>
              <a:t>Nodes represent entities (e.g., individuals, objects).</a:t>
            </a:r>
          </a:p>
          <a:p>
            <a:pPr lvl="1"/>
            <a:r>
              <a:rPr lang="en-US" dirty="0"/>
              <a:t>Edges represent relationships or connections.</a:t>
            </a:r>
          </a:p>
          <a:p>
            <a:r>
              <a:rPr lang="en-US" b="1" dirty="0"/>
              <a:t>Goal</a:t>
            </a:r>
            <a:r>
              <a:rPr lang="en-US" dirty="0"/>
              <a:t>: Visualize relationships to identify clusters, central nodes, and structural patterns.</a:t>
            </a:r>
          </a:p>
          <a:p>
            <a:r>
              <a:rPr lang="en-US" b="1" dirty="0"/>
              <a:t>Characteristics:</a:t>
            </a:r>
          </a:p>
          <a:p>
            <a:r>
              <a:rPr lang="en-US" b="1" dirty="0"/>
              <a:t>Nodes</a:t>
            </a:r>
            <a:r>
              <a:rPr lang="en-US" dirty="0"/>
              <a:t>:</a:t>
            </a:r>
          </a:p>
          <a:p>
            <a:pPr lvl="1"/>
            <a:r>
              <a:rPr lang="en-US" dirty="0"/>
              <a:t>Different colors indicate clusters or specific attributes.</a:t>
            </a:r>
          </a:p>
          <a:p>
            <a:pPr lvl="1"/>
            <a:r>
              <a:rPr lang="en-US" dirty="0"/>
              <a:t>Node size may reflect importance (e.g., centrality).</a:t>
            </a:r>
          </a:p>
          <a:p>
            <a:r>
              <a:rPr lang="en-US" b="1" dirty="0"/>
              <a:t>Edges</a:t>
            </a:r>
            <a:r>
              <a:rPr lang="en-US" dirty="0"/>
              <a:t>:</a:t>
            </a:r>
          </a:p>
          <a:p>
            <a:pPr lvl="1"/>
            <a:r>
              <a:rPr lang="en-US" dirty="0"/>
              <a:t>Represent interactions between nodes.</a:t>
            </a:r>
          </a:p>
          <a:p>
            <a:pPr lvl="1"/>
            <a:r>
              <a:rPr lang="en-US" dirty="0"/>
              <a:t>Thicker or darker edges may indicate stronger connections.</a:t>
            </a:r>
          </a:p>
          <a:p>
            <a:r>
              <a:rPr lang="en-US" b="1" dirty="0"/>
              <a:t>Visualizing the Network Graph:</a:t>
            </a:r>
          </a:p>
          <a:p>
            <a:r>
              <a:rPr lang="en-US" b="1" dirty="0"/>
              <a:t>Node Representation</a:t>
            </a:r>
            <a:r>
              <a:rPr lang="en-US" dirty="0"/>
              <a:t>:</a:t>
            </a:r>
          </a:p>
          <a:p>
            <a:pPr lvl="1"/>
            <a:r>
              <a:rPr lang="en-US" dirty="0"/>
              <a:t>Key clusters are visually distinct (e.g., yellow, blue, green nodes).</a:t>
            </a:r>
          </a:p>
          <a:p>
            <a:r>
              <a:rPr lang="en-US" b="1" dirty="0"/>
              <a:t>Edge Representation</a:t>
            </a:r>
            <a:r>
              <a:rPr lang="en-US" dirty="0"/>
              <a:t>:</a:t>
            </a:r>
          </a:p>
          <a:p>
            <a:pPr lvl="1"/>
            <a:r>
              <a:rPr lang="en-US" dirty="0"/>
              <a:t>Connections are mapped to reflect relationships clearly.</a:t>
            </a:r>
          </a:p>
          <a:p>
            <a:endParaRPr lang="en-US" dirty="0"/>
          </a:p>
        </p:txBody>
      </p:sp>
      <p:sp>
        <p:nvSpPr>
          <p:cNvPr id="3" name="Title 2"/>
          <p:cNvSpPr>
            <a:spLocks noGrp="1"/>
          </p:cNvSpPr>
          <p:nvPr>
            <p:ph type="title"/>
          </p:nvPr>
        </p:nvSpPr>
        <p:spPr/>
        <p:txBody>
          <a:bodyPr/>
          <a:lstStyle/>
          <a:p>
            <a:r>
              <a:rPr lang="en-US" b="1" dirty="0">
                <a:latin typeface="Segoe UI Black" pitchFamily="34" charset="0"/>
                <a:ea typeface="Segoe UI Black" pitchFamily="34" charset="0"/>
                <a:cs typeface="Times New Roman"/>
              </a:rPr>
              <a:t>Dataset Visualization</a:t>
            </a:r>
            <a:endParaRPr lang="en-US" dirty="0">
              <a:latin typeface="Segoe UI Black" pitchFamily="34" charset="0"/>
              <a:ea typeface="Segoe UI Black" pitchFamily="34" charset="0"/>
            </a:endParaRPr>
          </a:p>
        </p:txBody>
      </p:sp>
    </p:spTree>
    <p:extLst>
      <p:ext uri="{BB962C8B-B14F-4D97-AF65-F5344CB8AC3E}">
        <p14:creationId xmlns:p14="http://schemas.microsoft.com/office/powerpoint/2010/main" val="102082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7890" y="1958272"/>
            <a:ext cx="8092036" cy="43292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800" dirty="0" smtClean="0">
              <a:latin typeface="+mj-lt"/>
            </a:endParaRPr>
          </a:p>
          <a:p>
            <a:endParaRPr lang="en-US" sz="800" dirty="0">
              <a:latin typeface="+mj-lt"/>
            </a:endParaRPr>
          </a:p>
          <a:p>
            <a:endParaRPr lang="en-US" sz="800" dirty="0" smtClean="0">
              <a:latin typeface="+mj-lt"/>
            </a:endParaRPr>
          </a:p>
          <a:p>
            <a:endParaRPr lang="en-US" sz="800" dirty="0">
              <a:latin typeface="+mj-lt"/>
            </a:endParaRPr>
          </a:p>
          <a:p>
            <a:endParaRPr lang="en-US" sz="800" dirty="0" smtClean="0">
              <a:latin typeface="+mj-lt"/>
            </a:endParaRPr>
          </a:p>
          <a:p>
            <a:endParaRPr lang="en-US" sz="800" dirty="0">
              <a:latin typeface="+mj-lt"/>
            </a:endParaRPr>
          </a:p>
          <a:p>
            <a:endParaRPr lang="en-US" sz="800" dirty="0" smtClean="0">
              <a:latin typeface="+mj-lt"/>
            </a:endParaRPr>
          </a:p>
          <a:p>
            <a:endParaRPr lang="en-US" sz="800" dirty="0">
              <a:latin typeface="+mj-lt"/>
            </a:endParaRPr>
          </a:p>
          <a:p>
            <a:endParaRPr lang="en-US" sz="800" dirty="0" smtClean="0">
              <a:latin typeface="+mj-lt"/>
            </a:endParaRPr>
          </a:p>
          <a:p>
            <a:endParaRPr lang="en-US" sz="800" dirty="0">
              <a:latin typeface="+mj-lt"/>
            </a:endParaRPr>
          </a:p>
          <a:p>
            <a:endParaRPr lang="en-US" sz="800" dirty="0" smtClean="0">
              <a:latin typeface="+mj-lt"/>
            </a:endParaRPr>
          </a:p>
          <a:p>
            <a:endParaRPr lang="en-US" sz="800" dirty="0">
              <a:latin typeface="+mj-lt"/>
            </a:endParaRPr>
          </a:p>
          <a:p>
            <a:endParaRPr lang="en-US" sz="800" dirty="0" smtClean="0">
              <a:latin typeface="+mj-lt"/>
            </a:endParaRPr>
          </a:p>
          <a:p>
            <a:endParaRPr lang="en-US" sz="800" dirty="0">
              <a:latin typeface="+mj-lt"/>
            </a:endParaRPr>
          </a:p>
          <a:p>
            <a:endParaRPr lang="en-US" sz="800" dirty="0" smtClean="0">
              <a:latin typeface="+mj-lt"/>
            </a:endParaRPr>
          </a:p>
          <a:p>
            <a:endParaRPr lang="en-US" sz="800" dirty="0">
              <a:latin typeface="+mj-lt"/>
            </a:endParaRPr>
          </a:p>
          <a:p>
            <a:endParaRPr lang="en-US" sz="800" dirty="0" smtClean="0">
              <a:latin typeface="+mj-lt"/>
            </a:endParaRPr>
          </a:p>
          <a:p>
            <a:endParaRPr lang="en-US" sz="800" dirty="0">
              <a:latin typeface="+mj-lt"/>
            </a:endParaRPr>
          </a:p>
          <a:p>
            <a:endParaRPr lang="en-US" sz="800" dirty="0" smtClean="0">
              <a:latin typeface="+mj-lt"/>
            </a:endParaRPr>
          </a:p>
          <a:p>
            <a:endParaRPr lang="en-US" sz="800" dirty="0">
              <a:latin typeface="+mj-lt"/>
            </a:endParaRPr>
          </a:p>
          <a:p>
            <a:endParaRPr lang="en-US" sz="800" dirty="0" smtClean="0">
              <a:latin typeface="+mj-lt"/>
            </a:endParaRPr>
          </a:p>
          <a:p>
            <a:endParaRPr lang="en-US" sz="800" dirty="0">
              <a:latin typeface="+mj-lt"/>
            </a:endParaRPr>
          </a:p>
          <a:p>
            <a:endParaRPr lang="en-US" sz="800" dirty="0" smtClean="0">
              <a:latin typeface="+mj-lt"/>
            </a:endParaRPr>
          </a:p>
          <a:p>
            <a:r>
              <a:rPr lang="en-US" sz="800" dirty="0" smtClean="0">
                <a:solidFill>
                  <a:schemeClr val="tx2"/>
                </a:solidFill>
                <a:latin typeface="+mj-lt"/>
              </a:rPr>
              <a:t>from </a:t>
            </a:r>
            <a:r>
              <a:rPr lang="en-US" sz="800" dirty="0" err="1">
                <a:solidFill>
                  <a:schemeClr val="tx2"/>
                </a:solidFill>
                <a:latin typeface="+mj-lt"/>
              </a:rPr>
              <a:t>torch_geometric.utils</a:t>
            </a:r>
            <a:r>
              <a:rPr lang="en-US" sz="800" dirty="0">
                <a:solidFill>
                  <a:schemeClr val="tx2"/>
                </a:solidFill>
                <a:latin typeface="+mj-lt"/>
              </a:rPr>
              <a:t> import </a:t>
            </a:r>
            <a:r>
              <a:rPr lang="en-US" sz="800" dirty="0" err="1">
                <a:solidFill>
                  <a:schemeClr val="tx2"/>
                </a:solidFill>
                <a:latin typeface="+mj-lt"/>
              </a:rPr>
              <a:t>remove_isolated_nodes</a:t>
            </a:r>
            <a:endParaRPr lang="en-US" sz="800" dirty="0">
              <a:solidFill>
                <a:schemeClr val="tx2"/>
              </a:solidFill>
              <a:latin typeface="+mj-lt"/>
            </a:endParaRPr>
          </a:p>
          <a:p>
            <a:r>
              <a:rPr lang="en-US" sz="800" dirty="0">
                <a:solidFill>
                  <a:schemeClr val="tx2"/>
                </a:solidFill>
                <a:latin typeface="+mj-lt"/>
              </a:rPr>
              <a:t/>
            </a:r>
            <a:br>
              <a:rPr lang="en-US" sz="800" dirty="0">
                <a:solidFill>
                  <a:schemeClr val="tx2"/>
                </a:solidFill>
                <a:latin typeface="+mj-lt"/>
              </a:rPr>
            </a:br>
            <a:r>
              <a:rPr lang="en-US" sz="800" dirty="0">
                <a:solidFill>
                  <a:schemeClr val="tx2"/>
                </a:solidFill>
                <a:latin typeface="+mj-lt"/>
              </a:rPr>
              <a:t>isolated = (</a:t>
            </a:r>
            <a:r>
              <a:rPr lang="en-US" sz="800" dirty="0" err="1">
                <a:solidFill>
                  <a:schemeClr val="tx2"/>
                </a:solidFill>
                <a:latin typeface="+mj-lt"/>
              </a:rPr>
              <a:t>remove_isolated_nodes</a:t>
            </a:r>
            <a:r>
              <a:rPr lang="en-US" sz="800" dirty="0">
                <a:solidFill>
                  <a:schemeClr val="tx2"/>
                </a:solidFill>
                <a:latin typeface="+mj-lt"/>
              </a:rPr>
              <a:t>(data['</a:t>
            </a:r>
            <a:r>
              <a:rPr lang="en-US" sz="800" dirty="0" err="1">
                <a:solidFill>
                  <a:schemeClr val="tx2"/>
                </a:solidFill>
                <a:latin typeface="+mj-lt"/>
              </a:rPr>
              <a:t>edge_index</a:t>
            </a:r>
            <a:r>
              <a:rPr lang="en-US" sz="800" dirty="0">
                <a:solidFill>
                  <a:schemeClr val="tx2"/>
                </a:solidFill>
                <a:latin typeface="+mj-lt"/>
              </a:rPr>
              <a:t>'])[2] == False).sum(dim=0).item()</a:t>
            </a:r>
          </a:p>
          <a:p>
            <a:r>
              <a:rPr lang="en-US" sz="800" dirty="0">
                <a:solidFill>
                  <a:schemeClr val="tx2"/>
                </a:solidFill>
                <a:latin typeface="+mj-lt"/>
              </a:rPr>
              <a:t>print(</a:t>
            </a:r>
            <a:r>
              <a:rPr lang="en-US" sz="800" dirty="0" err="1">
                <a:solidFill>
                  <a:schemeClr val="tx2"/>
                </a:solidFill>
                <a:latin typeface="+mj-lt"/>
              </a:rPr>
              <a:t>f'Number</a:t>
            </a:r>
            <a:r>
              <a:rPr lang="en-US" sz="800" dirty="0">
                <a:solidFill>
                  <a:schemeClr val="tx2"/>
                </a:solidFill>
                <a:latin typeface="+mj-lt"/>
              </a:rPr>
              <a:t> of isolated nodes = {isolated}')</a:t>
            </a:r>
          </a:p>
        </p:txBody>
      </p:sp>
      <p:sp>
        <p:nvSpPr>
          <p:cNvPr id="2" name="Content Placeholder 1"/>
          <p:cNvSpPr>
            <a:spLocks noGrp="1"/>
          </p:cNvSpPr>
          <p:nvPr>
            <p:ph idx="1"/>
          </p:nvPr>
        </p:nvSpPr>
        <p:spPr>
          <a:xfrm>
            <a:off x="671639" y="2083452"/>
            <a:ext cx="3115434" cy="3127819"/>
          </a:xfrm>
        </p:spPr>
        <p:txBody>
          <a:bodyPr>
            <a:normAutofit fontScale="47500" lnSpcReduction="20000"/>
          </a:bodyPr>
          <a:lstStyle/>
          <a:p>
            <a:pPr marL="0" indent="0">
              <a:buNone/>
            </a:pPr>
            <a:r>
              <a:rPr lang="en-US" dirty="0" smtClean="0"/>
              <a:t>CODE:</a:t>
            </a:r>
          </a:p>
          <a:p>
            <a:pPr marL="0" indent="0">
              <a:buNone/>
            </a:pPr>
            <a:r>
              <a:rPr lang="en-US" sz="1700" dirty="0"/>
              <a:t>from </a:t>
            </a:r>
            <a:r>
              <a:rPr lang="en-US" sz="1700" dirty="0" err="1"/>
              <a:t>torch_geometric.datasets</a:t>
            </a:r>
            <a:r>
              <a:rPr lang="en-US" sz="1700" dirty="0"/>
              <a:t> import Planetoid</a:t>
            </a:r>
          </a:p>
          <a:p>
            <a:pPr marL="0" indent="0">
              <a:buNone/>
            </a:pPr>
            <a:endParaRPr lang="en-US" sz="1700" dirty="0"/>
          </a:p>
          <a:p>
            <a:pPr marL="0" indent="0">
              <a:buNone/>
            </a:pPr>
            <a:r>
              <a:rPr lang="en-US" sz="1700" dirty="0"/>
              <a:t># Import dataset from </a:t>
            </a:r>
            <a:r>
              <a:rPr lang="en-US" sz="1700" dirty="0" err="1"/>
              <a:t>PyTorch</a:t>
            </a:r>
            <a:r>
              <a:rPr lang="en-US" sz="1700" dirty="0"/>
              <a:t> Geometric</a:t>
            </a:r>
          </a:p>
          <a:p>
            <a:pPr marL="0" indent="0">
              <a:buNone/>
            </a:pPr>
            <a:r>
              <a:rPr lang="en-US" sz="1700" dirty="0"/>
              <a:t>dataset = Planetoid(root=".", name="</a:t>
            </a:r>
            <a:r>
              <a:rPr lang="en-US" sz="1700" dirty="0" err="1"/>
              <a:t>CiteSeer</a:t>
            </a:r>
            <a:r>
              <a:rPr lang="en-US" sz="1700" dirty="0"/>
              <a:t>")</a:t>
            </a:r>
          </a:p>
          <a:p>
            <a:pPr marL="0" indent="0">
              <a:buNone/>
            </a:pPr>
            <a:endParaRPr lang="en-US" sz="1700" dirty="0"/>
          </a:p>
          <a:p>
            <a:pPr marL="0" indent="0">
              <a:buNone/>
            </a:pPr>
            <a:r>
              <a:rPr lang="en-US" sz="1700" dirty="0"/>
              <a:t>data = dataset[0]</a:t>
            </a:r>
          </a:p>
          <a:p>
            <a:pPr marL="0" indent="0">
              <a:buNone/>
            </a:pPr>
            <a:endParaRPr lang="en-US" sz="1700" dirty="0"/>
          </a:p>
          <a:p>
            <a:pPr marL="0" indent="0">
              <a:buNone/>
            </a:pPr>
            <a:r>
              <a:rPr lang="en-US" sz="1700" dirty="0"/>
              <a:t># Print information about the dataset</a:t>
            </a:r>
          </a:p>
          <a:p>
            <a:pPr marL="0" indent="0">
              <a:buNone/>
            </a:pPr>
            <a:r>
              <a:rPr lang="en-US" sz="1700" dirty="0"/>
              <a:t>print(</a:t>
            </a:r>
            <a:r>
              <a:rPr lang="en-US" sz="1700" dirty="0" err="1"/>
              <a:t>f'Dataset</a:t>
            </a:r>
            <a:r>
              <a:rPr lang="en-US" sz="1700" dirty="0"/>
              <a:t>: {dataset}')</a:t>
            </a:r>
          </a:p>
          <a:p>
            <a:pPr marL="0" indent="0">
              <a:buNone/>
            </a:pPr>
            <a:r>
              <a:rPr lang="en-US" sz="1700" dirty="0"/>
              <a:t>print('-------------------')</a:t>
            </a:r>
          </a:p>
          <a:p>
            <a:pPr marL="0" indent="0">
              <a:buNone/>
            </a:pPr>
            <a:r>
              <a:rPr lang="en-US" sz="1700" dirty="0"/>
              <a:t>print(</a:t>
            </a:r>
            <a:r>
              <a:rPr lang="en-US" sz="1700" dirty="0" err="1"/>
              <a:t>f'Number</a:t>
            </a:r>
            <a:r>
              <a:rPr lang="en-US" sz="1700" dirty="0"/>
              <a:t> of graphs: {</a:t>
            </a:r>
            <a:r>
              <a:rPr lang="en-US" sz="1700" dirty="0" err="1"/>
              <a:t>len</a:t>
            </a:r>
            <a:r>
              <a:rPr lang="en-US" sz="1700" dirty="0"/>
              <a:t>(dataset)}')</a:t>
            </a:r>
          </a:p>
          <a:p>
            <a:pPr marL="0" indent="0">
              <a:buNone/>
            </a:pPr>
            <a:r>
              <a:rPr lang="en-US" sz="1700" dirty="0"/>
              <a:t>print(</a:t>
            </a:r>
            <a:r>
              <a:rPr lang="en-US" sz="1700" dirty="0" err="1"/>
              <a:t>f'Number</a:t>
            </a:r>
            <a:r>
              <a:rPr lang="en-US" sz="1700" dirty="0"/>
              <a:t> of nodes: {</a:t>
            </a:r>
            <a:r>
              <a:rPr lang="en-US" sz="1700" dirty="0" err="1"/>
              <a:t>data.x.shape</a:t>
            </a:r>
            <a:r>
              <a:rPr lang="en-US" sz="1700" dirty="0"/>
              <a:t>[0]}')</a:t>
            </a:r>
          </a:p>
          <a:p>
            <a:pPr marL="0" indent="0">
              <a:buNone/>
            </a:pPr>
            <a:r>
              <a:rPr lang="en-US" sz="1700" dirty="0"/>
              <a:t>print(</a:t>
            </a:r>
            <a:r>
              <a:rPr lang="en-US" sz="1700" dirty="0" err="1"/>
              <a:t>f'Number</a:t>
            </a:r>
            <a:r>
              <a:rPr lang="en-US" sz="1700" dirty="0"/>
              <a:t> of features: {</a:t>
            </a:r>
            <a:r>
              <a:rPr lang="en-US" sz="1700" dirty="0" err="1"/>
              <a:t>dataset.num_features</a:t>
            </a:r>
            <a:r>
              <a:rPr lang="en-US" sz="1700" dirty="0"/>
              <a:t>}')</a:t>
            </a:r>
          </a:p>
          <a:p>
            <a:pPr marL="0" indent="0">
              <a:buNone/>
            </a:pPr>
            <a:r>
              <a:rPr lang="en-US" sz="1700" dirty="0"/>
              <a:t>print(</a:t>
            </a:r>
            <a:r>
              <a:rPr lang="en-US" sz="1700" dirty="0" err="1"/>
              <a:t>f'Number</a:t>
            </a:r>
            <a:r>
              <a:rPr lang="en-US" sz="1700" dirty="0"/>
              <a:t> of classes: {</a:t>
            </a:r>
            <a:r>
              <a:rPr lang="en-US" sz="1700" dirty="0" err="1"/>
              <a:t>dataset.num_classes</a:t>
            </a:r>
            <a:r>
              <a:rPr lang="en-US" sz="1700" dirty="0"/>
              <a:t>}')</a:t>
            </a:r>
          </a:p>
          <a:p>
            <a:pPr marL="0" indent="0">
              <a:buNone/>
            </a:pPr>
            <a:endParaRPr lang="en-US" sz="1700" dirty="0"/>
          </a:p>
          <a:p>
            <a:pPr marL="0" indent="0">
              <a:buNone/>
            </a:pPr>
            <a:r>
              <a:rPr lang="en-US" sz="1700" dirty="0"/>
              <a:t># Print information about the graph</a:t>
            </a:r>
          </a:p>
          <a:p>
            <a:pPr marL="0" indent="0">
              <a:buNone/>
            </a:pPr>
            <a:r>
              <a:rPr lang="en-US" sz="1700" dirty="0"/>
              <a:t>print(f'\</a:t>
            </a:r>
            <a:r>
              <a:rPr lang="en-US" sz="1700" dirty="0" err="1"/>
              <a:t>nGraph</a:t>
            </a:r>
            <a:r>
              <a:rPr lang="en-US" sz="1700" dirty="0"/>
              <a:t>:')</a:t>
            </a:r>
          </a:p>
          <a:p>
            <a:pPr marL="0" indent="0">
              <a:buNone/>
            </a:pPr>
            <a:r>
              <a:rPr lang="en-US" sz="1700" dirty="0"/>
              <a:t>print('------')</a:t>
            </a:r>
          </a:p>
          <a:p>
            <a:pPr marL="0" indent="0">
              <a:buNone/>
            </a:pPr>
            <a:r>
              <a:rPr lang="en-US" sz="1700" dirty="0"/>
              <a:t>print(</a:t>
            </a:r>
            <a:r>
              <a:rPr lang="en-US" sz="1700" dirty="0" err="1"/>
              <a:t>f'Edges</a:t>
            </a:r>
            <a:r>
              <a:rPr lang="en-US" sz="1700" dirty="0"/>
              <a:t> are directed: {</a:t>
            </a:r>
            <a:r>
              <a:rPr lang="en-US" sz="1700" dirty="0" err="1"/>
              <a:t>data.is_directed</a:t>
            </a:r>
            <a:r>
              <a:rPr lang="en-US" sz="1700" dirty="0"/>
              <a:t>()}')</a:t>
            </a:r>
          </a:p>
          <a:p>
            <a:pPr marL="0" indent="0">
              <a:buNone/>
            </a:pPr>
            <a:r>
              <a:rPr lang="en-US" sz="1700" dirty="0"/>
              <a:t>print(</a:t>
            </a:r>
            <a:r>
              <a:rPr lang="en-US" sz="1700" dirty="0" err="1"/>
              <a:t>f'Graph</a:t>
            </a:r>
            <a:r>
              <a:rPr lang="en-US" sz="1700" dirty="0"/>
              <a:t> has isolated nodes: {</a:t>
            </a:r>
            <a:r>
              <a:rPr lang="en-US" sz="1700" dirty="0" err="1"/>
              <a:t>data.has_isolated_nodes</a:t>
            </a:r>
            <a:r>
              <a:rPr lang="en-US" sz="1700" dirty="0"/>
              <a:t>()}')</a:t>
            </a:r>
          </a:p>
          <a:p>
            <a:pPr marL="0" indent="0">
              <a:buNone/>
            </a:pPr>
            <a:r>
              <a:rPr lang="en-US" sz="1700" dirty="0"/>
              <a:t>print(</a:t>
            </a:r>
            <a:r>
              <a:rPr lang="en-US" sz="1700" dirty="0" err="1"/>
              <a:t>f'Graph</a:t>
            </a:r>
            <a:r>
              <a:rPr lang="en-US" sz="1700" dirty="0"/>
              <a:t> has loops: {</a:t>
            </a:r>
            <a:r>
              <a:rPr lang="en-US" sz="1700" dirty="0" err="1"/>
              <a:t>data.has_self_loops</a:t>
            </a:r>
            <a:r>
              <a:rPr lang="en-US" sz="1700" dirty="0"/>
              <a:t>()}')</a:t>
            </a:r>
            <a:endParaRPr lang="en-US" sz="1700" dirty="0" smtClean="0"/>
          </a:p>
          <a:p>
            <a:pPr marL="0" indent="0">
              <a:buNone/>
            </a:pPr>
            <a:endParaRPr lang="en-US" sz="1700" dirty="0" smtClean="0"/>
          </a:p>
        </p:txBody>
      </p:sp>
      <p:sp>
        <p:nvSpPr>
          <p:cNvPr id="3" name="Title 2"/>
          <p:cNvSpPr>
            <a:spLocks noGrp="1"/>
          </p:cNvSpPr>
          <p:nvPr>
            <p:ph type="title"/>
          </p:nvPr>
        </p:nvSpPr>
        <p:spPr/>
        <p:txBody>
          <a:bodyPr/>
          <a:lstStyle/>
          <a:p>
            <a:r>
              <a:rPr lang="en-US" b="1" dirty="0">
                <a:latin typeface="Segoe UI Black" pitchFamily="34" charset="0"/>
                <a:ea typeface="Segoe UI Black" pitchFamily="34" charset="0"/>
                <a:cs typeface="Times New Roman"/>
              </a:rPr>
              <a:t>Dataset Visualization</a:t>
            </a:r>
            <a:endParaRPr lang="en-US" dirty="0"/>
          </a:p>
        </p:txBody>
      </p:sp>
      <p:cxnSp>
        <p:nvCxnSpPr>
          <p:cNvPr id="6" name="Straight Connector 5"/>
          <p:cNvCxnSpPr/>
          <p:nvPr/>
        </p:nvCxnSpPr>
        <p:spPr>
          <a:xfrm>
            <a:off x="4750023" y="2513626"/>
            <a:ext cx="64737" cy="3450696"/>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43639" y="2180556"/>
            <a:ext cx="2905039" cy="35524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solidFill>
                  <a:schemeClr val="tx2"/>
                </a:solidFill>
              </a:rPr>
              <a:t>from </a:t>
            </a:r>
            <a:r>
              <a:rPr lang="en-US" sz="800" dirty="0" err="1">
                <a:solidFill>
                  <a:schemeClr val="tx2"/>
                </a:solidFill>
              </a:rPr>
              <a:t>torch_geometric.utils</a:t>
            </a:r>
            <a:r>
              <a:rPr lang="en-US" sz="800" dirty="0">
                <a:solidFill>
                  <a:schemeClr val="tx2"/>
                </a:solidFill>
              </a:rPr>
              <a:t> import </a:t>
            </a:r>
            <a:r>
              <a:rPr lang="en-US" sz="800" dirty="0" err="1">
                <a:solidFill>
                  <a:schemeClr val="tx2"/>
                </a:solidFill>
              </a:rPr>
              <a:t>to_networkx</a:t>
            </a:r>
            <a:endParaRPr lang="en-US" sz="800" dirty="0">
              <a:solidFill>
                <a:schemeClr val="tx2"/>
              </a:solidFill>
            </a:endParaRPr>
          </a:p>
          <a:p>
            <a:pPr algn="ctr"/>
            <a:endParaRPr lang="en-US" sz="800" dirty="0">
              <a:solidFill>
                <a:schemeClr val="tx2"/>
              </a:solidFill>
            </a:endParaRPr>
          </a:p>
          <a:p>
            <a:pPr algn="ctr"/>
            <a:r>
              <a:rPr lang="en-US" sz="800" dirty="0">
                <a:solidFill>
                  <a:schemeClr val="tx2"/>
                </a:solidFill>
              </a:rPr>
              <a:t>G = </a:t>
            </a:r>
            <a:r>
              <a:rPr lang="en-US" sz="800" dirty="0" err="1">
                <a:solidFill>
                  <a:schemeClr val="tx2"/>
                </a:solidFill>
              </a:rPr>
              <a:t>to_networkx</a:t>
            </a:r>
            <a:r>
              <a:rPr lang="en-US" sz="800" dirty="0">
                <a:solidFill>
                  <a:schemeClr val="tx2"/>
                </a:solidFill>
              </a:rPr>
              <a:t>(data, </a:t>
            </a:r>
            <a:r>
              <a:rPr lang="en-US" sz="800" dirty="0" err="1">
                <a:solidFill>
                  <a:schemeClr val="tx2"/>
                </a:solidFill>
              </a:rPr>
              <a:t>to_undirected</a:t>
            </a:r>
            <a:r>
              <a:rPr lang="en-US" sz="800" dirty="0">
                <a:solidFill>
                  <a:schemeClr val="tx2"/>
                </a:solidFill>
              </a:rPr>
              <a:t>=True)</a:t>
            </a:r>
          </a:p>
          <a:p>
            <a:pPr algn="ctr"/>
            <a:r>
              <a:rPr lang="en-US" sz="800" dirty="0" err="1">
                <a:solidFill>
                  <a:schemeClr val="tx2"/>
                </a:solidFill>
              </a:rPr>
              <a:t>plt.figure</a:t>
            </a:r>
            <a:r>
              <a:rPr lang="en-US" sz="800" dirty="0">
                <a:solidFill>
                  <a:schemeClr val="tx2"/>
                </a:solidFill>
              </a:rPr>
              <a:t>(</a:t>
            </a:r>
            <a:r>
              <a:rPr lang="en-US" sz="800" dirty="0" err="1">
                <a:solidFill>
                  <a:schemeClr val="tx2"/>
                </a:solidFill>
              </a:rPr>
              <a:t>figsize</a:t>
            </a:r>
            <a:r>
              <a:rPr lang="en-US" sz="800" dirty="0">
                <a:solidFill>
                  <a:schemeClr val="tx2"/>
                </a:solidFill>
              </a:rPr>
              <a:t>=(18,18))</a:t>
            </a:r>
          </a:p>
          <a:p>
            <a:pPr algn="ctr"/>
            <a:r>
              <a:rPr lang="en-US" sz="800" dirty="0" err="1">
                <a:solidFill>
                  <a:schemeClr val="tx2"/>
                </a:solidFill>
              </a:rPr>
              <a:t>plt.axis</a:t>
            </a:r>
            <a:r>
              <a:rPr lang="en-US" sz="800" dirty="0">
                <a:solidFill>
                  <a:schemeClr val="tx2"/>
                </a:solidFill>
              </a:rPr>
              <a:t>('off')</a:t>
            </a:r>
          </a:p>
          <a:p>
            <a:pPr algn="ctr"/>
            <a:r>
              <a:rPr lang="en-US" sz="800" dirty="0" err="1">
                <a:solidFill>
                  <a:schemeClr val="tx2"/>
                </a:solidFill>
              </a:rPr>
              <a:t>nx.draw_networkx</a:t>
            </a:r>
            <a:r>
              <a:rPr lang="en-US" sz="800" dirty="0">
                <a:solidFill>
                  <a:schemeClr val="tx2"/>
                </a:solidFill>
              </a:rPr>
              <a:t>(G,</a:t>
            </a:r>
          </a:p>
          <a:p>
            <a:pPr algn="ctr"/>
            <a:r>
              <a:rPr lang="en-US" sz="800" dirty="0">
                <a:solidFill>
                  <a:schemeClr val="tx2"/>
                </a:solidFill>
              </a:rPr>
              <a:t>                </a:t>
            </a:r>
            <a:r>
              <a:rPr lang="en-US" sz="800" dirty="0" err="1">
                <a:solidFill>
                  <a:schemeClr val="tx2"/>
                </a:solidFill>
              </a:rPr>
              <a:t>pos</a:t>
            </a:r>
            <a:r>
              <a:rPr lang="en-US" sz="800" dirty="0">
                <a:solidFill>
                  <a:schemeClr val="tx2"/>
                </a:solidFill>
              </a:rPr>
              <a:t>=</a:t>
            </a:r>
            <a:r>
              <a:rPr lang="en-US" sz="800" dirty="0" err="1">
                <a:solidFill>
                  <a:schemeClr val="tx2"/>
                </a:solidFill>
              </a:rPr>
              <a:t>nx.spring_layout</a:t>
            </a:r>
            <a:r>
              <a:rPr lang="en-US" sz="800" dirty="0">
                <a:solidFill>
                  <a:schemeClr val="tx2"/>
                </a:solidFill>
              </a:rPr>
              <a:t>(G, seed=0),</a:t>
            </a:r>
          </a:p>
          <a:p>
            <a:pPr algn="ctr"/>
            <a:r>
              <a:rPr lang="en-US" sz="800" dirty="0">
                <a:solidFill>
                  <a:schemeClr val="tx2"/>
                </a:solidFill>
              </a:rPr>
              <a:t>                </a:t>
            </a:r>
            <a:r>
              <a:rPr lang="en-US" sz="800" dirty="0" err="1">
                <a:solidFill>
                  <a:schemeClr val="tx2"/>
                </a:solidFill>
              </a:rPr>
              <a:t>with_labels</a:t>
            </a:r>
            <a:r>
              <a:rPr lang="en-US" sz="800" dirty="0">
                <a:solidFill>
                  <a:schemeClr val="tx2"/>
                </a:solidFill>
              </a:rPr>
              <a:t>=False,</a:t>
            </a:r>
          </a:p>
          <a:p>
            <a:pPr algn="ctr"/>
            <a:r>
              <a:rPr lang="en-US" sz="800" dirty="0">
                <a:solidFill>
                  <a:schemeClr val="tx2"/>
                </a:solidFill>
              </a:rPr>
              <a:t>                </a:t>
            </a:r>
            <a:r>
              <a:rPr lang="en-US" sz="800" dirty="0" err="1">
                <a:solidFill>
                  <a:schemeClr val="tx2"/>
                </a:solidFill>
              </a:rPr>
              <a:t>node_size</a:t>
            </a:r>
            <a:r>
              <a:rPr lang="en-US" sz="800" dirty="0">
                <a:solidFill>
                  <a:schemeClr val="tx2"/>
                </a:solidFill>
              </a:rPr>
              <a:t>=50,</a:t>
            </a:r>
          </a:p>
          <a:p>
            <a:pPr algn="ctr"/>
            <a:r>
              <a:rPr lang="en-US" sz="800" dirty="0">
                <a:solidFill>
                  <a:schemeClr val="tx2"/>
                </a:solidFill>
              </a:rPr>
              <a:t>                </a:t>
            </a:r>
            <a:r>
              <a:rPr lang="en-US" sz="800" dirty="0" err="1">
                <a:solidFill>
                  <a:schemeClr val="tx2"/>
                </a:solidFill>
              </a:rPr>
              <a:t>node_color</a:t>
            </a:r>
            <a:r>
              <a:rPr lang="en-US" sz="800" dirty="0">
                <a:solidFill>
                  <a:schemeClr val="tx2"/>
                </a:solidFill>
              </a:rPr>
              <a:t>=</a:t>
            </a:r>
            <a:r>
              <a:rPr lang="en-US" sz="800" dirty="0" err="1">
                <a:solidFill>
                  <a:schemeClr val="tx2"/>
                </a:solidFill>
              </a:rPr>
              <a:t>data.y</a:t>
            </a:r>
            <a:r>
              <a:rPr lang="en-US" sz="800" dirty="0">
                <a:solidFill>
                  <a:schemeClr val="tx2"/>
                </a:solidFill>
              </a:rPr>
              <a:t>,</a:t>
            </a:r>
          </a:p>
          <a:p>
            <a:pPr algn="ctr"/>
            <a:r>
              <a:rPr lang="en-US" sz="800" dirty="0">
                <a:solidFill>
                  <a:schemeClr val="tx2"/>
                </a:solidFill>
              </a:rPr>
              <a:t>                width=2,</a:t>
            </a:r>
          </a:p>
          <a:p>
            <a:pPr algn="ctr"/>
            <a:r>
              <a:rPr lang="en-US" sz="800" dirty="0">
                <a:solidFill>
                  <a:schemeClr val="tx2"/>
                </a:solidFill>
              </a:rPr>
              <a:t>                </a:t>
            </a:r>
            <a:r>
              <a:rPr lang="en-US" sz="800" dirty="0" err="1">
                <a:solidFill>
                  <a:schemeClr val="tx2"/>
                </a:solidFill>
              </a:rPr>
              <a:t>edge_color</a:t>
            </a:r>
            <a:r>
              <a:rPr lang="en-US" sz="800" dirty="0">
                <a:solidFill>
                  <a:schemeClr val="tx2"/>
                </a:solidFill>
              </a:rPr>
              <a:t>="grey"</a:t>
            </a:r>
          </a:p>
          <a:p>
            <a:pPr algn="ctr"/>
            <a:r>
              <a:rPr lang="en-US" sz="800" dirty="0">
                <a:solidFill>
                  <a:schemeClr val="tx2"/>
                </a:solidFill>
              </a:rPr>
              <a:t>                )</a:t>
            </a:r>
          </a:p>
          <a:p>
            <a:pPr algn="ctr"/>
            <a:r>
              <a:rPr lang="en-US" sz="800" dirty="0" err="1">
                <a:solidFill>
                  <a:schemeClr val="tx2"/>
                </a:solidFill>
              </a:rPr>
              <a:t>plt.show</a:t>
            </a:r>
            <a:r>
              <a:rPr lang="en-US" sz="800" dirty="0">
                <a:solidFill>
                  <a:schemeClr val="tx2"/>
                </a:solidFill>
              </a:rPr>
              <a:t>()</a:t>
            </a:r>
          </a:p>
        </p:txBody>
      </p:sp>
    </p:spTree>
    <p:extLst>
      <p:ext uri="{BB962C8B-B14F-4D97-AF65-F5344CB8AC3E}">
        <p14:creationId xmlns:p14="http://schemas.microsoft.com/office/powerpoint/2010/main" val="930848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199</TotalTime>
  <Words>1243</Words>
  <Application>Microsoft Office PowerPoint</Application>
  <PresentationFormat>On-screen Show (4:3)</PresentationFormat>
  <Paragraphs>200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Waveform</vt:lpstr>
      <vt:lpstr> Network Graph in Self-Training: A Tutorial</vt:lpstr>
      <vt:lpstr>What We Cover:</vt:lpstr>
      <vt:lpstr>Topic We Cover-</vt:lpstr>
      <vt:lpstr>What is Self-Training?</vt:lpstr>
      <vt:lpstr>What is Self-Training?</vt:lpstr>
      <vt:lpstr>Introduction to Network Graph</vt:lpstr>
      <vt:lpstr>Graph Analysis</vt:lpstr>
      <vt:lpstr>Dataset Visualization</vt:lpstr>
      <vt:lpstr>Dataset Visualization</vt:lpstr>
      <vt:lpstr>SHOW THE PLOT</vt:lpstr>
      <vt:lpstr>Network Graph Visualization</vt:lpstr>
      <vt:lpstr>Network Graph Visualization</vt:lpstr>
      <vt:lpstr>Key Observations from the Dataset</vt:lpstr>
      <vt:lpstr>Initial Model Training</vt:lpstr>
      <vt:lpstr>Data Observation</vt:lpstr>
      <vt:lpstr>Network Mark point in data Visualization</vt:lpstr>
      <vt:lpstr>All data mark up and observation</vt:lpstr>
      <vt:lpstr>Conclusion</vt:lpstr>
      <vt:lpstr>References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Graph in Self-Training: A Tutorial</dc:title>
  <dc:creator>HBR</dc:creator>
  <dc:description>generated using python-pptx</dc:description>
  <cp:lastModifiedBy>HBR</cp:lastModifiedBy>
  <cp:revision>19</cp:revision>
  <dcterms:created xsi:type="dcterms:W3CDTF">2013-01-27T09:14:16Z</dcterms:created>
  <dcterms:modified xsi:type="dcterms:W3CDTF">2024-12-09T02:44:52Z</dcterms:modified>
</cp:coreProperties>
</file>