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Open Sans" charset="0"/>
      <p:regular r:id="rId5"/>
      <p:bold r:id="rId6"/>
      <p:italic r:id="rId7"/>
      <p:boldItalic r:id="rId8"/>
    </p:embeddedFont>
  </p:embeddedFontLst>
  <p:custDataLst>
    <p:tags r:id="rId9"/>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xmlns="">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8695" autoAdjust="0"/>
  </p:normalViewPr>
  <p:slideViewPr>
    <p:cSldViewPr>
      <p:cViewPr>
        <p:scale>
          <a:sx n="24" d="100"/>
          <a:sy n="24" d="100"/>
        </p:scale>
        <p:origin x="-952" y="676"/>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handoutMaster" Target="handoutMasters/handout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fshah1@seattleu.edu" TargetMode="External"/><Relationship Id="rId7" Type="http://schemas.openxmlformats.org/officeDocument/2006/relationships/hyperlink" Target="https://serokell.io/blog/support-vector-machine-algorithm" TargetMode="Externa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scikit-learn.org/stable/modules/generated/sklearn.model_selection.GridSearchCV.html" TargetMode="External"/><Relationship Id="rId11" Type="http://schemas.openxmlformats.org/officeDocument/2006/relationships/image" Target="../media/image6.png"/><Relationship Id="rId5" Type="http://schemas.openxmlformats.org/officeDocument/2006/relationships/hyperlink" Target="https://medium.com/@abhishekjainindore24/svm-kernels-and-its-type-dfc3d5f2dcd8"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https://www.kaggle.com/code/prashant111/svm-classifier-tutorial/notebook#2.-Support-Vector-Machines-intuition-"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785E597-B0C8-4CA8-9A56-A0F3996D088D}"/>
              </a:ext>
            </a:extLst>
          </p:cNvPr>
          <p:cNvSpPr txBox="1"/>
          <p:nvPr/>
        </p:nvSpPr>
        <p:spPr>
          <a:xfrm>
            <a:off x="3672254" y="1385512"/>
            <a:ext cx="36576000" cy="2746935"/>
          </a:xfrm>
          <a:prstGeom prst="rect">
            <a:avLst/>
          </a:prstGeom>
        </p:spPr>
        <p:txBody>
          <a:bodyPr lIns="128016" tIns="64008" rIns="128016" bIns="64008"/>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pPr defTabSz="2820815">
              <a:spcBef>
                <a:spcPct val="20000"/>
              </a:spcBef>
              <a:defRPr/>
            </a:pPr>
            <a:r>
              <a:rPr lang="en-US" sz="8800" dirty="0">
                <a:solidFill>
                  <a:srgbClr val="006699"/>
                </a:solidFill>
                <a:latin typeface="Arial" pitchFamily="34" charset="0"/>
                <a:cs typeface="Arial" pitchFamily="34" charset="0"/>
              </a:rPr>
              <a:t>Predicting Diabetes Risk Using Support Vector Machines and Health Behavior Indicators</a:t>
            </a:r>
            <a:endParaRPr lang="en-US" sz="8800" b="1" dirty="0">
              <a:solidFill>
                <a:srgbClr val="006699"/>
              </a:solidFill>
              <a:latin typeface="Arial" pitchFamily="34" charset="0"/>
              <a:cs typeface="Arial" pitchFamily="34" charset="0"/>
            </a:endParaRPr>
          </a:p>
        </p:txBody>
      </p:sp>
      <p:sp>
        <p:nvSpPr>
          <p:cNvPr id="42" name="Text Placeholder 1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BC3B70E-A392-4069-A147-C1FCF37051AF}"/>
              </a:ext>
            </a:extLst>
          </p:cNvPr>
          <p:cNvSpPr txBox="1"/>
          <p:nvPr/>
        </p:nvSpPr>
        <p:spPr>
          <a:xfrm>
            <a:off x="3672254" y="4528000"/>
            <a:ext cx="36576000" cy="2025170"/>
          </a:xfrm>
          <a:prstGeom prst="rect">
            <a:avLst/>
          </a:prstGeom>
        </p:spPr>
        <p:txBody>
          <a:bodyPr lIns="128016" tIns="64008" rIns="128016" bIns="64008">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err="1" smtClean="0">
                <a:solidFill>
                  <a:srgbClr val="1482A5"/>
                </a:solidFill>
                <a:latin typeface="Arial" pitchFamily="34" charset="0"/>
                <a:cs typeface="Arial" pitchFamily="34" charset="0"/>
              </a:rPr>
              <a:t>Fariha</a:t>
            </a:r>
            <a:r>
              <a:rPr lang="en-US" sz="5600" dirty="0" smtClean="0">
                <a:solidFill>
                  <a:srgbClr val="1482A5"/>
                </a:solidFill>
                <a:latin typeface="Arial" pitchFamily="34" charset="0"/>
                <a:cs typeface="Arial" pitchFamily="34" charset="0"/>
              </a:rPr>
              <a:t> Shah (</a:t>
            </a:r>
            <a:r>
              <a:rPr lang="en-US" sz="5600" dirty="0" smtClean="0">
                <a:solidFill>
                  <a:srgbClr val="1482A5"/>
                </a:solidFill>
                <a:latin typeface="Arial" pitchFamily="34" charset="0"/>
                <a:cs typeface="Arial" pitchFamily="34" charset="0"/>
                <a:hlinkClick r:id="rId3"/>
              </a:rPr>
              <a:t>fshah1@seattleu.edu</a:t>
            </a:r>
            <a:r>
              <a:rPr lang="en-US" sz="5600" dirty="0" smtClean="0">
                <a:solidFill>
                  <a:srgbClr val="1482A5"/>
                </a:solidFill>
                <a:latin typeface="Arial" pitchFamily="34" charset="0"/>
                <a:cs typeface="Arial" pitchFamily="34" charset="0"/>
              </a:rPr>
              <a:t>)</a:t>
            </a:r>
          </a:p>
          <a:p>
            <a:pPr algn="ctr"/>
            <a:r>
              <a:rPr lang="en-US" sz="5600" dirty="0" smtClean="0">
                <a:solidFill>
                  <a:srgbClr val="1482A5"/>
                </a:solidFill>
                <a:latin typeface="Arial" pitchFamily="34" charset="0"/>
                <a:cs typeface="Arial" pitchFamily="34" charset="0"/>
              </a:rPr>
              <a:t>Course Code: DATA-3522 - Statistical Machine Learning II</a:t>
            </a:r>
          </a:p>
        </p:txBody>
      </p:sp>
      <p:sp>
        <p:nvSpPr>
          <p:cNvPr id="46" name="Rectangle 4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C718E78-BDD8-4BAD-851F-D423AE935B0D}"/>
              </a:ext>
            </a:extLst>
          </p:cNvPr>
          <p:cNvSpPr/>
          <p:nvPr/>
        </p:nvSpPr>
        <p:spPr>
          <a:xfrm>
            <a:off x="700454" y="7745160"/>
            <a:ext cx="10058400" cy="4980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Arial" pitchFamily="34" charset="0"/>
              <a:cs typeface="Arial" pitchFamily="34" charset="0"/>
            </a:endParaRPr>
          </a:p>
        </p:txBody>
      </p:sp>
      <p:sp>
        <p:nvSpPr>
          <p:cNvPr id="47" name="Rectangle 4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9C39BF6-8B9A-45D3-A730-4CDDF5EAA7F1}"/>
              </a:ext>
            </a:extLst>
          </p:cNvPr>
          <p:cNvSpPr/>
          <p:nvPr/>
        </p:nvSpPr>
        <p:spPr>
          <a:xfrm>
            <a:off x="22341254" y="7745160"/>
            <a:ext cx="10058400" cy="24847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Arial" pitchFamily="34" charset="0"/>
              <a:cs typeface="Arial" pitchFamily="34" charset="0"/>
            </a:endParaRPr>
          </a:p>
        </p:txBody>
      </p:sp>
      <p:sp>
        <p:nvSpPr>
          <p:cNvPr id="48" name="Rectangle 4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E6D1C9C-2516-4738-BC80-673A19ECE5BD}"/>
              </a:ext>
            </a:extLst>
          </p:cNvPr>
          <p:cNvSpPr/>
          <p:nvPr/>
        </p:nvSpPr>
        <p:spPr>
          <a:xfrm>
            <a:off x="33161654" y="7745160"/>
            <a:ext cx="10058400" cy="16002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Arial" pitchFamily="34" charset="0"/>
              <a:cs typeface="Arial" pitchFamily="34" charset="0"/>
            </a:endParaRPr>
          </a:p>
        </p:txBody>
      </p:sp>
      <p:sp>
        <p:nvSpPr>
          <p:cNvPr id="49" name="Rectangle 4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25EFAD-7AAF-4CAF-BA69-869B3D423F7F}"/>
              </a:ext>
            </a:extLst>
          </p:cNvPr>
          <p:cNvSpPr/>
          <p:nvPr/>
        </p:nvSpPr>
        <p:spPr>
          <a:xfrm>
            <a:off x="738554" y="13465108"/>
            <a:ext cx="10058400" cy="19127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Arial" pitchFamily="34" charset="0"/>
              <a:cs typeface="Arial" pitchFamily="34" charset="0"/>
            </a:endParaRPr>
          </a:p>
        </p:txBody>
      </p:sp>
      <p:sp>
        <p:nvSpPr>
          <p:cNvPr id="50" name="Rectangle 4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EC9A64B-144F-4668-B416-097C0312FF96}"/>
              </a:ext>
            </a:extLst>
          </p:cNvPr>
          <p:cNvSpPr/>
          <p:nvPr/>
        </p:nvSpPr>
        <p:spPr>
          <a:xfrm>
            <a:off x="11520854" y="22402794"/>
            <a:ext cx="10058400" cy="10287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Arial" pitchFamily="34" charset="0"/>
              <a:cs typeface="Arial" pitchFamily="34" charset="0"/>
            </a:endParaRPr>
          </a:p>
        </p:txBody>
      </p:sp>
      <p:sp>
        <p:nvSpPr>
          <p:cNvPr id="51" name="Rectangle 5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F801B80-E24E-4773-AC4E-37DC17B0424E}"/>
              </a:ext>
            </a:extLst>
          </p:cNvPr>
          <p:cNvSpPr/>
          <p:nvPr/>
        </p:nvSpPr>
        <p:spPr>
          <a:xfrm>
            <a:off x="11520854" y="7807093"/>
            <a:ext cx="10058400" cy="14134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Arial" pitchFamily="34" charset="0"/>
              <a:cs typeface="Arial" pitchFamily="34" charset="0"/>
            </a:endParaRPr>
          </a:p>
        </p:txBody>
      </p:sp>
      <p:sp>
        <p:nvSpPr>
          <p:cNvPr id="52" name="Rectangle 5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6D8A1CF-B987-4F36-8586-4BEDACCCAB04}"/>
              </a:ext>
            </a:extLst>
          </p:cNvPr>
          <p:cNvSpPr/>
          <p:nvPr/>
        </p:nvSpPr>
        <p:spPr>
          <a:xfrm>
            <a:off x="33161654" y="23978599"/>
            <a:ext cx="10058400" cy="6767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Arial" pitchFamily="34" charset="0"/>
              <a:cs typeface="Arial" pitchFamily="34" charset="0"/>
            </a:endParaRPr>
          </a:p>
        </p:txBody>
      </p:sp>
      <p:sp>
        <p:nvSpPr>
          <p:cNvPr id="53" name="TextBox 5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9BDD4D7-12C6-4DBA-AD93-2C88BC17BC8B}"/>
              </a:ext>
            </a:extLst>
          </p:cNvPr>
          <p:cNvSpPr txBox="1"/>
          <p:nvPr/>
        </p:nvSpPr>
        <p:spPr>
          <a:xfrm>
            <a:off x="929054" y="8745112"/>
            <a:ext cx="9601200" cy="3785652"/>
          </a:xfrm>
          <a:prstGeom prst="rect">
            <a:avLst/>
          </a:prstGeom>
          <a:noFill/>
        </p:spPr>
        <p:txBody>
          <a:bodyPr wrap="square" rtlCol="0">
            <a:spAutoFit/>
          </a:bodyPr>
          <a:lstStyle>
            <a:defPPr>
              <a:defRPr kern="1200"/>
            </a:defPPr>
          </a:lstStyle>
          <a:p>
            <a:pPr algn="just"/>
            <a:r>
              <a:rPr lang="en-US" dirty="0">
                <a:latin typeface="Arial" pitchFamily="34" charset="0"/>
                <a:ea typeface="Open Sans" panose="020B0606030504020204" pitchFamily="34" charset="0"/>
                <a:cs typeface="Arial" pitchFamily="34" charset="0"/>
              </a:rPr>
              <a:t>In this practical worksheet we have</a:t>
            </a:r>
            <a:r>
              <a:rPr lang="en-US" dirty="0">
                <a:latin typeface="Arial" pitchFamily="34" charset="0"/>
                <a:cs typeface="Arial" pitchFamily="34" charset="0"/>
              </a:rPr>
              <a:t> explored the use of support vector models using 3 model types (Linear, radial, polynomial kernels) for classification using IPUMS Health survey dataset. We have assigned the task is to explore how health behaviors impact health outcomes. The data was collected via the National Health Interview Survey through IPUMS Health Survey. This data set contains variables regarding respondent's demographics, 5 major health conditions such as (cancer, heart disease, diabetes, heart attack and stroke) and their lifestyle and behaviors like work hours, physical activity, sleep habits, and eating habits. </a:t>
            </a:r>
            <a:endParaRPr lang="en-US" dirty="0">
              <a:latin typeface="Arial" pitchFamily="34" charset="0"/>
              <a:cs typeface="Arial" pitchFamily="34" charset="0"/>
            </a:endParaRPr>
          </a:p>
        </p:txBody>
      </p:sp>
      <p:sp>
        <p:nvSpPr>
          <p:cNvPr id="54" name="TextBox 5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4864E4E-50A2-403F-84B8-E4F7E820612B}"/>
              </a:ext>
            </a:extLst>
          </p:cNvPr>
          <p:cNvSpPr txBox="1"/>
          <p:nvPr/>
        </p:nvSpPr>
        <p:spPr>
          <a:xfrm>
            <a:off x="929054" y="8077200"/>
            <a:ext cx="9601200" cy="646331"/>
          </a:xfrm>
          <a:prstGeom prst="rect">
            <a:avLst/>
          </a:prstGeom>
          <a:noFill/>
        </p:spPr>
        <p:txBody>
          <a:bodyPr wrap="square" rtlCol="0">
            <a:spAutoFit/>
          </a:bodyPr>
          <a:lstStyle>
            <a:defPPr>
              <a:defRPr kern="1200"/>
            </a:defPPr>
          </a:lstStyle>
          <a:p>
            <a:r>
              <a:rPr lang="en-US" sz="3600" dirty="0" smtClean="0">
                <a:solidFill>
                  <a:srgbClr val="235078"/>
                </a:solidFill>
                <a:latin typeface="Arial" pitchFamily="34" charset="0"/>
                <a:cs typeface="Arial" pitchFamily="34" charset="0"/>
              </a:rPr>
              <a:t>Introduction</a:t>
            </a:r>
            <a:endParaRPr lang="en-US" sz="3600" dirty="0">
              <a:solidFill>
                <a:srgbClr val="235078"/>
              </a:solidFill>
              <a:latin typeface="Arial" pitchFamily="34" charset="0"/>
              <a:cs typeface="Arial" pitchFamily="34" charset="0"/>
            </a:endParaRPr>
          </a:p>
        </p:txBody>
      </p:sp>
      <p:sp>
        <p:nvSpPr>
          <p:cNvPr id="55" name="Rectangle 5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2418A42-DDE0-497E-98DF-5F9BFF98DA6B}"/>
              </a:ext>
            </a:extLst>
          </p:cNvPr>
          <p:cNvSpPr/>
          <p:nvPr/>
        </p:nvSpPr>
        <p:spPr>
          <a:xfrm>
            <a:off x="33198097" y="30916888"/>
            <a:ext cx="10058400" cy="1675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Arial" pitchFamily="34" charset="0"/>
              <a:cs typeface="Arial" pitchFamily="34" charset="0"/>
            </a:endParaRPr>
          </a:p>
        </p:txBody>
      </p:sp>
      <p:sp>
        <p:nvSpPr>
          <p:cNvPr id="57" name="TextBox 5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92CC346-56CD-4384-BB14-A915BC781C78}"/>
              </a:ext>
            </a:extLst>
          </p:cNvPr>
          <p:cNvSpPr txBox="1"/>
          <p:nvPr/>
        </p:nvSpPr>
        <p:spPr>
          <a:xfrm>
            <a:off x="33198097" y="30878600"/>
            <a:ext cx="9510346" cy="2702278"/>
          </a:xfrm>
          <a:prstGeom prst="rect">
            <a:avLst/>
          </a:prstGeom>
          <a:noFill/>
        </p:spPr>
        <p:txBody>
          <a:bodyPr wrap="square" rtlCol="0">
            <a:spAutoFit/>
          </a:bodyPr>
          <a:lstStyle>
            <a:defPPr>
              <a:defRPr kern="1200"/>
            </a:defPPr>
          </a:lstStyle>
          <a:p>
            <a:r>
              <a:rPr lang="en-US" sz="1600" dirty="0">
                <a:solidFill>
                  <a:srgbClr val="235078"/>
                </a:solidFill>
                <a:latin typeface="Arial" pitchFamily="34" charset="0"/>
                <a:cs typeface="Arial" pitchFamily="34" charset="0"/>
              </a:rPr>
              <a:t>References</a:t>
            </a:r>
          </a:p>
          <a:p>
            <a:pPr marL="457200" indent="-457200" algn="just">
              <a:lnSpc>
                <a:spcPct val="110000"/>
              </a:lnSpc>
              <a:buAutoNum type="arabicPeriod"/>
            </a:pPr>
            <a:r>
              <a:rPr lang="en-US" sz="1600" dirty="0">
                <a:latin typeface="Arial" pitchFamily="34" charset="0"/>
                <a:ea typeface="Open Sans" panose="020B0606030504020204" pitchFamily="34" charset="0"/>
                <a:cs typeface="Arial" pitchFamily="34" charset="0"/>
                <a:hlinkClick r:id="rId4"/>
              </a:rPr>
              <a:t>https://www.kaggle.com/code/prashant111/svm-classifier-tutorial/notebook#2.-Support-Vector-Machines-intuition-</a:t>
            </a:r>
            <a:endParaRPr lang="en-US" sz="1600" dirty="0">
              <a:latin typeface="Arial" pitchFamily="34" charset="0"/>
              <a:ea typeface="Open Sans" panose="020B0606030504020204" pitchFamily="34" charset="0"/>
              <a:cs typeface="Arial" pitchFamily="34" charset="0"/>
            </a:endParaRPr>
          </a:p>
          <a:p>
            <a:pPr marL="457200" indent="-457200" algn="just">
              <a:lnSpc>
                <a:spcPct val="110000"/>
              </a:lnSpc>
              <a:buAutoNum type="arabicPeriod"/>
            </a:pPr>
            <a:r>
              <a:rPr lang="en-US" sz="1600" dirty="0">
                <a:latin typeface="Arial" pitchFamily="34" charset="0"/>
                <a:ea typeface="Open Sans" panose="020B0606030504020204" pitchFamily="34" charset="0"/>
                <a:cs typeface="Arial" pitchFamily="34" charset="0"/>
                <a:hlinkClick r:id="rId5"/>
              </a:rPr>
              <a:t>https://medium.com/@abhishekjainindore24/svm-kernels-and-its-type-dfc3d5f2dcd8</a:t>
            </a:r>
            <a:endParaRPr lang="en-US" sz="1600" dirty="0">
              <a:latin typeface="Arial" pitchFamily="34" charset="0"/>
              <a:ea typeface="Open Sans" panose="020B0606030504020204" pitchFamily="34" charset="0"/>
              <a:cs typeface="Arial" pitchFamily="34" charset="0"/>
            </a:endParaRPr>
          </a:p>
          <a:p>
            <a:pPr marL="457200" indent="-457200" algn="just">
              <a:lnSpc>
                <a:spcPct val="110000"/>
              </a:lnSpc>
              <a:buAutoNum type="arabicPeriod"/>
            </a:pPr>
            <a:r>
              <a:rPr lang="en-US" sz="1600" dirty="0">
                <a:latin typeface="Arial" pitchFamily="34" charset="0"/>
                <a:ea typeface="Open Sans" panose="020B0606030504020204" pitchFamily="34" charset="0"/>
                <a:cs typeface="Arial" pitchFamily="34" charset="0"/>
                <a:hlinkClick r:id="rId6"/>
              </a:rPr>
              <a:t>https://scikit-learn.org/stable/modules/generated/sklearn.model_selection.GridSearchCV.html</a:t>
            </a:r>
            <a:endParaRPr lang="en-US" sz="1600" dirty="0">
              <a:latin typeface="Arial" pitchFamily="34" charset="0"/>
              <a:ea typeface="Open Sans" panose="020B0606030504020204" pitchFamily="34" charset="0"/>
              <a:cs typeface="Arial" pitchFamily="34" charset="0"/>
            </a:endParaRPr>
          </a:p>
          <a:p>
            <a:pPr marL="457200" indent="-457200" algn="just">
              <a:lnSpc>
                <a:spcPct val="110000"/>
              </a:lnSpc>
              <a:buAutoNum type="arabicPeriod"/>
            </a:pPr>
            <a:r>
              <a:rPr lang="en-US" sz="1600" dirty="0">
                <a:latin typeface="Arial" pitchFamily="34" charset="0"/>
                <a:ea typeface="Open Sans" panose="020B0606030504020204" pitchFamily="34" charset="0"/>
                <a:cs typeface="Arial" pitchFamily="34" charset="0"/>
                <a:hlinkClick r:id="rId7"/>
              </a:rPr>
              <a:t>https://serokell.io/blog/support-vector-machine-algorithm</a:t>
            </a:r>
            <a:endParaRPr lang="en-US" sz="1600" dirty="0">
              <a:latin typeface="Arial" pitchFamily="34" charset="0"/>
              <a:ea typeface="Open Sans" panose="020B0606030504020204" pitchFamily="34" charset="0"/>
              <a:cs typeface="Arial" pitchFamily="34" charset="0"/>
            </a:endParaRPr>
          </a:p>
          <a:p>
            <a:pPr marL="457200" indent="-457200" algn="just">
              <a:lnSpc>
                <a:spcPct val="110000"/>
              </a:lnSpc>
              <a:buAutoNum type="arabicPeriod"/>
            </a:pPr>
            <a:endParaRPr lang="en-US" sz="1600" dirty="0">
              <a:latin typeface="Arial" pitchFamily="34" charset="0"/>
              <a:ea typeface="Open Sans" panose="020B0606030504020204" pitchFamily="34" charset="0"/>
              <a:cs typeface="Arial" pitchFamily="34" charset="0"/>
            </a:endParaRPr>
          </a:p>
          <a:p>
            <a:endParaRPr lang="en-US" sz="1600" dirty="0">
              <a:solidFill>
                <a:srgbClr val="235078"/>
              </a:solidFill>
              <a:latin typeface="Arial" pitchFamily="34" charset="0"/>
              <a:cs typeface="Arial" pitchFamily="34" charset="0"/>
            </a:endParaRPr>
          </a:p>
          <a:p>
            <a:endParaRPr lang="en-US" sz="1600" dirty="0">
              <a:solidFill>
                <a:srgbClr val="235078"/>
              </a:solidFill>
              <a:latin typeface="Arial" pitchFamily="34" charset="0"/>
              <a:cs typeface="Arial" pitchFamily="34" charset="0"/>
            </a:endParaRPr>
          </a:p>
          <a:p>
            <a:endParaRPr lang="en-US" sz="1600" dirty="0">
              <a:solidFill>
                <a:srgbClr val="235078"/>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2B0201C-B275-4172-AE5F-42B6EA405F41}"/>
              </a:ext>
            </a:extLst>
          </p:cNvPr>
          <p:cNvSpPr txBox="1"/>
          <p:nvPr/>
        </p:nvSpPr>
        <p:spPr>
          <a:xfrm>
            <a:off x="33542654" y="24967976"/>
            <a:ext cx="9129346" cy="5262979"/>
          </a:xfrm>
          <a:prstGeom prst="rect">
            <a:avLst/>
          </a:prstGeom>
          <a:noFill/>
        </p:spPr>
        <p:txBody>
          <a:bodyPr wrap="square" rtlCol="0">
            <a:spAutoFit/>
          </a:bodyPr>
          <a:lstStyle>
            <a:defPPr>
              <a:defRPr kern="1200"/>
            </a:defPPr>
          </a:lstStyle>
          <a:p>
            <a:pPr algn="just"/>
            <a:r>
              <a:rPr lang="en-US" dirty="0" smtClean="0">
                <a:latin typeface="Arial" pitchFamily="34" charset="0"/>
                <a:cs typeface="Arial" pitchFamily="34" charset="0"/>
              </a:rPr>
              <a:t>This study applied Support Vector Machines (SVMs) to predict diabetes based on health behavior and demographic data. While RBF and Polynomial kernels captured more complex patterns than Linear SVM, all models were affected by class imbalance and overlapping features. </a:t>
            </a:r>
            <a:r>
              <a:rPr lang="en-US" dirty="0" err="1" smtClean="0">
                <a:latin typeface="Arial" pitchFamily="34" charset="0"/>
                <a:cs typeface="Arial" pitchFamily="34" charset="0"/>
              </a:rPr>
              <a:t>Hyperparameter</a:t>
            </a:r>
            <a:r>
              <a:rPr lang="en-US" dirty="0" smtClean="0">
                <a:latin typeface="Arial" pitchFamily="34" charset="0"/>
                <a:cs typeface="Arial" pitchFamily="34" charset="0"/>
              </a:rPr>
              <a:t> tuning improved performance, but limitations in using only BMI and age were evident.</a:t>
            </a:r>
          </a:p>
          <a:p>
            <a:pPr algn="just"/>
            <a:r>
              <a:rPr lang="en-US" b="1" dirty="0" smtClean="0">
                <a:latin typeface="Arial" pitchFamily="34" charset="0"/>
                <a:cs typeface="Arial" pitchFamily="34" charset="0"/>
              </a:rPr>
              <a:t>Recommendations </a:t>
            </a:r>
            <a:r>
              <a:rPr lang="en-US" b="1" dirty="0">
                <a:latin typeface="Arial" pitchFamily="34" charset="0"/>
                <a:cs typeface="Arial" pitchFamily="34" charset="0"/>
              </a:rPr>
              <a:t>for Future Work</a:t>
            </a:r>
            <a:endParaRPr lang="en-US" dirty="0">
              <a:latin typeface="Arial" pitchFamily="34" charset="0"/>
              <a:cs typeface="Arial" pitchFamily="34" charset="0"/>
            </a:endParaRPr>
          </a:p>
          <a:p>
            <a:pPr marL="342900" indent="-342900" algn="just">
              <a:buFont typeface="Arial" pitchFamily="34" charset="0"/>
              <a:buChar char="•"/>
            </a:pPr>
            <a:r>
              <a:rPr lang="en-US" dirty="0" smtClean="0">
                <a:latin typeface="Arial" pitchFamily="34" charset="0"/>
                <a:cs typeface="Arial" pitchFamily="34" charset="0"/>
              </a:rPr>
              <a:t>Address </a:t>
            </a:r>
            <a:r>
              <a:rPr lang="en-US" dirty="0">
                <a:latin typeface="Arial" pitchFamily="34" charset="0"/>
                <a:cs typeface="Arial" pitchFamily="34" charset="0"/>
              </a:rPr>
              <a:t>class imbalance using SMOTE or </a:t>
            </a:r>
            <a:r>
              <a:rPr lang="en-US" dirty="0" err="1">
                <a:latin typeface="Arial" pitchFamily="34" charset="0"/>
                <a:cs typeface="Arial" pitchFamily="34" charset="0"/>
              </a:rPr>
              <a:t>undersampling</a:t>
            </a:r>
            <a:endParaRPr lang="en-US" dirty="0">
              <a:latin typeface="Arial" pitchFamily="34" charset="0"/>
              <a:cs typeface="Arial" pitchFamily="34" charset="0"/>
            </a:endParaRPr>
          </a:p>
          <a:p>
            <a:pPr marL="342900" indent="-342900" algn="just">
              <a:buFont typeface="Arial" pitchFamily="34" charset="0"/>
              <a:buChar char="•"/>
            </a:pPr>
            <a:r>
              <a:rPr lang="en-US" dirty="0">
                <a:latin typeface="Arial" pitchFamily="34" charset="0"/>
                <a:cs typeface="Arial" pitchFamily="34" charset="0"/>
              </a:rPr>
              <a:t>Explore ensemble models like </a:t>
            </a:r>
            <a:r>
              <a:rPr lang="en-US" dirty="0" err="1">
                <a:latin typeface="Arial" pitchFamily="34" charset="0"/>
                <a:cs typeface="Arial" pitchFamily="34" charset="0"/>
              </a:rPr>
              <a:t>XGBoost</a:t>
            </a:r>
            <a:r>
              <a:rPr lang="en-US" dirty="0">
                <a:latin typeface="Arial" pitchFamily="34" charset="0"/>
                <a:cs typeface="Arial" pitchFamily="34" charset="0"/>
              </a:rPr>
              <a:t> or Balanced Random Forest</a:t>
            </a:r>
          </a:p>
          <a:p>
            <a:pPr marL="342900" indent="-342900" algn="just">
              <a:buFont typeface="Arial" pitchFamily="34" charset="0"/>
              <a:buChar char="•"/>
            </a:pPr>
            <a:r>
              <a:rPr lang="en-US" dirty="0">
                <a:latin typeface="Arial" pitchFamily="34" charset="0"/>
                <a:cs typeface="Arial" pitchFamily="34" charset="0"/>
              </a:rPr>
              <a:t>Engineer additional features and apply feature selection</a:t>
            </a:r>
          </a:p>
          <a:p>
            <a:pPr marL="342900" indent="-342900" algn="just">
              <a:buFont typeface="Arial" pitchFamily="34" charset="0"/>
              <a:buChar char="•"/>
            </a:pPr>
            <a:r>
              <a:rPr lang="en-US" dirty="0" smtClean="0">
                <a:latin typeface="Arial" pitchFamily="34" charset="0"/>
                <a:cs typeface="Arial" pitchFamily="34" charset="0"/>
              </a:rPr>
              <a:t>Use metrics like AUC-ROC and precision-recall curves</a:t>
            </a:r>
          </a:p>
          <a:p>
            <a:pPr marL="342900" indent="-342900" algn="just">
              <a:buFont typeface="Arial" pitchFamily="34" charset="0"/>
              <a:buChar char="•"/>
            </a:pPr>
            <a:r>
              <a:rPr lang="en-US" dirty="0" smtClean="0">
                <a:latin typeface="Arial" pitchFamily="34" charset="0"/>
                <a:cs typeface="Arial" pitchFamily="34" charset="0"/>
              </a:rPr>
              <a:t>Apply </a:t>
            </a:r>
            <a:r>
              <a:rPr lang="en-US" dirty="0">
                <a:latin typeface="Arial" pitchFamily="34" charset="0"/>
                <a:cs typeface="Arial" pitchFamily="34" charset="0"/>
              </a:rPr>
              <a:t>stratified cross-validation for more reliable evaluation</a:t>
            </a:r>
          </a:p>
        </p:txBody>
      </p:sp>
      <p:sp>
        <p:nvSpPr>
          <p:cNvPr id="61" name="TextBox 6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6E6C31F-098B-45F7-BEE5-8A51FA70D59F}"/>
              </a:ext>
            </a:extLst>
          </p:cNvPr>
          <p:cNvSpPr txBox="1"/>
          <p:nvPr/>
        </p:nvSpPr>
        <p:spPr>
          <a:xfrm>
            <a:off x="33426697" y="24275478"/>
            <a:ext cx="9601200" cy="646331"/>
          </a:xfrm>
          <a:prstGeom prst="rect">
            <a:avLst/>
          </a:prstGeom>
          <a:noFill/>
        </p:spPr>
        <p:txBody>
          <a:bodyPr wrap="square" rtlCol="0">
            <a:spAutoFit/>
          </a:bodyPr>
          <a:lstStyle>
            <a:defPPr>
              <a:defRPr kern="1200"/>
            </a:defPPr>
          </a:lstStyle>
          <a:p>
            <a:r>
              <a:rPr lang="en-US" sz="3600" dirty="0" smtClean="0">
                <a:solidFill>
                  <a:srgbClr val="235078"/>
                </a:solidFill>
                <a:latin typeface="Arial" pitchFamily="34" charset="0"/>
                <a:cs typeface="Arial" pitchFamily="34" charset="0"/>
              </a:rPr>
              <a:t>Conclusion</a:t>
            </a:r>
            <a:endParaRPr lang="en-US" sz="3600" dirty="0">
              <a:solidFill>
                <a:srgbClr val="235078"/>
              </a:solidFill>
              <a:latin typeface="Arial" pitchFamily="34" charset="0"/>
              <a:cs typeface="Arial" pitchFamily="34" charset="0"/>
            </a:endParaRPr>
          </a:p>
        </p:txBody>
      </p:sp>
      <p:sp>
        <p:nvSpPr>
          <p:cNvPr id="62" name="TextBox 6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067F8A1-EE95-4354-8E2F-952A6BBDBFFC}"/>
              </a:ext>
            </a:extLst>
          </p:cNvPr>
          <p:cNvSpPr txBox="1"/>
          <p:nvPr/>
        </p:nvSpPr>
        <p:spPr>
          <a:xfrm>
            <a:off x="967154" y="14325594"/>
            <a:ext cx="9601200" cy="3046988"/>
          </a:xfrm>
          <a:prstGeom prst="rect">
            <a:avLst/>
          </a:prstGeom>
          <a:noFill/>
        </p:spPr>
        <p:txBody>
          <a:bodyPr wrap="square" rtlCol="0">
            <a:spAutoFit/>
          </a:bodyPr>
          <a:lstStyle>
            <a:defPPr>
              <a:defRPr kern="1200"/>
            </a:defPPr>
          </a:lstStyle>
          <a:p>
            <a:pPr algn="just"/>
            <a:r>
              <a:rPr lang="en-US" b="1" dirty="0">
                <a:latin typeface="Arial" pitchFamily="34" charset="0"/>
                <a:cs typeface="Arial" pitchFamily="34" charset="0"/>
              </a:rPr>
              <a:t>Support Vector Machines</a:t>
            </a:r>
            <a:r>
              <a:rPr lang="en-US" dirty="0">
                <a:latin typeface="Arial" pitchFamily="34" charset="0"/>
                <a:cs typeface="Arial" pitchFamily="34" charset="0"/>
              </a:rPr>
              <a:t> (SVMs in short) are machine learning algorithms that are used for classification and regression purposes.</a:t>
            </a:r>
            <a:endParaRPr lang="en-US" dirty="0">
              <a:latin typeface="Arial" pitchFamily="34" charset="0"/>
              <a:cs typeface="Arial" pitchFamily="34" charset="0"/>
            </a:endParaRPr>
          </a:p>
          <a:p>
            <a:pPr algn="just"/>
            <a:r>
              <a:rPr lang="en-US" dirty="0">
                <a:latin typeface="Arial" pitchFamily="34" charset="0"/>
                <a:cs typeface="Arial" pitchFamily="34" charset="0"/>
              </a:rPr>
              <a:t>SVM algorithm is implemented using a kernel It uses a technique called the kernel trick. In simple words, a kernel is just a function that maps the data to a higher dimension where data is separable. In the context of SVMs, there are 4 popular kernels –Linear kernel, Polynomial kernel, Radial Basis Function (RBF) kernel (also called Gaussian kernel) and Sigmoid kernel. These are described below :</a:t>
            </a:r>
            <a:endParaRPr lang="en-US" dirty="0">
              <a:effectLst/>
              <a:latin typeface="Arial" pitchFamily="34" charset="0"/>
              <a:cs typeface="Arial" pitchFamily="34" charset="0"/>
            </a:endParaRPr>
          </a:p>
        </p:txBody>
      </p:sp>
      <p:sp>
        <p:nvSpPr>
          <p:cNvPr id="63" name="TextBox 6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2D5F59B-F8CA-463C-871F-D1042309DE00}"/>
              </a:ext>
            </a:extLst>
          </p:cNvPr>
          <p:cNvSpPr txBox="1"/>
          <p:nvPr/>
        </p:nvSpPr>
        <p:spPr>
          <a:xfrm>
            <a:off x="973250" y="13734359"/>
            <a:ext cx="9601200" cy="646331"/>
          </a:xfrm>
          <a:prstGeom prst="rect">
            <a:avLst/>
          </a:prstGeom>
          <a:noFill/>
        </p:spPr>
        <p:txBody>
          <a:bodyPr wrap="square" rtlCol="0">
            <a:spAutoFit/>
          </a:bodyPr>
          <a:lstStyle>
            <a:defPPr>
              <a:defRPr kern="1200"/>
            </a:defPPr>
          </a:lstStyle>
          <a:p>
            <a:r>
              <a:rPr lang="en-US" sz="3600" dirty="0" smtClean="0">
                <a:solidFill>
                  <a:srgbClr val="235078"/>
                </a:solidFill>
                <a:latin typeface="Arial" pitchFamily="34" charset="0"/>
                <a:cs typeface="Arial" pitchFamily="34" charset="0"/>
              </a:rPr>
              <a:t>Theoretical Background</a:t>
            </a:r>
            <a:endParaRPr lang="en-US" sz="3600" dirty="0">
              <a:solidFill>
                <a:srgbClr val="235078"/>
              </a:solidFill>
              <a:latin typeface="Arial" pitchFamily="34" charset="0"/>
              <a:cs typeface="Arial" pitchFamily="34" charset="0"/>
            </a:endParaRPr>
          </a:p>
        </p:txBody>
      </p:sp>
      <p:sp>
        <p:nvSpPr>
          <p:cNvPr id="64" name="TextBox 6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99918C8-D8D3-4947-B7FD-9341EAE5F7F2}"/>
              </a:ext>
            </a:extLst>
          </p:cNvPr>
          <p:cNvSpPr txBox="1"/>
          <p:nvPr/>
        </p:nvSpPr>
        <p:spPr>
          <a:xfrm>
            <a:off x="11978054" y="11472202"/>
            <a:ext cx="8830680" cy="1938992"/>
          </a:xfrm>
          <a:prstGeom prst="rect">
            <a:avLst/>
          </a:prstGeom>
          <a:noFill/>
        </p:spPr>
        <p:txBody>
          <a:bodyPr wrap="square" rtlCol="0">
            <a:spAutoFit/>
          </a:bodyPr>
          <a:lstStyle>
            <a:defPPr>
              <a:defRPr kern="1200"/>
            </a:defPPr>
          </a:lstStyle>
          <a:p>
            <a:pPr algn="just"/>
            <a:r>
              <a:rPr lang="en-US" b="1" dirty="0" smtClean="0">
                <a:latin typeface="Arial" pitchFamily="34" charset="0"/>
                <a:cs typeface="Arial" pitchFamily="34" charset="0"/>
              </a:rPr>
              <a:t>Gamma</a:t>
            </a:r>
            <a:r>
              <a:rPr lang="en-US" dirty="0">
                <a:latin typeface="Arial" pitchFamily="34" charset="0"/>
                <a:cs typeface="Arial" pitchFamily="34" charset="0"/>
              </a:rPr>
              <a:t>: Controls how far the influence of a single training example reaches. The </a:t>
            </a:r>
            <a:r>
              <a:rPr lang="en-US" b="1" dirty="0">
                <a:latin typeface="Arial" pitchFamily="34" charset="0"/>
                <a:cs typeface="Arial" pitchFamily="34" charset="0"/>
              </a:rPr>
              <a:t>higher</a:t>
            </a:r>
            <a:r>
              <a:rPr lang="en-US" dirty="0">
                <a:latin typeface="Arial" pitchFamily="34" charset="0"/>
                <a:cs typeface="Arial" pitchFamily="34" charset="0"/>
              </a:rPr>
              <a:t> its value, the </a:t>
            </a:r>
            <a:r>
              <a:rPr lang="en-US" b="1" dirty="0">
                <a:latin typeface="Arial" pitchFamily="34" charset="0"/>
                <a:cs typeface="Arial" pitchFamily="34" charset="0"/>
              </a:rPr>
              <a:t>closest</a:t>
            </a:r>
            <a:r>
              <a:rPr lang="en-US" dirty="0">
                <a:latin typeface="Arial" pitchFamily="34" charset="0"/>
                <a:cs typeface="Arial" pitchFamily="34" charset="0"/>
              </a:rPr>
              <a:t> are the points that are considered for the decision boundary, and the </a:t>
            </a:r>
            <a:r>
              <a:rPr lang="en-US" b="1" dirty="0">
                <a:latin typeface="Arial" pitchFamily="34" charset="0"/>
                <a:cs typeface="Arial" pitchFamily="34" charset="0"/>
              </a:rPr>
              <a:t>lowest</a:t>
            </a:r>
            <a:r>
              <a:rPr lang="en-US" dirty="0">
                <a:latin typeface="Arial" pitchFamily="34" charset="0"/>
                <a:cs typeface="Arial" pitchFamily="34" charset="0"/>
              </a:rPr>
              <a:t> the gamma, the </a:t>
            </a:r>
            <a:r>
              <a:rPr lang="en-US" b="1" dirty="0">
                <a:latin typeface="Arial" pitchFamily="34" charset="0"/>
                <a:cs typeface="Arial" pitchFamily="34" charset="0"/>
              </a:rPr>
              <a:t>farther</a:t>
            </a:r>
            <a:r>
              <a:rPr lang="en-US" dirty="0">
                <a:latin typeface="Arial" pitchFamily="34" charset="0"/>
                <a:cs typeface="Arial" pitchFamily="34" charset="0"/>
              </a:rPr>
              <a:t> points are also considered for choosing the decision boundary.</a:t>
            </a:r>
            <a:endParaRPr lang="en-US" dirty="0">
              <a:solidFill>
                <a:srgbClr val="1482A5"/>
              </a:solidFill>
              <a:latin typeface="Arial" pitchFamily="34" charset="0"/>
              <a:ea typeface="Open Sans" panose="020B0606030504020204" pitchFamily="34" charset="0"/>
              <a:cs typeface="Arial" pitchFamily="34" charset="0"/>
            </a:endParaRPr>
          </a:p>
        </p:txBody>
      </p:sp>
      <p:sp>
        <p:nvSpPr>
          <p:cNvPr id="65" name="TextBox 6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8744D3E-CEF9-4748-9719-25AAABF27BDD}"/>
              </a:ext>
            </a:extLst>
          </p:cNvPr>
          <p:cNvSpPr txBox="1"/>
          <p:nvPr/>
        </p:nvSpPr>
        <p:spPr>
          <a:xfrm>
            <a:off x="11749454" y="8077194"/>
            <a:ext cx="9601200" cy="646331"/>
          </a:xfrm>
          <a:prstGeom prst="rect">
            <a:avLst/>
          </a:prstGeom>
          <a:noFill/>
        </p:spPr>
        <p:txBody>
          <a:bodyPr wrap="square" rtlCol="0">
            <a:spAutoFit/>
          </a:bodyPr>
          <a:lstStyle>
            <a:defPPr>
              <a:defRPr kern="1200"/>
            </a:defPPr>
          </a:lstStyle>
          <a:p>
            <a:r>
              <a:rPr lang="en-US" sz="3600" dirty="0" smtClean="0">
                <a:solidFill>
                  <a:srgbClr val="235078"/>
                </a:solidFill>
                <a:latin typeface="Arial" pitchFamily="34" charset="0"/>
                <a:cs typeface="Arial" pitchFamily="34" charset="0"/>
              </a:rPr>
              <a:t>SVM Hyper parameters</a:t>
            </a:r>
            <a:endParaRPr lang="en-US" sz="3600" dirty="0">
              <a:solidFill>
                <a:srgbClr val="235078"/>
              </a:solidFill>
              <a:latin typeface="Arial" pitchFamily="34" charset="0"/>
              <a:cs typeface="Arial" pitchFamily="34" charset="0"/>
            </a:endParaRPr>
          </a:p>
        </p:txBody>
      </p:sp>
      <p:sp>
        <p:nvSpPr>
          <p:cNvPr id="66" name="TextBox 6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23EAA92-7B93-4F15-A4CA-18552CBA76AE}"/>
              </a:ext>
            </a:extLst>
          </p:cNvPr>
          <p:cNvSpPr txBox="1"/>
          <p:nvPr/>
        </p:nvSpPr>
        <p:spPr>
          <a:xfrm>
            <a:off x="11800664" y="23500747"/>
            <a:ext cx="9601200" cy="8956298"/>
          </a:xfrm>
          <a:prstGeom prst="rect">
            <a:avLst/>
          </a:prstGeom>
          <a:noFill/>
          <a:ln>
            <a:solidFill>
              <a:schemeClr val="accent1"/>
            </a:solidFill>
          </a:ln>
        </p:spPr>
        <p:txBody>
          <a:bodyPr wrap="square" rtlCol="0">
            <a:spAutoFit/>
          </a:bodyPr>
          <a:lstStyle>
            <a:defPPr>
              <a:defRPr kern="1200"/>
            </a:defPPr>
          </a:lstStyle>
          <a:p>
            <a:pPr algn="just"/>
            <a:r>
              <a:rPr lang="en-US" dirty="0">
                <a:latin typeface="Arial" pitchFamily="34" charset="0"/>
                <a:cs typeface="Arial" pitchFamily="34" charset="0"/>
              </a:rPr>
              <a:t>We performed binary classification using Support Vector Machines (SVMs) to predict diabetes diagnosis (DIABETICEV) based on health behavior and demographic variables from the IPUMS Health Survey. Key predictors included standardized BMI, age, sleep duration, physical activity, and eating habits.</a:t>
            </a:r>
          </a:p>
          <a:p>
            <a:pPr algn="just"/>
            <a:r>
              <a:rPr lang="en-US" dirty="0">
                <a:latin typeface="Arial" pitchFamily="34" charset="0"/>
                <a:cs typeface="Arial" pitchFamily="34" charset="0"/>
              </a:rPr>
              <a:t>The dataset was filtered to:</a:t>
            </a:r>
          </a:p>
          <a:p>
            <a:pPr marL="342900" indent="-342900" algn="just">
              <a:buFont typeface="Arial" pitchFamily="34" charset="0"/>
              <a:buChar char="•"/>
            </a:pPr>
            <a:r>
              <a:rPr lang="en-US" dirty="0">
                <a:latin typeface="Arial" pitchFamily="34" charset="0"/>
                <a:cs typeface="Arial" pitchFamily="34" charset="0"/>
              </a:rPr>
              <a:t>Include only </a:t>
            </a:r>
            <a:r>
              <a:rPr lang="en-US" b="1" dirty="0">
                <a:latin typeface="Arial" pitchFamily="34" charset="0"/>
                <a:cs typeface="Arial" pitchFamily="34" charset="0"/>
              </a:rPr>
              <a:t>male respondents</a:t>
            </a:r>
            <a:r>
              <a:rPr lang="en-US" dirty="0">
                <a:latin typeface="Arial" pitchFamily="34" charset="0"/>
                <a:cs typeface="Arial" pitchFamily="34" charset="0"/>
              </a:rPr>
              <a:t> aged </a:t>
            </a:r>
            <a:r>
              <a:rPr lang="en-US" b="1" dirty="0">
                <a:latin typeface="Arial" pitchFamily="34" charset="0"/>
                <a:cs typeface="Arial" pitchFamily="34" charset="0"/>
              </a:rPr>
              <a:t>18 or older</a:t>
            </a:r>
            <a:r>
              <a:rPr lang="en-US" dirty="0">
                <a:latin typeface="Arial" pitchFamily="34" charset="0"/>
                <a:cs typeface="Arial" pitchFamily="34" charset="0"/>
              </a:rPr>
              <a:t> from the </a:t>
            </a:r>
            <a:r>
              <a:rPr lang="en-US" b="1" dirty="0">
                <a:latin typeface="Arial" pitchFamily="34" charset="0"/>
                <a:cs typeface="Arial" pitchFamily="34" charset="0"/>
              </a:rPr>
              <a:t>Southern U.S. region</a:t>
            </a:r>
            <a:endParaRPr lang="en-US" dirty="0">
              <a:latin typeface="Arial" pitchFamily="34" charset="0"/>
              <a:cs typeface="Arial" pitchFamily="34" charset="0"/>
            </a:endParaRPr>
          </a:p>
          <a:p>
            <a:pPr marL="342900" indent="-342900" algn="just">
              <a:buFont typeface="Arial" pitchFamily="34" charset="0"/>
              <a:buChar char="•"/>
            </a:pPr>
            <a:r>
              <a:rPr lang="en-US" dirty="0">
                <a:latin typeface="Arial" pitchFamily="34" charset="0"/>
                <a:cs typeface="Arial" pitchFamily="34" charset="0"/>
              </a:rPr>
              <a:t>Exclude </a:t>
            </a:r>
            <a:r>
              <a:rPr lang="en-US" b="1" dirty="0">
                <a:latin typeface="Arial" pitchFamily="34" charset="0"/>
                <a:cs typeface="Arial" pitchFamily="34" charset="0"/>
              </a:rPr>
              <a:t>invalid and top-coded responses</a:t>
            </a:r>
            <a:r>
              <a:rPr lang="en-US" dirty="0">
                <a:latin typeface="Arial" pitchFamily="34" charset="0"/>
                <a:cs typeface="Arial" pitchFamily="34" charset="0"/>
              </a:rPr>
              <a:t> (values 996–999)</a:t>
            </a:r>
          </a:p>
          <a:p>
            <a:pPr marL="342900" indent="-342900" algn="just">
              <a:buFont typeface="Arial" pitchFamily="34" charset="0"/>
              <a:buChar char="•"/>
            </a:pPr>
            <a:r>
              <a:rPr lang="en-US" dirty="0">
                <a:latin typeface="Arial" pitchFamily="34" charset="0"/>
                <a:cs typeface="Arial" pitchFamily="34" charset="0"/>
              </a:rPr>
              <a:t>Remove rows with </a:t>
            </a:r>
            <a:r>
              <a:rPr lang="en-US" b="1" dirty="0">
                <a:latin typeface="Arial" pitchFamily="34" charset="0"/>
                <a:cs typeface="Arial" pitchFamily="34" charset="0"/>
              </a:rPr>
              <a:t>missing data</a:t>
            </a:r>
            <a:endParaRPr lang="en-US" dirty="0">
              <a:latin typeface="Arial" pitchFamily="34" charset="0"/>
              <a:cs typeface="Arial" pitchFamily="34" charset="0"/>
            </a:endParaRPr>
          </a:p>
          <a:p>
            <a:pPr algn="just"/>
            <a:r>
              <a:rPr lang="en-US" dirty="0">
                <a:latin typeface="Arial" pitchFamily="34" charset="0"/>
                <a:cs typeface="Arial" pitchFamily="34" charset="0"/>
              </a:rPr>
              <a:t>Due to class imbalance (~87% “No” vs. 13% “Yes” for diabetes), we applied </a:t>
            </a:r>
            <a:r>
              <a:rPr lang="en-US" dirty="0" err="1">
                <a:latin typeface="Arial" pitchFamily="34" charset="0"/>
                <a:cs typeface="Arial" pitchFamily="34" charset="0"/>
              </a:rPr>
              <a:t>class_weight</a:t>
            </a:r>
            <a:r>
              <a:rPr lang="en-US" dirty="0">
                <a:latin typeface="Arial" pitchFamily="34" charset="0"/>
                <a:cs typeface="Arial" pitchFamily="34" charset="0"/>
              </a:rPr>
              <a:t>='balanced' in all models.</a:t>
            </a:r>
          </a:p>
          <a:p>
            <a:pPr algn="just"/>
            <a:r>
              <a:rPr lang="en-US" dirty="0">
                <a:latin typeface="Arial" pitchFamily="34" charset="0"/>
                <a:cs typeface="Arial" pitchFamily="34" charset="0"/>
              </a:rPr>
              <a:t>We trained and compared three SVM </a:t>
            </a:r>
            <a:r>
              <a:rPr lang="en-US" dirty="0" smtClean="0">
                <a:latin typeface="Arial" pitchFamily="34" charset="0"/>
                <a:cs typeface="Arial" pitchFamily="34" charset="0"/>
              </a:rPr>
              <a:t>models via </a:t>
            </a:r>
            <a:r>
              <a:rPr lang="en-US" dirty="0">
                <a:latin typeface="Arial" pitchFamily="34" charset="0"/>
                <a:cs typeface="Arial" pitchFamily="34" charset="0"/>
              </a:rPr>
              <a:t>5-fold </a:t>
            </a:r>
            <a:r>
              <a:rPr lang="en-US" dirty="0" err="1" smtClean="0">
                <a:latin typeface="Arial" pitchFamily="34" charset="0"/>
                <a:cs typeface="Arial" pitchFamily="34" charset="0"/>
              </a:rPr>
              <a:t>GridSearchCV</a:t>
            </a:r>
            <a:endParaRPr lang="en-US" dirty="0">
              <a:latin typeface="Arial" pitchFamily="34" charset="0"/>
              <a:cs typeface="Arial" pitchFamily="34" charset="0"/>
            </a:endParaRPr>
          </a:p>
          <a:p>
            <a:pPr marL="342900" indent="-342900" algn="just">
              <a:buFont typeface="Arial" pitchFamily="34" charset="0"/>
              <a:buChar char="•"/>
            </a:pPr>
            <a:r>
              <a:rPr lang="en-US" b="1" dirty="0" smtClean="0">
                <a:latin typeface="Arial" pitchFamily="34" charset="0"/>
                <a:cs typeface="Arial" pitchFamily="34" charset="0"/>
              </a:rPr>
              <a:t>Linear </a:t>
            </a:r>
            <a:r>
              <a:rPr lang="en-US" b="1" dirty="0">
                <a:latin typeface="Arial" pitchFamily="34" charset="0"/>
                <a:cs typeface="Arial" pitchFamily="34" charset="0"/>
              </a:rPr>
              <a:t>C = 5</a:t>
            </a:r>
            <a:r>
              <a:rPr lang="en-US" dirty="0">
                <a:latin typeface="Arial" pitchFamily="34" charset="0"/>
                <a:cs typeface="Arial" pitchFamily="34" charset="0"/>
              </a:rPr>
              <a:t> (penalty strength</a:t>
            </a:r>
            <a:r>
              <a:rPr lang="en-US" dirty="0" smtClean="0">
                <a:latin typeface="Arial" pitchFamily="34" charset="0"/>
                <a:cs typeface="Arial" pitchFamily="34" charset="0"/>
              </a:rPr>
              <a:t>)</a:t>
            </a:r>
            <a:endParaRPr lang="en-US" dirty="0">
              <a:latin typeface="Arial" pitchFamily="34" charset="0"/>
              <a:cs typeface="Arial" pitchFamily="34" charset="0"/>
            </a:endParaRPr>
          </a:p>
          <a:p>
            <a:pPr marL="342900" indent="-342900" algn="just">
              <a:buFont typeface="Arial" pitchFamily="34" charset="0"/>
              <a:buChar char="•"/>
            </a:pPr>
            <a:r>
              <a:rPr lang="en-US" b="1" dirty="0">
                <a:latin typeface="Arial" pitchFamily="34" charset="0"/>
                <a:cs typeface="Arial" pitchFamily="34" charset="0"/>
              </a:rPr>
              <a:t>Radial Basis Function (RBF</a:t>
            </a:r>
            <a:r>
              <a:rPr lang="en-US" b="1" dirty="0" smtClean="0">
                <a:latin typeface="Arial" pitchFamily="34" charset="0"/>
                <a:cs typeface="Arial" pitchFamily="34" charset="0"/>
              </a:rPr>
              <a:t>)  </a:t>
            </a:r>
            <a:r>
              <a:rPr lang="en-US" b="1" dirty="0">
                <a:latin typeface="Arial" pitchFamily="34" charset="0"/>
                <a:cs typeface="Arial" pitchFamily="34" charset="0"/>
              </a:rPr>
              <a:t>γ = 0.1</a:t>
            </a:r>
            <a:r>
              <a:rPr lang="en-US" dirty="0">
                <a:latin typeface="Arial" pitchFamily="34" charset="0"/>
                <a:cs typeface="Arial" pitchFamily="34" charset="0"/>
              </a:rPr>
              <a:t> </a:t>
            </a:r>
          </a:p>
          <a:p>
            <a:pPr marL="342900" indent="-342900" algn="just">
              <a:buFont typeface="Arial" pitchFamily="34" charset="0"/>
              <a:buChar char="•"/>
            </a:pPr>
            <a:r>
              <a:rPr lang="en-US" b="1" dirty="0">
                <a:latin typeface="Arial" pitchFamily="34" charset="0"/>
                <a:cs typeface="Arial" pitchFamily="34" charset="0"/>
              </a:rPr>
              <a:t>Polynomial (degree=3</a:t>
            </a:r>
            <a:r>
              <a:rPr lang="en-US" b="1" dirty="0" smtClean="0">
                <a:latin typeface="Arial" pitchFamily="34" charset="0"/>
                <a:cs typeface="Arial" pitchFamily="34" charset="0"/>
              </a:rPr>
              <a:t>)</a:t>
            </a:r>
            <a:endParaRPr lang="en-US" dirty="0">
              <a:latin typeface="Arial" pitchFamily="34" charset="0"/>
              <a:cs typeface="Arial" pitchFamily="34" charset="0"/>
            </a:endParaRPr>
          </a:p>
          <a:p>
            <a:pPr algn="just"/>
            <a:r>
              <a:rPr lang="en-US" dirty="0" smtClean="0">
                <a:latin typeface="Arial" pitchFamily="34" charset="0"/>
                <a:cs typeface="Arial" pitchFamily="34" charset="0"/>
              </a:rPr>
              <a:t>After </a:t>
            </a:r>
            <a:r>
              <a:rPr lang="en-US" dirty="0">
                <a:latin typeface="Arial" pitchFamily="34" charset="0"/>
                <a:cs typeface="Arial" pitchFamily="34" charset="0"/>
              </a:rPr>
              <a:t>standardization, </a:t>
            </a:r>
            <a:r>
              <a:rPr lang="en-US" b="1" dirty="0">
                <a:latin typeface="Arial" pitchFamily="34" charset="0"/>
                <a:cs typeface="Arial" pitchFamily="34" charset="0"/>
              </a:rPr>
              <a:t>permutation importance</a:t>
            </a:r>
            <a:r>
              <a:rPr lang="en-US" dirty="0">
                <a:latin typeface="Arial" pitchFamily="34" charset="0"/>
                <a:cs typeface="Arial" pitchFamily="34" charset="0"/>
              </a:rPr>
              <a:t> revealed the most predictive features were:</a:t>
            </a:r>
          </a:p>
          <a:p>
            <a:pPr marL="342900" indent="-342900" algn="just">
              <a:buFont typeface="Arial" pitchFamily="34" charset="0"/>
              <a:buChar char="•"/>
            </a:pPr>
            <a:r>
              <a:rPr lang="en-US" b="1" dirty="0">
                <a:latin typeface="Arial" pitchFamily="34" charset="0"/>
                <a:cs typeface="Arial" pitchFamily="34" charset="0"/>
              </a:rPr>
              <a:t>Age</a:t>
            </a:r>
            <a:endParaRPr lang="en-US" dirty="0">
              <a:latin typeface="Arial" pitchFamily="34" charset="0"/>
              <a:cs typeface="Arial" pitchFamily="34" charset="0"/>
            </a:endParaRPr>
          </a:p>
          <a:p>
            <a:pPr marL="342900" indent="-342900" algn="just">
              <a:buFont typeface="Arial" pitchFamily="34" charset="0"/>
              <a:buChar char="•"/>
            </a:pPr>
            <a:r>
              <a:rPr lang="en-US" b="1" dirty="0">
                <a:latin typeface="Arial" pitchFamily="34" charset="0"/>
                <a:cs typeface="Arial" pitchFamily="34" charset="0"/>
              </a:rPr>
              <a:t>BMI</a:t>
            </a:r>
            <a:endParaRPr lang="en-US" dirty="0">
              <a:latin typeface="Arial" pitchFamily="34" charset="0"/>
              <a:cs typeface="Arial" pitchFamily="34" charset="0"/>
            </a:endParaRPr>
          </a:p>
          <a:p>
            <a:pPr marL="342900" indent="-342900" algn="just">
              <a:buFont typeface="Arial" pitchFamily="34" charset="0"/>
              <a:buChar char="•"/>
            </a:pPr>
            <a:r>
              <a:rPr lang="en-US" b="1" dirty="0">
                <a:latin typeface="Arial" pitchFamily="34" charset="0"/>
                <a:cs typeface="Arial" pitchFamily="34" charset="0"/>
              </a:rPr>
              <a:t>Vegetable intake</a:t>
            </a:r>
            <a:endParaRPr lang="en-US" dirty="0">
              <a:latin typeface="Arial" pitchFamily="34" charset="0"/>
              <a:cs typeface="Arial" pitchFamily="34" charset="0"/>
            </a:endParaRPr>
          </a:p>
          <a:p>
            <a:pPr algn="just"/>
            <a:r>
              <a:rPr lang="en-US" dirty="0">
                <a:latin typeface="Arial" pitchFamily="34" charset="0"/>
                <a:cs typeface="Arial" pitchFamily="34" charset="0"/>
              </a:rPr>
              <a:t>Model evaluation included </a:t>
            </a:r>
            <a:r>
              <a:rPr lang="en-US" b="1" dirty="0">
                <a:latin typeface="Arial" pitchFamily="34" charset="0"/>
                <a:cs typeface="Arial" pitchFamily="34" charset="0"/>
              </a:rPr>
              <a:t>accuracy</a:t>
            </a:r>
            <a:r>
              <a:rPr lang="en-US" dirty="0">
                <a:latin typeface="Arial" pitchFamily="34" charset="0"/>
                <a:cs typeface="Arial" pitchFamily="34" charset="0"/>
              </a:rPr>
              <a:t>, </a:t>
            </a:r>
            <a:r>
              <a:rPr lang="en-US" b="1" dirty="0">
                <a:latin typeface="Arial" pitchFamily="34" charset="0"/>
                <a:cs typeface="Arial" pitchFamily="34" charset="0"/>
              </a:rPr>
              <a:t>precision/recall</a:t>
            </a:r>
            <a:r>
              <a:rPr lang="en-US" dirty="0">
                <a:latin typeface="Arial" pitchFamily="34" charset="0"/>
                <a:cs typeface="Arial" pitchFamily="34" charset="0"/>
              </a:rPr>
              <a:t> for the minority class, and </a:t>
            </a:r>
            <a:r>
              <a:rPr lang="en-US" b="1" dirty="0">
                <a:latin typeface="Arial" pitchFamily="34" charset="0"/>
                <a:cs typeface="Arial" pitchFamily="34" charset="0"/>
              </a:rPr>
              <a:t>decision boundary visualizations</a:t>
            </a:r>
            <a:r>
              <a:rPr lang="en-US" dirty="0">
                <a:latin typeface="Arial" pitchFamily="34" charset="0"/>
                <a:cs typeface="Arial" pitchFamily="34" charset="0"/>
              </a:rPr>
              <a:t>.</a:t>
            </a:r>
          </a:p>
        </p:txBody>
      </p:sp>
      <p:sp>
        <p:nvSpPr>
          <p:cNvPr id="67" name="TextBox 6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16F17B6-B5C7-4922-B9E2-CD14BD16A568}"/>
              </a:ext>
            </a:extLst>
          </p:cNvPr>
          <p:cNvSpPr txBox="1"/>
          <p:nvPr/>
        </p:nvSpPr>
        <p:spPr>
          <a:xfrm>
            <a:off x="11749454" y="22854416"/>
            <a:ext cx="9601200" cy="646331"/>
          </a:xfrm>
          <a:prstGeom prst="rect">
            <a:avLst/>
          </a:prstGeom>
          <a:noFill/>
        </p:spPr>
        <p:txBody>
          <a:bodyPr wrap="square" rtlCol="0">
            <a:spAutoFit/>
          </a:bodyPr>
          <a:lstStyle>
            <a:defPPr>
              <a:defRPr kern="1200"/>
            </a:defPPr>
          </a:lstStyle>
          <a:p>
            <a:r>
              <a:rPr lang="en-US" sz="3600" dirty="0">
                <a:solidFill>
                  <a:srgbClr val="235078"/>
                </a:solidFill>
                <a:latin typeface="Arial" pitchFamily="34" charset="0"/>
                <a:cs typeface="Arial" pitchFamily="34" charset="0"/>
              </a:rPr>
              <a:t>Methodology</a:t>
            </a:r>
          </a:p>
        </p:txBody>
      </p:sp>
      <p:sp>
        <p:nvSpPr>
          <p:cNvPr id="68" name="TextBox 6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7F717BC-0897-4243-A282-98EF911708EA}"/>
              </a:ext>
            </a:extLst>
          </p:cNvPr>
          <p:cNvSpPr txBox="1"/>
          <p:nvPr/>
        </p:nvSpPr>
        <p:spPr>
          <a:xfrm>
            <a:off x="22569854" y="8745107"/>
            <a:ext cx="9601200" cy="1569660"/>
          </a:xfrm>
          <a:prstGeom prst="rect">
            <a:avLst/>
          </a:prstGeom>
          <a:noFill/>
        </p:spPr>
        <p:txBody>
          <a:bodyPr wrap="square" rtlCol="0">
            <a:spAutoFit/>
          </a:bodyPr>
          <a:lstStyle>
            <a:defPPr>
              <a:defRPr kern="1200"/>
            </a:defPPr>
          </a:lstStyle>
          <a:p>
            <a:r>
              <a:rPr lang="en-US" b="1" dirty="0">
                <a:latin typeface="Arial" pitchFamily="34" charset="0"/>
                <a:cs typeface="Arial" pitchFamily="34" charset="0"/>
              </a:rPr>
              <a:t>Model Selection:</a:t>
            </a:r>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We performed </a:t>
            </a:r>
            <a:r>
              <a:rPr lang="en-US" dirty="0" smtClean="0">
                <a:latin typeface="Arial" pitchFamily="34" charset="0"/>
                <a:cs typeface="Arial" pitchFamily="34" charset="0"/>
              </a:rPr>
              <a:t>hyper parameter </a:t>
            </a:r>
            <a:r>
              <a:rPr lang="en-US" dirty="0">
                <a:latin typeface="Arial" pitchFamily="34" charset="0"/>
                <a:cs typeface="Arial" pitchFamily="34" charset="0"/>
              </a:rPr>
              <a:t>tuning for SVMs using 5-fold </a:t>
            </a:r>
            <a:r>
              <a:rPr lang="en-US" dirty="0" smtClean="0">
                <a:latin typeface="Arial" pitchFamily="34" charset="0"/>
                <a:cs typeface="Arial" pitchFamily="34" charset="0"/>
              </a:rPr>
              <a:t>cross-validation using (linear, RBF, polynomial) model and estimated the classification report. </a:t>
            </a:r>
            <a:endParaRPr lang="en-US" dirty="0">
              <a:solidFill>
                <a:srgbClr val="1482A5"/>
              </a:solidFill>
              <a:latin typeface="Arial" pitchFamily="34" charset="0"/>
              <a:ea typeface="Open Sans" panose="020B0606030504020204" pitchFamily="34" charset="0"/>
              <a:cs typeface="Arial" pitchFamily="34" charset="0"/>
            </a:endParaRPr>
          </a:p>
        </p:txBody>
      </p:sp>
      <p:sp>
        <p:nvSpPr>
          <p:cNvPr id="69" name="TextBox 6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7A0BB3C-427E-42CA-963C-DA612C8F2B9C}"/>
              </a:ext>
            </a:extLst>
          </p:cNvPr>
          <p:cNvSpPr txBox="1"/>
          <p:nvPr/>
        </p:nvSpPr>
        <p:spPr>
          <a:xfrm>
            <a:off x="22569854" y="8077195"/>
            <a:ext cx="9601200" cy="646331"/>
          </a:xfrm>
          <a:prstGeom prst="rect">
            <a:avLst/>
          </a:prstGeom>
          <a:noFill/>
        </p:spPr>
        <p:txBody>
          <a:bodyPr wrap="square" rtlCol="0">
            <a:spAutoFit/>
          </a:bodyPr>
          <a:lstStyle>
            <a:defPPr>
              <a:defRPr kern="1200"/>
            </a:defPPr>
          </a:lstStyle>
          <a:p>
            <a:r>
              <a:rPr lang="en-US" sz="3600" dirty="0" smtClean="0">
                <a:solidFill>
                  <a:srgbClr val="235078"/>
                </a:solidFill>
                <a:latin typeface="Arial" pitchFamily="34" charset="0"/>
                <a:cs typeface="Arial" pitchFamily="34" charset="0"/>
              </a:rPr>
              <a:t>Results &amp; Plots</a:t>
            </a:r>
            <a:endParaRPr lang="en-US" sz="3600" dirty="0">
              <a:solidFill>
                <a:srgbClr val="235078"/>
              </a:solidFill>
              <a:latin typeface="Arial" pitchFamily="34" charset="0"/>
              <a:cs typeface="Arial" pitchFamily="34" charset="0"/>
            </a:endParaRPr>
          </a:p>
        </p:txBody>
      </p:sp>
      <p:sp>
        <p:nvSpPr>
          <p:cNvPr id="29" name="TextBox 2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067F8A1-EE95-4354-8E2F-952A6BBDBFFC}"/>
              </a:ext>
            </a:extLst>
          </p:cNvPr>
          <p:cNvSpPr txBox="1"/>
          <p:nvPr/>
        </p:nvSpPr>
        <p:spPr>
          <a:xfrm>
            <a:off x="967154" y="17505437"/>
            <a:ext cx="2369820" cy="4154984"/>
          </a:xfrm>
          <a:prstGeom prst="rect">
            <a:avLst/>
          </a:prstGeom>
          <a:noFill/>
        </p:spPr>
        <p:txBody>
          <a:bodyPr wrap="square" rtlCol="0">
            <a:spAutoFit/>
          </a:bodyPr>
          <a:lstStyle>
            <a:defPPr>
              <a:defRPr kern="1200"/>
            </a:defPPr>
          </a:lstStyle>
          <a:p>
            <a:pPr algn="ctr"/>
            <a:r>
              <a:rPr lang="en-US" b="1" dirty="0">
                <a:latin typeface="Arial" pitchFamily="34" charset="0"/>
                <a:cs typeface="Arial" pitchFamily="34" charset="0"/>
              </a:rPr>
              <a:t>Linear:</a:t>
            </a:r>
            <a:r>
              <a:rPr lang="en-US" dirty="0">
                <a:latin typeface="Arial" pitchFamily="34" charset="0"/>
                <a:cs typeface="Arial" pitchFamily="34" charset="0"/>
              </a:rPr>
              <a:t> The linear kernel is computationally efficient and works well when the data is linearly separable. It is a good choice for a starting point.</a:t>
            </a:r>
            <a:endParaRPr lang="en-US" dirty="0">
              <a:latin typeface="Arial" pitchFamily="34" charset="0"/>
              <a:cs typeface="Arial" pitchFamily="34" charset="0"/>
            </a:endParaRPr>
          </a:p>
        </p:txBody>
      </p:sp>
      <p:sp>
        <p:nvSpPr>
          <p:cNvPr id="30" name="TextBox 2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067F8A1-EE95-4354-8E2F-952A6BBDBFFC}"/>
              </a:ext>
            </a:extLst>
          </p:cNvPr>
          <p:cNvSpPr txBox="1"/>
          <p:nvPr/>
        </p:nvSpPr>
        <p:spPr>
          <a:xfrm rot="10800000" flipV="1">
            <a:off x="898162" y="21745556"/>
            <a:ext cx="2461260" cy="4967514"/>
          </a:xfrm>
          <a:prstGeom prst="rect">
            <a:avLst/>
          </a:prstGeom>
          <a:noFill/>
        </p:spPr>
        <p:txBody>
          <a:bodyPr wrap="square" rtlCol="0">
            <a:spAutoFit/>
          </a:bodyPr>
          <a:lstStyle>
            <a:defPPr>
              <a:defRPr kern="1200"/>
            </a:defPPr>
          </a:lstStyle>
          <a:p>
            <a:pPr algn="ctr">
              <a:lnSpc>
                <a:spcPct val="110000"/>
              </a:lnSpc>
            </a:pPr>
            <a:r>
              <a:rPr lang="en-US" b="1" dirty="0">
                <a:latin typeface="Arial" pitchFamily="34" charset="0"/>
                <a:cs typeface="Arial" pitchFamily="34" charset="0"/>
              </a:rPr>
              <a:t>Radial Basis Function (RBF) - Default:</a:t>
            </a:r>
            <a:r>
              <a:rPr lang="en-US" dirty="0">
                <a:latin typeface="Arial" pitchFamily="34" charset="0"/>
                <a:cs typeface="Arial" pitchFamily="34" charset="0"/>
              </a:rPr>
              <a:t> RBF kernel is versatile and often works well in practice. It is suitable for capturing complex relationships in the data.</a:t>
            </a:r>
            <a:endParaRPr lang="en-US" dirty="0">
              <a:latin typeface="Arial" pitchFamily="34" charset="0"/>
              <a:cs typeface="Arial" pitchFamily="34" charset="0"/>
            </a:endParaRPr>
          </a:p>
        </p:txBody>
      </p:sp>
      <p:sp>
        <p:nvSpPr>
          <p:cNvPr id="31" name="TextBox 3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067F8A1-EE95-4354-8E2F-952A6BBDBFFC}"/>
              </a:ext>
            </a:extLst>
          </p:cNvPr>
          <p:cNvSpPr txBox="1"/>
          <p:nvPr/>
        </p:nvSpPr>
        <p:spPr>
          <a:xfrm rot="10800000" flipV="1">
            <a:off x="786560" y="26622247"/>
            <a:ext cx="3020036" cy="4524315"/>
          </a:xfrm>
          <a:prstGeom prst="rect">
            <a:avLst/>
          </a:prstGeom>
          <a:noFill/>
        </p:spPr>
        <p:txBody>
          <a:bodyPr wrap="square" rtlCol="0">
            <a:spAutoFit/>
          </a:bodyPr>
          <a:lstStyle>
            <a:defPPr>
              <a:defRPr kern="1200"/>
            </a:defPPr>
          </a:lstStyle>
          <a:p>
            <a:pPr algn="ctr"/>
            <a:endParaRPr lang="en-US" dirty="0">
              <a:latin typeface="Arial" pitchFamily="34" charset="0"/>
              <a:cs typeface="Arial" pitchFamily="34" charset="0"/>
            </a:endParaRPr>
          </a:p>
          <a:p>
            <a:pPr algn="ctr"/>
            <a:r>
              <a:rPr lang="en-US" b="1" dirty="0">
                <a:latin typeface="Arial" pitchFamily="34" charset="0"/>
                <a:cs typeface="Arial" pitchFamily="34" charset="0"/>
              </a:rPr>
              <a:t>Polynomial (Poly):</a:t>
            </a:r>
            <a:r>
              <a:rPr lang="en-US" dirty="0">
                <a:latin typeface="Arial" pitchFamily="34" charset="0"/>
                <a:cs typeface="Arial" pitchFamily="34" charset="0"/>
              </a:rPr>
              <a:t> The polynomial kernel is effective in capturing non-linear relationships. The degree of the polynomial can be adjusted to control the model complexity.</a:t>
            </a:r>
            <a:endParaRPr lang="en-US" dirty="0">
              <a:effectLst/>
              <a:latin typeface="Arial" pitchFamily="34" charset="0"/>
              <a:cs typeface="Arial" pitchFamily="34" charset="0"/>
            </a:endParaRP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6596" y="17279183"/>
            <a:ext cx="6767854" cy="43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06596" y="22402794"/>
            <a:ext cx="6696226" cy="435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06597" y="27447061"/>
            <a:ext cx="6696226" cy="435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749454" y="8696093"/>
            <a:ext cx="8382000" cy="2733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520854" y="13395954"/>
            <a:ext cx="10058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6"/>
          <p:cNvSpPr/>
          <p:nvPr/>
        </p:nvSpPr>
        <p:spPr>
          <a:xfrm>
            <a:off x="11851874" y="16185173"/>
            <a:ext cx="9498780" cy="1569660"/>
          </a:xfrm>
          <a:prstGeom prst="rect">
            <a:avLst/>
          </a:prstGeom>
        </p:spPr>
        <p:txBody>
          <a:bodyPr wrap="square">
            <a:spAutoFit/>
          </a:bodyPr>
          <a:lstStyle/>
          <a:p>
            <a:endParaRPr lang="en-US" sz="2400" dirty="0">
              <a:latin typeface="Arial" pitchFamily="34" charset="0"/>
              <a:cs typeface="Arial" pitchFamily="34" charset="0"/>
            </a:endParaRPr>
          </a:p>
          <a:p>
            <a:r>
              <a:rPr lang="en-US" sz="2400" b="1" dirty="0">
                <a:latin typeface="Arial" pitchFamily="34" charset="0"/>
                <a:cs typeface="Arial" pitchFamily="34" charset="0"/>
              </a:rPr>
              <a:t>Degree</a:t>
            </a:r>
            <a:r>
              <a:rPr lang="en-US" sz="2400" dirty="0">
                <a:latin typeface="Arial" pitchFamily="34" charset="0"/>
                <a:cs typeface="Arial" pitchFamily="34" charset="0"/>
              </a:rPr>
              <a:t>: Applicable in polynomial kernel, the </a:t>
            </a:r>
            <a:r>
              <a:rPr lang="en-US" sz="2400" b="1" dirty="0">
                <a:latin typeface="Arial" pitchFamily="34" charset="0"/>
                <a:cs typeface="Arial" pitchFamily="34" charset="0"/>
              </a:rPr>
              <a:t>degree</a:t>
            </a:r>
            <a:r>
              <a:rPr lang="en-US" sz="2400" dirty="0">
                <a:latin typeface="Arial" pitchFamily="34" charset="0"/>
                <a:cs typeface="Arial" pitchFamily="34" charset="0"/>
              </a:rPr>
              <a:t> controls the complexity of the boundary. Higher degrees create more complex curves.</a:t>
            </a:r>
            <a:endParaRPr lang="en-US" sz="2400" dirty="0">
              <a:effectLst/>
              <a:latin typeface="Arial" pitchFamily="34" charset="0"/>
              <a:cs typeface="Arial" pitchFamily="34" charset="0"/>
            </a:endParaRPr>
          </a:p>
        </p:txBody>
      </p:sp>
      <p:sp>
        <p:nvSpPr>
          <p:cNvPr id="38" name="Rectangle 37"/>
          <p:cNvSpPr/>
          <p:nvPr/>
        </p:nvSpPr>
        <p:spPr>
          <a:xfrm>
            <a:off x="11978054" y="20371798"/>
            <a:ext cx="9372600" cy="1569660"/>
          </a:xfrm>
          <a:prstGeom prst="rect">
            <a:avLst/>
          </a:prstGeom>
        </p:spPr>
        <p:txBody>
          <a:bodyPr wrap="square">
            <a:spAutoFit/>
          </a:bodyPr>
          <a:lstStyle/>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The </a:t>
            </a:r>
            <a:r>
              <a:rPr lang="en-US" sz="2400" b="1" dirty="0">
                <a:latin typeface="Arial" pitchFamily="34" charset="0"/>
                <a:cs typeface="Arial" pitchFamily="34" charset="0"/>
              </a:rPr>
              <a:t>C parameter </a:t>
            </a:r>
            <a:r>
              <a:rPr lang="en-US" sz="2400" dirty="0">
                <a:latin typeface="Arial" pitchFamily="34" charset="0"/>
                <a:cs typeface="Arial" pitchFamily="34" charset="0"/>
              </a:rPr>
              <a:t>is inversely proportional to the margin size, this means that the </a:t>
            </a:r>
            <a:r>
              <a:rPr lang="en-US" sz="2400" b="1" dirty="0">
                <a:latin typeface="Arial" pitchFamily="34" charset="0"/>
                <a:cs typeface="Arial" pitchFamily="34" charset="0"/>
              </a:rPr>
              <a:t>larger</a:t>
            </a:r>
            <a:r>
              <a:rPr lang="en-US" sz="2400" dirty="0">
                <a:latin typeface="Arial" pitchFamily="34" charset="0"/>
                <a:cs typeface="Arial" pitchFamily="34" charset="0"/>
              </a:rPr>
              <a:t> the value of C, the </a:t>
            </a:r>
            <a:r>
              <a:rPr lang="en-US" sz="2400" b="1" dirty="0">
                <a:latin typeface="Arial" pitchFamily="34" charset="0"/>
                <a:cs typeface="Arial" pitchFamily="34" charset="0"/>
              </a:rPr>
              <a:t>smaller</a:t>
            </a:r>
            <a:r>
              <a:rPr lang="en-US" sz="2400" dirty="0">
                <a:latin typeface="Arial" pitchFamily="34" charset="0"/>
                <a:cs typeface="Arial" pitchFamily="34" charset="0"/>
              </a:rPr>
              <a:t> the margin, and, conversely, the </a:t>
            </a:r>
            <a:r>
              <a:rPr lang="en-US" sz="2400" b="1" dirty="0">
                <a:latin typeface="Arial" pitchFamily="34" charset="0"/>
                <a:cs typeface="Arial" pitchFamily="34" charset="0"/>
              </a:rPr>
              <a:t>smaller</a:t>
            </a:r>
            <a:r>
              <a:rPr lang="en-US" sz="2400" dirty="0">
                <a:latin typeface="Arial" pitchFamily="34" charset="0"/>
                <a:cs typeface="Arial" pitchFamily="34" charset="0"/>
              </a:rPr>
              <a:t> the value of C, the </a:t>
            </a:r>
            <a:r>
              <a:rPr lang="en-US" sz="2400" b="1" dirty="0">
                <a:latin typeface="Arial" pitchFamily="34" charset="0"/>
                <a:cs typeface="Arial" pitchFamily="34" charset="0"/>
              </a:rPr>
              <a:t>larger</a:t>
            </a:r>
            <a:r>
              <a:rPr lang="en-US" sz="2400" dirty="0">
                <a:latin typeface="Arial" pitchFamily="34" charset="0"/>
                <a:cs typeface="Arial" pitchFamily="34" charset="0"/>
              </a:rPr>
              <a:t> the margin</a:t>
            </a:r>
            <a:endParaRPr lang="en-US" sz="2400" dirty="0">
              <a:effectLst/>
              <a:latin typeface="Arial" pitchFamily="34" charset="0"/>
              <a:cs typeface="Arial" pitchFamily="34" charset="0"/>
            </a:endParaRPr>
          </a:p>
        </p:txBody>
      </p:sp>
      <p:pic>
        <p:nvPicPr>
          <p:cNvPr id="39"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51874" y="17754833"/>
            <a:ext cx="9022704" cy="2898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0" name="Table 39"/>
          <p:cNvGraphicFramePr>
            <a:graphicFrameLocks noGrp="1"/>
          </p:cNvGraphicFramePr>
          <p:nvPr>
            <p:extLst>
              <p:ext uri="{D42A27DB-BD31-4B8C-83A1-F6EECF244321}">
                <p14:modId xmlns:p14="http://schemas.microsoft.com/office/powerpoint/2010/main" val="1553142907"/>
              </p:ext>
            </p:extLst>
          </p:nvPr>
        </p:nvGraphicFramePr>
        <p:xfrm>
          <a:off x="22936200" y="10480405"/>
          <a:ext cx="8425008" cy="4489975"/>
        </p:xfrm>
        <a:graphic>
          <a:graphicData uri="http://schemas.openxmlformats.org/drawingml/2006/table">
            <a:tbl>
              <a:tblPr firstRow="1" bandRow="1">
                <a:tableStyleId>{616DA210-FB5B-4158-B5E0-FEB733F419BA}</a:tableStyleId>
              </a:tblPr>
              <a:tblGrid>
                <a:gridCol w="2106252"/>
                <a:gridCol w="2106252"/>
                <a:gridCol w="2106252"/>
                <a:gridCol w="2106252"/>
              </a:tblGrid>
              <a:tr h="1297104">
                <a:tc>
                  <a:txBody>
                    <a:bodyPr/>
                    <a:lstStyle/>
                    <a:p>
                      <a:r>
                        <a:rPr lang="en-US" sz="2400" dirty="0" smtClean="0"/>
                        <a:t>Diabetes = Yes (Class 1)</a:t>
                      </a:r>
                      <a:endParaRPr lang="en-US" sz="2400" dirty="0"/>
                    </a:p>
                  </a:txBody>
                  <a:tcPr/>
                </a:tc>
                <a:tc>
                  <a:txBody>
                    <a:bodyPr/>
                    <a:lstStyle/>
                    <a:p>
                      <a:r>
                        <a:rPr lang="en-US" sz="2400" dirty="0" smtClean="0"/>
                        <a:t>SVM (Linear Kernel)</a:t>
                      </a:r>
                      <a:endParaRPr lang="en-US" sz="2400" dirty="0"/>
                    </a:p>
                  </a:txBody>
                  <a:tcPr/>
                </a:tc>
                <a:tc>
                  <a:txBody>
                    <a:bodyPr/>
                    <a:lstStyle/>
                    <a:p>
                      <a:r>
                        <a:rPr lang="en-US" sz="2400" dirty="0" smtClean="0"/>
                        <a:t>SVM</a:t>
                      </a:r>
                      <a:r>
                        <a:rPr lang="en-US" sz="2400" baseline="0" dirty="0" smtClean="0"/>
                        <a:t> (RBF) Kernel</a:t>
                      </a:r>
                      <a:endParaRPr lang="en-US" sz="2400" dirty="0"/>
                    </a:p>
                  </a:txBody>
                  <a:tcPr/>
                </a:tc>
                <a:tc>
                  <a:txBody>
                    <a:bodyPr/>
                    <a:lstStyle/>
                    <a:p>
                      <a:r>
                        <a:rPr lang="en-US" sz="2400" dirty="0" smtClean="0"/>
                        <a:t>SVM (Polynomial) Kernel</a:t>
                      </a:r>
                      <a:endParaRPr lang="en-US" sz="2400" dirty="0"/>
                    </a:p>
                  </a:txBody>
                  <a:tcPr/>
                </a:tc>
              </a:tr>
              <a:tr h="498886">
                <a:tc>
                  <a:txBody>
                    <a:bodyPr/>
                    <a:lstStyle/>
                    <a:p>
                      <a:r>
                        <a:rPr lang="en-US" sz="2400" dirty="0" smtClean="0"/>
                        <a:t>Accuracy</a:t>
                      </a:r>
                      <a:endParaRPr lang="en-US" sz="2400" dirty="0"/>
                    </a:p>
                  </a:txBody>
                  <a:tcPr/>
                </a:tc>
                <a:tc>
                  <a:txBody>
                    <a:bodyPr/>
                    <a:lstStyle/>
                    <a:p>
                      <a:r>
                        <a:rPr lang="en-US" sz="2400" dirty="0" smtClean="0"/>
                        <a:t>68%</a:t>
                      </a:r>
                      <a:endParaRPr lang="en-US" sz="2400" dirty="0"/>
                    </a:p>
                  </a:txBody>
                  <a:tcPr/>
                </a:tc>
                <a:tc>
                  <a:txBody>
                    <a:bodyPr/>
                    <a:lstStyle/>
                    <a:p>
                      <a:r>
                        <a:rPr lang="en-US" sz="2400" dirty="0" smtClean="0"/>
                        <a:t>89%</a:t>
                      </a:r>
                      <a:endParaRPr lang="en-US" sz="2400" dirty="0"/>
                    </a:p>
                  </a:txBody>
                  <a:tcPr/>
                </a:tc>
                <a:tc>
                  <a:txBody>
                    <a:bodyPr/>
                    <a:lstStyle/>
                    <a:p>
                      <a:r>
                        <a:rPr lang="en-US" sz="2400" dirty="0" smtClean="0"/>
                        <a:t>66%</a:t>
                      </a:r>
                      <a:endParaRPr lang="en-US" sz="2400" dirty="0"/>
                    </a:p>
                  </a:txBody>
                  <a:tcPr/>
                </a:tc>
              </a:tr>
              <a:tr h="897995">
                <a:tc>
                  <a:txBody>
                    <a:bodyPr/>
                    <a:lstStyle/>
                    <a:p>
                      <a:r>
                        <a:rPr lang="en-US" sz="2400" dirty="0" smtClean="0"/>
                        <a:t>Recall</a:t>
                      </a:r>
                      <a:endParaRPr lang="en-US" sz="2400" dirty="0"/>
                    </a:p>
                  </a:txBody>
                  <a:tcPr/>
                </a:tc>
                <a:tc>
                  <a:txBody>
                    <a:bodyPr/>
                    <a:lstStyle/>
                    <a:p>
                      <a:r>
                        <a:rPr lang="en-US" sz="2400" dirty="0" smtClean="0"/>
                        <a:t>70%</a:t>
                      </a:r>
                      <a:endParaRPr lang="en-US" sz="2400" dirty="0"/>
                    </a:p>
                  </a:txBody>
                  <a:tcPr/>
                </a:tc>
                <a:tc>
                  <a:txBody>
                    <a:bodyPr/>
                    <a:lstStyle/>
                    <a:p>
                      <a:r>
                        <a:rPr lang="en-US" sz="2400" dirty="0" smtClean="0"/>
                        <a:t>0%</a:t>
                      </a:r>
                      <a:endParaRPr lang="en-US" sz="2400" dirty="0"/>
                    </a:p>
                  </a:txBody>
                  <a:tcPr/>
                </a:tc>
                <a:tc>
                  <a:txBody>
                    <a:bodyPr/>
                    <a:lstStyle/>
                    <a:p>
                      <a:r>
                        <a:rPr lang="en-US" sz="2400" dirty="0" smtClean="0"/>
                        <a:t> 73%</a:t>
                      </a:r>
                      <a:endParaRPr lang="en-US" sz="2400" dirty="0"/>
                    </a:p>
                  </a:txBody>
                  <a:tcPr/>
                </a:tc>
              </a:tr>
              <a:tr h="897995">
                <a:tc>
                  <a:txBody>
                    <a:bodyPr/>
                    <a:lstStyle/>
                    <a:p>
                      <a:r>
                        <a:rPr lang="en-US" sz="2400" dirty="0" smtClean="0"/>
                        <a:t>F1-Score</a:t>
                      </a:r>
                      <a:endParaRPr lang="en-US" sz="2400" dirty="0"/>
                    </a:p>
                  </a:txBody>
                  <a:tcPr/>
                </a:tc>
                <a:tc>
                  <a:txBody>
                    <a:bodyPr/>
                    <a:lstStyle/>
                    <a:p>
                      <a:r>
                        <a:rPr lang="en-US" sz="2400" dirty="0" smtClean="0"/>
                        <a:t> 33%</a:t>
                      </a:r>
                      <a:endParaRPr lang="en-US" sz="2400" dirty="0"/>
                    </a:p>
                  </a:txBody>
                  <a:tcPr/>
                </a:tc>
                <a:tc>
                  <a:txBody>
                    <a:bodyPr/>
                    <a:lstStyle/>
                    <a:p>
                      <a:r>
                        <a:rPr lang="en-US" sz="2400" dirty="0" smtClean="0"/>
                        <a:t>0%</a:t>
                      </a:r>
                      <a:endParaRPr lang="en-US" sz="2400" dirty="0"/>
                    </a:p>
                  </a:txBody>
                  <a:tcPr/>
                </a:tc>
                <a:tc>
                  <a:txBody>
                    <a:bodyPr/>
                    <a:lstStyle/>
                    <a:p>
                      <a:r>
                        <a:rPr lang="en-US" sz="2400" dirty="0" smtClean="0"/>
                        <a:t>33%</a:t>
                      </a:r>
                      <a:endParaRPr lang="en-US" sz="2400" dirty="0"/>
                    </a:p>
                  </a:txBody>
                  <a:tcPr/>
                </a:tc>
              </a:tr>
              <a:tr h="897995">
                <a:tc>
                  <a:txBody>
                    <a:bodyPr/>
                    <a:lstStyle/>
                    <a:p>
                      <a:r>
                        <a:rPr lang="en-US" sz="2400" dirty="0" smtClean="0"/>
                        <a:t>Precision</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22%</a:t>
                      </a:r>
                      <a:endParaRPr lang="en-US" sz="2400" dirty="0" smtClean="0"/>
                    </a:p>
                  </a:txBody>
                  <a:tcPr/>
                </a:tc>
                <a:tc>
                  <a:txBody>
                    <a:bodyPr/>
                    <a:lstStyle/>
                    <a:p>
                      <a:r>
                        <a:rPr lang="en-US" sz="2400" dirty="0" smtClean="0"/>
                        <a:t>0%</a:t>
                      </a:r>
                      <a:endParaRPr lang="en-US" sz="2400" dirty="0"/>
                    </a:p>
                  </a:txBody>
                  <a:tcPr/>
                </a:tc>
                <a:tc>
                  <a:txBody>
                    <a:bodyPr/>
                    <a:lstStyle/>
                    <a:p>
                      <a:r>
                        <a:rPr lang="en-US" sz="2400" dirty="0" smtClean="0"/>
                        <a:t>21%</a:t>
                      </a:r>
                      <a:endParaRPr lang="en-US" sz="2400" dirty="0"/>
                    </a:p>
                  </a:txBody>
                  <a:tcPr/>
                </a:tc>
              </a:tr>
            </a:tbl>
          </a:graphicData>
        </a:graphic>
      </p:graphicFrame>
      <p:sp>
        <p:nvSpPr>
          <p:cNvPr id="43" name="TextBox 4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7F717BC-0897-4243-A282-98EF911708EA}"/>
              </a:ext>
            </a:extLst>
          </p:cNvPr>
          <p:cNvSpPr txBox="1"/>
          <p:nvPr/>
        </p:nvSpPr>
        <p:spPr>
          <a:xfrm>
            <a:off x="22569854" y="15400343"/>
            <a:ext cx="9601200" cy="1569660"/>
          </a:xfrm>
          <a:prstGeom prst="rect">
            <a:avLst/>
          </a:prstGeom>
          <a:noFill/>
        </p:spPr>
        <p:txBody>
          <a:bodyPr wrap="square" rtlCol="0">
            <a:spAutoFit/>
          </a:bodyPr>
          <a:lstStyle>
            <a:defPPr>
              <a:defRPr kern="1200"/>
            </a:defPPr>
          </a:lstStyle>
          <a:p>
            <a:r>
              <a:rPr lang="en-US" b="1" dirty="0" smtClean="0">
                <a:latin typeface="Arial" pitchFamily="34" charset="0"/>
                <a:cs typeface="Arial" pitchFamily="34" charset="0"/>
              </a:rPr>
              <a:t>Class Imbalance </a:t>
            </a:r>
            <a:r>
              <a:rPr lang="en-US" dirty="0">
                <a:latin typeface="Arial" pitchFamily="34" charset="0"/>
                <a:cs typeface="Arial" pitchFamily="34" charset="0"/>
              </a:rPr>
              <a:t/>
            </a:r>
            <a:br>
              <a:rPr lang="en-US" dirty="0">
                <a:latin typeface="Arial" pitchFamily="34" charset="0"/>
                <a:cs typeface="Arial" pitchFamily="34" charset="0"/>
              </a:rPr>
            </a:br>
            <a:r>
              <a:rPr lang="en-US" dirty="0" smtClean="0">
                <a:latin typeface="Arial" pitchFamily="34" charset="0"/>
                <a:cs typeface="Arial" pitchFamily="34" charset="0"/>
              </a:rPr>
              <a:t>Since RBF did not classify the class “Yes”, as we got precision, recall and f1-score 0. We computed the class imbalance issue in target variable.</a:t>
            </a:r>
            <a:endParaRPr lang="en-US" dirty="0">
              <a:solidFill>
                <a:srgbClr val="1482A5"/>
              </a:solidFill>
              <a:latin typeface="Arial" pitchFamily="34" charset="0"/>
              <a:ea typeface="Open Sans" panose="020B0606030504020204" pitchFamily="34" charset="0"/>
              <a:cs typeface="Arial" pitchFamily="34" charset="0"/>
            </a:endParaRPr>
          </a:p>
        </p:txBody>
      </p:sp>
      <p:pic>
        <p:nvPicPr>
          <p:cNvPr id="1027"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241000" y="17177831"/>
            <a:ext cx="7529513"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7F717BC-0897-4243-A282-98EF911708EA}"/>
              </a:ext>
            </a:extLst>
          </p:cNvPr>
          <p:cNvSpPr txBox="1"/>
          <p:nvPr/>
        </p:nvSpPr>
        <p:spPr>
          <a:xfrm>
            <a:off x="22569854" y="23009103"/>
            <a:ext cx="9601200" cy="1938992"/>
          </a:xfrm>
          <a:prstGeom prst="rect">
            <a:avLst/>
          </a:prstGeom>
          <a:noFill/>
        </p:spPr>
        <p:txBody>
          <a:bodyPr wrap="square" rtlCol="0">
            <a:spAutoFit/>
          </a:bodyPr>
          <a:lstStyle>
            <a:defPPr>
              <a:defRPr kern="1200"/>
            </a:defPPr>
          </a:lstStyle>
          <a:p>
            <a:pPr algn="just"/>
            <a:r>
              <a:rPr lang="en-US" dirty="0">
                <a:latin typeface="Arial" pitchFamily="34" charset="0"/>
                <a:cs typeface="Arial" pitchFamily="34" charset="0"/>
              </a:rPr>
              <a:t>This imbalance can bias the model toward the majority class, reducing its ability to correctly predict the minority class. Despite using class weights to compensate, the model still struggles to identify diabetic individuals effectively. This explains the relatively lower recall for the "Yes" </a:t>
            </a:r>
            <a:r>
              <a:rPr lang="en-US" dirty="0" smtClean="0">
                <a:latin typeface="Arial" pitchFamily="34" charset="0"/>
                <a:cs typeface="Arial" pitchFamily="34" charset="0"/>
              </a:rPr>
              <a:t>class.</a:t>
            </a:r>
            <a:endParaRPr lang="en-US" dirty="0">
              <a:solidFill>
                <a:srgbClr val="1482A5"/>
              </a:solidFill>
              <a:latin typeface="Arial" pitchFamily="34" charset="0"/>
              <a:ea typeface="Open Sans" panose="020B0606030504020204" pitchFamily="34" charset="0"/>
              <a:cs typeface="Arial" pitchFamily="34" charset="0"/>
            </a:endParaRPr>
          </a:p>
        </p:txBody>
      </p:sp>
      <p:sp>
        <p:nvSpPr>
          <p:cNvPr id="72" name="TextBox 7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7F717BC-0897-4243-A282-98EF911708EA}"/>
              </a:ext>
            </a:extLst>
          </p:cNvPr>
          <p:cNvSpPr txBox="1"/>
          <p:nvPr/>
        </p:nvSpPr>
        <p:spPr>
          <a:xfrm>
            <a:off x="22544246" y="24954757"/>
            <a:ext cx="9601200" cy="2506264"/>
          </a:xfrm>
          <a:prstGeom prst="rect">
            <a:avLst/>
          </a:prstGeom>
          <a:noFill/>
        </p:spPr>
        <p:txBody>
          <a:bodyPr wrap="square" rtlCol="0">
            <a:spAutoFit/>
          </a:bodyPr>
          <a:lstStyle>
            <a:defPPr>
              <a:defRPr kern="1200"/>
            </a:defPPr>
          </a:lstStyle>
          <a:p>
            <a:pPr marL="457200" indent="-457200" algn="just">
              <a:lnSpc>
                <a:spcPct val="110000"/>
              </a:lnSpc>
              <a:buFont typeface="+mj-lt"/>
              <a:buAutoNum type="arabicPeriod"/>
            </a:pPr>
            <a:r>
              <a:rPr lang="en-US" dirty="0">
                <a:latin typeface="Arial" pitchFamily="34" charset="0"/>
                <a:cs typeface="Arial" pitchFamily="34" charset="0"/>
              </a:rPr>
              <a:t>The </a:t>
            </a:r>
            <a:r>
              <a:rPr lang="en-US" b="1" dirty="0">
                <a:latin typeface="Arial" pitchFamily="34" charset="0"/>
                <a:cs typeface="Arial" pitchFamily="34" charset="0"/>
              </a:rPr>
              <a:t>linear SVM decision boundary kernel </a:t>
            </a:r>
            <a:r>
              <a:rPr lang="en-US" dirty="0">
                <a:latin typeface="Arial" pitchFamily="34" charset="0"/>
                <a:cs typeface="Arial" pitchFamily="34" charset="0"/>
              </a:rPr>
              <a:t>separates diabetic and non-diabetic individuals based on standardized BMI and age which suggests that individuals with higher BMI and younger age are more likely to be classified as diabetic. And there is significant class overlap, indicating that BMI and age alone may not provide strong separation for diabetes prediction.</a:t>
            </a:r>
            <a:endParaRPr lang="en-US" dirty="0">
              <a:latin typeface="Arial" pitchFamily="34" charset="0"/>
              <a:ea typeface="Open Sans" panose="020B0606030504020204" pitchFamily="34" charset="0"/>
              <a:cs typeface="Arial" pitchFamily="34" charset="0"/>
            </a:endParaRPr>
          </a:p>
        </p:txBody>
      </p:sp>
      <p:pic>
        <p:nvPicPr>
          <p:cNvPr id="103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786892" y="26993949"/>
            <a:ext cx="6477484" cy="483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TextBox 7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7F717BC-0897-4243-A282-98EF911708EA}"/>
              </a:ext>
            </a:extLst>
          </p:cNvPr>
          <p:cNvSpPr txBox="1"/>
          <p:nvPr/>
        </p:nvSpPr>
        <p:spPr>
          <a:xfrm>
            <a:off x="33357124" y="8077200"/>
            <a:ext cx="9601200" cy="2899255"/>
          </a:xfrm>
          <a:prstGeom prst="rect">
            <a:avLst/>
          </a:prstGeom>
          <a:noFill/>
        </p:spPr>
        <p:txBody>
          <a:bodyPr wrap="square" rtlCol="0">
            <a:spAutoFit/>
          </a:bodyPr>
          <a:lstStyle>
            <a:defPPr>
              <a:defRPr kern="1200"/>
            </a:defPPr>
          </a:lstStyle>
          <a:p>
            <a:pPr algn="just">
              <a:lnSpc>
                <a:spcPct val="110000"/>
              </a:lnSpc>
            </a:pPr>
            <a:r>
              <a:rPr lang="en-US" b="1" dirty="0" smtClean="0">
                <a:latin typeface="Arial" pitchFamily="34" charset="0"/>
                <a:cs typeface="Arial" pitchFamily="34" charset="0"/>
              </a:rPr>
              <a:t>2. RBF </a:t>
            </a:r>
            <a:r>
              <a:rPr lang="en-US" b="1" dirty="0">
                <a:latin typeface="Arial" pitchFamily="34" charset="0"/>
                <a:cs typeface="Arial" pitchFamily="34" charset="0"/>
              </a:rPr>
              <a:t>SVM decision boundary </a:t>
            </a:r>
            <a:r>
              <a:rPr lang="en-US" dirty="0">
                <a:latin typeface="Arial" pitchFamily="34" charset="0"/>
                <a:cs typeface="Arial" pitchFamily="34" charset="0"/>
              </a:rPr>
              <a:t>plot captures more complex, nonlinear patterns between BMI, age, and diabetes status. The curved boundary adapts to clusters better than the linear model, but class overlap remains significant while BMI and age carry some predictive power, they may not be sufficient alone to clearly separate diabetic from non-diabetic individuals.</a:t>
            </a:r>
            <a:endParaRPr lang="en-US" dirty="0">
              <a:latin typeface="Arial" pitchFamily="34" charset="0"/>
              <a:ea typeface="Open Sans" panose="020B0606030504020204" pitchFamily="34" charset="0"/>
              <a:cs typeface="Arial" pitchFamily="34" charset="0"/>
            </a:endParaRPr>
          </a:p>
          <a:p>
            <a:endParaRPr lang="en-US" b="1" dirty="0">
              <a:solidFill>
                <a:srgbClr val="1482A5"/>
              </a:solidFill>
              <a:latin typeface="Arial" pitchFamily="34" charset="0"/>
              <a:ea typeface="Open Sans" panose="020B0606030504020204" pitchFamily="34" charset="0"/>
              <a:cs typeface="Arial" pitchFamily="34" charset="0"/>
            </a:endParaRPr>
          </a:p>
        </p:txBody>
      </p:sp>
      <p:pic>
        <p:nvPicPr>
          <p:cNvPr id="75"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883401" y="10538693"/>
            <a:ext cx="6447851" cy="4815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TextBox 7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7F717BC-0897-4243-A282-98EF911708EA}"/>
              </a:ext>
            </a:extLst>
          </p:cNvPr>
          <p:cNvSpPr txBox="1"/>
          <p:nvPr/>
        </p:nvSpPr>
        <p:spPr>
          <a:xfrm>
            <a:off x="33426697" y="15354177"/>
            <a:ext cx="9601200" cy="3046988"/>
          </a:xfrm>
          <a:prstGeom prst="rect">
            <a:avLst/>
          </a:prstGeom>
          <a:noFill/>
        </p:spPr>
        <p:txBody>
          <a:bodyPr wrap="square" rtlCol="0">
            <a:spAutoFit/>
          </a:bodyPr>
          <a:lstStyle>
            <a:defPPr>
              <a:defRPr kern="1200"/>
            </a:defPPr>
          </a:lstStyle>
          <a:p>
            <a:pPr algn="just"/>
            <a:r>
              <a:rPr lang="en-US" b="1" dirty="0" smtClean="0">
                <a:latin typeface="Arial" pitchFamily="34" charset="0"/>
                <a:cs typeface="Arial" pitchFamily="34" charset="0"/>
              </a:rPr>
              <a:t>3. </a:t>
            </a:r>
            <a:r>
              <a:rPr lang="en-US" dirty="0" smtClean="0">
                <a:latin typeface="Arial" pitchFamily="34" charset="0"/>
                <a:cs typeface="Arial" pitchFamily="34" charset="0"/>
              </a:rPr>
              <a:t>This </a:t>
            </a:r>
            <a:r>
              <a:rPr lang="en-US" b="1" dirty="0">
                <a:latin typeface="Arial" pitchFamily="34" charset="0"/>
                <a:cs typeface="Arial" pitchFamily="34" charset="0"/>
              </a:rPr>
              <a:t>Polynomial SVM decision boundary </a:t>
            </a:r>
            <a:r>
              <a:rPr lang="en-US" dirty="0">
                <a:latin typeface="Arial" pitchFamily="34" charset="0"/>
                <a:cs typeface="Arial" pitchFamily="34" charset="0"/>
              </a:rPr>
              <a:t>(degree=2) demonstrates a more flexible, curved separation between diabetic and non-diabetic groups using BMI and </a:t>
            </a:r>
            <a:r>
              <a:rPr lang="en-US" dirty="0" smtClean="0">
                <a:latin typeface="Arial" pitchFamily="34" charset="0"/>
                <a:cs typeface="Arial" pitchFamily="34" charset="0"/>
              </a:rPr>
              <a:t>age. The </a:t>
            </a:r>
            <a:r>
              <a:rPr lang="en-US" dirty="0">
                <a:latin typeface="Arial" pitchFamily="34" charset="0"/>
                <a:cs typeface="Arial" pitchFamily="34" charset="0"/>
              </a:rPr>
              <a:t>wavy boundary indicates interactions between the two variables, but it still struggles with overlapping regions.</a:t>
            </a:r>
            <a:br>
              <a:rPr lang="en-US" dirty="0">
                <a:latin typeface="Arial" pitchFamily="34" charset="0"/>
                <a:cs typeface="Arial" pitchFamily="34" charset="0"/>
              </a:rPr>
            </a:br>
            <a:r>
              <a:rPr lang="en-US" dirty="0">
                <a:latin typeface="Arial" pitchFamily="34" charset="0"/>
                <a:cs typeface="Arial" pitchFamily="34" charset="0"/>
              </a:rPr>
              <a:t>This suggests that while a polynomial kernel captures more complexity than a linear one, additional features may be needed to improve classification.</a:t>
            </a:r>
            <a:endParaRPr lang="en-US" dirty="0">
              <a:effectLst/>
              <a:latin typeface="Arial" pitchFamily="34" charset="0"/>
              <a:cs typeface="Arial" pitchFamily="34" charset="0"/>
            </a:endParaRPr>
          </a:p>
        </p:txBody>
      </p:sp>
      <p:pic>
        <p:nvPicPr>
          <p:cNvPr id="1032"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604745" y="18420786"/>
            <a:ext cx="7105957" cy="530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8248</TotalTime>
  <Words>694</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Open Sans</vt:lpstr>
      <vt:lpstr>Times New Roman</vt:lpstr>
      <vt:lpstr>Blank Presentation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dell</cp:lastModifiedBy>
  <cp:revision>318</cp:revision>
  <cp:lastPrinted>2006-11-15T16:04:57Z</cp:lastPrinted>
  <dcterms:modified xsi:type="dcterms:W3CDTF">2025-05-07T08:30:28Z</dcterms:modified>
  <cp:category>templates for scientific poster</cp:category>
</cp:coreProperties>
</file>