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73" r:id="rId12"/>
    <p:sldId id="265" r:id="rId13"/>
    <p:sldId id="266" r:id="rId14"/>
    <p:sldId id="274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6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3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6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3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F5B1-FE9D-4016-AD46-987CA2F317FE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Youth Substance Use with Decision Trees and Ensemble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Binary &amp; Multi-Class Classification + Regression on National Survey Data</a:t>
            </a:r>
          </a:p>
          <a:p>
            <a:r>
              <a:rPr lang="en-US" b="1" dirty="0" smtClean="0"/>
              <a:t>Your Name:</a:t>
            </a:r>
            <a:r>
              <a:rPr lang="en-US" dirty="0" smtClean="0"/>
              <a:t> </a:t>
            </a:r>
            <a:r>
              <a:rPr lang="en-US" dirty="0" err="1" smtClean="0"/>
              <a:t>Fariha</a:t>
            </a:r>
            <a:r>
              <a:rPr lang="en-US" dirty="0" smtClean="0"/>
              <a:t> Shah</a:t>
            </a:r>
            <a:br>
              <a:rPr lang="en-US" dirty="0" smtClean="0"/>
            </a:br>
            <a:r>
              <a:rPr lang="en-US" b="1" dirty="0" smtClean="0"/>
              <a:t>Course/Instructor:</a:t>
            </a:r>
            <a:r>
              <a:rPr lang="en-US" dirty="0" smtClean="0"/>
              <a:t> Dr. </a:t>
            </a:r>
            <a:r>
              <a:rPr lang="en-US" dirty="0" err="1" smtClean="0"/>
              <a:t>Mendible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Date:</a:t>
            </a:r>
            <a:r>
              <a:rPr lang="en-US" dirty="0" smtClean="0"/>
              <a:t> 4/15/2025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Multi-Class Classification (MRJYDAYS)</a:t>
            </a:r>
          </a:p>
          <a:p>
            <a:pPr marL="0" indent="0">
              <a:buNone/>
            </a:pPr>
            <a:r>
              <a:rPr lang="en-US" b="1" dirty="0" smtClean="0"/>
              <a:t>Target Classes:</a:t>
            </a:r>
            <a:r>
              <a:rPr lang="en-US" dirty="0" smtClean="0"/>
              <a:t> Light (0), Moderate (1), Heavy (2)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81927"/>
              </p:ext>
            </p:extLst>
          </p:nvPr>
        </p:nvGraphicFramePr>
        <p:xfrm>
          <a:off x="533400" y="2971800"/>
          <a:ext cx="8229600" cy="292608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Macro F1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Key Issue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64.2%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Poor for Light/Moderate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Pruned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60.0%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Skews toward heavy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Decent recall for class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87.6%*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predicts heavy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4929008" cy="340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3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Interpretation</a:t>
            </a:r>
          </a:p>
          <a:p>
            <a:r>
              <a:rPr lang="en-US" dirty="0" smtClean="0"/>
              <a:t>GB appears best in accuracy, but </a:t>
            </a:r>
            <a:r>
              <a:rPr lang="en-US" b="1" dirty="0" smtClean="0"/>
              <a:t>only predicts one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Random Forest best balances recall across all classes.</a:t>
            </a:r>
          </a:p>
          <a:p>
            <a:r>
              <a:rPr lang="en-US" dirty="0" smtClean="0"/>
              <a:t>Severe class imbalance challenges classification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(IRALCAGE)</a:t>
            </a:r>
          </a:p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Predict age of first alcohol use</a:t>
            </a:r>
            <a:br>
              <a:rPr lang="en-US" dirty="0" smtClean="0"/>
            </a:br>
            <a:r>
              <a:rPr lang="en-US" b="1" dirty="0" smtClean="0"/>
              <a:t>Best Model</a:t>
            </a:r>
            <a:r>
              <a:rPr lang="en-US" dirty="0" smtClean="0"/>
              <a:t>: Random Forest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55806"/>
              </p:ext>
            </p:extLst>
          </p:nvPr>
        </p:nvGraphicFramePr>
        <p:xfrm>
          <a:off x="457200" y="3886200"/>
          <a:ext cx="8229600" cy="1828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Top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TALKPROB, YOGRPFT2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Pruned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YOATTAK2, YOSTOLE2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TALKPROB, YOATTAK2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TALKPROB, YOSTOLE2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6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955474" cy="370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9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show similar predictive ability (~3.7 MSE).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Binary Classification Takeaways</a:t>
            </a:r>
            <a:endParaRPr lang="en-US" dirty="0" smtClean="0"/>
          </a:p>
          <a:p>
            <a:r>
              <a:rPr lang="en-US" dirty="0" smtClean="0"/>
              <a:t>RF and GB models perform well overall.</a:t>
            </a:r>
          </a:p>
          <a:p>
            <a:r>
              <a:rPr lang="en-US" dirty="0" smtClean="0"/>
              <a:t>Decision Trees have high recall (good for intervention).</a:t>
            </a:r>
          </a:p>
          <a:p>
            <a:r>
              <a:rPr lang="en-US" b="1" dirty="0" smtClean="0"/>
              <a:t>Multi-Class Challenges</a:t>
            </a:r>
            <a:endParaRPr lang="en-US" dirty="0" smtClean="0"/>
          </a:p>
          <a:p>
            <a:r>
              <a:rPr lang="en-US" dirty="0" smtClean="0"/>
              <a:t>Heavy class dominates; Light and Moderate classes are </a:t>
            </a:r>
            <a:r>
              <a:rPr lang="en-US" dirty="0" err="1" smtClean="0"/>
              <a:t>underlearned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Ensemble models helped, but imbalance persists.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Regression</a:t>
            </a:r>
            <a:endParaRPr lang="en-US" dirty="0" smtClean="0"/>
          </a:p>
          <a:p>
            <a:r>
              <a:rPr lang="en-US" dirty="0" smtClean="0"/>
              <a:t>Tree-based models captured moderate signal.</a:t>
            </a:r>
          </a:p>
          <a:p>
            <a:r>
              <a:rPr lang="en-US" dirty="0" smtClean="0"/>
              <a:t>Top features align with risky behavioral patterns.</a:t>
            </a:r>
          </a:p>
          <a:p>
            <a:pPr marL="0" indent="0">
              <a:buNone/>
            </a:pPr>
            <a:r>
              <a:rPr lang="en-US" b="1" dirty="0" smtClean="0"/>
              <a:t>Limitations</a:t>
            </a:r>
            <a:endParaRPr lang="en-US" dirty="0" smtClean="0"/>
          </a:p>
          <a:p>
            <a:r>
              <a:rPr lang="en-US" dirty="0" smtClean="0"/>
              <a:t>Class imbalance skews predictions.</a:t>
            </a:r>
          </a:p>
          <a:p>
            <a:r>
              <a:rPr lang="en-US" dirty="0" smtClean="0"/>
              <a:t>Risk of </a:t>
            </a:r>
            <a:r>
              <a:rPr lang="en-US" dirty="0" err="1" smtClean="0"/>
              <a:t>overfitting</a:t>
            </a:r>
            <a:r>
              <a:rPr lang="en-US" dirty="0" smtClean="0"/>
              <a:t> without proper pruning.</a:t>
            </a:r>
          </a:p>
          <a:p>
            <a:r>
              <a:rPr lang="en-US" dirty="0" smtClean="0"/>
              <a:t>Potential bias in survey self-reporting.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Improvements</a:t>
            </a:r>
            <a:endParaRPr lang="en-US" dirty="0" smtClean="0"/>
          </a:p>
          <a:p>
            <a:r>
              <a:rPr lang="en-US" dirty="0" smtClean="0"/>
              <a:t>SMOTE or weighted loss for imbalance.</a:t>
            </a:r>
          </a:p>
          <a:p>
            <a:r>
              <a:rPr lang="en-US" dirty="0" smtClean="0"/>
              <a:t>Try other </a:t>
            </a:r>
            <a:r>
              <a:rPr lang="en-US" dirty="0" err="1" smtClean="0"/>
              <a:t>ensembling</a:t>
            </a:r>
            <a:r>
              <a:rPr lang="en-US" dirty="0" smtClean="0"/>
              <a:t>: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CatBoost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Expand features (e.g., demographics, mental health).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Peer and parental influence strongly affect youth marijuana use.</a:t>
            </a:r>
          </a:p>
          <a:p>
            <a:r>
              <a:rPr lang="en-US" dirty="0" smtClean="0"/>
              <a:t>Class imbalance remains a critical issue in youth behavior modeling.</a:t>
            </a:r>
          </a:p>
          <a:p>
            <a:r>
              <a:rPr lang="en-US" dirty="0" smtClean="0"/>
              <a:t>Tree-based models offer interpretability and stable performance.</a:t>
            </a:r>
          </a:p>
          <a:p>
            <a:r>
              <a:rPr lang="en-US" dirty="0" smtClean="0"/>
              <a:t>Findings can guide </a:t>
            </a:r>
            <a:r>
              <a:rPr lang="en-US" b="1" dirty="0" smtClean="0"/>
              <a:t>public health policies</a:t>
            </a:r>
            <a:r>
              <a:rPr lang="en-US" dirty="0" smtClean="0"/>
              <a:t> and </a:t>
            </a:r>
            <a:r>
              <a:rPr lang="en-US" b="1" dirty="0" smtClean="0"/>
              <a:t>youth intervention </a:t>
            </a:r>
            <a:r>
              <a:rPr lang="en-US" b="1" smtClean="0"/>
              <a:t>programs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3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Objective:</a:t>
            </a:r>
            <a:endParaRPr lang="en-US" dirty="0" smtClean="0"/>
          </a:p>
          <a:p>
            <a:r>
              <a:rPr lang="en-US" dirty="0" smtClean="0"/>
              <a:t>Investigate predictors of marijuana and alcohol use among youth.</a:t>
            </a:r>
          </a:p>
          <a:p>
            <a:r>
              <a:rPr lang="en-US" dirty="0" smtClean="0"/>
              <a:t>Focus on binary, multi-class, and regression problems using survey data.</a:t>
            </a:r>
          </a:p>
          <a:p>
            <a:pPr marL="0" indent="0">
              <a:buNone/>
            </a:pPr>
            <a:r>
              <a:rPr lang="en-US" b="1" dirty="0" smtClean="0"/>
              <a:t>Dataset:</a:t>
            </a:r>
            <a:endParaRPr lang="en-US" dirty="0" smtClean="0"/>
          </a:p>
          <a:p>
            <a:r>
              <a:rPr lang="en-US" dirty="0" smtClean="0"/>
              <a:t>National Survey on Drug Use and Health (NSDUH).</a:t>
            </a:r>
          </a:p>
          <a:p>
            <a:r>
              <a:rPr lang="en-US" dirty="0" smtClean="0"/>
              <a:t>Variables include demographics, peer influence, parental opinion, risk perception, and behavioral history.</a:t>
            </a:r>
          </a:p>
          <a:p>
            <a:pPr marL="0" indent="0">
              <a:buNone/>
            </a:pPr>
            <a:r>
              <a:rPr lang="en-US" b="1" dirty="0" smtClean="0"/>
              <a:t>Questions Investigated:</a:t>
            </a:r>
            <a:endParaRPr lang="en-US" dirty="0" smtClean="0"/>
          </a:p>
          <a:p>
            <a:r>
              <a:rPr lang="en-US" dirty="0" smtClean="0"/>
              <a:t>Can we predict marijuana use based on peer/parental influence?</a:t>
            </a:r>
          </a:p>
          <a:p>
            <a:r>
              <a:rPr lang="en-US" dirty="0" smtClean="0"/>
              <a:t>Can we classify frequency of use?</a:t>
            </a:r>
          </a:p>
          <a:p>
            <a:r>
              <a:rPr lang="en-US" dirty="0" smtClean="0"/>
              <a:t>Can we predict age of first alcohol use?</a:t>
            </a:r>
          </a:p>
          <a:p>
            <a:pPr marL="0" indent="0">
              <a:buNone/>
            </a:pPr>
            <a:r>
              <a:rPr lang="en-US" b="1" dirty="0" smtClean="0"/>
              <a:t>Models Used:</a:t>
            </a:r>
            <a:endParaRPr lang="en-US" dirty="0" smtClean="0"/>
          </a:p>
          <a:p>
            <a:r>
              <a:rPr lang="en-US" dirty="0" smtClean="0"/>
              <a:t>Decision Trees, Random Forest, Gradient Boosting (Classification &amp; Regression)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Theoretical 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Decision Tree</a:t>
            </a:r>
            <a:endParaRPr lang="en-US" dirty="0" smtClean="0"/>
          </a:p>
          <a:p>
            <a:r>
              <a:rPr lang="en-US" dirty="0" smtClean="0"/>
              <a:t>Hierarchical model that splits data based on feature thresholds.</a:t>
            </a:r>
          </a:p>
          <a:p>
            <a:r>
              <a:rPr lang="en-US" dirty="0" err="1" smtClean="0"/>
              <a:t>Hyperparameters</a:t>
            </a:r>
            <a:r>
              <a:rPr lang="en-US" dirty="0" smtClean="0"/>
              <a:t>: </a:t>
            </a:r>
            <a:r>
              <a:rPr lang="en-US" dirty="0" err="1" smtClean="0"/>
              <a:t>max_depth</a:t>
            </a:r>
            <a:r>
              <a:rPr lang="en-US" dirty="0" smtClean="0"/>
              <a:t>, </a:t>
            </a:r>
            <a:r>
              <a:rPr lang="en-US" dirty="0" err="1" smtClean="0"/>
              <a:t>min_samples_leaf</a:t>
            </a:r>
            <a:r>
              <a:rPr lang="en-US" dirty="0" smtClean="0"/>
              <a:t>, </a:t>
            </a:r>
            <a:r>
              <a:rPr lang="en-US" dirty="0" err="1" smtClean="0"/>
              <a:t>max_leaf_nodes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Pros: Interpretable, fast. Cons: Prone to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Random Forest</a:t>
            </a:r>
            <a:endParaRPr lang="en-US" dirty="0" smtClean="0"/>
          </a:p>
          <a:p>
            <a:r>
              <a:rPr lang="en-US" dirty="0" smtClean="0"/>
              <a:t>Ensemble of decision trees (bagging).</a:t>
            </a:r>
          </a:p>
          <a:p>
            <a:r>
              <a:rPr lang="en-US" dirty="0" smtClean="0"/>
              <a:t>Reduces variance, improves accuracy.</a:t>
            </a:r>
          </a:p>
          <a:p>
            <a:r>
              <a:rPr lang="en-US" dirty="0" err="1" smtClean="0"/>
              <a:t>Hyperparameters</a:t>
            </a:r>
            <a:r>
              <a:rPr lang="en-US" dirty="0" smtClean="0"/>
              <a:t>: </a:t>
            </a:r>
            <a:r>
              <a:rPr lang="en-US" dirty="0" err="1" smtClean="0"/>
              <a:t>n_estimators</a:t>
            </a:r>
            <a:r>
              <a:rPr lang="en-US" dirty="0" smtClean="0"/>
              <a:t>, </a:t>
            </a:r>
            <a:r>
              <a:rPr lang="en-US" dirty="0" err="1" smtClean="0"/>
              <a:t>max_depth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Feature importance helps interpretation.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Theoretical 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Gradient Boosting</a:t>
            </a:r>
            <a:endParaRPr lang="en-US" dirty="0" smtClean="0"/>
          </a:p>
          <a:p>
            <a:r>
              <a:rPr lang="en-US" dirty="0" smtClean="0"/>
              <a:t>Sequential ensemble model improving residuals.</a:t>
            </a:r>
          </a:p>
          <a:p>
            <a:r>
              <a:rPr lang="en-US" dirty="0" smtClean="0"/>
              <a:t>Lower bias than RF, often better for imbalanced data.</a:t>
            </a:r>
          </a:p>
          <a:p>
            <a:r>
              <a:rPr lang="en-US" dirty="0" err="1" smtClean="0"/>
              <a:t>Hyperparameters</a:t>
            </a:r>
            <a:r>
              <a:rPr lang="en-US" dirty="0" smtClean="0"/>
              <a:t>: </a:t>
            </a:r>
            <a:r>
              <a:rPr lang="en-US" dirty="0" err="1" smtClean="0"/>
              <a:t>learning_rate</a:t>
            </a:r>
            <a:r>
              <a:rPr lang="en-US" dirty="0" smtClean="0"/>
              <a:t>, </a:t>
            </a:r>
            <a:r>
              <a:rPr lang="en-US" dirty="0" err="1" smtClean="0"/>
              <a:t>n_estimators</a:t>
            </a:r>
            <a:r>
              <a:rPr lang="en-US" dirty="0" smtClean="0"/>
              <a:t>, </a:t>
            </a:r>
            <a:r>
              <a:rPr lang="en-US" dirty="0" err="1" smtClean="0"/>
              <a:t>max_depth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Model Evaluation Metrics:</a:t>
            </a:r>
            <a:endParaRPr lang="en-US" dirty="0" smtClean="0"/>
          </a:p>
          <a:p>
            <a:r>
              <a:rPr lang="en-US" b="1" dirty="0" smtClean="0"/>
              <a:t>Classification:</a:t>
            </a:r>
            <a:r>
              <a:rPr lang="en-US" dirty="0" smtClean="0"/>
              <a:t> Accuracy, Precision, Recall, F1-Score, Confusion Matrix.</a:t>
            </a:r>
          </a:p>
          <a:p>
            <a:r>
              <a:rPr lang="en-US" b="1" dirty="0" smtClean="0"/>
              <a:t>Regression:</a:t>
            </a:r>
            <a:r>
              <a:rPr lang="en-US" dirty="0" smtClean="0"/>
              <a:t> Mean Squared Error (MSE).</a:t>
            </a:r>
          </a:p>
          <a:p>
            <a:r>
              <a:rPr lang="en-US" dirty="0" smtClean="0"/>
              <a:t>Used </a:t>
            </a:r>
            <a:r>
              <a:rPr lang="en-US" b="1" dirty="0" err="1" smtClean="0"/>
              <a:t>GridSearchCV</a:t>
            </a:r>
            <a:r>
              <a:rPr lang="en-US" dirty="0" smtClean="0"/>
              <a:t> for </a:t>
            </a:r>
            <a:r>
              <a:rPr lang="en-US" dirty="0" err="1" smtClean="0"/>
              <a:t>hyperparameter</a:t>
            </a:r>
            <a:r>
              <a:rPr lang="en-US" dirty="0" smtClean="0"/>
              <a:t> tuning.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Data Processing:</a:t>
            </a:r>
            <a:endParaRPr lang="en-US" dirty="0" smtClean="0"/>
          </a:p>
          <a:p>
            <a:r>
              <a:rPr lang="en-US" dirty="0" smtClean="0"/>
              <a:t>Categorical encoding using </a:t>
            </a:r>
            <a:r>
              <a:rPr lang="en-US" dirty="0" err="1" smtClean="0"/>
              <a:t>pd.factorize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Filtering youth-related features.</a:t>
            </a:r>
          </a:p>
          <a:p>
            <a:r>
              <a:rPr lang="en-US" dirty="0" smtClean="0"/>
              <a:t>Removed missing values (</a:t>
            </a:r>
            <a:r>
              <a:rPr lang="en-US" dirty="0" err="1" smtClean="0"/>
              <a:t>dropna</a:t>
            </a:r>
            <a:r>
              <a:rPr lang="en-US" dirty="0" smtClean="0"/>
              <a:t>()).</a:t>
            </a:r>
          </a:p>
          <a:p>
            <a:r>
              <a:rPr lang="en-US" dirty="0" smtClean="0"/>
              <a:t>Correlation between predictors and youth features.</a:t>
            </a:r>
          </a:p>
          <a:p>
            <a:r>
              <a:rPr lang="en-US" dirty="0" smtClean="0"/>
              <a:t>Grouped multi-class labels for marijuana use.</a:t>
            </a:r>
          </a:p>
          <a:p>
            <a:pPr marL="0" indent="0">
              <a:buNone/>
            </a:pPr>
            <a:r>
              <a:rPr lang="en-US" b="1" dirty="0" smtClean="0"/>
              <a:t>Model Development:</a:t>
            </a:r>
            <a:endParaRPr lang="en-US" dirty="0" smtClean="0"/>
          </a:p>
          <a:p>
            <a:r>
              <a:rPr lang="en-US" dirty="0" smtClean="0"/>
              <a:t>Split data: 70% train, 30% test.</a:t>
            </a:r>
          </a:p>
          <a:p>
            <a:r>
              <a:rPr lang="en-US" dirty="0" smtClean="0"/>
              <a:t>Applied cross-validation (5-fold, 10-fold).</a:t>
            </a:r>
          </a:p>
          <a:p>
            <a:r>
              <a:rPr lang="en-US" dirty="0" smtClean="0"/>
              <a:t>Tuned trees with </a:t>
            </a:r>
            <a:r>
              <a:rPr lang="en-US" dirty="0" err="1" smtClean="0"/>
              <a:t>GridSearchCV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9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Tasks:</a:t>
            </a:r>
            <a:endParaRPr lang="en-US" dirty="0" smtClean="0"/>
          </a:p>
          <a:p>
            <a:r>
              <a:rPr lang="en-US" dirty="0" smtClean="0"/>
              <a:t>Binary Classification → MRJFLAG</a:t>
            </a:r>
          </a:p>
          <a:p>
            <a:r>
              <a:rPr lang="en-US" dirty="0" smtClean="0"/>
              <a:t>Multi-class Classification → MRJYDAYS grouped</a:t>
            </a:r>
          </a:p>
          <a:p>
            <a:r>
              <a:rPr lang="en-US" dirty="0" smtClean="0"/>
              <a:t>Regression → IRALCAGE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Classification (MRJFLAG)</a:t>
            </a:r>
          </a:p>
          <a:p>
            <a:pPr marL="0" indent="0">
              <a:buNone/>
            </a:pPr>
            <a:r>
              <a:rPr lang="en-US" dirty="0" smtClean="0"/>
              <a:t>Best Model: Random Forest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00951"/>
              </p:ext>
            </p:extLst>
          </p:nvPr>
        </p:nvGraphicFramePr>
        <p:xfrm>
          <a:off x="533400" y="3429000"/>
          <a:ext cx="8229600" cy="237744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 (Class=1)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 (Class=1)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74.6%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Pruned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84.0%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Interpretation</a:t>
            </a:r>
          </a:p>
          <a:p>
            <a:r>
              <a:rPr lang="en-US" dirty="0" smtClean="0"/>
              <a:t>Decision Trees captured more users (high recall), but had lower precision.</a:t>
            </a:r>
          </a:p>
          <a:p>
            <a:r>
              <a:rPr lang="en-US" dirty="0" smtClean="0"/>
              <a:t>Ensemble methods (RF, GB) improved balance across metrics.</a:t>
            </a:r>
          </a:p>
          <a:p>
            <a:r>
              <a:rPr lang="en-US" dirty="0" smtClean="0"/>
              <a:t>Overall, Random Forest is the most reliable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283200" cy="370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6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712</Words>
  <Application>Microsoft Office PowerPoint</Application>
  <PresentationFormat>On-screen Show (4:3)</PresentationFormat>
  <Paragraphs>160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Predicting Youth Substance Use with Decision Trees and Ensemble Models</vt:lpstr>
      <vt:lpstr>Introduction</vt:lpstr>
      <vt:lpstr>Theoretical Background </vt:lpstr>
      <vt:lpstr>Theoretical Background </vt:lpstr>
      <vt:lpstr>Methodology</vt:lpstr>
      <vt:lpstr>Methodology</vt:lpstr>
      <vt:lpstr>Result</vt:lpstr>
      <vt:lpstr>Result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Discussion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Youth Substance Use with Decision Trees and Ensemble Models</dc:title>
  <dc:creator>dell</dc:creator>
  <cp:lastModifiedBy>dell</cp:lastModifiedBy>
  <cp:revision>5</cp:revision>
  <dcterms:created xsi:type="dcterms:W3CDTF">2025-04-15T09:41:52Z</dcterms:created>
  <dcterms:modified xsi:type="dcterms:W3CDTF">2025-04-15T16:04:33Z</dcterms:modified>
</cp:coreProperties>
</file>