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6" r:id="rId5"/>
    <p:sldId id="258" r:id="rId6"/>
    <p:sldId id="277" r:id="rId7"/>
    <p:sldId id="259" r:id="rId8"/>
    <p:sldId id="260" r:id="rId9"/>
    <p:sldId id="278" r:id="rId10"/>
    <p:sldId id="262" r:id="rId11"/>
    <p:sldId id="263" r:id="rId12"/>
    <p:sldId id="272" r:id="rId13"/>
    <p:sldId id="279" r:id="rId14"/>
    <p:sldId id="264" r:id="rId15"/>
    <p:sldId id="265" r:id="rId16"/>
    <p:sldId id="281" r:id="rId17"/>
    <p:sldId id="266" r:id="rId18"/>
    <p:sldId id="274" r:id="rId19"/>
    <p:sldId id="268" r:id="rId20"/>
    <p:sldId id="269" r:id="rId21"/>
    <p:sldId id="270" r:id="rId22"/>
    <p:sldId id="271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5B1-FE9D-4016-AD46-987CA2F317F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8A45-8591-4D21-AAF6-6C250EA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6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5B1-FE9D-4016-AD46-987CA2F317F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8A45-8591-4D21-AAF6-6C250EA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3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5B1-FE9D-4016-AD46-987CA2F317F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8A45-8591-4D21-AAF6-6C250EA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5B1-FE9D-4016-AD46-987CA2F317F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8A45-8591-4D21-AAF6-6C250EA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7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5B1-FE9D-4016-AD46-987CA2F317F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8A45-8591-4D21-AAF6-6C250EA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6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5B1-FE9D-4016-AD46-987CA2F317F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8A45-8591-4D21-AAF6-6C250EA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3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5B1-FE9D-4016-AD46-987CA2F317F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8A45-8591-4D21-AAF6-6C250EA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5B1-FE9D-4016-AD46-987CA2F317F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8A45-8591-4D21-AAF6-6C250EA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5B1-FE9D-4016-AD46-987CA2F317F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8A45-8591-4D21-AAF6-6C250EA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1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5B1-FE9D-4016-AD46-987CA2F317F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8A45-8591-4D21-AAF6-6C250EA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4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F5B1-FE9D-4016-AD46-987CA2F317F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F8A45-8591-4D21-AAF6-6C250EA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CF5B1-FE9D-4016-AD46-987CA2F317F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F8A45-8591-4D21-AAF6-6C250EAF8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2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Youth Substance Use with Decision Trees and Ensemble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Binary &amp; Multi-Class Classification + Regression on National Survey Data</a:t>
            </a:r>
          </a:p>
          <a:p>
            <a:r>
              <a:rPr lang="en-US" b="1" dirty="0" smtClean="0"/>
              <a:t>Your Name:</a:t>
            </a:r>
            <a:r>
              <a:rPr lang="en-US" dirty="0" smtClean="0"/>
              <a:t> </a:t>
            </a:r>
            <a:r>
              <a:rPr lang="en-US" dirty="0" err="1" smtClean="0"/>
              <a:t>Fariha</a:t>
            </a:r>
            <a:r>
              <a:rPr lang="en-US" dirty="0" smtClean="0"/>
              <a:t> Shah</a:t>
            </a:r>
            <a:br>
              <a:rPr lang="en-US" dirty="0" smtClean="0"/>
            </a:br>
            <a:r>
              <a:rPr lang="en-US" b="1" dirty="0" smtClean="0"/>
              <a:t>Course/Instructor:</a:t>
            </a:r>
            <a:r>
              <a:rPr lang="en-US" dirty="0" smtClean="0"/>
              <a:t> Dr. </a:t>
            </a:r>
            <a:r>
              <a:rPr lang="en-US" dirty="0" err="1" smtClean="0"/>
              <a:t>Mendible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Date:</a:t>
            </a:r>
            <a:r>
              <a:rPr lang="en-US" dirty="0" smtClean="0"/>
              <a:t> 4/15/2025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Classification (MRJFLAG)</a:t>
            </a:r>
          </a:p>
          <a:p>
            <a:pPr marL="0" indent="0">
              <a:buNone/>
            </a:pPr>
            <a:r>
              <a:rPr lang="en-US" dirty="0" smtClean="0"/>
              <a:t>Best Model: Random Forest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355762"/>
              </p:ext>
            </p:extLst>
          </p:nvPr>
        </p:nvGraphicFramePr>
        <p:xfrm>
          <a:off x="2057400" y="2895600"/>
          <a:ext cx="60960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Precision(Clas</a:t>
                      </a:r>
                      <a:r>
                        <a:rPr lang="en-US" baseline="0" dirty="0" smtClean="0"/>
                        <a:t>s 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r>
                        <a:rPr lang="en-US" baseline="0" dirty="0" smtClean="0"/>
                        <a:t> (Class =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Pruned</a:t>
                      </a:r>
                      <a:r>
                        <a:rPr lang="en-US" baseline="0" dirty="0" smtClean="0"/>
                        <a:t>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Gradient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2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Interpretation</a:t>
            </a:r>
          </a:p>
          <a:p>
            <a:r>
              <a:rPr lang="en-US" dirty="0" smtClean="0"/>
              <a:t>Decision Trees captured more users (high recall), but had lower precision.</a:t>
            </a:r>
          </a:p>
          <a:p>
            <a:r>
              <a:rPr lang="en-US" dirty="0" smtClean="0"/>
              <a:t>Ensemble methods (RF, GB) improved balance across metrics.</a:t>
            </a:r>
          </a:p>
          <a:p>
            <a:r>
              <a:rPr lang="en-US" dirty="0" smtClean="0"/>
              <a:t>Overall, Random Forest is the most reliable model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Tree Size for </a:t>
            </a:r>
            <a:r>
              <a:rPr lang="en-US" dirty="0" err="1" smtClean="0"/>
              <a:t>DecisionTreeClassifier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2362200"/>
            <a:ext cx="5664200" cy="397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6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97831"/>
            <a:ext cx="7213778" cy="447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137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r>
              <a:rPr lang="en-US" sz="2400" dirty="0" smtClean="0"/>
              <a:t>Multi-Class Classification (MRJYDAYS)</a:t>
            </a:r>
          </a:p>
          <a:p>
            <a:pPr marL="0" indent="0">
              <a:buNone/>
            </a:pPr>
            <a:r>
              <a:rPr lang="en-US" sz="2400" b="1" dirty="0" smtClean="0"/>
              <a:t>Target Classes:</a:t>
            </a:r>
            <a:r>
              <a:rPr lang="en-US" sz="2400" dirty="0" smtClean="0"/>
              <a:t> Light (0), Moderate (1), Heavy (2)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83172"/>
              </p:ext>
            </p:extLst>
          </p:nvPr>
        </p:nvGraphicFramePr>
        <p:xfrm>
          <a:off x="609600" y="1828800"/>
          <a:ext cx="8051515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111"/>
                <a:gridCol w="1914111"/>
                <a:gridCol w="1914111"/>
                <a:gridCol w="2309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Macro </a:t>
                      </a:r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Issues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64.2%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Poor for Light/Moderate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Pruned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64.24%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Skews toward heavy users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Decent recall for class 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Gradient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87.6%</a:t>
                      </a:r>
                      <a:r>
                        <a:rPr lang="en-US" baseline="0" dirty="0" smtClean="0"/>
                        <a:t> (dropped by 64%)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predicts heavy </a:t>
                      </a:r>
                      <a:r>
                        <a:rPr lang="en-US" dirty="0" smtClean="0"/>
                        <a:t>users with 87%, but improving class</a:t>
                      </a:r>
                      <a:r>
                        <a:rPr lang="en-US" baseline="0" dirty="0" smtClean="0"/>
                        <a:t> weights predicts other classes </a:t>
                      </a:r>
                      <a:endParaRPr lang="en-US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Predicting</a:t>
                      </a:r>
                      <a:r>
                        <a:rPr lang="en-US" baseline="0" dirty="0" smtClean="0"/>
                        <a:t> target class 2 with 67% recall than class 0 and 1</a:t>
                      </a:r>
                      <a:endParaRPr lang="en-US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2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Interpretation</a:t>
            </a:r>
          </a:p>
          <a:p>
            <a:r>
              <a:rPr lang="en-US" dirty="0" smtClean="0"/>
              <a:t>GB appears best in accuracy, but </a:t>
            </a:r>
            <a:r>
              <a:rPr lang="en-US" b="1" dirty="0" smtClean="0"/>
              <a:t>only predicts one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Random Forest best balances recall across all classes.</a:t>
            </a:r>
          </a:p>
          <a:p>
            <a:r>
              <a:rPr lang="en-US" dirty="0" smtClean="0"/>
              <a:t>Severe class imbalance challenges classification quality.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Tree for </a:t>
            </a:r>
            <a:r>
              <a:rPr lang="en-US" dirty="0" err="1" smtClean="0"/>
              <a:t>DecisionTreeClassifier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2286000"/>
            <a:ext cx="5975350" cy="41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26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Regression (IRALCAGE)</a:t>
            </a:r>
          </a:p>
          <a:p>
            <a:pPr marL="0" indent="0">
              <a:buNone/>
            </a:pPr>
            <a:r>
              <a:rPr lang="en-US" sz="2800" b="1" dirty="0" smtClean="0"/>
              <a:t>Goal</a:t>
            </a:r>
            <a:r>
              <a:rPr lang="en-US" sz="2800" dirty="0" smtClean="0"/>
              <a:t>: Predict age of first alcohol use</a:t>
            </a:r>
            <a:br>
              <a:rPr lang="en-US" sz="2800" dirty="0" smtClean="0"/>
            </a:br>
            <a:r>
              <a:rPr lang="en-US" sz="2800" b="1" dirty="0" smtClean="0"/>
              <a:t>Best Model</a:t>
            </a:r>
            <a:r>
              <a:rPr lang="en-US" sz="2800" dirty="0" smtClean="0"/>
              <a:t>: Random Forest </a:t>
            </a:r>
            <a:r>
              <a:rPr lang="en-US" sz="2800" dirty="0" err="1" smtClean="0"/>
              <a:t>Regressor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All models show similar predictive ability (~3.7 MSE).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503016"/>
              </p:ext>
            </p:extLst>
          </p:nvPr>
        </p:nvGraphicFramePr>
        <p:xfrm>
          <a:off x="457200" y="3886200"/>
          <a:ext cx="8229600" cy="21945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Top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Decision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3.72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TALKPROB, YOGRPFT2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Pruned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3.85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YOATTAK2, YOSTOLE2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3.72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TALKPROB, YOATTAK2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3.75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TALKPROB, </a:t>
                      </a:r>
                      <a:r>
                        <a:rPr lang="en-US" dirty="0" smtClean="0"/>
                        <a:t>YOSTOLE2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Bagging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3.74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YOFIGHT2, TALKPROB</a:t>
                      </a:r>
                      <a:endParaRPr lang="en-US" dirty="0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6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399"/>
            <a:ext cx="6793674" cy="423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98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Binary Classification Takeaways</a:t>
            </a:r>
            <a:endParaRPr lang="en-US" dirty="0" smtClean="0"/>
          </a:p>
          <a:p>
            <a:r>
              <a:rPr lang="en-US" dirty="0" smtClean="0"/>
              <a:t>RF and GB models perform well overall.</a:t>
            </a:r>
          </a:p>
          <a:p>
            <a:r>
              <a:rPr lang="en-US" dirty="0" smtClean="0"/>
              <a:t>Decision Trees have high recall (good for intervention).</a:t>
            </a:r>
          </a:p>
          <a:p>
            <a:r>
              <a:rPr lang="en-US" b="1" dirty="0" smtClean="0"/>
              <a:t>Multi-Class Challenges</a:t>
            </a:r>
            <a:endParaRPr lang="en-US" dirty="0" smtClean="0"/>
          </a:p>
          <a:p>
            <a:r>
              <a:rPr lang="en-US" dirty="0" smtClean="0"/>
              <a:t>Heavy class dominates; Light and Moderate classes are </a:t>
            </a:r>
            <a:r>
              <a:rPr lang="en-US" dirty="0" err="1" smtClean="0"/>
              <a:t>underlearned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Ensemble models helped, but imbalance persists.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7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Substance use among youth is a critical public health issue.</a:t>
            </a:r>
          </a:p>
          <a:p>
            <a:r>
              <a:rPr lang="en-US" dirty="0"/>
              <a:t>This </a:t>
            </a:r>
            <a:r>
              <a:rPr lang="en-US" dirty="0" smtClean="0"/>
              <a:t>Worksheet explores </a:t>
            </a:r>
            <a:r>
              <a:rPr lang="en-US" dirty="0"/>
              <a:t>the use of machine learning to predict marijuana use frequency and alcohol initiation age.</a:t>
            </a:r>
          </a:p>
          <a:p>
            <a:r>
              <a:rPr lang="en-US" b="1" dirty="0" smtClean="0"/>
              <a:t>Goals:</a:t>
            </a:r>
            <a:endParaRPr lang="en-US" b="1" dirty="0"/>
          </a:p>
          <a:p>
            <a:pPr lvl="1"/>
            <a:r>
              <a:rPr lang="en-US" dirty="0"/>
              <a:t>Classify youth into light, moderate, or heavy marijuana users.</a:t>
            </a:r>
          </a:p>
          <a:p>
            <a:pPr lvl="1"/>
            <a:r>
              <a:rPr lang="en-US" dirty="0"/>
              <a:t>Predict age of first alcohol use using regression.</a:t>
            </a:r>
          </a:p>
        </p:txBody>
      </p:sp>
    </p:spTree>
    <p:extLst>
      <p:ext uri="{BB962C8B-B14F-4D97-AF65-F5344CB8AC3E}">
        <p14:creationId xmlns:p14="http://schemas.microsoft.com/office/powerpoint/2010/main" val="71484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Regression</a:t>
            </a:r>
            <a:endParaRPr lang="en-US" dirty="0" smtClean="0"/>
          </a:p>
          <a:p>
            <a:r>
              <a:rPr lang="en-US" dirty="0" smtClean="0"/>
              <a:t>Tree-based models captured moderate signal.</a:t>
            </a:r>
          </a:p>
          <a:p>
            <a:r>
              <a:rPr lang="en-US" dirty="0" smtClean="0"/>
              <a:t>Top features align with risky behavioral patterns.</a:t>
            </a:r>
          </a:p>
          <a:p>
            <a:pPr marL="0" indent="0">
              <a:buNone/>
            </a:pPr>
            <a:r>
              <a:rPr lang="en-US" b="1" dirty="0" smtClean="0"/>
              <a:t>Limitations</a:t>
            </a:r>
            <a:endParaRPr lang="en-US" dirty="0" smtClean="0"/>
          </a:p>
          <a:p>
            <a:r>
              <a:rPr lang="en-US" dirty="0" smtClean="0"/>
              <a:t>Class imbalance skews predictions.</a:t>
            </a:r>
          </a:p>
          <a:p>
            <a:r>
              <a:rPr lang="en-US" dirty="0" smtClean="0"/>
              <a:t>Risk of </a:t>
            </a:r>
            <a:r>
              <a:rPr lang="en-US" dirty="0" err="1" smtClean="0"/>
              <a:t>overfitting</a:t>
            </a:r>
            <a:r>
              <a:rPr lang="en-US" dirty="0" smtClean="0"/>
              <a:t> without proper pruning.</a:t>
            </a:r>
          </a:p>
          <a:p>
            <a:r>
              <a:rPr lang="en-US" dirty="0" smtClean="0"/>
              <a:t>Potential bias in survey self-reporting.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Improvements</a:t>
            </a:r>
            <a:endParaRPr lang="en-US" dirty="0" smtClean="0"/>
          </a:p>
          <a:p>
            <a:r>
              <a:rPr lang="en-US" dirty="0" smtClean="0"/>
              <a:t>SMOTE or weighted loss for imbalance.</a:t>
            </a:r>
          </a:p>
          <a:p>
            <a:r>
              <a:rPr lang="en-US" dirty="0" smtClean="0"/>
              <a:t>Try other </a:t>
            </a:r>
            <a:r>
              <a:rPr lang="en-US" dirty="0" err="1" smtClean="0"/>
              <a:t>ensembling</a:t>
            </a:r>
            <a:r>
              <a:rPr lang="en-US" dirty="0" smtClean="0"/>
              <a:t>: </a:t>
            </a:r>
            <a:r>
              <a:rPr lang="en-US" dirty="0" err="1" smtClean="0"/>
              <a:t>XGBoost</a:t>
            </a:r>
            <a:r>
              <a:rPr lang="en-US" dirty="0" smtClean="0"/>
              <a:t>, </a:t>
            </a:r>
            <a:r>
              <a:rPr lang="en-US" dirty="0" err="1" smtClean="0"/>
              <a:t>CatBoost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Expand features (e.g., demographics, mental health).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Peer and parental influence strongly affect youth marijuana use.</a:t>
            </a:r>
          </a:p>
          <a:p>
            <a:r>
              <a:rPr lang="en-US" dirty="0" smtClean="0"/>
              <a:t>Class imbalance remains a critical issue in youth behavior modeling.</a:t>
            </a:r>
          </a:p>
          <a:p>
            <a:r>
              <a:rPr lang="en-US" dirty="0" smtClean="0"/>
              <a:t>Tree-based models offer interpretability and stable performance.</a:t>
            </a:r>
          </a:p>
          <a:p>
            <a:r>
              <a:rPr lang="en-US" dirty="0" smtClean="0"/>
              <a:t>Findings can guide </a:t>
            </a:r>
            <a:r>
              <a:rPr lang="en-US" b="1" dirty="0" smtClean="0"/>
              <a:t>public health policies</a:t>
            </a:r>
            <a:r>
              <a:rPr lang="en-US" dirty="0" smtClean="0"/>
              <a:t> and </a:t>
            </a:r>
            <a:r>
              <a:rPr lang="en-US" b="1" dirty="0" smtClean="0"/>
              <a:t>youth intervention programs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13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Substance Abuse and Mental Health Services Administration (SAMHSA). (2023). NSDUH Data.</a:t>
            </a:r>
          </a:p>
          <a:p>
            <a:r>
              <a:rPr lang="en-US" dirty="0" err="1"/>
              <a:t>Pedregosa</a:t>
            </a:r>
            <a:r>
              <a:rPr lang="en-US" dirty="0"/>
              <a:t>, F., et al. (2011). </a:t>
            </a:r>
            <a:r>
              <a:rPr lang="en-US" dirty="0" err="1"/>
              <a:t>Scikit</a:t>
            </a:r>
            <a:r>
              <a:rPr lang="en-US" dirty="0"/>
              <a:t>-learn: Machine learning in Python.</a:t>
            </a:r>
          </a:p>
          <a:p>
            <a:r>
              <a:rPr lang="en-US" dirty="0"/>
              <a:t>Hastie, T., </a:t>
            </a:r>
            <a:r>
              <a:rPr lang="en-US" dirty="0" err="1"/>
              <a:t>Tibshirani</a:t>
            </a:r>
            <a:r>
              <a:rPr lang="en-US" dirty="0"/>
              <a:t>, R., &amp; Friedman, J. (2009). The Elements of Statistical Learning.</a:t>
            </a:r>
          </a:p>
          <a:p>
            <a:r>
              <a:rPr lang="en-US" dirty="0"/>
              <a:t>Imbalanced-learn documentation: https://imbalanced-learn.org/stable/</a:t>
            </a:r>
          </a:p>
          <a:p>
            <a:r>
              <a:rPr lang="en-US" dirty="0" err="1"/>
              <a:t>Scikit</a:t>
            </a:r>
            <a:r>
              <a:rPr lang="en-US" dirty="0"/>
              <a:t>-learn documentation: https://scikit-learn.org/stable/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3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Source</a:t>
            </a:r>
            <a:r>
              <a:rPr lang="en-US" dirty="0"/>
              <a:t>: National Survey on Drug Use and Health (NSDUH)</a:t>
            </a:r>
          </a:p>
          <a:p>
            <a:r>
              <a:rPr lang="en-US" dirty="0"/>
              <a:t>Demographic and behavioral responses from youth aged 12–17</a:t>
            </a:r>
          </a:p>
          <a:p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Binary classification:</a:t>
            </a:r>
            <a:r>
              <a:rPr lang="en-US" dirty="0"/>
              <a:t> Any marijuana use (MRJFLAG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333999"/>
            <a:ext cx="85153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65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Multi-class classification:</a:t>
            </a:r>
            <a:r>
              <a:rPr lang="en-US" dirty="0"/>
              <a:t> Frequency of use (MRJYDAYS)</a:t>
            </a:r>
            <a:endParaRPr lang="en-US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Regression</a:t>
            </a:r>
            <a:r>
              <a:rPr lang="en-US" b="1" dirty="0"/>
              <a:t>:</a:t>
            </a:r>
            <a:r>
              <a:rPr lang="en-US" dirty="0"/>
              <a:t> Age of first alcohol use (IRALCAGE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799"/>
            <a:ext cx="6934200" cy="135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68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Theoretical Background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Decision Trees:</a:t>
            </a:r>
            <a:r>
              <a:rPr lang="en-US" dirty="0"/>
              <a:t> Recursive binary splitting to create homogenous groups</a:t>
            </a:r>
          </a:p>
          <a:p>
            <a:r>
              <a:rPr lang="en-US" b="1" dirty="0"/>
              <a:t>Bagging:</a:t>
            </a:r>
            <a:r>
              <a:rPr lang="en-US" dirty="0"/>
              <a:t> Bootstrap Aggregation to reduce variance</a:t>
            </a:r>
          </a:p>
          <a:p>
            <a:r>
              <a:rPr lang="en-US" b="1" dirty="0"/>
              <a:t>Random Forest:</a:t>
            </a:r>
            <a:r>
              <a:rPr lang="en-US" dirty="0"/>
              <a:t> Bagging of decision trees + feature randomness</a:t>
            </a:r>
          </a:p>
          <a:p>
            <a:r>
              <a:rPr lang="en-US" b="1" dirty="0"/>
              <a:t>Gradient Boosting:</a:t>
            </a:r>
            <a:r>
              <a:rPr lang="en-US" dirty="0"/>
              <a:t> Sequential learning, focusing on previous errors</a:t>
            </a:r>
          </a:p>
        </p:txBody>
      </p:sp>
    </p:spTree>
    <p:extLst>
      <p:ext uri="{BB962C8B-B14F-4D97-AF65-F5344CB8AC3E}">
        <p14:creationId xmlns:p14="http://schemas.microsoft.com/office/powerpoint/2010/main" val="17018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Background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28" y="1600200"/>
            <a:ext cx="678894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01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r>
              <a:rPr lang="en-US" b="1" dirty="0" smtClean="0"/>
              <a:t>Theoretical Background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Model </a:t>
            </a:r>
            <a:r>
              <a:rPr lang="en-US" b="1" dirty="0" smtClean="0"/>
              <a:t>Evaluation Metrics:</a:t>
            </a:r>
            <a:endParaRPr lang="en-US" dirty="0" smtClean="0"/>
          </a:p>
          <a:p>
            <a:r>
              <a:rPr lang="en-US" b="1" dirty="0" smtClean="0"/>
              <a:t>Classification:</a:t>
            </a:r>
            <a:r>
              <a:rPr lang="en-US" dirty="0" smtClean="0"/>
              <a:t> Accuracy, Precision, Recall, F1-Score, Confusion Matrix.</a:t>
            </a:r>
          </a:p>
          <a:p>
            <a:r>
              <a:rPr lang="en-US" b="1" dirty="0" smtClean="0"/>
              <a:t>Regression:</a:t>
            </a:r>
            <a:r>
              <a:rPr lang="en-US" dirty="0" smtClean="0"/>
              <a:t> Mean Squared Error (MSE).</a:t>
            </a:r>
          </a:p>
          <a:p>
            <a:r>
              <a:rPr lang="en-US" dirty="0" smtClean="0"/>
              <a:t>Used </a:t>
            </a:r>
            <a:r>
              <a:rPr lang="en-US" b="1" dirty="0" err="1" smtClean="0"/>
              <a:t>GridSearchCV</a:t>
            </a:r>
            <a:r>
              <a:rPr lang="en-US" dirty="0" smtClean="0"/>
              <a:t> for </a:t>
            </a:r>
            <a:r>
              <a:rPr lang="en-US" dirty="0" err="1" smtClean="0"/>
              <a:t>hyperparameter</a:t>
            </a:r>
            <a:r>
              <a:rPr lang="en-US" dirty="0" smtClean="0"/>
              <a:t> tuning.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Data Processing:</a:t>
            </a:r>
            <a:endParaRPr lang="en-US" dirty="0" smtClean="0"/>
          </a:p>
          <a:p>
            <a:r>
              <a:rPr lang="en-US" b="1" dirty="0"/>
              <a:t>Missing value handling:</a:t>
            </a:r>
          </a:p>
          <a:p>
            <a:pPr lvl="1"/>
            <a:r>
              <a:rPr lang="en-US" dirty="0"/>
              <a:t>Dropped rows with </a:t>
            </a:r>
            <a:r>
              <a:rPr lang="en-US" dirty="0" smtClean="0"/>
              <a:t>rows containing comma values</a:t>
            </a:r>
            <a:endParaRPr lang="en-US" dirty="0"/>
          </a:p>
          <a:p>
            <a:pPr lvl="1"/>
            <a:r>
              <a:rPr lang="en-US" dirty="0"/>
              <a:t>Considered imputation but excluded due to categorical nature</a:t>
            </a:r>
          </a:p>
          <a:p>
            <a:r>
              <a:rPr lang="en-US" b="1" dirty="0"/>
              <a:t>Special code handling:</a:t>
            </a:r>
          </a:p>
          <a:p>
            <a:pPr lvl="1"/>
            <a:r>
              <a:rPr lang="en-US" dirty="0"/>
              <a:t>Removed coded values like 991, 993 (e.g., "Never used" or "Unknown")</a:t>
            </a:r>
          </a:p>
          <a:p>
            <a:r>
              <a:rPr lang="en-US" b="1" dirty="0"/>
              <a:t>Feature engineering:</a:t>
            </a:r>
          </a:p>
          <a:p>
            <a:pPr lvl="1"/>
            <a:r>
              <a:rPr lang="en-US" dirty="0"/>
              <a:t>Converted categorical text to numeric via factorization</a:t>
            </a:r>
          </a:p>
          <a:p>
            <a:pPr lvl="1"/>
            <a:r>
              <a:rPr lang="en-US" dirty="0"/>
              <a:t>Created frequency categories: Light (1–2), Moderate (3–4), Heavy (5–6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Model Development:</a:t>
            </a:r>
            <a:endParaRPr lang="en-US" dirty="0"/>
          </a:p>
          <a:p>
            <a:r>
              <a:rPr lang="en-US" dirty="0"/>
              <a:t>Split data: 70% train, 30% test.</a:t>
            </a:r>
          </a:p>
          <a:p>
            <a:r>
              <a:rPr lang="en-US" dirty="0"/>
              <a:t>Applied cross-validation (5-fold, 10-fold).</a:t>
            </a:r>
          </a:p>
          <a:p>
            <a:r>
              <a:rPr lang="en-US" dirty="0"/>
              <a:t>Tuned trees with </a:t>
            </a:r>
            <a:r>
              <a:rPr lang="en-US" dirty="0" err="1"/>
              <a:t>GridSearchCV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6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815</Words>
  <Application>Microsoft Office PowerPoint</Application>
  <PresentationFormat>On-screen Show (4:3)</PresentationFormat>
  <Paragraphs>176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Predicting Youth Substance Use with Decision Trees and Ensemble Models</vt:lpstr>
      <vt:lpstr>Introduction</vt:lpstr>
      <vt:lpstr>Dataset Overview</vt:lpstr>
      <vt:lpstr>Dataset Overview</vt:lpstr>
      <vt:lpstr>Theoretical Background </vt:lpstr>
      <vt:lpstr>Theoretical Background</vt:lpstr>
      <vt:lpstr>Theoretical Background </vt:lpstr>
      <vt:lpstr>Methodology</vt:lpstr>
      <vt:lpstr>Methodology</vt:lpstr>
      <vt:lpstr>Result</vt:lpstr>
      <vt:lpstr>Result</vt:lpstr>
      <vt:lpstr>Results</vt:lpstr>
      <vt:lpstr>Results</vt:lpstr>
      <vt:lpstr>Results</vt:lpstr>
      <vt:lpstr>Results</vt:lpstr>
      <vt:lpstr>Results</vt:lpstr>
      <vt:lpstr>Results</vt:lpstr>
      <vt:lpstr>Results</vt:lpstr>
      <vt:lpstr>Discussion</vt:lpstr>
      <vt:lpstr>Discussion</vt:lpstr>
      <vt:lpstr>Discussion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Youth Substance Use with Decision Trees and Ensemble Models</dc:title>
  <dc:creator>dell</dc:creator>
  <cp:lastModifiedBy>dell</cp:lastModifiedBy>
  <cp:revision>33</cp:revision>
  <dcterms:created xsi:type="dcterms:W3CDTF">2025-04-15T09:41:52Z</dcterms:created>
  <dcterms:modified xsi:type="dcterms:W3CDTF">2025-04-22T08:48:38Z</dcterms:modified>
</cp:coreProperties>
</file>