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2"/>
  </p:notes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79" d="100"/>
          <a:sy n="79" d="100"/>
        </p:scale>
        <p:origin x="773"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BA53F-89AD-4AB7-88AD-66C96255850D}" type="datetimeFigureOut">
              <a:rPr lang="en-IN" smtClean="0"/>
              <a:t>18-05-2025</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5A29EF-2650-43BE-AA24-AA9351922DA0}" type="slidenum">
              <a:rPr lang="en-IN" smtClean="0"/>
              <a:t>‹#›</a:t>
            </a:fld>
            <a:endParaRPr lang="en-IN" dirty="0"/>
          </a:p>
        </p:txBody>
      </p:sp>
    </p:spTree>
    <p:extLst>
      <p:ext uri="{BB962C8B-B14F-4D97-AF65-F5344CB8AC3E}">
        <p14:creationId xmlns:p14="http://schemas.microsoft.com/office/powerpoint/2010/main" val="143577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12700" y="-80516"/>
            <a:ext cx="12192000" cy="6858000"/>
          </a:xfrm>
          <a:prstGeom prst="rect">
            <a:avLst/>
          </a:prstGeom>
          <a:gradFill flip="none" rotWithShape="1">
            <a:gsLst>
              <a:gs pos="59000">
                <a:srgbClr val="1318AD"/>
              </a:gs>
              <a:gs pos="69000">
                <a:srgbClr val="1419B7"/>
              </a:gs>
              <a:gs pos="57000">
                <a:schemeClr val="tx1"/>
              </a:gs>
              <a:gs pos="34000">
                <a:srgbClr val="000000">
                  <a:lumMod val="0"/>
                  <a:lumOff val="100000"/>
                  <a:alpha val="77000"/>
                </a:srgbClr>
              </a:gs>
              <a:gs pos="88000">
                <a:srgbClr val="181CC7"/>
              </a:gs>
              <a:gs pos="100000">
                <a:srgbClr val="7005D4"/>
              </a:gs>
              <a:gs pos="100000">
                <a:srgbClr val="8C3D91"/>
              </a:gs>
            </a:gsLst>
            <a:path path="circle">
              <a:fillToRect l="50000" t="50000" r="50000" b="50000"/>
            </a:path>
            <a:tileRect/>
          </a:gradFill>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083300" y="58533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0209" y="805535"/>
            <a:ext cx="2465351" cy="697230"/>
          </a:xfrm>
          <a:prstGeom prst="rect">
            <a:avLst/>
          </a:prstGeom>
        </p:spPr>
      </p:pic>
      <p:sp>
        <p:nvSpPr>
          <p:cNvPr id="3" name="TextBox 2"/>
          <p:cNvSpPr txBox="1"/>
          <p:nvPr/>
        </p:nvSpPr>
        <p:spPr>
          <a:xfrm>
            <a:off x="4387174" y="2539235"/>
            <a:ext cx="7286018" cy="523220"/>
          </a:xfrm>
          <a:prstGeom prst="rect">
            <a:avLst/>
          </a:prstGeom>
          <a:solidFill>
            <a:srgbClr val="002060"/>
          </a:solidFill>
        </p:spPr>
        <p:txBody>
          <a:bodyPr wrap="square" numCol="1" rtlCol="0">
            <a:spAutoFit/>
          </a:bodyPr>
          <a:lstStyle/>
          <a:p>
            <a:pPr algn="just"/>
            <a:r>
              <a:rPr lang="en-US" sz="2800" b="1" dirty="0">
                <a:solidFill>
                  <a:schemeClr val="bg1"/>
                </a:solidFill>
              </a:rPr>
              <a:t>Forest Fire Detection Using Deep learning</a:t>
            </a:r>
            <a:endParaRPr lang="en-IN" sz="2800" b="1" dirty="0">
              <a:solidFill>
                <a:schemeClr val="bg1"/>
              </a:solidFill>
            </a:endParaRPr>
          </a:p>
        </p:txBody>
      </p:sp>
      <p:sp>
        <p:nvSpPr>
          <p:cNvPr id="6" name="TextBox 5"/>
          <p:cNvSpPr txBox="1"/>
          <p:nvPr/>
        </p:nvSpPr>
        <p:spPr>
          <a:xfrm>
            <a:off x="5486400" y="3794760"/>
            <a:ext cx="184731" cy="379656"/>
          </a:xfrm>
          <a:prstGeom prst="rect">
            <a:avLst/>
          </a:prstGeom>
          <a:noFill/>
        </p:spPr>
        <p:txBody>
          <a:bodyPr wrap="none" rtlCol="0">
            <a:spAutoFit/>
          </a:bodyPr>
          <a:lstStyle/>
          <a:p>
            <a:endParaRPr lang="en-IN" dirty="0"/>
          </a:p>
        </p:txBody>
      </p:sp>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6540884" y="742091"/>
            <a:ext cx="790159" cy="664378"/>
          </a:xfrm>
          <a:prstGeom prst="rect">
            <a:avLst/>
          </a:prstGeom>
        </p:spPr>
      </p:pic>
      <p:sp>
        <p:nvSpPr>
          <p:cNvPr id="9" name="TextBox 8"/>
          <p:cNvSpPr txBox="1"/>
          <p:nvPr/>
        </p:nvSpPr>
        <p:spPr>
          <a:xfrm>
            <a:off x="5078293" y="3486412"/>
            <a:ext cx="6964326" cy="1144993"/>
          </a:xfrm>
          <a:prstGeom prst="rect">
            <a:avLst/>
          </a:prstGeom>
          <a:noFill/>
        </p:spPr>
        <p:txBody>
          <a:bodyPr wrap="square" spcCol="144000" rtlCol="0">
            <a:spAutoFit/>
          </a:bodyPr>
          <a:lstStyle/>
          <a:p>
            <a:pPr>
              <a:lnSpc>
                <a:spcPct val="150000"/>
              </a:lnSpc>
            </a:pPr>
            <a:r>
              <a:rPr lang="en-US" sz="2000" b="1" dirty="0">
                <a:solidFill>
                  <a:schemeClr val="bg1"/>
                </a:solidFill>
                <a:latin typeface="Times New Roman" panose="02020603050405020304" pitchFamily="18" charset="0"/>
                <a:cs typeface="Times New Roman" pitchFamily="18" charset="0"/>
              </a:rPr>
              <a:t>Student</a:t>
            </a:r>
            <a:r>
              <a:rPr lang="en-US" sz="2800" b="1" dirty="0">
                <a:solidFill>
                  <a:schemeClr val="bg1"/>
                </a:solidFill>
                <a:latin typeface="Times New Roman" panose="02020603050405020304" pitchFamily="18" charset="0"/>
                <a:cs typeface="Times New Roman" pitchFamily="18" charset="0"/>
              </a:rPr>
              <a:t> </a:t>
            </a:r>
            <a:r>
              <a:rPr lang="en-US" sz="2000" b="1" dirty="0">
                <a:solidFill>
                  <a:schemeClr val="bg1"/>
                </a:solidFill>
                <a:latin typeface="Times New Roman" panose="02020603050405020304" pitchFamily="18" charset="0"/>
                <a:cs typeface="Times New Roman" pitchFamily="18" charset="0"/>
              </a:rPr>
              <a:t>name</a:t>
            </a:r>
            <a:r>
              <a:rPr lang="en-US" sz="2800" b="1" dirty="0">
                <a:solidFill>
                  <a:schemeClr val="bg1"/>
                </a:solidFill>
                <a:latin typeface="Times New Roman" panose="02020603050405020304" pitchFamily="18" charset="0"/>
                <a:cs typeface="Times New Roman" pitchFamily="18" charset="0"/>
              </a:rPr>
              <a:t>     </a:t>
            </a:r>
            <a:r>
              <a:rPr lang="en-US" sz="2400" b="1" dirty="0">
                <a:solidFill>
                  <a:schemeClr val="bg1"/>
                </a:solidFill>
                <a:latin typeface="Times New Roman" panose="02020603050405020304" pitchFamily="18" charset="0"/>
                <a:cs typeface="Times New Roman" pitchFamily="18" charset="0"/>
              </a:rPr>
              <a:t>:  Fariha Naaz</a:t>
            </a:r>
          </a:p>
          <a:p>
            <a:pPr>
              <a:lnSpc>
                <a:spcPct val="150000"/>
              </a:lnSpc>
            </a:pPr>
            <a:r>
              <a:rPr lang="en-IN" sz="1800" b="1" dirty="0">
                <a:solidFill>
                  <a:schemeClr val="bg1"/>
                </a:solidFill>
                <a:latin typeface="Times New Roman" panose="02020603050405020304" pitchFamily="18" charset="0"/>
                <a:cs typeface="Times New Roman" pitchFamily="18" charset="0"/>
              </a:rPr>
              <a:t>AICTE Student ID  </a:t>
            </a:r>
            <a:r>
              <a:rPr lang="en-IN" sz="2000" b="1" dirty="0">
                <a:solidFill>
                  <a:schemeClr val="bg1"/>
                </a:solidFill>
                <a:latin typeface="Times New Roman" panose="02020603050405020304" pitchFamily="18" charset="0"/>
                <a:cs typeface="Times New Roman" pitchFamily="18" charset="0"/>
              </a:rPr>
              <a:t>:   STU6640e58ce9eea1715529100</a:t>
            </a:r>
            <a:endParaRPr lang="en-IN" sz="2400" b="1" dirty="0">
              <a:solidFill>
                <a:schemeClr val="bg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37772" y="988151"/>
            <a:ext cx="3051313" cy="40011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lin ang="16200000" scaled="1"/>
            <a:tileRect/>
          </a:gradFill>
        </p:spPr>
        <p:txBody>
          <a:bodyPr wrap="square">
            <a:spAutoFit/>
          </a:bodyPr>
          <a:lstStyle/>
          <a:p>
            <a:r>
              <a:rPr lang="en-US" sz="2000" b="1" dirty="0">
                <a:solidFill>
                  <a:srgbClr val="213163"/>
                </a:solidFill>
              </a:rPr>
              <a:t> Conclusion:</a:t>
            </a:r>
            <a:r>
              <a:rPr lang="en-US" sz="1800" b="1" dirty="0">
                <a:solidFill>
                  <a:srgbClr val="213163"/>
                </a:solidFill>
              </a:rPr>
              <a:t>  </a:t>
            </a:r>
            <a:endParaRPr lang="en-IN" sz="1800" dirty="0">
              <a:solidFill>
                <a:srgbClr val="213163"/>
              </a:solidFill>
            </a:endParaRPr>
          </a:p>
        </p:txBody>
      </p:sp>
      <p:sp>
        <p:nvSpPr>
          <p:cNvPr id="12" name="Rectangle 9">
            <a:extLst>
              <a:ext uri="{FF2B5EF4-FFF2-40B4-BE49-F238E27FC236}">
                <a16:creationId xmlns:a16="http://schemas.microsoft.com/office/drawing/2014/main" id="{A7631AC8-9CF3-FF5E-F343-F80A83A60BC9}"/>
              </a:ext>
            </a:extLst>
          </p:cNvPr>
          <p:cNvSpPr>
            <a:spLocks noChangeArrowheads="1"/>
          </p:cNvSpPr>
          <p:nvPr/>
        </p:nvSpPr>
        <p:spPr bwMode="auto">
          <a:xfrm>
            <a:off x="337772" y="1641548"/>
            <a:ext cx="11354875"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demonstrated the effective application of deep learning in addressing real-world environmental issues, specifically wildfire detection. By developing a Convolutional Neural Network (CNN) trained on a specialized image dataset, I was able to accurately classify images as fire or no-fire. Beyond the technical aspects, this experience highlighted the importance of early wildfire detection in protecting lives and ecosystems. The promising performance of the model opens avenues for future enhancements such as real-time video monitoring, web-based deployment, and integration with drone or IoT systems. Overall, this project not only enriched my technical skills but also strengthened my conviction in leveraging AI for social and environmental good.</a:t>
            </a:r>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7" y="972537"/>
            <a:ext cx="3368891" cy="40011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3500000" scaled="1"/>
            <a:tileRect/>
          </a:gradFill>
        </p:spPr>
        <p:txBody>
          <a:bodyPr wrap="square">
            <a:spAutoFit/>
          </a:bodyPr>
          <a:lstStyle/>
          <a:p>
            <a:r>
              <a:rPr lang="en-IN" sz="2000" b="1" dirty="0">
                <a:solidFill>
                  <a:srgbClr val="213163"/>
                </a:solidFill>
              </a:rPr>
              <a:t> 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691120" y="1372647"/>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189718" y="3115567"/>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4" name="Rectangle 2"/>
          <p:cNvSpPr>
            <a:spLocks noChangeArrowheads="1"/>
          </p:cNvSpPr>
          <p:nvPr/>
        </p:nvSpPr>
        <p:spPr bwMode="auto">
          <a:xfrm>
            <a:off x="199807" y="3608536"/>
            <a:ext cx="863939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fontAlgn="base">
              <a:spcBef>
                <a:spcPct val="0"/>
              </a:spcBef>
              <a:spcAft>
                <a:spcPct val="0"/>
              </a:spcAft>
              <a:buClrTx/>
              <a:buFont typeface="Arial" pitchFamily="34" charset="0"/>
              <a:buChar char="•"/>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9" name="Rectangle 2">
            <a:extLst>
              <a:ext uri="{FF2B5EF4-FFF2-40B4-BE49-F238E27FC236}">
                <a16:creationId xmlns:a16="http://schemas.microsoft.com/office/drawing/2014/main" id="{7A30813D-201E-7A19-CBB6-7F7B21742DAF}"/>
              </a:ext>
            </a:extLst>
          </p:cNvPr>
          <p:cNvSpPr>
            <a:spLocks noChangeArrowheads="1"/>
          </p:cNvSpPr>
          <p:nvPr/>
        </p:nvSpPr>
        <p:spPr bwMode="auto">
          <a:xfrm>
            <a:off x="262167" y="1591117"/>
            <a:ext cx="760751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To </a:t>
            </a:r>
            <a:r>
              <a:rPr lang="en-US" altLang="en-US" sz="1800" dirty="0">
                <a:solidFill>
                  <a:schemeClr val="tx1"/>
                </a:solidFill>
                <a:latin typeface="Arial" panose="020B0604020202020204" pitchFamily="34" charset="0"/>
              </a:rPr>
              <a:t>u</a:t>
            </a:r>
            <a:r>
              <a:rPr kumimoji="0" lang="en-US" altLang="en-US" sz="1800" i="0" u="none" strike="noStrike" cap="none" normalizeH="0" baseline="0" dirty="0">
                <a:ln>
                  <a:noFill/>
                </a:ln>
                <a:solidFill>
                  <a:schemeClr val="tx1"/>
                </a:solidFill>
                <a:effectLst/>
                <a:latin typeface="Arial" panose="020B0604020202020204" pitchFamily="34" charset="0"/>
              </a:rPr>
              <a:t>nderstand the working of Convolutional Neural Networks (CNNs) for image-based fire detection.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Learn how convolutional layers, pooling, and activation functions contribute to feature extraction.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Explore and implement deep learning models using TensorFlow and </a:t>
            </a:r>
            <a:r>
              <a:rPr kumimoji="0" lang="en-US" altLang="en-US" sz="1800" i="0" u="none" strike="noStrike" cap="none" normalizeH="0" baseline="0" dirty="0" err="1">
                <a:ln>
                  <a:noFill/>
                </a:ln>
                <a:solidFill>
                  <a:schemeClr val="tx1"/>
                </a:solidFill>
                <a:effectLst/>
                <a:latin typeface="Arial" panose="020B0604020202020204" pitchFamily="34" charset="0"/>
              </a:rPr>
              <a:t>Keras</a:t>
            </a:r>
            <a:r>
              <a:rPr kumimoji="0" lang="en-US" altLang="en-US" sz="180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Apply effective image preprocessing and augmentation techniques to prepare the dataset.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Analyze the model’s accuracy, loss, and confusion matrix to evaluate performance.</a:t>
            </a:r>
          </a:p>
        </p:txBody>
      </p:sp>
    </p:spTree>
    <p:extLst>
      <p:ext uri="{BB962C8B-B14F-4D97-AF65-F5344CB8AC3E}">
        <p14:creationId xmlns:p14="http://schemas.microsoft.com/office/powerpoint/2010/main" val="293205248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6463" y="1067664"/>
            <a:ext cx="4029766" cy="400110"/>
          </a:xfrm>
          <a:prstGeom prst="rect">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3500000" scaled="1"/>
            <a:tileRect/>
          </a:gradFill>
          <a:ln>
            <a:noFill/>
          </a:ln>
        </p:spPr>
        <p:txBody>
          <a:bodyPr wrap="square">
            <a:spAutoFit/>
          </a:bodyPr>
          <a:lstStyle/>
          <a:p>
            <a:r>
              <a:rPr lang="en-US" sz="1800" b="1" dirty="0">
                <a:solidFill>
                  <a:srgbClr val="213163"/>
                </a:solidFill>
              </a:rPr>
              <a:t>T</a:t>
            </a:r>
            <a:r>
              <a:rPr lang="en-IN" sz="2000" b="1" dirty="0">
                <a:solidFill>
                  <a:srgbClr val="213163"/>
                </a:solidFill>
              </a:rPr>
              <a:t>ool and Technology used </a:t>
            </a:r>
          </a:p>
        </p:txBody>
      </p:sp>
      <p:sp>
        <p:nvSpPr>
          <p:cNvPr id="15" name="Rectangle 14">
            <a:extLst>
              <a:ext uri="{FF2B5EF4-FFF2-40B4-BE49-F238E27FC236}">
                <a16:creationId xmlns:a16="http://schemas.microsoft.com/office/drawing/2014/main" id="{00CB86ED-B3DB-4607-48BB-FD050922B6BB}"/>
              </a:ext>
            </a:extLst>
          </p:cNvPr>
          <p:cNvSpPr>
            <a:spLocks noChangeArrowheads="1"/>
          </p:cNvSpPr>
          <p:nvPr/>
        </p:nvSpPr>
        <p:spPr bwMode="auto">
          <a:xfrm rot="10800000" flipV="1">
            <a:off x="402297" y="5040071"/>
            <a:ext cx="11794909" cy="45653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1" fontAlgn="base" latinLnBrk="0" hangingPunct="1">
              <a:lnSpc>
                <a:spcPct val="150000"/>
              </a:lnSpc>
              <a:spcBef>
                <a:spcPct val="0"/>
              </a:spcBef>
              <a:spcAft>
                <a:spcPct val="0"/>
              </a:spcAft>
              <a:buClrTx/>
              <a:buSzTx/>
              <a:buFont typeface="+mj-lt"/>
              <a:buAutoNum type="arabicPeriod"/>
              <a:tabLst/>
            </a:pPr>
            <a:endParaRPr kumimoji="0" lang="en-US" sz="1800" u="none" strike="noStrike" cap="none" normalizeH="0" baseline="0" dirty="0">
              <a:ln>
                <a:noFill/>
              </a:ln>
              <a:solidFill>
                <a:schemeClr val="tx1"/>
              </a:solidFill>
              <a:effectLst/>
              <a:latin typeface="Arial" charset="0"/>
              <a:cs typeface="Arial" charset="0"/>
            </a:endParaRPr>
          </a:p>
        </p:txBody>
      </p:sp>
      <p:sp>
        <p:nvSpPr>
          <p:cNvPr id="18" name="Rectangle 3">
            <a:extLst>
              <a:ext uri="{FF2B5EF4-FFF2-40B4-BE49-F238E27FC236}">
                <a16:creationId xmlns:a16="http://schemas.microsoft.com/office/drawing/2014/main" id="{6F7FBCC6-71C8-3B90-F1A7-2A2C2534E05A}"/>
              </a:ext>
            </a:extLst>
          </p:cNvPr>
          <p:cNvSpPr>
            <a:spLocks noChangeArrowheads="1"/>
          </p:cNvSpPr>
          <p:nvPr/>
        </p:nvSpPr>
        <p:spPr bwMode="auto">
          <a:xfrm>
            <a:off x="271668" y="1591901"/>
            <a:ext cx="12056166" cy="4403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90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i="0" u="none" strike="noStrike" cap="none" normalizeH="0" baseline="0" dirty="0">
                <a:ln>
                  <a:noFill/>
                </a:ln>
                <a:solidFill>
                  <a:schemeClr val="tx1"/>
                </a:solidFill>
                <a:effectLst/>
                <a:latin typeface="Arial" panose="020B0604020202020204" pitchFamily="34" charset="0"/>
              </a:rPr>
              <a:t> - Primary programming language for model development.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TensorFlow &amp; </a:t>
            </a:r>
            <a:r>
              <a:rPr kumimoji="0" lang="en-US" altLang="en-US" sz="1800" b="1" i="0" u="none" strike="noStrike" cap="none" normalizeH="0" baseline="0" dirty="0" err="1">
                <a:ln>
                  <a:noFill/>
                </a:ln>
                <a:solidFill>
                  <a:schemeClr val="tx1"/>
                </a:solidFill>
                <a:effectLst/>
                <a:latin typeface="Arial" panose="020B0604020202020204" pitchFamily="34" charset="0"/>
              </a:rPr>
              <a:t>Keras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 For building, training, and evaluating the CNN model.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OpenCV </a:t>
            </a:r>
            <a:r>
              <a:rPr kumimoji="0" lang="en-US" altLang="en-US" sz="1800" i="0" u="none" strike="noStrike" cap="none" normalizeH="0" baseline="0" dirty="0">
                <a:ln>
                  <a:noFill/>
                </a:ln>
                <a:solidFill>
                  <a:schemeClr val="tx1"/>
                </a:solidFill>
                <a:effectLst/>
                <a:latin typeface="Arial" panose="020B0604020202020204" pitchFamily="34" charset="0"/>
              </a:rPr>
              <a:t>– Used for image processing and data augmentation.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NumPy &amp; Pandas </a:t>
            </a:r>
            <a:r>
              <a:rPr kumimoji="0" lang="en-US" altLang="en-US" sz="1800" i="0" u="none" strike="noStrike" cap="none" normalizeH="0" baseline="0" dirty="0">
                <a:ln>
                  <a:noFill/>
                </a:ln>
                <a:solidFill>
                  <a:schemeClr val="tx1"/>
                </a:solidFill>
                <a:effectLst/>
                <a:latin typeface="Arial" panose="020B0604020202020204" pitchFamily="34" charset="0"/>
              </a:rPr>
              <a:t>– For data handling and preprocessing tasks.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 </a:t>
            </a:r>
            <a:r>
              <a:rPr kumimoji="0" lang="en-US" altLang="en-US" sz="1800" i="0" u="none" strike="noStrike" cap="none" normalizeH="0" baseline="0" dirty="0">
                <a:ln>
                  <a:noFill/>
                </a:ln>
                <a:solidFill>
                  <a:schemeClr val="tx1"/>
                </a:solidFill>
                <a:effectLst/>
                <a:latin typeface="Arial" panose="020B0604020202020204" pitchFamily="34" charset="0"/>
              </a:rPr>
              <a:t>– To visualize training metrics and confusion matrices.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a:t>
            </a:r>
            <a:r>
              <a:rPr kumimoji="0" lang="en-US" altLang="en-US" sz="1800" i="0" u="none" strike="noStrike" cap="none" normalizeH="0" baseline="0" dirty="0">
                <a:ln>
                  <a:noFill/>
                </a:ln>
                <a:solidFill>
                  <a:schemeClr val="tx1"/>
                </a:solidFill>
                <a:effectLst/>
                <a:latin typeface="Arial" panose="020B0604020202020204" pitchFamily="34" charset="0"/>
              </a:rPr>
              <a:t>– For evaluating model performance using standard metrics.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a:t>
            </a:r>
            <a:r>
              <a:rPr kumimoji="0" lang="en-US" altLang="en-US" sz="1800" b="1" i="0" u="none" strike="noStrike" cap="none" normalizeH="0" baseline="0" dirty="0" err="1">
                <a:ln>
                  <a:noFill/>
                </a:ln>
                <a:solidFill>
                  <a:schemeClr val="tx1"/>
                </a:solidFill>
                <a:effectLst/>
                <a:latin typeface="Arial" panose="020B0604020202020204" pitchFamily="34" charset="0"/>
              </a:rPr>
              <a:t>Colab</a:t>
            </a:r>
            <a:r>
              <a:rPr kumimoji="0" lang="en-US" altLang="en-US" sz="1800" b="1"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 </a:t>
            </a:r>
            <a:r>
              <a:rPr kumimoji="0" lang="en-US" altLang="en-US" sz="1800" i="0" u="none" strike="noStrike" cap="none" normalizeH="0" baseline="0" dirty="0">
                <a:ln>
                  <a:noFill/>
                </a:ln>
                <a:solidFill>
                  <a:schemeClr val="tx1"/>
                </a:solidFill>
                <a:effectLst/>
                <a:latin typeface="Arial" panose="020B0604020202020204" pitchFamily="34" charset="0"/>
              </a:rPr>
              <a:t>– Interactive environments for development and testing.</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a:t>
            </a:r>
            <a:r>
              <a:rPr kumimoji="0" lang="en-US" altLang="en-US" sz="1800" i="0" u="none" strike="noStrike" cap="none" normalizeH="0" baseline="0" dirty="0">
                <a:ln>
                  <a:noFill/>
                </a:ln>
                <a:solidFill>
                  <a:schemeClr val="tx1"/>
                </a:solidFill>
                <a:effectLst/>
                <a:latin typeface="Arial" panose="020B0604020202020204" pitchFamily="34" charset="0"/>
              </a:rPr>
              <a:t> – Source of the wildfire image dataset and research ideas.</a:t>
            </a:r>
          </a:p>
          <a:p>
            <a:pPr marR="0" lvl="0" algn="just" defTabSz="914400" rtl="0" eaLnBrk="0" fontAlgn="base" latinLnBrk="0" hangingPunct="0">
              <a:lnSpc>
                <a:spcPct val="15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984767"/>
            <a:ext cx="3008244" cy="400110"/>
          </a:xfrm>
          <a:prstGeom prst="rect">
            <a:avLst/>
          </a:prstGeom>
          <a:gradFill flip="none" rotWithShape="1">
            <a:gsLst>
              <a:gs pos="0">
                <a:schemeClr val="accent3">
                  <a:lumMod val="40000"/>
                  <a:lumOff val="60000"/>
                  <a:shade val="30000"/>
                  <a:satMod val="115000"/>
                </a:schemeClr>
              </a:gs>
              <a:gs pos="50000">
                <a:schemeClr val="accent3">
                  <a:lumMod val="40000"/>
                  <a:lumOff val="60000"/>
                  <a:shade val="67500"/>
                  <a:satMod val="115000"/>
                </a:schemeClr>
              </a:gs>
              <a:gs pos="100000">
                <a:schemeClr val="accent3">
                  <a:lumMod val="40000"/>
                  <a:lumOff val="60000"/>
                  <a:shade val="100000"/>
                  <a:satMod val="115000"/>
                </a:schemeClr>
              </a:gs>
            </a:gsLst>
            <a:lin ang="10800000" scaled="1"/>
            <a:tileRect/>
          </a:gradFill>
        </p:spPr>
        <p:txBody>
          <a:bodyPr wrap="square">
            <a:spAutoFit/>
          </a:bodyPr>
          <a:lstStyle/>
          <a:p>
            <a:r>
              <a:rPr lang="en-US" sz="2000" b="1" dirty="0">
                <a:solidFill>
                  <a:srgbClr val="213163"/>
                </a:solidFill>
              </a:rPr>
              <a:t> Methodology</a:t>
            </a:r>
            <a:r>
              <a:rPr lang="en-US" sz="1800" b="1" dirty="0">
                <a:solidFill>
                  <a:srgbClr val="213163"/>
                </a:solidFill>
              </a:rPr>
              <a:t> </a:t>
            </a:r>
            <a:endParaRPr lang="en-IN" sz="1800" dirty="0">
              <a:solidFill>
                <a:srgbClr val="213163"/>
              </a:solidFill>
            </a:endParaRPr>
          </a:p>
        </p:txBody>
      </p:sp>
      <p:pic>
        <p:nvPicPr>
          <p:cNvPr id="8" name="Picture 7">
            <a:extLst>
              <a:ext uri="{FF2B5EF4-FFF2-40B4-BE49-F238E27FC236}">
                <a16:creationId xmlns:a16="http://schemas.microsoft.com/office/drawing/2014/main" id="{35F3F1EB-A91B-4EE4-198C-A74B243A0B8E}"/>
              </a:ext>
            </a:extLst>
          </p:cNvPr>
          <p:cNvPicPr>
            <a:picLocks noChangeAspect="1"/>
          </p:cNvPicPr>
          <p:nvPr/>
        </p:nvPicPr>
        <p:blipFill>
          <a:blip r:embed="rId2"/>
          <a:srcRect l="14346" t="5846" r="3270" b="52867"/>
          <a:stretch/>
        </p:blipFill>
        <p:spPr>
          <a:xfrm>
            <a:off x="680935" y="1535682"/>
            <a:ext cx="7597303" cy="2258105"/>
          </a:xfrm>
          <a:prstGeom prst="rect">
            <a:avLst/>
          </a:prstGeom>
        </p:spPr>
      </p:pic>
      <p:sp>
        <p:nvSpPr>
          <p:cNvPr id="9" name="Arrow: Right 8">
            <a:extLst>
              <a:ext uri="{FF2B5EF4-FFF2-40B4-BE49-F238E27FC236}">
                <a16:creationId xmlns:a16="http://schemas.microsoft.com/office/drawing/2014/main" id="{6A62635A-DCB4-996C-2B25-608A9462B268}"/>
              </a:ext>
            </a:extLst>
          </p:cNvPr>
          <p:cNvSpPr/>
          <p:nvPr/>
        </p:nvSpPr>
        <p:spPr>
          <a:xfrm>
            <a:off x="8394970" y="2568102"/>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A8FF963-216B-2348-6E7E-41825A7146E7}"/>
              </a:ext>
            </a:extLst>
          </p:cNvPr>
          <p:cNvSpPr/>
          <p:nvPr/>
        </p:nvSpPr>
        <p:spPr>
          <a:xfrm>
            <a:off x="8959174" y="2286000"/>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preprocessing</a:t>
            </a:r>
            <a:endParaRPr lang="en-IN" dirty="0">
              <a:solidFill>
                <a:schemeClr val="tx1"/>
              </a:solidFill>
            </a:endParaRPr>
          </a:p>
        </p:txBody>
      </p:sp>
      <p:sp>
        <p:nvSpPr>
          <p:cNvPr id="19" name="Rectangle 18">
            <a:extLst>
              <a:ext uri="{FF2B5EF4-FFF2-40B4-BE49-F238E27FC236}">
                <a16:creationId xmlns:a16="http://schemas.microsoft.com/office/drawing/2014/main" id="{CA743F46-46EA-8B88-E64D-11125914DFAC}"/>
              </a:ext>
            </a:extLst>
          </p:cNvPr>
          <p:cNvSpPr/>
          <p:nvPr/>
        </p:nvSpPr>
        <p:spPr>
          <a:xfrm>
            <a:off x="5358322" y="5642034"/>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a:t>
            </a:r>
            <a:endParaRPr lang="en-IN" dirty="0">
              <a:solidFill>
                <a:schemeClr val="tx1"/>
              </a:solidFill>
            </a:endParaRPr>
          </a:p>
        </p:txBody>
      </p:sp>
      <p:sp>
        <p:nvSpPr>
          <p:cNvPr id="20" name="Rectangle 19">
            <a:extLst>
              <a:ext uri="{FF2B5EF4-FFF2-40B4-BE49-F238E27FC236}">
                <a16:creationId xmlns:a16="http://schemas.microsoft.com/office/drawing/2014/main" id="{5DC2B208-C694-8C59-288B-B5107C6E1086}"/>
              </a:ext>
            </a:extLst>
          </p:cNvPr>
          <p:cNvSpPr/>
          <p:nvPr/>
        </p:nvSpPr>
        <p:spPr>
          <a:xfrm>
            <a:off x="2125492" y="5642040"/>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Testing</a:t>
            </a:r>
            <a:endParaRPr lang="en-IN" dirty="0">
              <a:solidFill>
                <a:schemeClr val="tx1"/>
              </a:solidFill>
            </a:endParaRPr>
          </a:p>
        </p:txBody>
      </p:sp>
      <p:sp>
        <p:nvSpPr>
          <p:cNvPr id="21" name="Rectangle 20">
            <a:extLst>
              <a:ext uri="{FF2B5EF4-FFF2-40B4-BE49-F238E27FC236}">
                <a16:creationId xmlns:a16="http://schemas.microsoft.com/office/drawing/2014/main" id="{C5FA7B60-390C-0A2E-7BF5-32133A3BFDB9}"/>
              </a:ext>
            </a:extLst>
          </p:cNvPr>
          <p:cNvSpPr/>
          <p:nvPr/>
        </p:nvSpPr>
        <p:spPr>
          <a:xfrm>
            <a:off x="9332069" y="4328804"/>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Validation</a:t>
            </a:r>
            <a:endParaRPr lang="en-IN" dirty="0">
              <a:solidFill>
                <a:schemeClr val="tx1"/>
              </a:solidFill>
            </a:endParaRPr>
          </a:p>
        </p:txBody>
      </p:sp>
      <p:sp>
        <p:nvSpPr>
          <p:cNvPr id="22" name="Rectangle 21">
            <a:extLst>
              <a:ext uri="{FF2B5EF4-FFF2-40B4-BE49-F238E27FC236}">
                <a16:creationId xmlns:a16="http://schemas.microsoft.com/office/drawing/2014/main" id="{2F65E5D9-3441-AEE0-651C-244216F4BD39}"/>
              </a:ext>
            </a:extLst>
          </p:cNvPr>
          <p:cNvSpPr/>
          <p:nvPr/>
        </p:nvSpPr>
        <p:spPr>
          <a:xfrm>
            <a:off x="6514288" y="4328806"/>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a:t>
            </a:r>
            <a:endParaRPr lang="en-IN" dirty="0">
              <a:solidFill>
                <a:schemeClr val="tx1"/>
              </a:solidFill>
            </a:endParaRPr>
          </a:p>
        </p:txBody>
      </p:sp>
      <p:sp>
        <p:nvSpPr>
          <p:cNvPr id="23" name="Rectangle 22">
            <a:extLst>
              <a:ext uri="{FF2B5EF4-FFF2-40B4-BE49-F238E27FC236}">
                <a16:creationId xmlns:a16="http://schemas.microsoft.com/office/drawing/2014/main" id="{FAEC1D1E-92C3-1386-79BF-88E9B8735594}"/>
              </a:ext>
            </a:extLst>
          </p:cNvPr>
          <p:cNvSpPr/>
          <p:nvPr/>
        </p:nvSpPr>
        <p:spPr>
          <a:xfrm>
            <a:off x="3597611" y="4328804"/>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Modeling(Design CNN)</a:t>
            </a:r>
            <a:endParaRPr lang="en-IN" dirty="0">
              <a:solidFill>
                <a:schemeClr val="tx1"/>
              </a:solidFill>
            </a:endParaRPr>
          </a:p>
        </p:txBody>
      </p:sp>
      <p:sp>
        <p:nvSpPr>
          <p:cNvPr id="24" name="Rectangle 23">
            <a:extLst>
              <a:ext uri="{FF2B5EF4-FFF2-40B4-BE49-F238E27FC236}">
                <a16:creationId xmlns:a16="http://schemas.microsoft.com/office/drawing/2014/main" id="{1B4F25CA-51EF-5588-57C9-0CD0B3A3FB9B}"/>
              </a:ext>
            </a:extLst>
          </p:cNvPr>
          <p:cNvSpPr/>
          <p:nvPr/>
        </p:nvSpPr>
        <p:spPr>
          <a:xfrm>
            <a:off x="680935" y="4328808"/>
            <a:ext cx="2354094" cy="77821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Augmentation</a:t>
            </a:r>
            <a:endParaRPr lang="en-IN" dirty="0">
              <a:solidFill>
                <a:schemeClr val="tx1"/>
              </a:solidFill>
            </a:endParaRPr>
          </a:p>
        </p:txBody>
      </p:sp>
      <p:sp>
        <p:nvSpPr>
          <p:cNvPr id="27" name="Arrow: Right 26">
            <a:extLst>
              <a:ext uri="{FF2B5EF4-FFF2-40B4-BE49-F238E27FC236}">
                <a16:creationId xmlns:a16="http://schemas.microsoft.com/office/drawing/2014/main" id="{D667A024-B31D-B533-3793-49E15E6430F6}"/>
              </a:ext>
            </a:extLst>
          </p:cNvPr>
          <p:cNvSpPr/>
          <p:nvPr/>
        </p:nvSpPr>
        <p:spPr>
          <a:xfrm>
            <a:off x="4657502" y="5899822"/>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8" name="Arrow: Right 27">
            <a:extLst>
              <a:ext uri="{FF2B5EF4-FFF2-40B4-BE49-F238E27FC236}">
                <a16:creationId xmlns:a16="http://schemas.microsoft.com/office/drawing/2014/main" id="{C3FCD892-6BB9-1450-6B5C-E1CF70A36EE3}"/>
              </a:ext>
            </a:extLst>
          </p:cNvPr>
          <p:cNvSpPr/>
          <p:nvPr/>
        </p:nvSpPr>
        <p:spPr>
          <a:xfrm>
            <a:off x="8968898" y="4586585"/>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C524BC5C-A56A-C621-7078-8E722F317D5D}"/>
              </a:ext>
            </a:extLst>
          </p:cNvPr>
          <p:cNvSpPr/>
          <p:nvPr/>
        </p:nvSpPr>
        <p:spPr>
          <a:xfrm>
            <a:off x="6108972" y="4536331"/>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0" name="Arrow: Right 29">
            <a:extLst>
              <a:ext uri="{FF2B5EF4-FFF2-40B4-BE49-F238E27FC236}">
                <a16:creationId xmlns:a16="http://schemas.microsoft.com/office/drawing/2014/main" id="{5176F009-717F-F68E-265E-158499A450D3}"/>
              </a:ext>
            </a:extLst>
          </p:cNvPr>
          <p:cNvSpPr/>
          <p:nvPr/>
        </p:nvSpPr>
        <p:spPr>
          <a:xfrm>
            <a:off x="3127441" y="4586586"/>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DB41A814-07A4-7470-F16A-19F291D3A331}"/>
              </a:ext>
            </a:extLst>
          </p:cNvPr>
          <p:cNvSpPr/>
          <p:nvPr/>
        </p:nvSpPr>
        <p:spPr>
          <a:xfrm>
            <a:off x="1597380" y="5927386"/>
            <a:ext cx="350196" cy="26264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cxnSp>
        <p:nvCxnSpPr>
          <p:cNvPr id="33" name="Straight Arrow Connector 32">
            <a:extLst>
              <a:ext uri="{FF2B5EF4-FFF2-40B4-BE49-F238E27FC236}">
                <a16:creationId xmlns:a16="http://schemas.microsoft.com/office/drawing/2014/main" id="{1975E9FD-B01B-DFD4-0562-0C1AE7E3C48E}"/>
              </a:ext>
            </a:extLst>
          </p:cNvPr>
          <p:cNvCxnSpPr/>
          <p:nvPr/>
        </p:nvCxnSpPr>
        <p:spPr>
          <a:xfrm flipV="1">
            <a:off x="7821038" y="5729591"/>
            <a:ext cx="457200" cy="197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58662FF-FA27-4CD3-D60A-4262B4A4FCA9}"/>
              </a:ext>
            </a:extLst>
          </p:cNvPr>
          <p:cNvCxnSpPr/>
          <p:nvPr/>
        </p:nvCxnSpPr>
        <p:spPr>
          <a:xfrm>
            <a:off x="7821038" y="6058709"/>
            <a:ext cx="457200" cy="131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1B53C4B-7D6E-A0C8-7C7B-28096AC1232E}"/>
              </a:ext>
            </a:extLst>
          </p:cNvPr>
          <p:cNvSpPr txBox="1"/>
          <p:nvPr/>
        </p:nvSpPr>
        <p:spPr>
          <a:xfrm>
            <a:off x="8399832" y="5500710"/>
            <a:ext cx="937099" cy="379656"/>
          </a:xfrm>
          <a:prstGeom prst="rect">
            <a:avLst/>
          </a:prstGeom>
          <a:noFill/>
        </p:spPr>
        <p:txBody>
          <a:bodyPr wrap="square" rtlCol="0">
            <a:spAutoFit/>
          </a:bodyPr>
          <a:lstStyle/>
          <a:p>
            <a:r>
              <a:rPr lang="en-US" dirty="0"/>
              <a:t>fire</a:t>
            </a:r>
            <a:endParaRPr lang="en-IN" dirty="0"/>
          </a:p>
        </p:txBody>
      </p:sp>
      <p:sp>
        <p:nvSpPr>
          <p:cNvPr id="40" name="TextBox 39">
            <a:extLst>
              <a:ext uri="{FF2B5EF4-FFF2-40B4-BE49-F238E27FC236}">
                <a16:creationId xmlns:a16="http://schemas.microsoft.com/office/drawing/2014/main" id="{3FF20251-C879-6550-6FAA-7B4AE407D9C3}"/>
              </a:ext>
            </a:extLst>
          </p:cNvPr>
          <p:cNvSpPr txBox="1"/>
          <p:nvPr/>
        </p:nvSpPr>
        <p:spPr>
          <a:xfrm>
            <a:off x="8386860" y="5982220"/>
            <a:ext cx="937099" cy="379656"/>
          </a:xfrm>
          <a:prstGeom prst="rect">
            <a:avLst/>
          </a:prstGeom>
          <a:noFill/>
        </p:spPr>
        <p:txBody>
          <a:bodyPr wrap="square" rtlCol="0">
            <a:spAutoFit/>
          </a:bodyPr>
          <a:lstStyle/>
          <a:p>
            <a:r>
              <a:rPr lang="en-US" dirty="0" err="1"/>
              <a:t>nofire</a:t>
            </a:r>
            <a:endParaRPr lang="en-IN" dirty="0"/>
          </a:p>
        </p:txBody>
      </p:sp>
    </p:spTree>
    <p:extLst>
      <p:ext uri="{BB962C8B-B14F-4D97-AF65-F5344CB8AC3E}">
        <p14:creationId xmlns:p14="http://schemas.microsoft.com/office/powerpoint/2010/main" val="270679001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3250096" cy="400110"/>
          </a:xfrm>
          <a:prstGeom prst="rect">
            <a:avLst/>
          </a:prstGeom>
          <a:gradFill flip="none" rotWithShape="1">
            <a:gsLst>
              <a:gs pos="0">
                <a:schemeClr val="tx2">
                  <a:lumMod val="75000"/>
                  <a:shade val="30000"/>
                  <a:satMod val="115000"/>
                </a:schemeClr>
              </a:gs>
              <a:gs pos="50000">
                <a:schemeClr val="tx2">
                  <a:lumMod val="75000"/>
                  <a:shade val="67500"/>
                  <a:satMod val="115000"/>
                </a:schemeClr>
              </a:gs>
              <a:gs pos="100000">
                <a:schemeClr val="tx2">
                  <a:lumMod val="75000"/>
                  <a:shade val="100000"/>
                  <a:satMod val="115000"/>
                </a:schemeClr>
              </a:gs>
            </a:gsLst>
            <a:path path="circle">
              <a:fillToRect l="100000" t="100000"/>
            </a:path>
            <a:tileRect r="-100000" b="-100000"/>
          </a:gradFill>
        </p:spPr>
        <p:txBody>
          <a:bodyPr wrap="square">
            <a:spAutoFit/>
          </a:bodyPr>
          <a:lstStyle/>
          <a:p>
            <a:r>
              <a:rPr lang="en-US" sz="2000" b="1" dirty="0">
                <a:solidFill>
                  <a:srgbClr val="213163"/>
                </a:solidFill>
              </a:rPr>
              <a:t> Problem Statement:  </a:t>
            </a:r>
            <a:endParaRPr lang="en-IN" sz="2000" b="1" dirty="0">
              <a:solidFill>
                <a:srgbClr val="213163"/>
              </a:solidFill>
            </a:endParaRPr>
          </a:p>
        </p:txBody>
      </p:sp>
      <p:sp>
        <p:nvSpPr>
          <p:cNvPr id="2" name="Rectangle 1"/>
          <p:cNvSpPr/>
          <p:nvPr/>
        </p:nvSpPr>
        <p:spPr>
          <a:xfrm>
            <a:off x="255104" y="1900889"/>
            <a:ext cx="11277600" cy="3056221"/>
          </a:xfrm>
          <a:prstGeom prst="rect">
            <a:avLst/>
          </a:prstGeom>
        </p:spPr>
        <p:txBody>
          <a:bodyPr wrap="square">
            <a:spAutoFit/>
          </a:bodyPr>
          <a:lstStyle/>
          <a:p>
            <a:pPr algn="just">
              <a:lnSpc>
                <a:spcPct val="150000"/>
              </a:lnSpc>
            </a:pPr>
            <a:r>
              <a:rPr lang="en-US" dirty="0"/>
              <a:t>Wildfires present a critical risk to ecosystems, wildlife, and human safety due to their rapid and often unpredictable spread. Early detection is essential for effective response and mitigation. This project aims to develop an intelligent deep learning-based system capable of automatically detecting forest fires from images. The system will accurately differentiate between fire and non-fire scenarios across diverse forest environments and varying fire conditions, addressing challenges such as false positives and missed detections. The objective is to enable timely alerts, thereby enhancing wildfire prevention and response efforts.</a:t>
            </a:r>
            <a:endParaRPr lang="en-IN" dirty="0"/>
          </a:p>
        </p:txBody>
      </p:sp>
    </p:spTree>
    <p:extLst>
      <p:ext uri="{BB962C8B-B14F-4D97-AF65-F5344CB8AC3E}">
        <p14:creationId xmlns:p14="http://schemas.microsoft.com/office/powerpoint/2010/main" val="3196592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64279"/>
            <a:ext cx="2894497" cy="400110"/>
          </a:xfrm>
          <a:prstGeom prst="rect">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lin ang="13500000" scaled="1"/>
            <a:tileRect/>
          </a:gradFill>
        </p:spPr>
        <p:txBody>
          <a:bodyPr wrap="square">
            <a:spAutoFit/>
          </a:bodyPr>
          <a:lstStyle/>
          <a:p>
            <a:r>
              <a:rPr lang="en-US" sz="2000" b="1" dirty="0">
                <a:solidFill>
                  <a:srgbClr val="213163"/>
                </a:solidFill>
              </a:rPr>
              <a:t>  Solution:  </a:t>
            </a:r>
            <a:endParaRPr lang="en-IN" sz="2000" b="1" dirty="0">
              <a:solidFill>
                <a:srgbClr val="213163"/>
              </a:solidFill>
            </a:endParaRPr>
          </a:p>
        </p:txBody>
      </p:sp>
      <p:sp>
        <p:nvSpPr>
          <p:cNvPr id="2" name="Rectangle 1"/>
          <p:cNvSpPr/>
          <p:nvPr/>
        </p:nvSpPr>
        <p:spPr>
          <a:xfrm>
            <a:off x="255103" y="1739282"/>
            <a:ext cx="11277601" cy="4780283"/>
          </a:xfrm>
          <a:prstGeom prst="rect">
            <a:avLst/>
          </a:prstGeom>
        </p:spPr>
        <p:txBody>
          <a:bodyPr wrap="square">
            <a:spAutoFit/>
          </a:bodyPr>
          <a:lstStyle/>
          <a:p>
            <a:pPr algn="just">
              <a:lnSpc>
                <a:spcPct val="150000"/>
              </a:lnSpc>
              <a:buNone/>
            </a:pPr>
            <a:r>
              <a:rPr lang="en-US" dirty="0"/>
              <a:t>To address the challenge of early forest fire detection, a Deep Learning-based image classification approach was implemented using a Convolutional Neural Network (CNN). The model was trained on the Wildfire Dataset from Kaggle, which contains labeled images of fire and non-fire scenarios. The CNN architecture consists of convolutional layers for extracting visual features, pooling layers to reduce dimensionality, dropout layers to prevent overfitting, and dense layers for final classification. This design allows the model to accurately classify and generalize fire detection across different forest regions. The model achieved an accuracy of approximately 81.77% on unseen data. Once deployed, it can be effectively used in real-time applications such as video surveillance, drone-based forest monitoring, and mobile alert systems, significantly enhancing the speed and reliability of wildfire response efforts.</a:t>
            </a:r>
          </a:p>
          <a:p>
            <a:pPr algn="just">
              <a:lnSpc>
                <a:spcPct val="150000"/>
              </a:lnSpc>
              <a:buNone/>
            </a:pPr>
            <a:endParaRPr lang="en-US" dirty="0"/>
          </a:p>
          <a:p>
            <a:pPr algn="just">
              <a:lnSpc>
                <a:spcPct val="150000"/>
              </a:lnSpc>
              <a:buNone/>
            </a:pPr>
            <a:r>
              <a:rPr lang="en-US" b="1" dirty="0" err="1"/>
              <a:t>Github</a:t>
            </a:r>
            <a:r>
              <a:rPr lang="en-US" b="1" dirty="0"/>
              <a:t> Link :  </a:t>
            </a:r>
            <a:r>
              <a:rPr lang="en-US" dirty="0"/>
              <a:t>https://github.com/FarihaNaaz20/Forest-Fire-Detection</a:t>
            </a:r>
          </a:p>
        </p:txBody>
      </p:sp>
    </p:spTree>
    <p:extLst>
      <p:ext uri="{BB962C8B-B14F-4D97-AF65-F5344CB8AC3E}">
        <p14:creationId xmlns:p14="http://schemas.microsoft.com/office/powerpoint/2010/main" val="3002968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5579" y="1054412"/>
            <a:ext cx="3923196" cy="400110"/>
          </a:xfrm>
          <a:prstGeom prst="rect">
            <a:avLst/>
          </a:prstGeom>
          <a:gradFill flip="none" rotWithShape="1">
            <a:gsLst>
              <a:gs pos="0">
                <a:schemeClr val="tx2">
                  <a:lumMod val="90000"/>
                  <a:shade val="30000"/>
                  <a:satMod val="115000"/>
                </a:schemeClr>
              </a:gs>
              <a:gs pos="50000">
                <a:schemeClr val="tx2">
                  <a:lumMod val="90000"/>
                  <a:shade val="67500"/>
                  <a:satMod val="115000"/>
                </a:schemeClr>
              </a:gs>
              <a:gs pos="100000">
                <a:schemeClr val="tx2">
                  <a:lumMod val="90000"/>
                  <a:shade val="100000"/>
                  <a:satMod val="115000"/>
                </a:schemeClr>
              </a:gs>
            </a:gsLst>
            <a:path path="circle">
              <a:fillToRect t="100000" r="100000"/>
            </a:path>
            <a:tileRect l="-100000" b="-100000"/>
          </a:grad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AutoShape 2"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4" name="AutoShape 4"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5" name="AutoShape 6"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6" name="AutoShape 8"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7" name="AutoShape 10"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8" name="AutoShape 12"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9" name="AutoShape 14"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0" name="AutoShape 16"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1" name="AutoShape 18"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2" name="AutoShape 20"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3" name="AutoShape 22"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4" name="AutoShape 24"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
        <p:nvSpPr>
          <p:cNvPr id="15" name="AutoShape 26" descr="data:image/png;base64,iVBORw0KGgoAAAANSUhEUgAAAkgAAAHHCAYAAABEEKc/AAAAOnRFWHRTb2Z0d2FyZQBNYXRwbG90bGliIHZlcnNpb24zLjEwLjAsIGh0dHBzOi8vbWF0cGxvdGxpYi5vcmcvlHJYcgAAAAlwSFlzAAAPYQAAD2EBqD+naQAAo3RJREFUeJzs3Xd4k2X3wPFvku5NaUtbKBSQTdlQlsoSEC0iQ4aKIMOBC5woiOJPcSLuydBXEERxC8hU2aPsUTZldFCgeyfP74+nCZS20JH0Sdrzua5eb0mfPDnBl/b0vs99jk5RFAUhhBBCCGGh1zoAIYQQQgh7IwmSEEIIIcQ1JEESQgghhLiGJEhCCCGEENeQBEkIIYQQ4hqSIAkhhBBCXEMSJCGEEEKIa0iCJIQQQghxDUmQhBBCCCGuIQmSEMKu6HQ6XnnllTI/79SpU+h0OhYsWGD1mIQQ1Y8kSEKIIhYsWIBOp0On07Fhw4YiX1cUhbCwMHQ6HXfeeacGEVrHX3/9hU6nIzQ0FJPJpHU4Qgg7IgmSEKJEbm5uLFq0qMjj//zzD2fPnsXV1VWDqKxn4cKFhIeHExcXx9q1a7UORwhhRyRBEkKUaMCAASxdupT8/PxCjy9atIj27dsTHBysUWQVl5GRwa+//sqUKVNo27YtCxcu1DqkEmVkZGgdghDVjiRIQogSjRw5kosXL7Jq1SrLY7m5ufz444+MGjWq2OdkZGTw9NNPExYWhqurK02aNOHdd99FUZRC1+Xk5DB58mQCAwPx9vZm4MCBnD17tth7njt3jgcffJBatWrh6upKixYtmDdvXoXe288//0xWVhbDhg1jxIgRLFu2jOzs7CLXZWdn88orr9C4cWPc3NwICQlh8ODBHD9+3HKNyWTigw8+ICIiAjc3NwIDA+nfvz87duwArl8fdW3N1SuvvIJOp+PgwYOMGjWKGjVq0L17dwD27t3LmDFjaNCgAW5ubgQHB/Pggw9y8eLFYv/Oxo0bR2hoKK6urtSvX59HHnmE3NxcTpw4gU6n4/333y/yvE2bNqHT6fj+++/L+lcqRJXipHUAQgj7FR4eTpcuXfj++++5/fbbAVi+fDkpKSmMGDGCDz/8sND1iqIwcOBA1q1bx7hx42jTpg0rV67k2Wef5dy5c4V+II8fP57vvvuOUaNG0bVrV9auXcsdd9xRJIaEhAQ6d+6MTqfjscceIzAwkOXLlzNu3DhSU1N56qmnyvXeFi5cSM+ePQkODmbEiBG88MIL/P777wwbNsxyjdFo5M4772TNmjWMGDGCJ598krS0NFatWsX+/ftp2LAhAOPGjWPBggXcfvvtjB8/nvz8fP777z+2bNlChw4dyhXfsGHDaNSoEW+88YYluVy1ahUnTpxg7NixBAcHc+DAAb788ksOHDjAli1b0Ol0AJw/f55OnTqRnJzMxIkTadq0KefOnePHH38kMzOTBg0a0K1bNxYuXMjkyZOL/L14e3tz1113lStuIaoMRQghrjF//nwFULZv3658/PHHire3t5KZmakoiqIMGzZM6dmzp6IoilKvXj3ljjvusDzvl19+UQDl//7v/wrdb+jQoYpOp1OOHTumKIqi7N69WwGURx99tNB1o0aNUgBlxowZlsfGjRunhISEKElJSYWuHTFihOLr62uJ6+TJkwqgzJ8//4bvLyEhQXFyclK++uory2Ndu3ZV7rrrrkLXzZs3TwGU2bNnF7mHyWRSFEVR1q5dqwDKE088UeI114vt2vc7Y8YMBVBGjhxZ5Frze73a999/rwDKv//+a3ls9OjRil6vV7Zv315iTF988YUCKIcOHbJ8LTc3VwkICFAeeOCBIs8TorqRLTYhxHXdc889ZGVl8ccff5CWlsYff/xR4vbaX3/9hcFg4Iknnij0+NNPP42iKCxfvtxyHVDkumtXgxRF4aeffiIqKgpFUUhKSrJ89OvXj5SUFKKjo8v8nhYvXoxer2fIkCGWx0aOHMny5cu5fPmy5bGffvqJgIAAHn/88SL3MK/W/PTTT+h0OmbMmFHiNeXx8MMPF3nM3d3d8nl2djZJSUl07twZwPL3YDKZ+OWXX4iKiip29coc0z333IObm1uh2quVK1eSlJTEfffdV+64hagqJEESQlxXYGAgffr0YdGiRSxbtgyj0cjQoUOLvfb06dOEhobi7e1d6PFmzZpZvm7+X71eb9miMmvSpEmhP1+4cIHk5GS+/PJLAgMDC32MHTsWgMTExDK/p++++45OnTpx8eJFjh07xrFjx2jbti25ubksXbrUct3x48dp0qQJTk4lVyMcP36c0NBQ/P39yxzH9dSvX7/IY5cuXeLJJ5+kVq1auLu7ExgYaLkuJSUFUP/OUlNTadmy5XXv7+fnR1RUVKFTigsXLqR27dr06tXLiu9ECMckNUhCiBsaNWoUEyZMID4+nttvvx0/P79KeV1zb6L77ruPBx54oNhrWrVqVaZ7Hj16lO3btwPQqFGjIl9fuHAhEydOLGOk11fSSpLRaCzxOVevFpndc889bNq0iWeffZY2bdrg5eWFyWSif//+5erjNHr0aJYuXcqmTZuIiIjgt99+49FHH0Wvl9+dhZAESQhxQ3fffTcPPfQQW7ZsYcmSJSVeV69ePVavXk1aWlqhVaTDhw9bvm7+X5PJZFmhMYuJiSl0P/MJN6PRSJ8+fazyXhYuXIizszP/+9//MBgMhb62YcMGPvzwQ2JjY6lbty4NGzZk69at5OXl4ezsXOz9GjZsyMqVK7l06VKJq0g1atQAIDk5udDj5hW10rh8+TJr1qzh1Vdf5eWXX7Y8fvTo0ULXBQYG4uPjw/79+294z/79+xMYGMjChQuJjIwkMzOT+++/v9QxCVGVya8JQogb8vLy4rPPPuOVV14hKiqqxOsGDBiA0Wjk448/LvT4+++/j06ns5yEM//vtafg5syZU+jPBoOBIUOG8NNPPxX7A//ChQtlfi8LFy7k5ptvZvjw4QwdOrTQx7PPPgtgOeI+ZMgQkpKSirwfwHKybMiQISiKwquvvlriNT4+PgQEBPDvv/8W+vqnn35a6rjNyZxyTbuEa//O9Ho9gwYN4vfff7e0GSguJgAnJydGjhzJDz/8wIIFC4iIiCjzipwQVZWsIAkhSqWkLa6rRUVF0bNnT1566SVOnTpF69at+fvvv/n111956qmnLDVHbdq0YeTIkXz66aekpKTQtWtX1qxZw7Fjx4rc880332TdunVERkYyYcIEmjdvzqVLl4iOjmb16tVcunSp1O9h69atHDt2jMcee6zYr9euXZt27dqxcOFCnn/+eUaPHs23337LlClT2LZtGzfffDMZGRmsXr2aRx99lLvuuouePXty//338+GHH3L06FHLdtd///1Hz549La81fvx43nzzTcaPH0+HDh34999/OXLkSKlj9/Hx4ZZbbuHtt98mLy+P2rVr8/fff3Py5Mki177xxhv8/fff3HrrrUycOJFmzZoRFxfH0qVL2bBhQ6Et0tGjR/Phhx+ybt063nrrrVLHI0SVp90BOiGEvbr6mP/1XHvMX1EUJS0tTZk8ebISGhqqODs7K40aNVLeeecdy/Fys6ysLOWJJ55QatasqXh6eipRUVHKmTNnihx7VxT1WP6kSZOUsLAwxdnZWQkODlZ69+6tfPnll5ZrSnPM//HHH1cA5fjx4yVe88orryiAsmfPHkVR1KP1L730klK/fn3Law8dOrTQPfLz85V33nlHadq0qeLi4qIEBgYqt99+u7Jz507LNZmZmcq4ceMUX19fxdvbW7nnnnuUxMTEEo/5X7hwoUhsZ8+eVe6++27Fz89P8fX1VYYNG6acP3++2L+z06dPK6NHj1YCAwMVV1dXpUGDBsqkSZOUnJycIvdt0aKFotfrlbNnz5b49yJEdaNTlGvWa4UQQlQrbdu2xd/fnzVr1mgdihB2Q2qQhBCiGtuxYwe7d+9m9OjRWocihF2RFSQhhKiG9u/fz86dO3nvvfdISkrixIkTuLm5aR2WEHZDVpCEEKIa+vHHHxk7dix5eXl8//33khwJcQ1ZQRJCCCGEuIasIAkhhBBCXEMSJCGEEEKIa0ijyHIymUycP38eb2/vCk3sFkIIIUTlURSFtLQ0QkNDrzt3UBKkcjp//jxhYWFahyGEEEKIcjhz5gx16tQp8euSIJWTeRDnmTNn8PHx0TgaIYQQQpRGamoqYWFhhQZqF0cSpHIyb6v5+PhIgiSEEEI4mBuVx0iRthBCCCHENSRBEkIIIYS4hiRIQgghhBDXkBokGzMajeTl5WkdhrACZ2dnDAaD1mEIIYSoBJIg2YiiKMTHx5OcnKx1KMKK/Pz8CA4Olt5XQghRxUmCZCPm5CgoKAgPDw/5gergFEUhMzOTxMREAEJCQjSOSAghhC1JgmQDRqPRkhzVrFlT63CElbi7uwOQmJhIUFCQbLcJIUQVJkXaNmCuOfLw8NA4EmFt5v+mUlcmhBBVmyRINiTbalWP/DcVQojqQRIkIYQQQohraJ4gffLJJ4SHh+Pm5kZkZCTbtm277vVz5syhSZMmuLu7ExYWxuTJk8nOzrZ8PTw8HJ1OV+Rj0qRJlmt69OhR5OsPP/ywzd5jdRYeHs6cOXO0DkMIIYQoE02LtJcsWcKUKVP4/PPPiYyMZM6cOfTr14+YmBiCgoKKXL9o0SJeeOEF5s2bR9euXTly5AhjxoxBp9Mxe/ZsALZv347RaLQ8Z//+/dx2220MGzas0L0mTJjAzJkzLX+u7vVCN9o6mjFjBq+88kqZ77t9+3Y8PT3LGZUQQgihDU0TpNmzZzNhwgTGjh0LwOeff86ff/7JvHnzeOGFF4pcv2nTJrp168aoUaMAdXVi5MiRbN261XJNYGBgoee8+eabNGzYkFtvvbXQ4x4eHgQHB1v7LTmsuLg4y+dLlizh5ZdfJiYmxvKYl5eX5XNFUTAajTg53fj/Ptf+9xBXKIqCSQGDXuqahKgqTCaFPJMJVyc55eroNNtiy83NZefOnfTp0+dKMHo9ffr0YfPmzcU+p2vXruzcudOyDXfixAn++usvBgwYUOJrfPfddzz44INFVkgWLlxIQEAALVu2ZOrUqWRmZl433pycHFJTUwt9VCXBwcGWD19fX3Q6neXPhw8fxtvbm+XLl9O+fXtcXV3ZsGEDx48f56677qJWrVp4eXnRsWNHVq9eXei+126x6XQ6vv76a+6++248PDxo1KgRv/32WyW/W/vw5orDNH95BTHxaVqHIoSwkheW7aXdzFXy77oK0GwFKSkpCaPRSK1atQo9XqtWLQ4fPlzsc0aNGkVSUhLdu3dHURTy8/N5+OGHefHFF4u9/pdffiE5OZkxY8YUuU+9evUIDQ1l7969PP/888TExLBs2bIS4501axavvvpq2d5kAUVRyMoz3vhCG3B3Nljt5NULL7zAu+++S4MGDahRowZnzpxhwIABvP7667i6uvLtt98SFRVFTEwMdevWLfE+r776Km+//TbvvPMOH330Effeey+nT5/G39/fKnE6ij/2xJGTb+LPvedpEtxE63CEEBV0KSOXZdHnyDcpfPHPcWYPb6N1SKICHKpR5Pr163njjTf49NNPiYyM5NixYzz55JO89tprTJ8+vcj1c+fO5fbbbyc0NLTQ4xMnTrR8HhERQUhICL179+b48eM0bNiw2NeeOnUqU6ZMsfw5NTWVsLCwUsWdlWek+csrS3WttR2c2Q8PF+v8Z545cya33Xab5c/+/v60bt3a8ufXXnuNn3/+md9++43HHnusxPuMGTOGkSNHAvDGG2/w4Ycfsm3bNvr372+VOB3BpYxcziVnAbDl5CWNoxFCWMNf++LINykA/L73PC/c3pQgHzeNoxLlpVmCFBAQgMFgICEhodDjCQkJJdYGTZ8+nfvvv5/x48cDanKTkZHBxIkTeemll9Drr+wYnj59mtWrV193VcgsMjISgGPHjpWYILm6uuLq6lqq91ZVdejQodCf09PTeeWVV/jzzz+Ji4sjPz+frKwsYmNjr3ufVq1aWT739PTEx8fHMsKjuth/LsXy+e4zyWTnGXFzlpoFIRzZb3vOA2pdYZ5R4bstp5nSV1aHHZVmCZKLiwvt27dnzZo1DBo0CACTycSaNWtKXH3IzMwslAQBlnEPiqIUenz+/PkEBQVxxx133DCW3bt3A7abr+XubODgzH42uXdpXttarj2N9swzz7Bq1SreffddbrrpJtzd3Rk6dCi5ubnXvY+zs3OhP+t0Okwmk9XidAT7z19JkHLzTew5k0xkAxlLI4SjikvJYvspdTV46u1N+b8/D7FwayyP9rxJfvlxUJpusU2ZMoUHHniADh060KlTJ+bMmUNGRoblVNvo0aOpXbs2s2bNAiAqKorZs2fTtm1byxbb9OnTiYqKKjQXy2QyMX/+fB544IEiJ62OHz/OokWLGDBgADVr1mTv3r1MnjyZW265pdDKhjXpdDqrbXPZk40bNzJmzBjuvvtuQF1ROnXqlLZBOYgD59Qif70OTApsPXlJEiQhHNife+NQFOgYXoMxXcOZt+Ek51Oy+W3Pee7pULpyDGFfNP2pPXz4cC5cuMDLL79MfHw8bdq0YcWKFZbC7djY2EIrRtOmTUOn0zFt2jTOnTtHYGAgUVFRvP7664Xuu3r1amJjY3nwwQeLvKaLiwurV6+2JGNhYWEMGTKEadOm2fbNVkGNGjVi2bJlREVFodPpmD59erVbCSqvfQVbbP1aBLN8fzzbpA5JCIdm3l4b2DoUJ4OeB7qGM2v5YeZvPMWw9nVkTJED0nxZ47HHHitxS239+vWF/uzk5MSMGTOYMWPGde/Zt2/fIltuZmFhYfzzzz/lilUUNnv2bB588EG6du1KQEAAzz//fJVrf2ALKZl5xF5S20qM7Vaf5fvj2Xn6MnlGE84GzZvbCyHK6GRSBnvPpmDQ6xgQoZZqjOhYlzmrj3IoLpUtJy7RpaGsEDsazRMkYX/GjBlTqDVCjx49ik04w8PDWbt2baHHrh7pAhTZcivuPsnJyeWO1REdiFNXj+rUcKdjeA38PV24lJHL3rMptK9XQ+PohBBl9XvB6lG3mwKo6aUe5vH1cGZI+9p8tyWW+RtPSoLkgOTXVSEqmfkEW0RttSFnx3A1KZJtNiEcj6IohbbXrjama30AVh1KIPbi9ZsRC/sjCZIQlWx/QYF2y9q+AETWV3+z3HryomYxCSHK51BcGscS03Fx0tOvReHGxzcFeXFr40AUBRZsOqVNgKLcJEESopKZj/hbEqQGagfxHacuk2+UInchHIl59ahXkyC83ZyLfH1st3AAfthxhrTsvMoMTVSQJEhCVKL0nHxOJmUA0CLUB4CmwT54uzmRnpPPoTiZ3ySEo1AUxVJ/NLBNaLHX3NIokIaBnqTn5PPjzrOVGZ6oIEmQhKhEB8+noigQ4utGQEExp0Gvo1O4uook22xCOI7o2MucS87C08VAr6ZBxV6j1+sY202tRVqw6RQmU/EnrIX9kQRJiEpk7n9k3l4z61TfnCBJobYQjuK33erqUd8Wwdftlj24XW183Jw4fTGTtYer11glRyYJkhCV6IA5QQotnCCZu2hvP3VJfsMUwgHkG038uS8OKHp67VoeLk6MjKwLwLyNJ20em7AOSZCEqERXCrR9Cj3eMtQHDxcDyZl5xCRIHZIQ9m7ziYskpedSw8OZ7o0Cbnj96C7hGPQ6Nh2/yOF4aajrCCRBEqKSZObmcywxHVB7IF3NyaC3NImUfkhC2D/z9trtESGl6oBf28+d/i2CAZi/4ZQtQxNWIgmSsJoePXrw1FNPWf4cHh7OnDlzrvscnU7HL7/8UuHXttZ9bOlQXBomBQK9XQnycSvy9c4NpB+SEI4gJ9/IigPxwI23165mPvL/8+5zXEzPsUVowookQRIAREVF0b9//2K/9t9//6HT6di7d2+Z7rl9+3YmTpxojfAsXnnlFdq0aVPk8bi4OG6//Xarvpa1HTBvr4X6FPv1yIJC7W0nL5U4S1AIob31MRdIy84n2MfNcgK1NNrXq0GrOr7k5pv4flusDSMU1iAJkgBg3LhxrFq1irNni/bpmD9/Ph06dKBVq1ZlumdgYCAeHh7WCvG6goODcXV1rZTXKq99Z6+MGClORB1fXJ30JKXncvxCRmWGJoQoA3NzyDtbhaDX60r9PJ1Ox4MFR/7/t+U0ufnSGNaeSYIkALjzzjsJDAxkwYIFhR5PT09n6dKlDBo0iJEjR1K7dm08PDyIiIjg+++/v+49r91iO3r0KLfccgtubm40b96cVatWFXnO888/T+PGjfHw8KBBgwZMnz6dvDy1++yCBQt49dVX2bNnDzqdDp1OZ4n32i22ffv20atXL9zd3alZsyYTJ04kPT3d8vUxY8YwaNAg3n33XUJCQqhZsyaTJk2yvJYt7D+vFma2KCFBcnUy0K6uWock22xC2KeMnHzWHEoASm4OeT0DIkII8nYlITWH5fvjrB2esCJJkCqDokBuhjYfpdyqcXJyYvTo0SxYsKDQ9s7SpUsxGo3cd999tG/fnj///JP9+/czceJE7r//frZt21aq+5tMJgYPHoyLiwtbt27l888/5/nnny9ynbe3NwsWLODgwYN88MEHfPXVV7z//vsADB8+nKeffpoWLVoQFxdHXFwcw4cPL3KPjIwM+vXrR40aNdi+fTtLly5l9erVPPbYY4WuW7duHcePH2fdunV88803LFiwoEiCaC3ZeUaOFpxOu7YH0tU6XbXNJoSwP6sOJpCdZyK8pkeJq8HX4+Kk5/7O9QCYt+GkbKfbMSetA6gW8jLhjbL/pmEVL54HF89SXfrggw/yzjvv8M8//9CjRw9A3V4bMmQI9erV45lnnrFc+/jjj7Ny5Up++OEHOnXqdMN7r169msOHD7Ny5UpCQ9W/izfeeKNI3dC0adMsn4eHh/PMM8+wePFinnvuOdzd3fHy8sLJyYng4OASX2vRokVkZ2fz7bff4umpvvePP/6YqKgo3nrrLWrVUgdK1qhRg48//hiDwUDTpk254447WLNmDRMmTCjV31dZxMSnkW9S8Pd0IdS3aIG2WWQDf1gDW0+odUg6XemX74UQtmfeXhvYOrTc/z5HRdblo3XH2HM2hejYZMsJVmFfZAVJWDRt2pSuXbsyb948AI4dO8Z///3HuHHjMBqNvPbaa0RERODv74+XlxcrV64kNrZ0hYaHDh0iLCzMkhwBdOnSpch1S5YsoVu3bgQHB+Pl5cW0adNK/RpXv1br1q0tyRFAt27dMJlMxMTEWB5r0aIFBsOV7rchISEkJtqmy625/1GLUJ/rflNtV7cGzgYd8anZnLmUZZNYhBDlczkjl3+PXADKt71mVtPLlUEFz5fGkfZLVpAqg7OHupKj1WuXwbhx43j88cf55JNPmD9/Pg0bNuTWW2/lrbfe4oMPPmDOnDlERETg6enJU089RW5urtVC3bx5M/feey+vvvoq/fr1w9fXl8WLF/Pee+9Z7TWu5uxcePK2TqfDZLJN0eT+c2r90Y2W5N2cDbSu48eO05fZcvIidWtWTpG7EOLGVhyIJ9+k0CzEh5uCvCt0r7Hd6vPDjrOs2B/P+eQsQv3crRSlsBZZQaoMOp26zaXFRxmXgO+55x70ej2LFi3i22+/5cEHH0Sn07Fx40buuusu7rvvPlq3bk2DBg04cuRIqe/brFkzzpw5Q1zclaLELVu2FLpm06ZN1KtXj5deeokOHTrQqFEjTp8+XegaFxcXjEbjDV9rz549ZGRcOQm2ceNG9Ho9TZo0KXXM1rS/hBlsxYlsUDCX7YTUIQlhT8zNIcvS+6gkzUJ86NKgJkaTwrebT9/4CaLSSYIkCvHy8mL48OFMnTqVuLg4xowZA0CjRo1YtWoVmzZt4tChQzz00EMkJCSU+r59+vShcePGPPDAA+zZs4f//vuPl156qdA1jRo1IjY2lsWLF3P8+HE+/PBDfv7550LXhIeHc/LkSXbv3k1SUhI5OUWbrd177724ubnxwAMPsH//ftatW8fjjz/O/fffb6k/qky5+SZi4gsKtENvnCB1qq82jNx2Sk6yCWEvElKz2VJwujSqdYhV7vlgd/XI//fbYsnKvf4vfqLySYIkihg3bhyXL1+mX79+lpqhadOm0a5dO/r160ePHj0IDg5m0KBBpb6nXq/n559/Jisri06dOjF+/Hhef/31QtcMHDiQyZMn89hjj9GmTRs2bdrE9OnTC10zZMgQ+vfvT8+ePQkMDCy21YCHhwcrV67k0qVLdOzYkaFDh9K7d28+/vjjsv9lWMGRhDRyjSZ83JwI87/xMnr7ejUw6HWcuZTF+WSpQxLCHvyxNw5FUf991qlhna3vXk2DqOvvQUpWHst2Fe1BJ7SlU+SMYbmkpqbi6+tLSkoKPj6FOyNnZ2dz8uRJ6tevj5tbySeWhOMpz3/bJdtjef6nfXRtWJNFEzqX6jl3fbKRPWeSmTO8DYPa1q5IyEIIKzD/m3x1YAse6BputfvO23CSmX8c5KYgL1ZNvkVOrlaC6/38vpqsIAlhY+YC7dLUH5mZx45Iw0ghtHf6YgZ7ziSj16mNHq1pWIc6eLk6cSwxnf+OJln13qJiJEESwsb2laFA28ySIEmhthCa+72g91HXhgEEelt3pJG3mzPDOtQB5Mi/vZEESQgbyjeaOBRXsIJUwpDa4nQI90engxNJGSSmZdsqPCFEKVzdHNIWxnQNR6dTh+Aev5B+4yeISiEJkhA2dPxCBjn5JrxcnQivWbqO5gC+7s40C1YTKhk7IoR2DsenciQhHReDnn4tS+7gXxH1anrSu6l6wnbBxlM2eQ1RdpIg2ZDUv1c9Zf1vat5eax7qU6ap3yD9kISwB+beR7c2CcTX3fkGV5ffg93DAfhx51lSMm03NFuUniRINmDu0JyZmalxJMLazP9Nr+3CXRJLg8hS9D+6VqQMrhVCU4qi8Pte226vmXVpUJOmwd5k5RlZsqNs45WEbcioERswGAz4+flZ5np5eHjI0U0HpygKmZmZJCYm4ufnV2iG2/UcKJjBFlGn9PVHZh3D1QQpJiGNSxm5+Hu6lPkeQojy23UmmTOXsvBwMdCnmW2bzOp0Oh7sVp/nftrLN5tO82C3+jgZZA1DS5Ig2Yh52rythp8Kbfj5+Vn+296I0aRw4Ly5QLvsK0g1vVxpFOTF0cR0tp+6RL8Wtql/EEIUz7y9dlvzWri7lO6XoooY2CaUN1cc5lxyFqsOJnC7lVsKiLLRPEH65JNPeOedd4iPj6d169Z89NFHdOrUqcTr58yZw2effUZsbCwBAQEMHTqUWbNmWZr2vfLKK7z66quFntOkSRMOHz5s+XN2djZPP/00ixcvJicnh379+vHpp59adQyFTqcjJCSEoKAg8vJkP7kqcHZ2LvXKEcDJpAwyc424OxtoEOhVrteMbODP0cR0tp6QBEmIymQ0Kfy5T50daevtNTM3ZwP3Rtblo7XHmLfxpCRIGtM0QVqyZAlTpkzh888/JzIykjlz5tCvXz9iYmIICgoqcv2iRYt44YUXmDdvHl27duXIkSOMGTMGnU7H7NmzLde1aNGC1atXW/7s5FT4bU6ePJk///yTpUuX4uvry2OPPcbgwYPZuHGj1d+jwWAo0w9VUXXsv6pA21DGAm2zyPo1+W5LrDSMFKKSbTlxkQtpOfi6O3Nzo8BKe937Otfj83+Os/3UZfadTSGiTtlXn4V1aLrBOXv2bCZMmMDYsWNp3rw5n3/+OR4eHsybN6/Y6zdt2kS3bt0YNWoU4eHh9O3bl5EjR7Jt27ZC1zk5OREcHGz5CAgIsHwtJSWFuXPnMnv2bHr16kX79u2ZP38+mzZtKjJdXoiKuFKgXfb6IzNzofbBuFRSs2UlUojKYt5eGxARjItT5f2orOXjxh0FK0fzpXGkpjRLkHJzc9m5cyd9+vS5EoxeT58+fdi8eXOxz+natSs7d+60JEQnTpzgr7/+YsCAAYWuO3r0KKGhoTRo0IB7772X2NgrJwJ27txJXl5eoddt2rQpdevWLfF1AXJyckhNTS30IcT17C8o0G5Rhg7a1wrycaN+gCeKAjtOyWk2ISpDTr6R5fvV7bWoStpeu9qD3esD8Pve8ySmSqNYrWiWICUlJWE0GovU/dSqVYv4+PhinzNq1ChmzpxJ9+7dcXZ2pmHDhvTo0YMXX3zRck1kZCQLFixgxYoVfPbZZ5w8eZKbb76ZtLQ0AOLj43FxccHPz6/Urwswa9YsfH19LR9hYWHlfOeiOjCZFA4UzGCLqECCBNAp3DyXTRIkISrDv0eSSM3OJ8jblcj6NSv99VvV8aN9vRrkGRW+2ypH/rXiUGcI169fzxtvvMGnn35KdHQ0y5Yt488//+S1116zXHP77bczbNgwWrVqRb9+/fjrr79ITk7mhx9+qNBrT506lZSUFMvHmTNnKvp2RBUWeymTtJx8XJz03BRUvgJtM2kYKUTlMo8WubNVaLnrByvqwW7qKtLCLafJzjNqEkN1p1mRdkBAAAaDgYSEhEKPJyQklHiMevr06dx///2MHz8egIiICDIyMpg4cSIvvfQSen3RfM/Pz4/GjRtz7NgxQD1+n5ubS3JycqFVpOu9LoCrqyuurtYdUiiqLvP2WrNgb5wr2MsksoH6G+y+cylk5OTj6ar54VMhqqzM3HxWH1R/Lg1sU/nba2b9WtQi1NeN8ynZ/L7nPMM6yK5FZdNsBcnFxYX27duzZs0ay2Mmk4k1a9bQpUuXYp+TmZlZJAkynxAraQREeno6x48fJyRELXpr3749zs7OhV43JiaG2NjYEl9XiLIyjxhpWcHtNYDafu7U9nPHaFKIjr1c4fsJIUq2+lAiWXlG6tX0oLWGJ8icDHpGdw0HYN7GUzK6SgOabrFNmTKFr776im+++YZDhw7xyCOPkJGRwdixYwEYPXo0U6dOtVwfFRXFZ599xuLFizl58iSrVq1i+vTpREVFWRKlZ555hn/++YdTp06xadMm7r77bgwGAyNHjgTA19eXcePGMWXKFNatW8fOnTsZO3YsXbp0oXPnzpX/lyCqJHP9kTUSJJBtNiEqi/n0WlSrUM0nIIzoGIa7s4FDcalSg6gBTdfqhw8fzoULF3j55ZeJj4+nTZs2rFixwlK4HRsbW2jFaNq0aeh0OqZNm8a5c+cIDAwkKiqK119/3XLN2bNnGTlyJBcvXiQwMJDu3buzZcsWAgOv9LF4//330ev1DBkypFCjSCGsQVEUyxZbRQu0zSLr+7Ms+pzMZRPChlIy8/jniDr9QMvtNTM/DxcGt6vNwq2xzNtwks4NKr9gvDrTKbJuVy6pqan4+vqSkpKCj0/5+9yIqufMpUxufnsdzgYd+1/th6tTxRuFnkrKoMe763Ex6Nn7Sl/cnKX5qBDWtmR7LM//tI+mwd6seOoWrcMB4FhiGn1m/4tOB/8805O6NT20Dsnhlfbnt0OdYhPCEZgH1Dau5W2V5AigXk0Pavm4kms0sSs22Sr3FEIUZj69pkXvo5LcFOTNLY0DURT4ZvMprcOpViRBEsLK9lup/9HVdDodnQr6scg2mxDWl5iWzebj6kifqFb2kyABPNgtHIAftp8hPSdf22CqEUmQhLAy8wm2inTQLo557IjMZRO2sHxfHE//sIeUzOo50ubPvXGYFGgT5md321i3NAqkQaAnaTn5/LhDevBVFkmQhLAiRVGsMoOtOOYEKTr2Mrn5JqveW1RvF9NzeGbpHn6KPsvrfx3UOhxNmLfXBtrR9pqZXq9jbEHjyAWbTmEySelwZZAESQgrik/N5mJGLga9jmYh1k2QbgryoqanC9l5JvadS7bqvUX19tHaY2Tkqt2af9hxlu3VbO7fmUuZ7IpNRq+DO1uFaB1OsYa0q42PmxOnLmayLiZR63CqBUmQhLAic/1RoyAvq580U+uQ1FWkLdIPSVjJmUuZLNx6GlC3lwBe+nkfecbqs0ppXj3q3KAmQT5uGkdTPA8XJ0Z2qgvAvI0nNY6mepAESQgrMm+vtQi1TQdec4IkhdrCWt77O4Y8o8LNjQJYMLYj/p4uHElIZ+6G6vND+Hc73l672uiu4Rj0OjYeu8jh+FStw6nyJEESworMCVJEbdv0xjJPFt9x6hL51eg3fGEbB8+n8mtBcvB8/6b4ebjw4oBmAHyw+ihnL2dqGV6lOJKQxuH4NJwNOm5vaZ/ba2a1/dzp10JtpLxg4yltg6kGJEESworMHbStNWLkWk2CvfFxcyIj18iB8/IbpKiYt1ceRlHUvj/m/88OaVebTvX9ycoz8spvVb9g2zxa5NbGgfh6OGsczY09WFCs/fOuc1zKyNU4mqpNEiQhrCQxLZuE1Bx0Omhu5RNsZga9TrbZhFVsPn6R9TEXcNLrePq2xpbHdTodrw9qiZNex+pDCfx9IF7DKG1LURS7bA55Pe3r1SCiti85+Sa+3xardThVmiRIQliJeUBtw0AvPFxsN+bQvM0m/ZBEeSmKwpsrDgMwKrIu4QGehb7eqJY3E25pAMCrvx8kM7dqNifcczaF2EuZuDsbuK15La3DKRWdTseD3cMB+HbzqWpVTF/ZJEESwkps1f/oWlevIEk/FFEeK/bHs+dMMh4uBh7v1ajYa57o1Yg6Ndw5l5zFB2uOVnKElcO8vdaneS2b/lJjbXdEhBLo7UpCag5/7YvTOpwqSxIkIazE1vVHZi1CffBydSI1O5/D8Wk2fS1R9eQbTbyzMgaA8d3rE+jtWux17i4GZt7VAoC5/50kpor9f81oUvhjr2OcXruWi5Oe+zvXA2DehpPIzHnbkARJCCsx90CydYLkZNDTvl4NQLbZRNn9sOMsJ5Iy8Pd0sWyjlaRX01r0a1GLfJPCtF/2VakVy60nL5KYloOPmxO3NA7QOpwyGxVZFxcnPXvOphAtA6xtQhIkIazgUkYu55KzANsVaF9NCrVFeWTlGpmz+ggAj/W8CW+3G5/amhHVAg8XA9tPXebHnWdtHWKlMfc+ur1lCK5O1m3qWhkCvFy5q2Dla740jrQJSZCEsAJz/VH9AE98SvFDp6I6N7iSIMnyuiit+ZtOkpiWQ50a7tzbuW6pnhPq587kPuopt1nLD1WJo+W5+Sb+2qeezhvYxrG2165mns+2fH885wt+QRPWIwmSEFZgrj9qUQmrRwARtf1wc9ZzMSOX4xfSK+U1hWNLzszls/XHAXi6b+MyrZqM6RZO02BvLmfm8ebyQ7YKsdL8d/QCKVl5BHq70rlBTa3DKbfmoT50buCP0aTwvy2ntQ6nypEESQgrOFBJ9UdmLk562tVV65BkLpsojU/XHyctO59mIT7c1bp2mZ7rbNDz+t0tgaoxzNa8vXZHRAgGvU7jaCrG3Dhy0dZYsgoGDgvrkARJCCvYZxkxUjkJElzdD8mxf1gJ2zuXnMWCTacAeK5/E/TlSAra1/NnZKcwwLGH2WblGvn7YALgOM0hr6d3s1rU9fcgJSuPZbuqTo2YPZAESYgKSsnMI/aSOrOqsrbY4OpC7YtShySua86qI+Tmm+jcwJ8ejQPLfZ/n+zd1+GG2aw4nkJlrpE4Nd9rV9dM6nAoz6HU80DUcgPkbT8n3AiuSBEmICjoQp64e1anhjp+HS6W9btu6frgY9CSk5nD6YtUfKirK50hCGj9FqysLz/dvik5X/i2lqjDM1twcMqp1aIX+LuzJPR3q4OXqxLHEdP47mqR1OFWGJEhCVNB+DbbXANycDbQOU19T+iGJkry9IgaTAv1bBNO2oG6tIhx5mG1KVh7rYy4Ajtcc8nq83ZwZ2r4OIEf+rUkSJCEqqLIaRBZH6pDE9ew4dYnVhxIw6HU827+JVe7pyMNsVx6IJ9doolGQF02DvbUOx6rGdA1Hp4N1MRfkZKuVSIIkRAVV1oiR4kQW9EPaKifZxDUUReHN5epA2ns61KFhoJfV7t2oljcTHXCYrfn02sAqtL1mFh7gSe+mQQB8U1CQLypGEiQhKiA9J5+TSRlA5RZom7WrWwODXse55CyHrAcRtrPmUCI7Tl/GzVnPk70bW/3+jzvYMNsLaTlsPKbW51SF02vFMR/5X7rjLCmZeRpH4/gkQRKiAg6eT0VRIMTXjQCv4od+2pKnq5Ol9knGjggzo0nh7ZXq6tHYbvUJ9nWz+ms42jDbv/bFYVKgdR1fwgM8tQ7HJro0rEnTYG+y8ows2RGrdTgOTxIkISrA3P9Ii+01s8j6ss0mClsWfZYjCen4ujvz8K0NbfY6jjTM9rc9V06vVVU6nY6x3cIB+GbTafIdtFeVvZAESYgKOGBOkEI1TJDMc9kcvLuxsI7sPCPvr1IH0k7q2RBfd9vOBnSEYbZnL2ey8/RldLqqnSAB3NWmNv6eLpxLzmJVQUNMUT6SIAlRAVcKtCu//sisQ7g/Oh2cTMogMTVbsziEffjf5tOcT8km1NeN0V3Cbf56jjDM9vc9cYC62lrLx/rbjfbEzdnAqE7qIOL5G09pG4yDkwRJiHLKzM3nWKJ6nLayeyBdzcfNmeYhaoImx/2rt5SsPD5ZfwyAp25rjJtz6QfSVoS9D7P9zXJ6rWwz6BzV/V3q4aTXse3UJUufNlF2midIn3zyCeHh4bi5uREZGcm2bduue/2cOXNo0qQJ7u7uhIWFMXnyZLKzr/zWPGvWLDp27Ii3tzdBQUEMGjSImJiYQvfo0aMHOp2u0MfDDz9sk/cnqq5DcWmYFAj0diVI499Kr/RDkoaR1dkX/xwnOTOPRkFeDGlXp9Je156H2R5LTONQXCpOeh23twzWOpxKUcvHjTtahQAwTxpHlpumCdKSJUuYMmUKM2bMIDo6mtatW9OvXz8SExOLvX7RokW88MILzJgxg0OHDjF37lyWLFnCiy++aLnmn3/+YdKkSWzZsoVVq1aRl5dH3759ycjIKHSvCRMmEBcXZ/l4++23bfpeRdVzwLy9psHx/mt1kkLtai8hNdvyw/C5/k0rfUq9vQ6zNY8WuaVxIDU8K28UkNbGFhz5/33PeRLTZOu9PDRNkGbPns2ECRMYO3YszZs35/PPP8fDw4N58+YVe/2mTZvo1q0bo0aNIjw8nL59+zJy5MhCq04rVqxgzJgxtGjRgtatW7NgwQJiY2PZuXNnoXt5eHgQHBxs+fDx0f6HnHAs+85qM2KkOOYE6WhiOhfTczSORmhhzuqjZOeZ6FCvBn2aBWkSg70Ns1UU5arttapdnH2tNmF+tK9Xgzyjwndb5Mh/eWiWIOXm5rJz50769OlzJRi9nj59+rB58+Zin9O1a1d27txpSYhOnDjBX3/9xYABA0p8nZQU9YeYv79/occXLlxIQEAALVu2ZOrUqWRmXr/JXk5ODqmpqYU+RPW2/7z6/4EWdpAg+Xu60KSWOjrBnrY3ROU4fiGdH3acAeD52ys2kLYi7G2Y7b5zKZy6mImbs57bmtfSNBYtmI/8L9p6muw8o7bBOCDNEqSkpCSMRiO1ahX+P22tWrWIjy9+ts+oUaOYOXMm3bt3x9nZmYYNG9KjR49CW2xXM5lMPPXUU3Tr1o2WLVsWus93333HunXrmDp1Kv/73/+47777rhvvrFmz8PX1tXyEhYWV8R2LqiQ7z8jRBLUxnj2sIMFV22xSqF3tvLsyBqNJoU+zIDqG+9/4CTY0pF1tIu1kmK15e613s1p4ujppGosW+rcIJtTXjaT0XMuYFVF6mhdpl8X69et54403+PTTT4mOjmbZsmX8+eefvPbaa8VeP2nSJPbv38/ixYsLPT5x4kT69etHREQE9957L99++y0///wzx48fL/G1p06dSkpKiuXjzJkzVn1vwrHExKeRb1Lw93QhxAZdistD5rJVT7tiL7N8fzx6HTzbr6nW4aDT6fg/OxhmazIp/LFXPd5f3bbXzJwMeu4vaPUwf+MpFMV+G3naI80SpICAAAwGAwkJhRtZJSQkEBxc/EmD6dOnc//99zN+/HgiIiK4++67eeONN5g1axYmU+GCwMcee4w//viDdevWUafO9U9zREZGAnDs2LESr3F1dcXHx6fQh6i+zP2PWoT62M3QS/MK0qH4VJnDVE0oisJbK9SRIoPb1aGJnUyot4dhtttOXSI+NRtvVydubRxY6a9vL0Z2CsPNWc/BuFRZXS4jzRIkFxcX2rdvz5o1ayyPmUwm1qxZQ5cuXYp9TmZmJnp94ZANBrXPhzkzVhSFxx57jJ9//pm1a9dSv379G8aye/duAEJCQsrzVkQ1tP+cWn9kL9trAEHebjQI8ERRYMdp+UZYHfxz5AJbTlzCxUnP5NusP5C2IrQeZmveUurXMrjS+kHZIz8PFwYXtHyYZweF845E0y22KVOm8NVXX/HNN99w6NAhHnnkETIyMhg7diwAo0ePZurUqZbro6Ki+Oyzz1i8eDEnT55k1apVTJ8+naioKEuiNGnSJL777jsWLVqEt7c38fHxxMfHk5WVBcDx48d57bXX2LlzJ6dOneK3335j9OjR3HLLLbRq1ary/xKEQ9pvBzPYimPZZpPfFKs8k0nhrRVqj7cHutSjtp+7xhEVpuUw2zyjib/2Ve/ttauN7RoOwKpDCcRe1LZw3pFoWrU2fPhwLly4wMsvv0x8fDxt2rRhxYoVlsLt2NjYQitG06ZNQ6fTMW3aNM6dO0dgYCBRUVG8/vrrlms+++wzQG0GebX58+czZswYXFxcWL16NXPmzCEjI4OwsDCGDBnCtGnTbP+GRZWQm2+yfLPXcgZbcTrV9+f7bWfYekIaRlZ1v+05z6G4VLxdnXi0x01ah1Ms8zDblQcSmPbLPpZM7IK+EvozbTiWxOXMPAK8XOjasKbNX8/eNarlzS2NA/n3yAW+2XyK6Xc21zokh6BTpGqrXFJTU/H19SUlJUXqkaqZ/edSuPOjDfi4ObFnRl+7qUECOJ+cRdc312LQ69gzoy9e1fDkTnWQk2+k93v/cPZyFs/2a8KknvaZIIH6/8k+s/8hM9fI20NacU9H258AnrJkN8t2nWN0l3rMvKvljZ9QDayLSWTs/O14uzqx+cXe1fp7Q2l/fjvUKTYh7IGlg3ZtX7tKjkAdHFqnhjtGk8LO05e1DkfYyKKtsZy9nEWQtysPdrtxnaWWKnuYbXaekZUFJ+dke+2KWxsF0iDQk7ScfH7cIaewS0MSJCHKyFygbW/1R2bmuWzbZC5blZSWncdHawsG0vZpjLuL/RcgV+Yw27WHE8nINVLbz512dWvY9LUciV6vs9QiLdh0CpNJNo9uRBIkIcpon50WaJtJP6Sq7av/TnIpI5cGAZ7c06HyBtJWhDrMNgKw/TBbc3PIO1uHVEq9kyMZ3K4OPm5OnLqYybqY4meeiiskQRKiDPKNJg7FFawg2cGQ2uJEFvRD2nM2maxcGS9QlVxIy+Hr/04A8Gy/JjgZHOdbePt6NWw+zDY1O4+1BT/4ZXutKE9XJ0Z0qgtgGWwsSuY4/7qEsAPHL2SQk2/Cy9WJ8JqeWodTrLr+HgT7uJFnVNh1RuqQqpKP1x4lM9dI6zA/+rcsvqGuPbP1MNu/DySQm2+iYaAnzUPs8xcYrY3uUg+9DjYeu8iRhMprveCIJEESogzM22vNQ33sdvlep9Ndmcsm22xVxumLGSzcqk5lf6G/dgNpK8LWw2x/K2gOObB1bYf8+6kMdWp40KeZ2krnx51nNY7GvkmCJEQZWBpE2ln/o2uZ65C2ScPIKuO9v4+Qb1K4tXEgXRy4t4+thtleTM9h47EkAAa2ke216xnSXq1d+3nXOfJtsNVZVUiCJEQZmI/4R9Sx7+V780m26NjL5ORLHZKj238uxbI68lz/JhpHUzG2Gmb71744jCaFiNq+1A+wz+1ve9GzSRA1PJy5kJbDxuNy2rUkkiAJUUpGk8KB8+YCbfteQWoY6EmAlws5+Sb2nk3ROhxRQeaBtIPahNLCzv+/Vxq2GGZ7ZXtNVo9uxMVJb/l7WhYt22wlkQRJiFI6mZRBZq4Rd2cDDQK9tA7nuq6uQ5JtNse28VgS/x1Nwtmg4+m+jr16dDVrDrM9l5zF9lOX0enU4/3ixswDbFceiCctO0/jaOyTJEhClNL+qwq0DXZaoH21TuFqgrRF5rI5LEVRLKtH90bWI8zfQ+OIrMeaw2z/KFg96hjuT4ivfQ3ttVet6vjSMNCT7DwTy/dbZ5uzqpEESYhSulKgbd/1R2aRDdQ6pJ2nL0shpoP6a188e8+m4Oli4LFe9jtvrbzMw2zzTQrTftlX7u7Osr1WdjqdzrKK9JOcZiuWJEhClNL+ggLtFnbaQftaTWp54+vuTGaukf0FtVPCceQZTbyzUl09mnhLQwK8XDWOyDZmRLXAw8XA9lOXy3Xs/PiFdA6cT8Wg1zEgQrbXyuLutrXR6WDryUucuWTdlgtVgSRIQpSCyaRwoGAGW4SDJEh6vY6O4eZ+SLLN5miWbD/DqYuZBHi5MP5m+x5IWxGhfu5MuU0dZvtGOYbZmkeLdL8pAH9PF6vHV5WF+rnTtaBlxC+7zmkcjf2RBEmIUoi9lElaTj4uTnpuCrLvAu2rdZZ+SA4pMzffUrj8RO9GeLo6aRyRbY3pqg6zTS7jMFtFUfhdttcqZHBbdZtt2a5zKIoMsL2aJEhClIJ5e61ZiA/ODjT/ytwPadupSxhlerfDmLfhJBfScqjr78GIjnW1DsfmnMo5zPbA+VROJGXg6qSnb4tatgyxyurfMhh3ZwMnkzLYdSZZ63DsiuN8pxdCQ/scrEDbrFmIN16uTqRl53M4XuqQHMGljFw+/0cdSPt038a4OFWPb9PlGWZrLs7u1TQIbzdnm8ZXVXm6OnF7wVw/6YlUWPX4lydEBZnrj1o6SP2RmZNBT4fwGoDMZXMUn6w7RnpOPi1CfYhqVb22jcoyzNZkUizH+2V7rWLMp9l+3xMnnfevIgmSEDegKIpli81RCrSvZhlce1IKte3d2cuZ/G/zaUBNFux1ILKtlGWY7c7Yy5xPycbL1YmeTYMqK8QqqUvDmgT7uJGSlcfaQ4lah2M3JEES4gbOXs4iOTMPZ4OORrUcp0DbzFKHdPKSFGHaudmrjpBrNNHtpprc3ChA63A0UdphtubTa31b1MLN2VBZ4VVJBr2Ou9vVBuCnaDnNZiYJkhA3YB5Q27iWN65OjveNOKK2L+7OBi5n5nE0MV3rcEQJDsen8nPBUevn+zdFp6teq0dmpRlmm2808de+OEC216xlcFs1QVofk8jF9ByNo7EPkiAJcQP7Haz/0bVcnPS0q+cHSD8ke/b2ihgUBe5oFUKrOn5ah6OpGw2z3Xj8IhczcvH3dKHbTdVzpc3aGtXyplUdX/JNV1onVHeSIAlxA+YTbI7SQbs45m22rdIPyS5tPXGRtYcTcdLreKYKDaStiOsNszVvrw2ICHaothv2zryKtEyaRgKSIAlxXYqiONwMtuJcKdSWOiR7oygKbxYMpB3RKYz6AZ4aR2QfShpmm51ntGy7DWxdW7P4qqKo1qE46XXsPZvC0YTyDw+uKiRBEuI64lOzuZiRi0Gvo1mI4yZIbcL8cHHScyEth1MXZeaSPfn7YAK7YpNxdzbwRO9GWodjV3o1rUX/FsGFhtmuj0kkLSefEF83OtSroXWIVUpNL1d6NFFPBEqxtiRIQlyXuf6oUZCXQ5+UcXM20CbMD5A6JHuSbzTxzsoYAMZ1r0+Qt5vGEdmfl6OaFxpma24OGdU6tNq1QagMQwpOs/2y61y1774vCZIQ12HeXmsR6rj1R2aRV22zCfvwU/RZjiWmU8PDmYm3NtA6HLt07TDbNQV9euT0mm30ahaEr7sz8anZbD5evX+ZkgRJiOswJ0gRtR13e83s6n5IQnvZeUbeX6UWH0/qeRM+MiqjRFcPs83JN9EgwJMWDlwTaM9cnQxEtQ4BZPSIJEhCXIe5g7ajjRgpTrt6fjjpdZxLzuLMJalD0tqCTaeIT82mtp8793epp3U4du3qYbagbq9V1z5RlcE8emT5/ngycvJvcHXVJQmSECVITMsmITUHnQ6aV4HfVj1cnIiooyZ6soqkrZTMPD5ddwyAKbc1dsgGpJWtfb0aPNWnEU2DvRnZqa7W4Ti2vGy4fKrEL7cN86N+gCdZeUaW7y/aqLO60DxB+uSTTwgPD8fNzY3IyEi2bdt23evnzJlDkyZNcHd3JywsjMmTJ5OdnV2me2ZnZzNp0iRq1qyJl5cXQ4YMISEhwervTTg284DahoFeeLg4aRyNdVzph1S9awu09uk/x0jNzqdpsDeD2spR9dJ6qk9jVjx1C8G+UsxebnnZML8/fNAa/npW/fM1dDrdlZ5I1XibTdMEacmSJUyZMoUZM2YQHR1N69at6devH4mJxQ/LW7RoES+88AIzZszg0KFDzJ07lyVLlvDiiy+W6Z6TJ0/m999/Z+nSpfzzzz+cP3+ewYMH2/z9CsdSFfofXUsKtbUXl5LFgo2nAHiufxMMchJLVKZV0+H8LvXzbV/C133gwpEil5kT980nLnIuOasyI7QbmiZIs2fPZsKECYwdO5bmzZvz+eef4+Hhwbx584q9ftOmTXTr1o1Ro0YRHh5O3759GTlyZKEVohvdMyUlhblz5zJ79mx69epF+/btmT9/Pps2bWLLli2V8r6FY6hK9Udm7cNroNfB6YuZxKcU/c1R2N4Hq4+Sk2+iU31/ejaRKfSiEh36Q02KAG59ATwCIGEffHkr7PoOrmoiG+bvQecG/iiKeuS/OtIsQcrNzWXnzp306dPnSjB6PX369GHz5s3FPqdr167s3LnTkhCdOHGCv/76iwEDBpT6njt37iQvL6/QNU2bNqVu3bolvi5ATk4OqamphT5E1WbugVSVEiQfN2dLPZVss1W+Y4lp/LDjDAAv3F59B9IKDSSfgV8nqZ93fRx6ToVHNkL9WyEvU/3aT+Mh+8rPNnOx9rLos9WyA79mCVJSUhJGo5FatWoVerxWrVrExxdfFDZq1ChmzpxJ9+7dcXZ2pmHDhvTo0cOyxVaae8bHx+Pi4oKfn1+pXxdg1qxZ+Pr6Wj7CwsLK+paFA7mUkWtZVq4KBdpXk+P+2nlnZQwmBfo2r0W7utIFWlQSYz78NA6yk6F2e+j1svq4dzDc/wv0fhl0Btj/I3xxM5zbCcDtLYNxc9Zz/EIGe8+maBa+VjQv0i6L9evX88Ybb/Dpp58SHR3NsmXL+PPPP3nttdds/tpTp04lJSXF8nHmzBmbv6bQjrn+qH6AZ5XrTyN1SNrYefoyKw8koNeptUdCVJr1b8CZreDqA0PmgpPLla/p9XDz0/DgCvCtq55um9sXNn6At4uBfi2CAbWpaXWjWYIUEBCAwWAocnosISGB4ODgYp8zffp07r//fsaPH09ERAR33303b7zxBrNmzcJkMpXqnsHBweTm5pKcnFzq1wVwdXXFx8en0Ieousz1R1WxGV3HcDVBOpaYTlJ6jsbRVA+KovDWcnUg7bD2YdwU5K1xRKLaOL4O/putfj7wQ/CvX/x1YZ3g4f+g+SAw5cOql2HhUIY3U08M/rbnPLn5psqJ2U5oliC5uLjQvn171qxZY3nMZDKxZs0aunTpUuxzMjMz0esLh2wwqP1DFEUp1T3bt2+Ps7NzoWtiYmKIjY0t8XVF9XOgCtYfmdXwdKFpsPoDerusIlWKdTGJbDt1CVcnPU/dJgNpRSVJT4RlEwEF2o+BFndf/3p3Pxi2AKI+ACd3OL6GLn8P5E7PwyRn5rEupvgT5lWVps1dpkyZwgMPPECHDh3o1KkTc+bMISMjg7FjxwIwevRoateuzaxZswCIiopi9uzZtG3blsjISI4dO8b06dOJioqyJEo3uqevry/jxo1jypQp+Pv74+Pjw+OPP06XLl3o3LmzNn8Rwu7ss4wYqXoJEkCn+v4cjk9j68lL3B4RonU4VZrJpPD2CnUg7Zhu4YT4umsckagWTCb4+SHISISg5tD/zdI9T6dTk6mwzvDjWHSJB/mYmbRwiuKXnTUtW27VgaYJ0vDhw7lw4QIvv/wy8fHxtGnThhUrVliKrGNjYwutGE2bNg2dTse0adM4d+4cgYGBREVF8frrr5f6ngDvv/8+er2eIUOGkJOTQ79+/fj0008r740Lu5aSmUdswSiOqrjFBmqh9rebT7PlhJxks7Xf957ncHwa3m5OPHJrQ63DEdXFpg/g+Fp1JWjofHAuY2Ie1BQmrIWVL8KOeTzi9Du7jx0i5dxifGtXj1VQnVIdz+5ZQWpqKr6+vqSkpEg9UhWz6XgSo77aSpi/O/8910vrcGziQloOHV9fjU4Hu6bfhp+Hy42fJMosz2iiz+x/OH0xk2f7NWFSz5u0DklUB2e2wbz+oBhh4EfQbnTF7nfwV9KXPoKXkkGukxcugz6ElkOsE6sGSvvz26FOsQlRGa500K6a22sAgd6uNAj0RFFg+6nLWodTZS3ZfobTFzMJ8HJlbLdwrcMR1UHWZfhxnJoctRwCbe+v+D2b38WfXZeyw9QYl/x0+PFB+O1xyM2o+L3tmCRIQlyjKjaILM6VfkgOvs12+TQc/gtMRq0jKSQr18iHa44C8Hivm6rMPD9hxxRFTVxSYqFGfbhzjlpTZAW9OndgVP7LfJQ/CAUdRH8LX/aA+P1Wub89kgRJiGtUxREjxXH4fkj5ufDfe/BJJ1g8Er4ZCCn2MxLhm82nSEzLoU4Nd5k+LyrHjrlw6HfQO8PQeeBmvfKPQG9XujcO5r38e/ih+cfgFQxJR+CrXrDtq0JjSqoKSZCEuEp6Tj4nk9Rl46paoG0W2UBNkPafSyEtO0/jaMoodgt8cQusmQn52aDTw+kN8Hk3dTVJYylZeXy2/jgAk/s0xsVJvtUKG4vfBysKBrff9irUbmf1lxhSMHrkg+MhmB7aAI36gTEH/noGltwHmQ76y1YJ5F+tEFc5eD4VRYEQXzcCvFy1DsemQnzdqevvgUlRuzw7hKzL8PtTMK8fXDgEHjXh7i/hsR0Q0lr9+uKR8NdzkKfdMN6v/j1BSlYejWt5WaaiC2EzOemwdKyarDTuD50ftcnL9G4WhLebE+dTstmSqINRS6DfLHXF6vAf8PnNcLrkmaaORhIkIa5i7n9U1bfXzDo5yjabosC+H+HjTrBzvvpY2/vUxKj1cKjZEMatgs4Fwzi3fQFz+0DS0UoP9UJaDvM2ngTg6b5NMOhlIK2wseXPwcWj4B0Kd31qtbqja7k5G7izVSgAy6LPqa/T5VEYvxr8G0LqWVgwAP552+5qAstDEiQhrnKgGpxgu5q5DsmuB9dePgULh6rDNjMSIaAxjPkT7voEPPyvXOfkCv3fgFFL1ZWl+H3wxa2wa2Gl1kd8su4YmblG2oT50bd5rRs/QYiK2LMEdi9Ut5mHfAWeNW36ckPaqSuiy/fFkZmbrz4Y2gYe+gdajQDFBOteh2/vgtTzNo3F1iRBEuIqVwq0q3b9kZn5JNves8lk5drZb3zGPNgwBz7pDMdWg8EFerwID2+A8O4lP69xX3h4I9S/BfIy4NdHYdkEyE61echnLmWycOtpAJ7r1wSdjX6TFwKApGPwx2T181ufv/6/CytpX68Gdf09yMg1svJA/JUvuHrD4C/g7i/A2RNO/QefdYOY5TaPyVYkQRKiQGZuPscS04GqO2LkWmH+7oT4upFnVIiOtaM6pDPb1dWf1TMgPwvCb4ZHNkGP59WVohvxCYH7f4Fe00FngH1L1aLuc9E2DXvO6qPkGRW63xRA15sCbPpaoprLz4Efx6q/BNTrDrc8Wykvq9PpGFywirQsuphTo61HqENvQ1pD1iX4fgQsf16N18GUOUEKDw9n5syZxMbG2iIeITRzKC4Nk6IeZw3ycdM6nEqh0+ns67h/dgr8+TTMvQ0SD4C7Pwz6DB74HQLKON5Ab4BbnoGxy8E3DC6fhLl9YdNH6pwqKzuakMbPu84C8Gy/Jla/vxCFrHoZ4veq28lDvlL//15JBrdVT7NtOJZEfEoxhyEsNYEFxeJbP4eve2tSE1gRZU6QnnrqKZYtW0aDBg247bbbWLx4MTk5jpcZCnGtA+er9oDaknQq2GbbquVcNkWBA7+oRdjbvwYUaD1KLcJuM6piRad1I9XfaJsNBFMe/D0NFg2D9AvWih6Ad/+OwaRA/xbBtA7zs+q9hSjk8J9q0gEw6HPwCa3Ul69b04NO4f4oCvyyu4TeY06u0H8WjPqhcE3g7kUO0zOpXAnS7t272bZtG82aNePxxx8nJCSExx57jOho2y5fC2FL+86aC7SrR/2Rmbkf0q4zyeTka1CHlBwLi4bD0gcgPV49DfPA73D3Z9YrOHWvAfd8C3e+D05uak3T593g+Dqr3H73mWRWHkhAr4Nn+jW2yj2FKFbKWfilYGWmy2NqzZ0GzNtsP+08y3VHujbup9YEht+sbgf+8ggsm1gpNYEVVe4apHbt2vHhhx9y/vx5ZsyYwddff03Hjh1p06YN8+bNu/5fmBB2aP959R9si2q2gtQgwJMAL1dy803sOZNSeS9szFe3uz6JhKMr1V4qtz6v1hrVv8X6r6fTQYcHYcI6CGwG6Qnwv7th9StqQXgFvLPyMACD29XhpiBvKwQrRDGM+eqctexkCG0HvWdoFsqAViG4OOk5mphuGc9UIp8QGP0r9JpWUBP4Q6XUBFZUuROkvLw8fvjhBwYOHMjTTz9Nhw4d+PrrrxkyZAgvvvgi9957rzXjFMKmsvOMHE1IA6rfFluhOqTK2mY7txO+6qFud+VlQt2u8MhG6PkiONu4/qtWc5iwFtqPBRTY8D7Mv12d6VYOG48lsfHYRZwNOp7sXcY6KSHKYv0sOLMFXH3UUSJOLpqF4uPmbGlj8VP02Rs/QW9QC8krqSbQGsqcIEVHRxfaVmvRogX79+9nw4YNjB07lunTp7N69Wp+/vlnW8QrhE3ExKeRb1Lw93QhxLd6FGhfzbzNtu2UjQu1s1PVLtdf9VZrEtz8YOBHal+jwEosbHbxgKg5MOwbcPWFs9vVLsAHyvZ9S1EU3l4ZA8C9kfUI8/ewQbCVwJgHB39Vk8WcNK2jEcU5sV6dPQjq/3f962sZDXBl9Mhve86TZyxlklNJNYHWUOYEqWPHjhw9epTPPvuMc+fO8e6779K0adNC19SvX58RI0ZYLUghbM3c/6hFqE+17F1j7qi98/Tl0n+jK6tDv6vbadu+ABSIuEctwm43GvQadRxpMUj9Zl2nE+SkwNIx8NsTkJtZqqf/fTCBPWeS8XAxMKnnTTYN1SbS4mH9WzAnAn4YrW43fnELnN+ldWTiaumJat0OCrR7AFoO0ToiAG5uFECAlyuXMnL5J6YMCY65JvCO2YVrAk+st1ms5VHm70onTpxgxYoVDBs2DGdn52Kv8fT0ZP78+RUOTojKYt5Dr27ba2aNg7zx83AmM9doGbdiNSln4ftR6jDLtPNQoz7c/7N6NNkr0LqvVR416sHYv+DmpwEdRH8DX/WEhAPXfZrRpPBuwerRg93qE+jtILP7FAVObVRnd73fAta/AWlx4Bmojqq4dAK+vg02f+Iwp42qNJMJfn5YrZkLbAb939Q6Igsng55BbQpGj+wqxTbb1XQ66DiuoCawqfr+vh0Eq1+tcE2gtZQ5QUpMTGTr1q1FHt+6dSs7duywSlBCVLb91WwG27X0eh2dwq08dsRkhC2fqatGMX+C3klNQh7dDA17Wec1rMXgDL1fhtG/gFcwXDgMX/VSWw6UkCT8suscRxPT8XV3ZsItDSo33vLISYftc9XuxgsGwIFlYMqHsEgYMhcmH1TrwJreqW59rHwRFt0DGUlaR169bfoQjq8BJ3cYNl/dHrYjgwu22VYfTCQlsxyJTa3mapLUfgxqTeDsCtUEWlOZE6RJkyZx5syZIo+fO3eOSZMmWSUoISpTbr6JmHi17qK6zGArTidrFmqf360mGCtegNx09YfwwxvUJMTZveL3t5UGPdQkoVFfyM9Wm1b+cD9kFe4ynptv4v3VRwB4pEdDfN2LX023CxeOqHVfs5vBn1PUBpzOHupWzUP/wbi/IWKoWvDr4Q/Dv1O3PgyucPRvNaE68Y/W76J6OrMd1r6mfn77WxDUTNt4itE81Iemwd7kGk38sa+cs9dcPCDqAxi2oEI1gdZW5gTp4MGDtGvXrsjjbdu25eDBg1YJSojKdCQhjVyjCR83J8L87fiHt411bqD2HNpx6jJGUzm3VnLSYcWL6hZV3G5w84U758DYFXb5zb1YngEwcgn0e0NtPXDod/WbdewWyyXfb4vl7OUsgrxdeaBLuHaxlsSYr8b9zUD4pKNa95WTqvaY6jcLphyCgR9CSKuizzVvfUxcBwFN1N5U394Fa2aq9xWVIysZfnpQXeVrMVit1bNT5mLtn3aWcZvtWi3uLqgJ7HilJnDbVxUPsJzKnCC5urqSkJBQ5PG4uDicnJysEpQQlenA+Svba9WxQNusWYgP3q5OpOXkcyiuHE3cYpar22lbPlEnerccApO2Q4ex2hVhl5deD10mwfhV4N8AUs7A/AHwzztkZufw0dpjADzRuxHuLpU34uGG0hPh33fgg9ZqzdfJf9Qp700GwH3L1KL4Lo+Cu9+N71WrBUxcr640oagnqBYMUBt7CttSFPjtcfXvuka4emrNjr833dUmFL0OomOTOZmUUbGb1aintgLoPkWtiWs+yCoxlkeZv2v17duXqVOnkpJypZAzOTmZF198kdtuu82qwQlRGap7gbaZQa+jQ3gNALaUZZst9bz6w/j7EZB6Fvzqwb0/qX1avGvZKNpKEtoWHvoXWg0HxQjr/o9Lnw9Anx5PvZoeDO8YpnWE6g/T2K3w03iY3RzW/p/638GjJnSfDE/ugZHfw029y56ounioK01D56u9d85shc+7qy0BhO3smAeHflNXMIfOU1di7ViQjxs3N1IPXPxcmp5IN2Jwhj4zYNJWTQ9ylDlBevfddzlz5gz16tWjZ8+e9OzZk/r16xMfH897771nixiFsCnzqa3q1kG7OJEF22ylKtQ2GWHrl+r8tEO/qx1yuz0Fj26BRn1sG2hlcvWGwV/CoM9RnD2ok7yDFa7P81bEeZwNGq6M5WbCzm/gi5thXl/Yt1Qtrq7dAe7+Qi267vMK+NWt+Gu1HKxufdTuoA4U/mE0/P4U5GVV/N6isPj9sGKq+nmfV6B2e03DKa0h7dVttmW7zmEq7xb9tdy0HftU5j2x2rVrs3fvXhYuXMiePXtwd3dn7NixjBw5ssRj/6Jq+erfEyzYdIqPRrWlXd0aWodTIflGk2U7qbrNYCuOuVB726lLmEwKen0Jy/pxe+GPp9SO2KDWDNw5B4JbVkqcmmgzki9P1KTb7mdpqT9F5y2PgrIPbntVHcxZWS4eV0/X7V6oJiug9pJpORQ6jVdXvWyhRjg8uALWvQ4b5sDO+Wpd1rD5jlNfZu9yM+DHsWDMUQ8KdH5U64hKrW/zWni7OnH2chbbT12y/LLlyMpVNOTp6cnEiROtHYtwEN9tPc255CwmLYzmzyduxt9Tu3b3FXX8QgY5+Sa8XJ0Ir+mpdTiai6jti7uzgeTMPI4mptMk+Jq5YrkZ6riDzZ+qW06uPupSePsHHa/OqIwSU7N5f5eR9/JeZXWrddQ9sgC2fganN6pbUAE2bBRpMsKRlbD9Kzi+9srjNcKhwzhoe596As3WDM7qqkb9W9TePBcOwZc91Knt7cfadZ2MQ/jrOUg6At4hMOgzh/o35eZsYEBECEt2nGFZ9LnqmyCBepotNjaW3NzcQo8PHDiwwkEJ+5WUnsPpi2qX4biUbKb8sJt5D3QseaXBzpm315qH+jjse7AmZ4Oe9vVqsOFYEltPXiycIB35Wz32nlJQpNt8kNq0zidEk1gr24drj5KdZ6J9vSDCRs6BI7erk8nj96rdp+94D9qMtO6LZiRB9LewY/6Vv3d06upCpwnQsBx1RdbQsJc6of2Xh9UuyH9MVrsgR31YugJwUdTeH2D3d2pR/eCv1NOUDmZwu9os2XGGP/fF8crAFvZ1gKEcypwgnThxgrvvvpt9+/ah0+lQCpqomU//GI1G60Yo7Er0abUfTJC3KylZeayPucBn/xx3zDELXNUgshr3P7pWZH1/NUE6cYnRXcLVcRTLn4eDv6gX+NaFO96Fxv20DLNSnb6YweJtav+35/o1Ub/fNemv9kxaNhFO/acmCyfWqYmSq/cN7ngdiqJuXW77Su0DY8xRH3evAW3vhw4P2sUcLrwCYdRS9dTi6lfUwu1zu2DoXAjrpHV0juXicTXJBLjlOah/s7bxlFPHcH/q1HDn7OUs/j4Yz11tamsdUoWU+VePJ598kvr165OYmIiHhwcHDhzg33//pUOHDqxfv94GIQp7sjNWTZB6Nwti5l0tAHjv75iynXqyI+Yj/hF1pP7IzLw0vvXkJZRDv8PHHdXkSGeAro/DpC3VKjkCeH/VEfJNCrc2Diy8deATCqN/hZ7T1N/89y4p/yyzvCzY9Z26ZfV1b9i7WE2OQtvCXZ+qvYv6vmYfyZGZXq/+f2Lc3+p2X0oszOsP/76rbguKG8vPUeuOctOhXne49TmtIyo3vV7H4LZqUrQs+pzG0VRcmROkzZs3M3PmTAICAtDr9ej1erp3786sWbN44oknbBGjsCPmFaR2dWtwT4cwBrerjUmBJ77fxYW0HI2jKxujSeHAeXOBtqwgmbWq44uLkx7n9PMoyx5WGwyGtlN74vT9P3CpXrVah+NT+XWP2iH42X5Nil6gN8Ctz8KYv8CnTtlnmV06qU40n90Mfp2kNtg0uELrkTB+rfr33vZe++5AXru92pU7Ypham7b2NfjfIEiN0zoy+7dqBsTtAXd/dT6h3rG3pe4uaBr539ELJKZmaxxNxZQ5QTIajXh7q8vHAQEBnD+vfuOoV68eMTEx1o1O2JXcfBN7zqorLu3q1UCn0/F/g1rSKMiLxLQcJi/ZXf4OzBo4mZRBZq4Rd2cDDQK9tA7Hbrg5G2hbx5eZzvPR56Wrk+7Hry6+63I18O7KGBQF7ogIuf6svnpd1KPwpZllZjKpNV0Lh8GHbWHTR+o4E9+6ahH0lENw9+dQxzGOeAPqkezBX6mrXc4ecPJfdUL7kb+1jsx+Hf5LLfQH9b+3T6i28VhB/QBP2tergUmBX3eXc/SInShzgtSyZUv27NkDQGRkJG+//TYbN25k5syZNGhQvoGNn3zyCeHh4bi5uREZGcm2bdtKvLZHjx7odLoiH3fccYflmuK+rtPpeOeddyzXhIeHF/n6m2/az5Rke3QwLpXcfBN+Hs40CFBXETxcnPj03na4OxvYcCyJj9Ye1TjK0tt/VYG2QQq0C7nPZxe3GaLJxwkGfuTwv9WW187Tl1h9KBGDXseUvo1v/IQbzTLLvAQbP4SP2sKiYerXUdRi65GL4cndanNHTwc9AaTTqatdE/+BWhGQeVF9nytfgvzcGz+/Okk5C78WHOPvPKlKbVsPbqdus/1kjaaRGipzgjRt2jRMJhMAM2fO5OTJk9x888389ddffPjhh2UOYMmSJUyZMoUZM2YQHR1N69at6devH4mJicVev2zZMuLi4iwf+/fvx2AwMGzYMMs1V389Li6OefPmodPpGDJkSKF7zZw5s9B1jz/+eJnjr052Fmyvta9bo9BIjka1vHn9brX/zQdrjrLxmGNM/75SoC31R4VkXaZf7GwAFhgGowQWs61UDSiKwtsr1FXxoe3q0LC0q4wlzTL7boi6jbZqOlw+pXZH7jwJHo+G+5dBk9urTiIa2FhddYx8WP3z5o9h7m1qMbJQZ9r9NEFdNQxpo64aViF3RoTiYtBzOD7NUufpiMqcIPXr14/BgwcDcNNNN3H48GGSkpJITEykV69eZQ5g9uzZTJgwgbFjx9K8eXM+//xzPDw8mDdvXrHX+/v7ExwcbPlYtWoVHh4ehRKkq78eHBzMr7/+Ss+ePYuscHl7exe6ztOzetVWlJWl/qhe0eaQg9vVYUTHMBQFnly8yyH2nveflw7axfp7Oi7ZSRxTavN2xh2cvVw9uyX/dzSJrScv4eKk58k+jcp+g2tnmR1bDfnZEByhHoefchj6vwE1G1o7dPvg7KZOoB/xvXoCL263WsC+Z4nWkWnvn7cgdhO4eKuNNp0ct5dccXw9nOnTPAhw7GLtMiVIeXl5ODk5sX///kKP+/v7l2vIZ25uLjt37qRPnytjCfR6PX369GHz5s2lusfcuXMZMWJEiclNQkICf/75J+PGjSvytTfffJOaNWvStm1b3nnnHfLzS55UnZOTQ2pqaqGP6iY69kqBdnFeGdiCpsHeJKXn8vj3u8g3miozvDIxmRQOyAy2ok7+C7v+B8C8Gk+Ri7PDnlCsCEVReGelunp0f+d6hPqVs0DaPMts+HfQaSI8+LdazNz+AfVr1UHTAWrPpHrd1JNaP09Um0zmpGsdmTZO/KMOFAZ1CK1/+UpT7N3gtmqx9q+7z9n1z4LrKVOC5OzsTN26da3W6ygpKQmj0UitWoUHWtaqVYv4+PgbPn/btm3s37+f8ePHl3jNN998g7e3t2XVy+yJJ55g8eLFrFu3joceeog33niD554r+XjlrFmz8PX1tXyEhdnBkMpKdD45i7iUbAx6Ha3Dik8o3JwNfHpvOzxdDGw9eYk5q+23Hin2UiZpOfm4OOm5KUgKtAH1mPnvT6qfdxiHb9NbAPW4f3WzfH88+86l4Oli4NEeVljhaRYFA96BupHVs9u0b2144Hfo8aLaDmHP9wXtEHZrHVnlSr8AyyYACrQbDRFDtY7IZm5tEkhNTxeS0nP576hjlF1cq8xbbC+99BIvvvgily5p/01z7ty5RERE0KlTyU3J5s2bx7333oubm1uhx6dMmUKPHj1o1aoVDz/8MO+99x4fffQROTnFH1WfOnUqKSkplo8zZ85Y9b3YO3P9UfMQHzxcSu4v2iDQizeHqKedPl53jPUxxdeSac28vdYsxEfbgaP25J+31SPq3iHQZ8aVuWzVLEHKN5p492919Wj8zQ2o6VWJc9aqMr0BejwPD/wBPrXh0nG1LmnLZ6Vrh+DoTCa1mWh6AgQ2hf5vaR2RTTkb9Axso57Kc9Ri7TL/ZPj444/5999/CQ0NpUmTJrRr167QR1kEBARgMBhISEgo9HhCQgLBwcHXfW5GRgaLFy8uduvM7L///iMmJua6K0xmkZGR5Ofnc+rUqWK/7urqio+PT6GP6uTK9prfDa+Nah3KfZ3VCeKTl+zmfLL91bDskwLtwuL3wcYP1M/veA/cfOlQrwZ6nbraFpdif/8NbWVZ9DlOXMighocz42+2o6aMVUV4N3h4AzS5A4y5sOIF+H4EZFTxrdzNH6t1aE5u6uy+arDFOqSgJ9LfBxNIycrTOJqyK/OokUGDBlntxV1cXGjfvj1r1qyx3NdkMrFmzRoee+yx6z536dKl5OTkcN9995V4zdy5c2nfvj2tW7e+YSy7d+9Gr9cTFBRUpvdQXVyvQLs40+5ozu4zyew/l8rj3+9i8cTOdrVSY64/um5fm+rCZITfnlAb/DUbCE3Vlhnebs5E1PFjz5lknv5hD1+O7oCXa7nHNzqE7Dwjc1YfAWBSz5vwdnPWOKIqysMfRiyE7V+rLQCOrFB7Jg3+Uh2EW9Wc3QFrXlU/7/8m1GqubTyVpEWoD41reXEkIZ2/9sUxslNdrUMqkzJ/t5sxY4ZVA5gyZQoPPPAAHTp0oFOnTsyZM4eMjAzGjh0LwOjRo6lduzazZs0q9Ly5c+cyaNAgatYsvl9IamoqS5cu5b333ivytc2bN7N161Z69uyJt7c3mzdvZvLkydx3333UqFG6BKA6yco1WjpOty9lguTmbOCTUe2488MN7Dx9mXdXxjB1QDNbhllqiqJYttikQBvY+gWcjwZXX7VO5irT7mjGmHnb2HT8IqO+2sL8MR2r9JbTwq2xnE/JJsTXjfs619M6nKpNp1MH7tbtDD8+qE6x/2Yg3PIM3PoCGKpIMp6VrI4SMeVDi7uh/RitI6o0Op2Owe3q8ObywyyLPutwCZLmv9IPHz6cd999l5dffpk2bdqwe/duVqxYYSncjo2NJS6ucLv6mJgYNmzYcN3ttcWLF6MoCiNHFp2u7erqyuLFi7n11ltp0aIFr7/+OpMnT+bLL7+07purIvaeTSbfpBDk7UrtMpzmqVfTk3eGqfVIX/x7gtUHE27wjMpx9nIWyZl5OBt0NKpVzQu0L59Wx0IA9J0J3oW3tjuG+7NoQmdqeDiz92wKw77YbJdbptaQnpPPJ+uOAfBk70a4OVeRnkT2LjiiYJzK/YCinvBacAckV4E6T0VRDz4kx4JfPYj6oNoV6Q9qUxudDrafuszpixlah1MmOkUpW3WcXq+/7pF+a51ws3epqan4+vqSkpJS5euRPlt/nLdWHOb2lsF8dl/ZRx+8+vsB5m88ha+7M38+0Z06NbTde1+xP46Hv4umRagPfz7hmFOzrUJR1OaFx9eoR7Af+EMdPlqMY4np3D93K3Ep2YT6uvHtuMgqd/rvg9VHeX/1ERoEePL35FtwsqMt4Wpj34/w+1OQm6Y20hz4MTQfqHVU5bdjPvzxFOid1BYPjjQ6xorun7uV/44m8VSfRjzVpxQd6W2stD+/y/wd4Oeff2bZsmWWjyVLlvDCCy8QEhIiKzBVlKWDdim316419fZmtA7zIyUrj0mLdpGbr21PjP3S/0i1b6maHBlc1d9sS0iOAG4K8uLHR7rSINCT8ynZ3PPFZvaeTa68WG3sUkYuX/13AoApfRtLcqSViKHqPLva7SE7BX64H/6YoragcDQJB9QCdIDeM6ptcgRXirWXRZ+jjGsymirzd4G77rqr0MfQoUN5/fXXefvtt/ntt99sEaPQkKIoV06wlTNBcnHS8/HItvi6O7PnTDKzlh+yZohlZj7BVq07aGdcvPLN+9ZnIeDGnaJr+7mz9KEuRNT25VJGLiO/3MKm447Z3+Ran60/RnpOPs1DfBjQMkTrcKo3//owdgV0K+jJtWMufNUbEg9rG1dZ5GbA0rFq5/SbboMu1z90VNX1bVELTxcDsZcyLb9wOwKr/ZrUuXNn1qxZY63bCTtx+mImlzJycTHoaVGBI/Fh/h68N0w9TTh/4ylW7I+7wTNsQ1EUmcEG6qT5zIsQ1AK6Plnqp9X0cmXRhEi6NKhJRq6RMfO2s/LAjZu62rO4lCy+2XwagGf7N0Evg4u15+QCt82E+5aBZyAkHoAve8DOBY7RM2n585AUA17BcPfn112drQ48XJy4PUL9xcOReiJZ5ZhAVlYWH374IbVr17bG7YQdMWf7EXV8cXWqWNFqn+a1eOiWBnzx7wmeXbqXZiE+1KtZufPv4lOzuZiRi0Gvo1lINU2Qjq2BvYsBnToGo4xzoLzdnJk/tiNPfL+Lvw8m8Mh3O3lzSCvu6eCY3eU/XHOU3HwTncL96dE4UOtwxNVu6g2PbIKfH4Lja9WC54O/Qo1wrSMrWU6aun2NDoZ8BZ4BWkdkFwa3q82PO8/yx944ZkS1cIhDEGVOkGrUKDzJXVEU0tLS8PDw4LvvvrNqcEJ7O2MrVn90rWf6NWHH6cvsPH2ZSYui+fHhrpX6D8Vcf9QoyMsh/oFaXW4G/DFZ/TzyYajToVy3MY+VmbpsH0t3nuW5H/eSkpnHhFsca67UiQvp/LBD/Y32uf5NyjVTUtiYVxDc+xNs+lA9cXl8rdYRlc6tz1XNnk7l1Ll+TUJ93Tifks3qQwnc2SpU65BuqMwJ0vvvv1/om4herycwMJDIyEjpIVQFWRpElqKDdmk4G/R8PKotAz74j/3nUnn9z0O8NqilVe5dGpbttepaf7TuDUg+Db5h0GtahW7lZNDz9tBW+Hk489V/J3n9r0NcyszluX6Ok2jMXnUEo0mhV9MgOoT7ax2OKIleD92fgoa91KaSip0PP/UMrFb9jkpDr9dxd7vafLLuOMuiz1XNBGnMmDE2CEPYo7TsPGIS0gBoV9d6yW+IrzvvD2/DmPnb+d+W03Sq709U68r5x1Kt64/O74Itn6qf3zEbXCt+TF+n0/HigGbU8HTh7RUxfLb+OMmZufzfoAgMdl7Ls/9cCn/sVWvhnunbRONoRKmEtFI/hEMa3K4On6w7zj9HLnAhLYdAb/tuOlvmyrH58+ezdOnSIo8vXbqUb775xipBCfuw+0wyigJh/u4E+bjd+All0KNJEJN6qlPSX/hpLycupFv1/iUxd9CuditIxjz47XH1N++WQ6FxX6vdWqfT8WiPm3jj7gh0Ovh+2xke/z6anHz77olmHkg7sHUozatjwixEJWsY6EWbMD+MJoXf9pzXOpwbKnOCNGvWLAICihadBQUF8cYbb1glKGEfok8nA9ZdPbra5D6NiazvT0aukUcXRpOdZ9sfqIlp2SSk5qDTUf1+IG7+RB1I615DnQVlA6Mi6/LJqHY4G3T8tS+e8d/sICMn3yavVVHbTl5ifcwFnPQ6ptymfeM6IaqLIe3Uw1w/7bT/02xlTpBiY2OpX7/ohOt69eoRGxtrlaCEfbB2gfa1nAx6PhrZlgAvFw7Hp/HKbwds8jpm5gG1DQO98HCpInOeSuPicVhfMMuw3xvgZbuTWgMiQpg3piMeLgb+O5rEqK+3cjkj12avVx6KovD2CrWnzj0dwwgPqNyTlEJUZ3e2CsXZoONgXCqH4lK1Due6ypwgBQUFsXfv3iKP79mzp8TBscLxmEwKuywF2rYrvg/yceODEW3R6WDx9jMss2GPjGpZf6Qo6qm1/Gxo0ANaF51NaG03Nwpk4fhI/DzUxqD3fLGZ+JRsm79uaa2PucCO05dxddLzRK8bN8gUQlhPDU8XejUNAuDnXec0jub6ypwgjRw5kieeeIJ169ZhNBoxGo2sXbuWJ598khEjRtgiRqGBo4nppOXk4+FioGmwt01fq9tNATzZW/1B9dLP+zlaUBhubdWy/mj3Ijj5Dzi5w53vV9qgzLZ1a/DDQ12o5ePK0cR0hny2qdLqzK7HZFJ4e6VaezSmazjBvtatrRNC3NjggtEjP+86R77Rfk8kljlBeu2114iMjKR37964u7vj7u5O37596dWrl9QgVSHm8SKt6/hVylyqx3s1ovtNAWTlqfVImbnWr10x90CqNglSeqLaMRug51Twr9weRY1refPjw12pH+DJueQshn2+2bKKp5U/9sVxKC4Vb1cnHr61oaaxCFFd9WwSRA0PZy6k5bDx+EWtwylRmX/yubi4sGTJEmJiYli4cCHLli3j+PHjzJs3DxeXsnXkFfarogNqy8qg1/H+8DYEeasrDtN+2W/VoYaXMnI5l6wOvKw2BdorXoDsZAhuBZ0naRJCmL8HPzzUheYhPlwsmN+29YQ23xDzjCZmF5xcm3hLA2p4yvcrIbTg4qRnYEFrF1uWVVRUuZcGGjVqxLBhw7jzzjupV6+eNWMSdiC6khMkgEBvVz4c2Ra9Tp36vHSH9f7hmFcu6gd44uPmbLX72q0jK2H/T6AzwMCPwKBdUXqgtyuLH+pMp/r+pOXkM3reNlYfTKj0OJbuOMupi5kEeLnwYPeiB02EEJXHvM228kA8adl5GkdTvDInSEOGDOGtt94q8vjbb7/NsGHDrBKU0NaljFxOJGUA0NZKHbRLq3ODmjxd0LRv+q/7rXbKwVx/VJGBuw4jJw3+mKJ+3uVRCG2jaTgAPm7OfPtgJ/o0CyIn38RD3+2s1N8cs/OMfLDmCACTet6Ep2s1OsUohB1qVceXhoGeZOeZWL7PPgdelzlB+vfffxkwYECRx2+//Xb+/fdfqwQltLWroP6oYaAnfh6Vvw3xyK0N6dEkkJx8E5MWRpNuhV465iP+EdWh/mjNa5B6Vh3o2eNFraOxcHM28Nl97RnctjZGk8KUH/Ywb8PJSnntbzefIiE1h9p+7oyKrFsprymEKJlOp7OsIv1kp9tsZU6Q0tPTi601cnZ2JjXVvnsaiNKp7Pqja+n1Ombf04YQXzdOJGUwddm+Ctcj7asuM9jObIdtX6qf3/k+uHhoG881nA163h3Wmge7qVtcM/84yOy/Y6xab3at1Ow8Pl1/HIAn+zTC1akaDikWwg4NalsbnQ62nrzEmUuZWodTRJkTpIiICJYsWVLk8cWLF9O8eXOrBCW0ZT7BZsv+Rzfi7+nCx6Pa4qTX8fue8yzcWv4mpCmZecQW/OOr0lts+bnw+xOAovY7athL64iKpdfrmH5nM54u6GD94dpjvPzrAUwm2yRJX/97guTMPBoGejK4bW2bvIYQouxq+7nTpYHaP/EXO+yJVOaN+OnTpzN48GCOHz9Or17qN+A1a9awaNEifvzxR6sHKCpXntHEnjPqaotWK0hm7ev581z/Jrzx12Fm/n6QNmF+5VoBOhCnvp8wf3dNtgwrzcYPIPEgeASoHbPtmE6n4/HejfDzdOHlX/fzvy2nSc7K471hrXFxsl5biaT0HL4u2MZ7pm+TSmlZIYQovSHt6rDp+EWW7TrHY71uQldJvdpKo8zfLaKiovjll184duwYjz76KE8//TTnzp1j7dq13HTTTbaIUVSiw3FpZOUZ8XFzomFgxae9V9SEmxvQp1kQuUYTjy6MJrUcpx2udNCuwttrF47Av2+rn/d/Ezz8tY2nlO7vXI8PRlxZKZzw7Q6r9sD6ZN0xMnONtKrjS/+WwVa7rxDCOvq3DMbd2cDJpAyiY5O1DqeQcv06dccdd7Bx40YyMjI4ceIE99xzD8888wytW7e2dnyikpm319rWrYFer30mr9PpeG9YG2r7uRN7KZPnf9xb5nqVKt8g0mSC358EYy7cdBtEDNU6ojIZ2DqUrx/ogLuzgX+OXOD+udtIyaz4sd+zlzNZuEXdmn22XxO7+s1UCKHydHXi9oJfXuytJ1K515v//fdfHnjgAUJDQ3nvvffo1asXW7ZssWZsQgNaF2gXx9fDmU/uVafEL98fz4JNp8r0/Co/YiT6G4jdBM6ecOfsShsnYk09mgTx3fhO+Lg5sfP0Ze75YjOJqRWb3/bB6qPkGk10aVCT7jcFWClSIYS1mU+z/b7nPDn5Ro2juaJMCVJ8fDxvvvmmpUmkj48POTk5/PLLL7z55pt07NjRVnGKSmKPCRJAmzA/XhzQDIA3/jrE7jPJpXpeek4+Jwt6OlXJAu3UOFj1svp57+ng57hH2NvX8+eHh7sQ5O1KTEIaQz7fxOmLGeW617HENMvR4Wf7y+qREPasS8OaBPu4kZqdz9pDiVqHY1HqBCkqKoomTZqwd+9e5syZw/nz5/noo49sGZuoZAmp2ZxLzkKvg9ZhflqHU8SYruHc3jKYPKPCpIXRpdqGOXg+FUWBEF83ArxcKyHKSrb8WchJhdrtodNEraOpsKbBPvz4cFfq1fTgzKUshn6+uVzNQt/7+wgmBW5rXkvT05hCiBsz6HUMKjhh+lO0/ZxmK3WCtHz5csaNG8err77KHXfcgcEgvUSqGvN4kSbBPnjZYadhnU7HW0NbUa+mB+eSs3h66Z4b1iNV6f5Hh35XP/ROEPUh6KvGv8m6NT1Y+nAXmgZ7cyEth3u+2MyOU5dK/fy9Z5NZvj8enU49uSaEsH9D2qkJ0vqYRC6m52gcjarUCdKGDRtIS0ujffv2REZG8vHHH5OUlGTL2EQlu7K95qdtINfh4+bMJ6Pa4WLQs/pQAl//d/1OzAeq6gm27BT48xn1825PQnBLbeOxsiBvN5Y81IUO9WqQlp3PfXO3su5w6Zbe31mpDqS9u01tmgR72zJMIYSVNKrlTas6vuSbFH7bc17rcIAyJEidO3fmq6++Ii4ujoceeojFixcTGhqKyWRi1apVpKWl2TJOUQl2xtpn/dG1Wtb25eUotSnpmysOs/N0yasL5gLtiDpVrP5o9SuQHg/+DeGW57SOxiZ83Z3537hIejYJJDvPxIRvd/Dr7usvv286nsR/R5NwNuiYXNCIUgjhGMyNXJfZyTZbmU+xeXp68uCDD7Jhwwb27dvH008/zZtvvklQUBADBw60RYyiEmTnGS3zyhyhZuPeyLpEtQ7FaFJ4bNEuLmXkFrkmMzefY4npQBVbQTq9CXbMUz8f+CE4u2kbjw25uxj4cnQH7moTSr5J4aklu/l286lir1UUhbdXqKtHIzvVJczfvsasCCGuL6p1KE56HfvOpXAkQftFlwq1lW3SpAlvv/02Z8+e5fvvv7dWTEIDB86nkGs0EeDlQl0H+MGi0+mYNTiCBgGexKVkM+WH3YVHVWz+BD7vzij9KkK89AT5VJEkIi9b7XkE0G40hHfXNp5K4GzQ8/49bXigSz0UBV7+9QAfrD5apP5s1cEEdp9Jxs1Zz2O9pGmtEI6mppcrPZoEAfaximSVvvsGg4FBgwbx22+/lev5n3zyCeHh4bi5uREZGcm2bdtKvLZHjx7odLoiH3fccYflmjFjxhT5ev/+/Qvd59KlS9x77734+Pjg5+fHuHHjSE9PL1f8VYG5/qhd3RoOcyTay9WJT+5th6uTnvUxF/jsH3UgKQd/g5Uv4nHpEP/nPJ/feAp2fw8m++mvUW7/vQdJR8AzCG6bqXU0lUav1/HKwBY81acRAO+vPsKrvx+0JMVGk8J7fx8BYGy3+gR5V5GEWIhqxlys/cuucxhtNJ+xtDQfTLRkyRKmTJnCjBkziI6OpnXr1vTr14/ExOILMpctW0ZcXJzlY//+/RgMBoYNG1bouv79+xe67toVrnvvvZcDBw6watUq/vjjD/79918mTnT8Y9LlFX06GYB2dl5/dK1mIT68dpdaoPze3zHsid4CvzwCwCGvziQqfgTmx8MvD8OnXeDgr2DDyfE2lXgINryvfj7gHXB3rP9WFaXT6XiqT2NeKag/W7DpFFN+2E2e0cRve84Rk5CGj5sTD9/SUONIhRDl1atZEL7uzsSnZrP5+EVNY9E8QZo9ezYTJkxg7NixNG/enM8//xwPDw/mzZtX7PX+/v4EBwdbPlatWoWHh0eRBMnV1bXQdTVqXPlhcujQIVasWMHXX39NZGQk3bt356OPPmLx4sWcP28f1fOVSVEUhynQLs6wDnUY3K42XkoGNX4bA7npUP8WnnGayi057xMT8YyaTCTFwA+j4csecGy1YyVKJiP89jiY8qDJAGh+l9YRaWZMt/rMGd4GJ72OX3af56H/7WT2KnX16KFbG+Lr4axxhEKI8nJ1MhDVOgTQfvSIpglSbm4uO3fupE+fPpbH9Ho9ffr0YfPmzaW6x9y5cxkxYgSenp6FHl+/fj1BQUE0adKERx55hIsXr2Simzdvxs/Pjw4dOlge69OnD3q9nq1btxb7Ojk5OaSmphb6qCrOXs7iQloOzgYdEQ7YL0in0/F/dzXnS68vqEscSYYgsgZ+TUxiJtm44t37GXhyD9z6PLh4Qdxu+G4IzB+gFjw7gu1z4ex2cPGGAe865DgRaxrUtjZfjm6Pq5OetYcTOXMpiwAvV8Z2C9c6NCFEBZlHjyzfH096jvWGV5eVpglSUlISRqORWrVqFXq8Vq1axMfH3/D527ZtY//+/YwfP77Q4/379+fbb79lzZo1vPXWW/zzzz/cfvvtGI1qDUp8fDxBQUGFnuPk5IS/v3+Jrztr1ix8fX0tH2FhYWV5q3bNXH/UItQXN2fHbDbosfEdOufvIFtx5oHMJ3ny9zPkmxT8PV0I8XUDN1/o+aKaKHV5DAyu6vyy+bfDd0Ph/G6t30LJUs7CmlfVz/vMAN/a2sZjJ3o1rcV34yPxdlObmj7Z+yY8XOyvwakQomzahvlRP8CTrDwjK/bfOBewFYf+bjJ37lwiIiLo1KlTocdHjBhh+TwiIoJWrVrRsGFD1q9fT+/evcv1WlOnTmXKlCmWP6emplaZJCk69kqBtkM69Af8+zYA+9rN5MDmehw4mACo89cKFZ17BkC/16Hzo/DvO7Drf3BslfrR/C7o+RIE2lH3ZUWBP59Wtw3DIqHDOK0jsisdw/3564mbORiXSt/mtW78BCGE3dPpdDzaoyHpOfn0bBKoWRyariAFBARgMBhISEgo9HhCQgLBwcHXfW5GRgaLFy9m3Lgb/8Bo0KABAQEBHDt2DIDg4OAiReD5+flcunSpxNd1dXXFx8en0EdVYa8DakvlQgz8/LD6eeQjdLzrUUZ0vJK4lrhl6FsboubAY9uh1XBApxZwf9oZfn4ELp+ydeSlc+BnOLIC9M4F40Q0Lxu0O2H+HvRrEewwpy+FEDc2rEMYY7vVp6aGMzQ1/W7r4uJC+/btWbNmjeUxk8nEmjVr6NKly3Wfu3TpUnJycrjvvvtu+Dpnz57l4sWLhISohV9dunQhOTmZnTt3Wq5Zu3YtJpOJyMjIcr4bx5SRk28ZBtrOjkeMFCs7BRbfC7lpUK879H0NgFcGtqBZiJrAdm5Q8/r38G8Ag7+ERzZB0ztBMcGeRfBRB3WUR5p2y7tkXoLlBV2yb34agppqF4sQQlQzmv86OmXKFL766iu++eYbDh06xCOPPEJGRgZjx44FYPTo0UydOrXI8+bOncugQYOoWbPwD8D09HSeffZZtmzZwqlTp1izZg133XUXN910E/369QOgWbNm9O/fnwkTJrBt2zY2btzIY489xogRIwgNDbX9m7Yje84mY1Ig1NeNEF93rcMpPZMJlj0EF4+CT20YtgAM6uklN2cDSx/uwtKHu3Bzo4DS3a9WcxixEMavhQY91dNi27+CD9rAqpfVZKWyrZoOGRcgoAncPOXG1wshhLAazWuQhg8fzoULF3j55ZeJj4+nTZs2rFixwlK4HRsbi/6abYWYmBg2bNjA33//XeR+BoOBvXv38s0335CcnExoaCh9+/bltddew9X1ylLdwoULeeyxx+jduzd6vZ4hQ4bw4Ycf2vbN2qFoc4NIR9te+/dtOLJcLbYe/h14Fd6n9nJ1omO4f9nvW6c9jP4FTv4Ha1+DM1th4wewYz50fRw6PwKulTAA9cQ/sOs79fOBH4KTdsvMQghRHemUa/v1i1JJTU3F19eXlJQUh65HGjt/G+tiLjAjqjlju9XXOpzSOfwXLB6pfn7Xp9D2Xtu8jqLA0b9hzWuQsE99zKMmdJ8CHceBs41W3PKy1KaWl09Cx/Fwx3u2eR0hhKiGSvvzW/MtNqEdk0lh15lkwIFOsCUdhZ8fUj/vNNF2yRGovYYa94OH/oWh86HmTZB5Ef5+CT5sqw6MNeZZ/3X/eUtNjrxDofcM699fCCHEDUmCVI2dSMogOTMPN2c9zUMdYBUsOxUWj4KcVKjbFfq9UTmvq9dDy8Hw6FYY+DH41IG0OPhjMnzcAfYssd6ct7i9sLFgq/eOd8HNAf67CCFEFSQJUjVmrj9qVccPZ4Od/1/BZFJnrCUdUVdW7vnGUpRdaQxO0O5+eCIabn8bPAPVdgA/T4TPusGh3ys2vsSYD78/AYpR7cnU9I4bP0cIIYRN2PlPRWFLDtUg8r/34PAfYHApKMoOuvFzbMXJFSIfUrty956hdum+cAiW3Adf9YLja8uXKG39HM7vAldfNQETQgihGUmQqjGHaRB5ZCWse139/I7Z6kkze+DiqR6/f3Iv3PwMOHvC+Wj4393wTRTEFj/Xr1iXT115j31fA+/rN0oVQghhW5IgVVMpmXkcTUwHoF1dP22DuZ6Lx+GnCYCijtlod7/WERXl7ge9p6srSp0fVVe5Tv0H8/rCwnvUuqLrURT4YwrkZaoNL9uNrpSwhRBClEwSpGoq+oy6elQ/wFPTVu7XlZNWUJSdAmGdof+bWkd0fV6B0H8WPB6tJjk6AxxdCV/cDEvHqCfwirP3Bzi+Ru3pFPWBenpOCCGEpiRBqqZ2FWyvtbXX1SNFUYuyLxwG7xC451twctE6qtLxC4OBH6lz3loOVR878DN80gl+nQTJsVeuzUiCFS+on9/6HATcVPnxCiGEKEISpGpqZ6yd1x9tmK2eCtM7wz3/A28HnNResyEMnQsPb4QmA9Q5b7u+g4/aw1/PQVoCrHwRsi5BUAvo9qTWEQshhCig+agRUfmMJoXdscmAnSZIR1ep3atB7QUU1lHbeCoquCWM/B7ObIe1M+Hkv7DtC4j+FvKzAJ264lTZbQuEEEKUSFaQqqGY+DQyco14uTrRKKgS5oqVxcXj8NM4QIH2Y6H9GK0jsp6wjvDA7zD6V6jdoSA5AiIftp+TeUIIIQBZQaqWzNtrbev6YdDbUUFwTrraSyg7Bep0gtvf0joi22jQA+rfqrYvSDyoDsAVQghhVyRBqobMHbTtqkGkosCvj6oJg1etgqJsOz1dZw06HTTpr34IIYSwO7LFVg1ZOmjbU/3Rxjlw8NcrRdk+IVpHJIQQohqTBKmauZCWw+mLmeh00CbMT+twVMdWw+pX1c8HvA11I7WNRwghRLUnCVI1Y149ahzkja+7HZyaunQSfiwoym43Wi3MFkIIITQmCVI1Y1fba7kZsPheyE5WT3UNeFe6SAshhLALkiBVM1cKtP20DURR4NfHIPEAeAbB8P9V7aJsIYQQDkUSpGokN9/EnrMpgB00iNz0ERxYBnon9cSaT6i28QghhBBXkQSpGjlwPoXcfBM1PJypH+CpXSDH18HqGern/d+Eel20i0UIIYQohiRI1Uh0wXiRdnVroNOq1ufyKfhxrDqXrM190HG8NnEIIYQQ1yEJUjViqT/SanstNxMW3wdZlyG0HdzxnhRlCyGEsEuSIFUjOwsSJE3qjxQFfn8CEvaBZ6BalO3sVvlxCCGEEKUgCVI1cT45i/jUbAx6Ha3q+FZ+AFs+hX1L1aLsYd+Ab53Kj0EIIYQoJUmQqgnz6lHzEB88XCp5BN+Jf+Dv6ern/d6A8G6V+/pCCCFEGUmCVE1otr2WHAtLx4BihNajoNPEyn19IYQQohwkQaomdmnRQTsvS+2UnXUJQtrAnbOlKFsIIYRDkASpGsjKNXLgfCpQiR20FQV+fxLi94JHAAz/DpzdK+e1hRBCiAqSBKka2Hs2mXyTQi0fV2r7VVKSsvVz2LsEdAYYtgD8wirndYUQQggrkASpGtgZe6X+qFIaRJ78D1a+pH7e73Wof7PtX1MIIYSwIrtIkD755BPCw8Nxc3MjMjKSbdu2lXhtjx490Ol0RT7uuOMOAPLy8nj++eeJiIjA09OT0NBQRo8ezfnz5wvdJzw8vMg93nzzTZu+T61En04G1A7aNpd85kpRdqvhEPmw7V9TCCGEsDLNE6QlS5YwZcoUZsyYQXR0NK1bt6Zfv34kJiYWe/2yZcuIi4uzfOzfvx+DwcCwYcMAyMzMJDo6munTpxMdHc2yZcuIiYlh4MCBRe41c+bMQvd6/PHHbfpetaAoCtGVVaCdlwVL7oPMJAhuBXfOkaJsIYQQDqmSG+IUNXv2bCZMmMDYsWMB+Pzzz/nzzz+ZN28eL7zwQpHr/f39C/158eLFeHh4WBIkX19fVq1aVeiajz/+mE6dOhEbG0vdunUtj3t7exMcHGztt2RXTl3M5FJGLi5OelqE+tjuhRQF/pgCcbvB3R9GLAQXD9u9nhBCCGFDmq4g5ebmsnPnTvr06WN5TK/X06dPHzZv3lyqe8ydO5cRI0bg6VnydPqUlBR0Oh1+fn6FHn/zzTepWbMmbdu25Z133iE/P79c78OemeevRdT2xdXJYLsX2vYV7FkEOn1BUXbdGz5FCCGEsFeariAlJSVhNBqpVatWocdr1arF4cOHb/j8bdu2sX//fubOnVviNdnZ2Tz//POMHDkSH58rKyhPPPEE7dq1w9/fn02bNjF16lTi4uKYPXt2sffJyckhJyfH8ufU1NQbxmcPri7QtplTG2HlVPXz216DBrfa7rWEEEKISqD5FltFzJ07l4iICDp16lTs1/Py8rjnnntQFIXPPvus0NemTJli+bxVq1a4uLjw0EMPMWvWLFxdXYvca9asWbz66qvWfQOVwLyCZLMC7ZSzsPQBMOVDxDDoMsk2ryOEEEJUIk232AICAjAYDCQkJBR6PCEh4Ya1QRkZGSxevJhx48YV+3VzcnT69GlWrVpVaPWoOJGRkeTn53Pq1Klivz516lRSUlIsH2fOnLnu/exBWnYeMQlpALSr52f9F8jLhiX3Q8YFqBUBUR9KUbYQQogqQdMEycXFhfbt27NmzRrLYyaTiTVr1tClS5frPnfp0qXk5ORw3333FfmaOTk6evQoq1evpmbNmjeMZffu3ej1eoKCgor9uqurKz4+PoU+7N3uM8koCoT5uxPk7WbdmysK/Pk0nI8G9xow4jspyhZCCFFlaL7FNmXKFB544AE6dOhAp06dmDNnDhkZGZZTbaNHj6Z27drMmjWr0PPmzp3LoEGDiiQ/eXl5DB06lOjoaP744w+MRiPx8fGAegLOxcWFzZs3s3XrVnr27Im3tzebN29m8uTJ3HfffdSoUcnDXG3IMqDWFttrO+bC7u/Uouyh86BGuPVfQwghhNCI5gnS8OHDuXDhAi+//DLx8fG0adOGFStWWAq3Y2Nj0esLL3TFxMSwYcMG/v777yL3O3fuHL/99hsAbdq0KfS1devW0aNHD1xdXVm8eDGvvPIKOTk51K9fn8mTJxeqS6oKomOTARsUaJ/eBMufVz/v8wo07GXd+wshhBAa0ymKomgdhCNKTU3F19eXlJQUu9xuM5kUWr/6N2k5+fzxeHda1va1zo1P/gffj4DcdGgxWF09krojIYQQDqK0P781X0EStnE0MZ20nHw8XAw0Dfa2zk2PrIQfRkN+NtS/Be76WJIjIYQQVZLmo0aEbZjrj9qE+eFksMJ/5n0/wuJRanLUZACMWgouJTfnFEIIIRyZJEhVlGX+mjUKtHfMh5/GF/Q6ugfu+RacrXwqTgghhLAjkiBVUeYGkRUu0N74IfzxFKBAhwfh7i/A4Fzh+IQQQgh7JjVIVdCljFxOJGUA0LauX/luoiiw7nX49x31z90nQ+8ZUnMkhBCiWpAEqQraVbC91jDQEz8Pl7LfwGSCFS/Ati/UP/eeATdXrRYIQgghxPVIglQF7azI9poxH357HPYsAnRwx7vQcbx1AxRCCCHsnCRIVVC5E6T8HPjxQTj8B+gMMOgzaD3cBhEKIYQQ9k0SpComz2hi79kUoIwJUm4GLL4XTqwDgysMWwBNB9gmSCGEEMLOSYJUxRyOSyMrz4iPmxMNArxK96SsZFh0D5zZCs6eMHIRNOhhyzCFEEIIuyYJUhWz8/QlANrVq4FeX4oTZ+kX4H93Q8I+cPOFe3+CsI42jlIIIYSwb5IgVTGWAbWlaRCZcha+vQsuHgPPILj/ZwhuadsAhRBCCAcgCVIVYy7Qbnej+qOkY/C/QZByBnzDYPSvULOh7QMUQgghHIAkSFVIfEo255Kz0OugdZjfdS7cryZHGRegZiMY/Qv41qmkKIUQQgj7JwlSFWKev9Y02Acv1xL+057ZDguHQHYKBEfAfT+DV2AlRimEEELYP0mQqpBoy/aaX/EXHF+nHuXPy4CwSBj1A7iXcK0QQghRjUmCVIXsjL1Og8jDf8LSMWDMhYa9YPh34OJZuQEKIYQQDkISpCoiO8/I/nMFDSLr+hf+4p4l8MsjoBihWRQMmQtOrhpEKYQQQjgGvdYBCOs4cD6FPKNCgJcrYf7uV76w7Sv4eaKaHLUeBUMXSHIkhBBC3IAkSFWE5Xh/XT90uoIGkf+9B389o37e6SG46xMwyKKhEEIIcSPy07KKKDSgVlFg9SuwcY76xVueg54vgq4UnbWFEEIIIQlSVaAoylUdtH3hzymwY576xb7/B10f1y44IYQQwgFJglQFnL2cxYW0HNwNRtrueB4O/AjoIGoOtB+jcXRCCCGE45EEqQrYefoyruTyjednGA5sBb0TDP4SWg7ROjQhhBDCIUmCVAXsO3GW+c5v0yn3IDi5wT3fQuN+WoclhBBCOCxJkBxd5iXuOfgYTQxHyHPyxPm+HyC8u9ZRCSGEEA5Njvk7srR4TPMH0MR4hMuKFynDfpLkSAghhLACSZAc1eXTMK8/+guHSFD8eNz1dQKadNE6KiGEEKJKkATJEV04AvP6w+WTpLjVZmjuDPzCW2kdlRBCCFFlSILkaM7vhvn9Ie08BDb9//buPiqqOv8D+HtmgGFgeVAQmDEQMjLCZwgO4m61kOj683cosjw7JWkrRxtakLObsobYlpLaGsfywNKi2/lp6tpJl3xqEVs7lgJBmCSipolpgC7BwLgCznx/fyhTM/hANnDnyvt1zj2H+73fufdzbw/3fe793nuxzO8NnBOBN/5ALREREd0RpwhI69atQ2hoKNzd3REbG4uKioqb9n3kkUegUCh6TdOnT7f2EUJg6dKl0Gq10Gg0SExMxMmTJ23W09LSAr1eD29vb/j6+uL5559HR0dHv+2jQ5w9BLw7A7j8H0A7HpbUXdh/4do4ewYkIiIix5E8IG3duhVZWVnIzc1FdXU1xo0bh6SkJDQ3N9+w/wcffIDvvvvOOtXW1kKlUmHmzJnWPqtWrcLatWtRWFiI8vJyeHp6IikpCVeuXLH20ev1+Oqrr1BaWoqdO3fik08+QVpaWr/v7x07tQ/4v8eBTiMwIh5I/RCnL7uj7b/dcHdVIkLrLXWFREREdw8hsZiYGGEwGKzzZrNZ6HQ6kZeX16ffv/nmm8LLy0t0dHQIIYSwWCwiKChIrF692tqntbVVqNVqsXnzZiGEEMeOHRMARGVlpbXPnj17hEKhEOfPn+/Tdtva2gQA0dbW1qf+P0vtdiFe8RMi11uIjU8K0XVZCCHE1ooGMWLRTjGz8LP+r4GIiOgu0Nfzt6RXkLq6ulBVVYXExERrm1KpRGJiIg4dOtSndRQXF2PWrFnw9PQEAJw5cwaNjY026/Tx8UFsbKx1nYcOHYKvry+io6OtfRITE6FUKlFeXu6IXXOcLzYC788BLN1A5OPA05sAVw0Auw/UEhERkcNI+qLIS5cuwWw2IzAw0KY9MDAQx48fv+3vKyoqUFtbi+LiYmtbY2OjdR326+xZ1tjYiICAAJvlLi4uGDp0qLWPvc7OTnR2dlrnjUbjbev72Q4XAHsXX/t74mzgf/IBpcq6uLrhekAKYUAiIiJyJMnHIP0cxcXFGDNmDGJiYvp9W3l5efDx8bFOwcHB/bcxIYB/r/whHMWlAzPW2oSjtsvdONl8bVD5hBDf/quFiIhoEJI0IPn7+0OlUqGpqcmmvampCUFBQbf8rclkwpYtW/D888/btPf87lbrDAoK6jUI/OrVq2hpabnpdrOzs9HW1madzp07d/sdvBNCAB8tAf694tr8o0uAKa8BCoVNt+pz164ehfl7wu8X6v6phYiIaJCSNCC5ubkhKioKZWVl1jaLxYKysjLExd36rdDbtm1DZ2cnnnnmGZv2sLAwBAUF2azTaDSivLzcus64uDi0traiqqrK2mf//v2wWCyIjY294fbUajW8vb1tJoezmIGSF4HD667NT10JPPxSr3AEANXXxx9N5O01IiIih5P8Y7VZWVlITU1FdHQ0YmJikJ+fD5PJhDlz5gAAZs+ejeHDhyMvL8/md8XFxUhOToafn59Nu0KhQGZmJl577TWEh4cjLCwMOTk50Ol0SE5OBgBERERg6tSpmDdvHgoLC9Hd3Y309HTMmjULOp1uQPb7pjqNgEIJ/O/bwAT9Tbv1jD+aOMJ3gAojIiIaPCQPSE8//TQuXryIpUuXorGxEePHj8fevXutg6wbGhqgVNpe6Kqvr8fBgwfxr3/964brfOmll2AymZCWlobW1lZMnjwZe/fuhbu7u7XPpk2bkJ6ejoSEBCiVSqSkpGDt2rX9t6N9oVQBT7wDfFt5y4/OXjVbUNPQCoBPsBEREfUHhRBCSF2EHBmNRvj4+KCtra1/brfdwlcX2jB97UF4qV1QkzsFKmXvW3BERETUW1/P37J+im2wqr5+9Wh8iC/DERERUT9gQJIhDtAmIiLqXwxIMsQ3aBMREfUvBiSZudjeiYaWy1Aort1iIyIiIsdjQJKZnsf77w/wgre7q8TVEBER3Z0YkGTGOv6It9eIiIj6DQOSzFg/UMuARERE1G8YkGSk66oFR75tAwBM5PgjIiKifsOAJCNfXWhD11ULhni4IszfU+pyiIiI7loMSDLy48f7FTf4gC0RERE5BgOSjHxx/Q3aHKBNRETUvxiQZEIIgc/PtgDgG7SJiIj6GwOSTFxou4ImYydUSgXG3eMrdTlERER3NQYkmeh5/1GkzhsaN5XE1RAREd3dGJBkooofqCUiIhowDEgy0fOCSA7QJiIi6n8MSDLw3y4zjl0wAuAbtImIiAYCA5IMfPltK65aBAK91dD5uEtdDhER0V2PAUkGqhr4gkgiIqKBxIAkA9UcoE1ERDSgGJCcnBAC1XyDNhER0YBiQHJy3/znMlpMXXBzUSJS5y11OURERIMCA5KT63n/0djhPlC78AWRREREA4EByclV/2iANhEREQ0MBiQn1zNAewIHaBMREQ0YBiQnZrzSjfqmdgDAxBG+0hZDREQ0iDAgObEj51ohBBAy1AMBXnxBJBER0UBhQHJiP3yg1lfaQoiIiAYZBiQn1hOQOECbiIhoYDEgOSmLRaCGL4gkIiKShOQBad26dQgNDYW7uztiY2NRUVFxy/6tra0wGAzQarVQq9W4//77sXv3buvy0NBQKBSKXpPBYLD2eeSRR3otnz9/fr/t45042dyB9s6r8HBTYVSgl9TlEBERDSouUm5869atyMrKQmFhIWJjY5Gfn4+kpCTU19cjICCgV/+uri489thjCAgIwPvvv4/hw4fj7Nmz8PX1tfaprKyE2Wy2ztfW1uKxxx7DzJkzbdY1b948/PnPf7bOe3h4OH4Hf4ae22vjg33hopI8xxIREQ0qkgakNWvWYN68eZgzZw4AoLCwELt27cL69euxePHiXv3Xr1+PlpYWfPbZZ3B1dQVw7YrRjw0bNsxm/vXXX8fIkSPx8MMP27R7eHggKCjIgXvjWBx/REREJB3JLk10dXWhqqoKiYmJPxSjVCIxMRGHDh264W9KSkoQFxcHg8GAwMBAjB49GitWrLC5YmS/jY0bN2Lu3LlQKBQ2yzZt2gR/f3+MHj0a2dnZuHz5suN2zgG+uP4GbY4/IiIiGniSXUG6dOkSzGYzAgMDbdoDAwNx/PjxG/7m9OnT2L9/P/R6PXbv3o1Tp07hhRdeQHd3N3Jzc3v137FjB1pbW/Hcc8/ZtP/2t7/FiBEjoNPp8OWXX2LRokWor6/HBx98cNN6Ozs70dnZaZ03Go0/YW9/mhZTF05fMgEAJgYzIBEREQ00SW+x/VQWiwUBAQEoKiqCSqVCVFQUzp8/j9WrV98wIBUXF2PatGnQ6XQ27Wlpada/x4wZA61Wi4SEBHz99dcYOXLkDbedl5eHV155xbE7dBM9nxe5L+AX8PFwHZBtEhER0Q8ku8Xm7+8PlUqFpqYmm/ampqabjg3SarW4//77oVL98FX7iIgINDY2oqury6bv2bNnsW/fPvzud7+7bS2xsbEAgFOnTt20T3Z2Ntra2qzTuXPnbrveO2X9QC2/v0ZERCQJyQKSm5sboqKiUFZWZm2zWCwoKytDXFzcDX8THx+PU6dOwWKxWNtOnDgBrVYLNzc3m74bNmxAQEAApk+ffttaampqAFwLYDejVqvh7e1tM/UX6xu0+f01IiIiSUj6/HhWVhbeeecdvPvuu6irq8OCBQtgMpmsT7XNnj0b2dnZ1v4LFixAS0sLMjIycOLECezatQsrVqyweccRcC1obdiwAampqXBxsb2L+PXXX+PVV19FVVUVvvnmG5SUlGD27Nn41a9+hbFjx/b/Tt9Gt9mCI9+2AuATbERERFKRdAzS008/jYsXL2Lp0qVobGzE+PHjsXfvXuvA7YaGBiiVP2S44OBgfPTRR1i4cCHGjh2L4cOHIyMjA4sWLbJZ7759+9DQ0IC5c+f22qabmxv27duH/Px8mEwmBAcHIyUlBS+//HL/7mwfHf+uHVe6LfDRuOJe/19IXQ4REdGgpBBCCKmLkCOj0QgfHx+0tbU59Hbb3z89g2UfHsMjo4bh73NiHLZeIiIi6vv5m69odjJV17+/xgHaRERE0mFAcjL/7boKpYLjj4iIiKQkq/cgDQZ/S30Ips6rcOX314iIiCTDgOSEPNX8x0JERCQlXqYgIiIissOARERERGSHAYmIiIjIDgMSERERkR0GJCIiIiI7DEhEREREdhiQiIiIiOwwIBERERHZYUAiIiIissOARERERGSHAYmIiIjIDgMSERERkR0GJCIiIiI7/Gz8HRJCAACMRqPElRAREVFf9Zy3e87jN8OAdIfa29sBAMHBwRJXQkRERD9Ve3s7fHx8brpcIW4XoeiGLBYLLly4AC8vLygUCoet12g0Ijg4GOfOnYO3t7fD1jvY8Dg6Bo+jY/A4OgaPo2MM9uMohEB7ezt0Oh2UypuPNOIVpDukVCpxzz339Nv6vb29B+W/uI7G4+gYPI6OwePoGDyOjjGYj+Otrhz14CBtIiIiIjsMSERERER2GJCcjFqtRm5uLtRqtdSlyBqPo2PwODoGj6Nj8Dg6Bo9j33CQNhEREZEdXkEiIiIissOARERERGSHAYmIiIjIDgMSERERkR0GJCezbt06hIaGwt3dHbGxsaioqJC6JFnJy8vDQw89BC8vLwQEBCA5ORn19fVSlyV7r7/+OhQKBTIzM6UuRXbOnz+PZ555Bn5+ftBoNBgzZgw+//xzqcuSFbPZjJycHISFhUGj0WDkyJF49dVXb/strcHuk08+wYwZM6DT6aBQKLBjxw6b5UIILF26FFqtFhqNBomJiTh58qQ0xTohBiQnsnXrVmRlZSE3NxfV1dUYN24ckpKS0NzcLHVpsnHgwAEYDAYcPnwYpaWl6O7uxpQpU2AymaQuTbYqKyvx17/+FWPHjpW6FNn5/vvvER8fD1dXV+zZswfHjh3DX/7yFwwZMkTq0mRl5cqVKCgowNtvv426ujqsXLkSq1atwltvvSV1aU7NZDJh3LhxWLdu3Q2Xr1q1CmvXrkVhYSHKy8vh6emJpKQkXLlyZYArdVKCnEZMTIwwGAzWebPZLHQ6ncjLy5OwKnlrbm4WAMSBAwekLkWW2tvbRXh4uCgtLRUPP/ywyMjIkLokWVm0aJGYPHmy1GXI3vTp08XcuXNt2p544gmh1+slqkh+AIjt27db5y0WiwgKChKrV6+2trW2tgq1Wi02b94sQYXOh1eQnERXVxeqqqqQmJhobVMqlUhMTMShQ4ckrEze2traAABDhw6VuBJ5MhgMmD59us2/l9R3JSUliI6OxsyZMxEQEIAJEybgnXfekbos2Zk0aRLKyspw4sQJAMCRI0dw8OBBTJs2TeLK5OvMmTNobGy0+W/bx8cHsbGxPOdcx4/VOolLly7BbDYjMDDQpj0wMBDHjx+XqCp5s1gsyMzMRHx8PEaPHi11ObKzZcsWVFdXo7KyUupSZOv06dMoKChAVlYW/vSnP6GyshK///3v4ebmhtTUVKnLk43FixfDaDTigQcegEqlgtlsxvLly6HX66UuTbYaGxsB4IbnnJ5lgx0DEt21DAYDamtrcfDgQalLkZ1z584hIyMDpaWlcHd3l7oc2bJYLIiOjsaKFSsAABMmTEBtbS0KCwsZkH6Cf/zjH9i0aRPee+89REZGoqamBpmZmdDpdDyO1G94i81J+Pv7Q6VSoampyaa9qakJQUFBElUlX+np6di5cyc+/vhj3HPPPVKXIztVVVVobm7GxIkT4eLiAhcXFxw4cABr166Fi4sLzGaz1CXKglarxYMPPmjTFhERgYaGBokqkqc//vGPWLx4MWbNmoUxY8bg2WefxcKFC5GXlyd1abLVc17hOefmGJCchJubG6KiolBWVmZts1gsKCsrQ1xcnISVyYsQAunp6di+fTv279+PsLAwqUuSpYSEBBw9ehQ1NTXWKTo6Gnq9HjU1NVCpVFKXKAvx8fG9XjNx4sQJjBgxQqKK5Ony5ctQKm1PVyqVChaLRaKK5C8sLAxBQUE25xyj0Yjy8nKec67jLTYnkpWVhdTUVERHRyMmJgb5+fkwmUyYM2eO1KXJhsFgwHvvvYd//vOf8PLyst5L9/HxgUajkbg6+fDy8uo1bsvT0xN+fn4cz/UTLFy4EJMmTcKKFSvw1FNPoaKiAkVFRSgqKpK6NFmZMWMGli9fjpCQEERGRuKLL77AmjVrMHfuXKlLc2odHR04deqUdf7MmTOoqanB0KFDERISgszMTLz22msIDw9HWFgYcnJyoNPpkJycLF3RzkTqx+jI1ltvvSVCQkKEm5ubiImJEYcPH5a6JFkBcMNpw4YNUpcme3zM/858+OGHYvTo0UKtVosHHnhAFBUVSV2S7BiNRpGRkSFCQkKEu7u7uPfee8WSJUtEZ2en1KU5tY8//viG/z9MTU0VQlx71D8nJ0cEBgYKtVotEhISRH19vbRFOxGFEHwVKREREdGPcQwSERERkR0GJCIiIiI7DEhEREREdhiQiIiIiOwwIBERERHZYUAiIiIissOARERERGSHAYmI6A4pFArs2LFD6jKIqB8wIBGRLD333HNQKBS9pqlTp0pdGhHdBfgtNiKSralTp2LDhg02bWq1WqJqiOhuwitIRCRbarUaQUFBNtOQIUMAXLv9VVBQgGnTpkGj0eDee+/F+++/b/P7o0eP4te//jU0Gg38/PyQlpaGjo4Omz7r169HZGQk1Go1tFot0tPTbZZfunQJjz/+ODw8PBAeHo6SkhLrsu+//x56vR7Dhg2DRqNBeHh4r0BHRM6JAYmI7lo5OTlISUnBkSNHoNfrMWvWLNTV1QEATCYTkpKSMGTIEFRWVmLbtm3Yt2+fTQAqKCiAwWBAWloajh49ipKSEtx3330223jllVfw1FNP4csvv8RvfvMb6PV6tLS0WLd/7Ngx7NmzB3V1dSgoKIC/v//AHQAiunNSfy2XiOhOpKamCpVKJTw9PW2m5cuXCyGEACDmz59v85vY2FixYMECIYQQRUVFYsiQIaKjo8O6fNeuXUKpVIrGxkYhhBA6nU4sWbLkpjUAEC+//LJ1vqOjQwAQe/bsEUIIMWPGDDFnzhzH7DARDSiOQSIi2Xr00UdRUFBg0zZ06FDr33FxcTbL4uLiUFNTAwCoq6vDuHHj4OnpaV0eHx8Pi8WC+vp6KBQKXLhwAQkJCbesYezYsda/PT094e3tjebmZgDAggULkJKSgurqakyZMgXJycmYNGnSHe0rEQ0sBiQiki1PT89et7wcRaPR9Kmfq6urzbxCoYDFYgEATJs2DWfPnsXu3btRWlqKhIQEGAwGvPHGGw6vl4gci2OQiOiudfjw4V7zERERAICIiAgcOXIEJpPJuvzTTz+FUqnEqFGj4OXlhdDQUJSVlf2sGoYNG4bU1FRs3LgR+fn5KCoq+lnrI6KBwStIRCRbnZ2daGxstGlzcXGxDoTetm0boqOjMXnyZGzatAkVFRUoLi4GAOj1euTm5iI1NRXLli3DxYsX8eKLL+LZZ59FYGAgAGDZsmWYP38+AgICMG3aNLS3t+PTTz/Fiy++2Kf6li5diqioKERGRqKzsxM7d+60BjQicm4MSEQkW3v37oVWq7VpGzVqFI4fPw7g2hNmW7ZswQsvvACtVovNmzfjwQcfBAB4eHjgo48+QkZGBh566CF4eHggJSUFa9assa4rNTUVV65cwZtvvok//OEP8Pf3x5NPPtnn+tzc3JCdnY1vvvkGGo0Gv/zlL7FlyxYH7DkR9TeFEEJIXQQRkaMpFAps374dycnJUpdCRDLEMUhEREREdhiQiIiIiOxwDBIR3ZU4eoCIfg5eQSIiIiKyw4BEREREZIcBiYiIiMgOAxIRERGRHQYkIiIiIjsMSERERER2GJCIiIiI7DAgEREREdlhQCIiIiKy8//FO0af5e2wbgAAAABJRU5ErkJggg=="/>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3099"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79" y="1552263"/>
            <a:ext cx="5495927" cy="460522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02"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7571" y="1454522"/>
            <a:ext cx="5537200" cy="4570697"/>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TextBox 18"/>
          <p:cNvSpPr txBox="1"/>
          <p:nvPr/>
        </p:nvSpPr>
        <p:spPr>
          <a:xfrm>
            <a:off x="3864934" y="6157485"/>
            <a:ext cx="4825360" cy="400110"/>
          </a:xfrm>
          <a:prstGeom prst="rect">
            <a:avLst/>
          </a:prstGeom>
          <a:noFill/>
        </p:spPr>
        <p:txBody>
          <a:bodyPr wrap="none" rtlCol="0">
            <a:spAutoFit/>
          </a:bodyPr>
          <a:lstStyle/>
          <a:p>
            <a:pPr algn="ctr"/>
            <a:r>
              <a:rPr lang="en-IN" sz="2000" dirty="0">
                <a:solidFill>
                  <a:schemeClr val="tx1"/>
                </a:solidFill>
              </a:rPr>
              <a:t>Fig 1 : Graph : Model Accuracy and Loss</a:t>
            </a:r>
          </a:p>
        </p:txBody>
      </p:sp>
    </p:spTree>
    <p:extLst>
      <p:ext uri="{BB962C8B-B14F-4D97-AF65-F5344CB8AC3E}">
        <p14:creationId xmlns:p14="http://schemas.microsoft.com/office/powerpoint/2010/main" val="163594941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5"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25" y="3293974"/>
            <a:ext cx="11220707" cy="2686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228978" y="6114246"/>
            <a:ext cx="6750566" cy="400110"/>
          </a:xfrm>
          <a:prstGeom prst="rect">
            <a:avLst/>
          </a:prstGeom>
          <a:noFill/>
        </p:spPr>
        <p:txBody>
          <a:bodyPr wrap="none" rtlCol="0">
            <a:spAutoFit/>
          </a:bodyPr>
          <a:lstStyle/>
          <a:p>
            <a:r>
              <a:rPr lang="en-IN" sz="2000" dirty="0">
                <a:solidFill>
                  <a:schemeClr val="tx1"/>
                </a:solidFill>
              </a:rPr>
              <a:t>Fig 2 : Training data image into two classes nofire and fire</a:t>
            </a:r>
          </a:p>
        </p:txBody>
      </p:sp>
      <p:pic>
        <p:nvPicPr>
          <p:cNvPr id="3" name="Picture 2">
            <a:extLst>
              <a:ext uri="{FF2B5EF4-FFF2-40B4-BE49-F238E27FC236}">
                <a16:creationId xmlns:a16="http://schemas.microsoft.com/office/drawing/2014/main" id="{D02731B2-5C2F-8655-CF83-A7F1B847F6CB}"/>
              </a:ext>
            </a:extLst>
          </p:cNvPr>
          <p:cNvPicPr>
            <a:picLocks noChangeAspect="1"/>
          </p:cNvPicPr>
          <p:nvPr/>
        </p:nvPicPr>
        <p:blipFill>
          <a:blip r:embed="rId3"/>
          <a:stretch>
            <a:fillRect/>
          </a:stretch>
        </p:blipFill>
        <p:spPr>
          <a:xfrm>
            <a:off x="733729" y="877473"/>
            <a:ext cx="10530901" cy="2628900"/>
          </a:xfrm>
          <a:prstGeom prst="rect">
            <a:avLst/>
          </a:prstGeom>
        </p:spPr>
      </p:pic>
    </p:spTree>
    <p:extLst>
      <p:ext uri="{BB962C8B-B14F-4D97-AF65-F5344CB8AC3E}">
        <p14:creationId xmlns:p14="http://schemas.microsoft.com/office/powerpoint/2010/main" val="1372747166"/>
      </p:ext>
    </p:extLst>
  </p:cSld>
  <p:clrMapOvr>
    <a:masterClrMapping/>
  </p:clrMapOvr>
  <mc:AlternateContent xmlns:mc="http://schemas.openxmlformats.org/markup-compatibility/2006" xmlns:p14="http://schemas.microsoft.com/office/powerpoint/2010/main">
    <mc:Choice Requires="p14">
      <p:transition spd="slow" p14:dur="175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408E6D-E479-9C85-06B4-AA9D106A6A4D}"/>
              </a:ext>
            </a:extLst>
          </p:cNvPr>
          <p:cNvPicPr>
            <a:picLocks noChangeAspect="1"/>
          </p:cNvPicPr>
          <p:nvPr/>
        </p:nvPicPr>
        <p:blipFill>
          <a:blip r:embed="rId2"/>
          <a:srcRect b="17369"/>
          <a:stretch/>
        </p:blipFill>
        <p:spPr>
          <a:xfrm>
            <a:off x="836578" y="914400"/>
            <a:ext cx="9857361" cy="4581728"/>
          </a:xfrm>
          <a:prstGeom prst="rect">
            <a:avLst/>
          </a:prstGeom>
        </p:spPr>
      </p:pic>
      <p:sp>
        <p:nvSpPr>
          <p:cNvPr id="6" name="TextBox 5">
            <a:extLst>
              <a:ext uri="{FF2B5EF4-FFF2-40B4-BE49-F238E27FC236}">
                <a16:creationId xmlns:a16="http://schemas.microsoft.com/office/drawing/2014/main" id="{367B6FEA-4A9C-C9C6-0CE7-FFD3D9F88D06}"/>
              </a:ext>
            </a:extLst>
          </p:cNvPr>
          <p:cNvSpPr txBox="1"/>
          <p:nvPr/>
        </p:nvSpPr>
        <p:spPr>
          <a:xfrm>
            <a:off x="1366735" y="5717117"/>
            <a:ext cx="8030183" cy="379656"/>
          </a:xfrm>
          <a:prstGeom prst="rect">
            <a:avLst/>
          </a:prstGeom>
          <a:noFill/>
        </p:spPr>
        <p:txBody>
          <a:bodyPr wrap="square">
            <a:spAutoFit/>
          </a:bodyPr>
          <a:lstStyle/>
          <a:p>
            <a:r>
              <a:rPr lang="en-US" dirty="0"/>
              <a:t>Fig 3 : CNN Model Prediction Output Showing 'No Fire' for Forest Image</a:t>
            </a:r>
            <a:endParaRPr lang="en-IN" dirty="0"/>
          </a:p>
        </p:txBody>
      </p:sp>
    </p:spTree>
    <p:extLst>
      <p:ext uri="{BB962C8B-B14F-4D97-AF65-F5344CB8AC3E}">
        <p14:creationId xmlns:p14="http://schemas.microsoft.com/office/powerpoint/2010/main" val="14607552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1088</TotalTime>
  <Words>622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 singh</dc:creator>
  <cp:lastModifiedBy>farihanaaz2004@gmail.com</cp:lastModifiedBy>
  <cp:revision>22</cp:revision>
  <dcterms:created xsi:type="dcterms:W3CDTF">2024-12-31T09:40:01Z</dcterms:created>
  <dcterms:modified xsi:type="dcterms:W3CDTF">2025-05-18T13:37:25Z</dcterms:modified>
</cp:coreProperties>
</file>