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3" r:id="rId5"/>
    <p:sldId id="258" r:id="rId6"/>
    <p:sldId id="265" r:id="rId7"/>
    <p:sldId id="26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3778-3E4B-CCBA-52E7-5DE1B253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2616BB-5CAE-A9D1-7D20-7BFBEED9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87F96-DB64-0C65-82FB-A82C61B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EA60A-6484-62BE-6515-D1B8C98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2B535-A668-43F0-7120-D9F8926B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FB60E-3AF5-164C-37B0-08C2595C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FB726D-BB14-FEB1-CAAE-D7A669BE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10E8D-BC21-7709-8E93-F5D61F7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6CF01-D4C2-E457-FE30-0715167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E8BDB8-A78F-1C70-2B19-C3AF6E6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E93237-268B-E70E-84BC-09E8AB24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5D240B-A5F7-3627-5CD3-0E2E29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804BEB-3C88-6751-863E-95139C7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A96901-C256-DEE8-8C5D-328205CC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B2985-17ED-09D8-DA58-4381678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CBAC1-A092-1324-C6C9-23226D1F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F2521-549E-4C78-EF3C-DABB8430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4CF491-31DE-B742-4E35-C9E98EB8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103C1-4B93-631A-E12E-06306CA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B42874-9C79-6ADA-A406-A452030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BC0BF-509A-D470-F9A4-81B44716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16F9F-71A5-E97B-9C7E-43A07AE2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0A3A5-3746-7FF6-BBFA-7E175E4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EBB8A-7421-4C81-90B2-8962C144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D403-D88E-28BF-A0A2-218AE07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653D3-149A-0574-1367-FEDDB2D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512C5-5C24-F227-DCD8-148AD598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C11C7-8C8E-4255-8D83-1E18AD43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713D6F-4CB4-9F16-4515-B79C7FE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787F57-2667-7FC3-30F3-DA51530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1EA6A-5CB8-B162-4005-9E086DA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9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4358D-9523-2168-FAE1-246847D0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BCC247-FB65-182F-9031-F61FD489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F807F-C403-5F9E-F199-4E67D71A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A849E-4F06-2000-30C5-9645A814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CA6DC6-73B4-E0CC-C1F7-BA43EA227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BD1D87-2AD5-3773-10DD-7B7F6917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C22E3B-6969-5DA7-F433-F1BF0BF0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6C9847-4250-4B16-1D4F-B64D7FB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4C7E5-96D6-40D3-51A5-AA19EC9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FA0B10-0B27-2924-265E-52DC7E32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776647-1C19-86D3-EC78-770269B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023CE5-593F-7ECC-E451-C57683C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539422-6758-085B-83AA-14EE16BD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2EC860-DB17-C9C0-2972-538FD6E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3AB11B-4B13-DEA5-5F19-6670D54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1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004D0-891F-9732-8F1F-2F7F11B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C7930-45C0-E88A-8D5C-5762C802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50D4B-ABEF-368F-C47A-294D9C9E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168868-A133-03AF-83B2-590FB90F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B7B8-F7AE-12EE-4185-C1D06896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270105-90FF-FD5C-8474-E7F6B1FA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6D75B-A29A-31D4-F084-51C38AC8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B651AA-F4CB-D3E0-8227-D95C9F3E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F85A44-CBF5-65FD-AA54-000E194B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736D6-1C4E-725D-F176-65213D9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7494D-E628-12DE-0F42-2C2C77B5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A9A64A-48A4-B560-40AD-F495266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650E8F-F694-F155-AA31-3FF797C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62E0C-1AB5-A41B-4E6A-DBFE4D4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4FE95-B191-404E-1D94-0198CE5B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3989D-8883-B213-1B05-FBAE63FE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443901-5D77-E3D0-DEB5-8ED993C5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BFD869-EC3D-A8CA-8BB3-DC1D3286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1482972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Progetto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Mistra</a:t>
            </a:r>
            <a:br>
              <a:rPr lang="en-US" sz="5600" kern="1200" dirty="0">
                <a:latin typeface="+mj-lt"/>
                <a:ea typeface="+mj-ea"/>
                <a:cs typeface="+mj-cs"/>
              </a:rPr>
            </a:br>
            <a:r>
              <a:rPr lang="en-US" sz="2400" dirty="0"/>
              <a:t>Anno 2024/2025</a:t>
            </a:r>
            <a:br>
              <a:rPr lang="en-US" sz="5600" dirty="0"/>
            </a:br>
            <a:r>
              <a:rPr lang="en-US" sz="2400" dirty="0"/>
              <a:t>Corso di </a:t>
            </a:r>
            <a:r>
              <a:rPr lang="it-IT" sz="2700" dirty="0"/>
              <a:t>Applicazioni dinamiche per il web</a:t>
            </a:r>
            <a:br>
              <a:rPr lang="it-IT" b="1" dirty="0"/>
            </a:br>
            <a:endParaRPr lang="en-US" sz="2400" kern="1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EEAAE-BD75-4B85-8E2A-A408F60D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093295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Bragastini</a:t>
            </a:r>
            <a:r>
              <a:rPr lang="en-US" sz="2000" dirty="0"/>
              <a:t> Enrico VR508360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Farina Christian VR501577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Furri</a:t>
            </a:r>
            <a:r>
              <a:rPr lang="en-US" sz="2000" dirty="0"/>
              <a:t> Geremia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69A792-AEFC-9943-4AB1-6C72919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criteri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F59F4-A8B5-D948-5E7D-0ABD535D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200" b="0" i="0" u="none" strike="noStrike" baseline="0">
                <a:latin typeface="TT Commons Pro"/>
              </a:rPr>
              <a:t>Ordine </a:t>
            </a:r>
            <a:r>
              <a:rPr lang="it-IT" sz="2200">
                <a:latin typeface="TT Commons Pro"/>
              </a:rPr>
              <a:t>dei tag rispettato (es H1 H2 H3 … e non H1 H3 H4)</a:t>
            </a:r>
            <a:endParaRPr lang="it-IT" sz="2200" b="0" i="0" u="none" strike="noStrike" baseline="0">
              <a:latin typeface="TT Commons Pro"/>
            </a:endParaRPr>
          </a:p>
          <a:p>
            <a:r>
              <a:rPr lang="it-IT" sz="2200" b="0" i="0" u="none" strike="noStrike" baseline="0">
                <a:latin typeface="TTCommonsPro-Bd"/>
              </a:rPr>
              <a:t>Contrasto di colore </a:t>
            </a:r>
            <a:r>
              <a:rPr lang="it-IT" sz="2200" b="0" i="0" u="none" strike="noStrike" baseline="0">
                <a:latin typeface="TTCommonsPro-Rg"/>
              </a:rPr>
              <a:t>minimo 4.5:1 per il testo normale e 3:1 per il testo grande</a:t>
            </a:r>
          </a:p>
          <a:p>
            <a:r>
              <a:rPr lang="it-IT" sz="2200">
                <a:latin typeface="TTCommonsPro-Rg"/>
              </a:rPr>
              <a:t>L</a:t>
            </a:r>
            <a:r>
              <a:rPr lang="it-IT" sz="2200" b="0" i="0" u="none" strike="noStrike" baseline="0">
                <a:latin typeface="TTCommonsPro-Rg"/>
              </a:rPr>
              <a:t>'ordine di focus degli elementi interattivi deve seguire un percorso logico e intuitivo e l'indicatore di focus deve essere di un colore contrastante con lo sfondo.</a:t>
            </a:r>
          </a:p>
          <a:p>
            <a:pPr lvl="1"/>
            <a:r>
              <a:rPr lang="it-IT" sz="2200">
                <a:latin typeface="TTCommonsPro-Rg"/>
              </a:rPr>
              <a:t>Tab per selezionare gli elementi andando avanti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Shift Tab per selezionare gli elementi andando indietro</a:t>
            </a:r>
          </a:p>
          <a:p>
            <a:pPr lvl="1"/>
            <a:r>
              <a:rPr lang="it-IT" sz="2200">
                <a:latin typeface="TTCommonsPro-Rg"/>
              </a:rPr>
              <a:t>Spazio per aprire i menu a tendina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Invio per premere un link/pulsante selezionato</a:t>
            </a:r>
          </a:p>
          <a:p>
            <a:pPr marL="457200" lvl="1" indent="0">
              <a:buNone/>
            </a:pPr>
            <a:endParaRPr lang="it-IT" sz="2200" b="0" i="0" u="none" strike="noStrike" baseline="0">
              <a:latin typeface="TTCommonsPro-Rg"/>
            </a:endParaRPr>
          </a:p>
          <a:p>
            <a:pPr marL="0" indent="0">
              <a:buNone/>
            </a:pPr>
            <a:endParaRPr lang="it-IT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45EF25-CBA2-18B7-2490-ECDD9A7E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Criteri adottati: metodologia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12425-51CA-12B5-6355-269107AF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Abbiamo utilizzato la metodologia agile con lo sviluppo incrementale. Ogni iterazione produceva una versione aggiornata del software. Il progetto è stato diviso in due parti: la parte di </a:t>
            </a:r>
            <a:r>
              <a:rPr lang="it-IT" sz="2400" dirty="0" err="1"/>
              <a:t>backend</a:t>
            </a:r>
            <a:r>
              <a:rPr lang="it-IT" sz="2400" dirty="0"/>
              <a:t> e di </a:t>
            </a:r>
            <a:r>
              <a:rPr lang="it-IT" sz="2400" dirty="0" err="1"/>
              <a:t>frontend</a:t>
            </a:r>
            <a:r>
              <a:rPr lang="it-IT" sz="2400" dirty="0"/>
              <a:t>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914724-2EF7-5B3C-B8A2-7DCE1C86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Criteri adottati: 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08C61-7C43-8A39-8CBA-942BD1AF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1"/>
            <a:r>
              <a:rPr lang="it-IT" dirty="0" err="1"/>
              <a:t>Bragastini</a:t>
            </a:r>
            <a:r>
              <a:rPr lang="it-IT" dirty="0"/>
              <a:t> Enrico: </a:t>
            </a:r>
            <a:r>
              <a:rPr lang="it-IT" dirty="0" err="1"/>
              <a:t>backend</a:t>
            </a:r>
            <a:endParaRPr lang="it-IT" dirty="0"/>
          </a:p>
          <a:p>
            <a:pPr lvl="1"/>
            <a:r>
              <a:rPr lang="it-IT" dirty="0"/>
              <a:t>Farina Christian: </a:t>
            </a:r>
            <a:r>
              <a:rPr lang="it-IT" dirty="0" err="1"/>
              <a:t>frontend</a:t>
            </a:r>
            <a:r>
              <a:rPr lang="it-IT" dirty="0"/>
              <a:t> e accessibilità</a:t>
            </a:r>
          </a:p>
          <a:p>
            <a:pPr lvl="1"/>
            <a:r>
              <a:rPr lang="it-IT" dirty="0" err="1"/>
              <a:t>Furri</a:t>
            </a:r>
            <a:r>
              <a:rPr lang="it-IT" dirty="0"/>
              <a:t> Geremia: </a:t>
            </a:r>
            <a:r>
              <a:rPr lang="it-IT" dirty="0" err="1"/>
              <a:t>backend</a:t>
            </a:r>
            <a:endParaRPr lang="it-IT" dirty="0"/>
          </a:p>
          <a:p>
            <a:pPr lvl="1"/>
            <a:endParaRPr lang="it-IT" dirty="0"/>
          </a:p>
          <a:p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933CDA-0A0B-D7B1-DE3B-12772F20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Organizzazione di DjangoCMS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75195-F413-CE9C-28B2-715C251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Le pagine si dividono in pagine principali e sotto-pagine. Le pagine principali sono quelle direttamente visibili dalla </a:t>
            </a:r>
            <a:r>
              <a:rPr lang="it-IT" sz="2400" dirty="0" err="1"/>
              <a:t>navbar</a:t>
            </a:r>
            <a:r>
              <a:rPr lang="it-IT" sz="2400" dirty="0"/>
              <a:t>, le sotto pagine sono presenti nei menu a tendina (es pagine delle infezioni).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7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E6013-0DA6-53F8-DF57-A28CA83A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 dirty="0" err="1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53CF-F10A-0D2C-50A1-34D9679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Frontend</a:t>
            </a:r>
            <a:r>
              <a:rPr lang="it-IT" sz="2400" dirty="0"/>
              <a:t>: è possibile modificare facilmente le pagine esistenti in quanto per la loro creazione sono stai usati i component drag and drop di </a:t>
            </a:r>
            <a:r>
              <a:rPr lang="it-IT" sz="2400" dirty="0" err="1"/>
              <a:t>DjangoCMS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Backend</a:t>
            </a:r>
            <a:r>
              <a:rPr lang="it-IT" sz="2400" dirty="0"/>
              <a:t>: dopo aver effettuato l’accesso, i medici possono gestire la base di dati delle domande dalla pagina admin e creare nuove pagine</a:t>
            </a:r>
          </a:p>
          <a:p>
            <a:r>
              <a:rPr lang="it-IT" sz="2400" dirty="0"/>
              <a:t>Quiz: si tratta di un’applicazione Django standalone collegata ad una pagina </a:t>
            </a:r>
            <a:r>
              <a:rPr lang="it-IT" sz="2400" dirty="0" err="1"/>
              <a:t>DjangoCMS</a:t>
            </a:r>
            <a:r>
              <a:rPr lang="it-IT" sz="2400" dirty="0"/>
              <a:t> tramite </a:t>
            </a:r>
            <a:r>
              <a:rPr lang="it-IT" sz="2400" dirty="0" err="1"/>
              <a:t>apphook</a:t>
            </a: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55ED4-9078-F8DE-DA2D-015E1409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53D14-CC71-5127-CBFC-719C00CF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FD116-0C5E-3CD6-48E9-85374F1D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L’autenticazione 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3E2D-D3A6-76AF-8CFA-846749D7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FABF61-66B8-320B-D6F6-7F5B8AA4F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A6E07-21F2-8306-03AC-BD1655A5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DB3A72-65A5-1A43-8F7F-3D38C7903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01F997-1705-BC18-48F5-7D822F4D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1633AF-DB46-78E7-F389-70250028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4CD8-12A1-7206-5BFC-1E89EAE2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22796D-07DA-1E80-96D5-B0FC48F6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Test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446F0-23A3-AD83-1E4E-087B83C3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L’applicazione è interamente gestibile dal </a:t>
            </a:r>
            <a:r>
              <a:rPr lang="it-IT" sz="2400" dirty="0" err="1"/>
              <a:t>backend</a:t>
            </a:r>
            <a:r>
              <a:rPr lang="it-IT" sz="2400" dirty="0"/>
              <a:t>, i medici possono creare nuovi test selezionando le domande. Tali test saranno poi proposti agli utenti. Ad ogni tentativo sarà selezionato un test a caso.</a:t>
            </a:r>
          </a:p>
          <a:p>
            <a:r>
              <a:rPr lang="it-IT" sz="2400" dirty="0"/>
              <a:t>È possibile inserire nelle risposte possibili alle singole domande l’opzione «non rispondo»</a:t>
            </a:r>
          </a:p>
          <a:p>
            <a:endParaRPr lang="it-IT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9FCFC8-E2D3-70F4-1993-89EFCF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8AADB-991F-9F46-2385-CD43AA0B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Test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FAA6E-54E7-3668-A82D-3F5C40E2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Si può navigare tra le domande, ma per rispondere è necessario cliccare il tasto «Salva risposta e prosegui». Il test termina quando l’ultima domanda è consegnata.</a:t>
            </a:r>
          </a:p>
          <a:p>
            <a:r>
              <a:rPr lang="it-IT" sz="2400" dirty="0"/>
              <a:t>Il sistema classifica il punteggio delle risposte nel seguente modo:</a:t>
            </a:r>
          </a:p>
          <a:p>
            <a:pPr lvl="1"/>
            <a:r>
              <a:rPr lang="it-IT" sz="2000" dirty="0"/>
              <a:t>Minore di -0,5: </a:t>
            </a:r>
            <a:r>
              <a:rPr lang="it-IT" sz="2000" dirty="0">
                <a:solidFill>
                  <a:srgbClr val="FF0000"/>
                </a:solidFill>
              </a:rPr>
              <a:t>errore grave</a:t>
            </a:r>
          </a:p>
          <a:p>
            <a:pPr lvl="1"/>
            <a:r>
              <a:rPr lang="it-IT" sz="2000" dirty="0"/>
              <a:t>Tra -0,5 e 0,5: </a:t>
            </a:r>
            <a:r>
              <a:rPr lang="it-IT" sz="2000" dirty="0">
                <a:solidFill>
                  <a:schemeClr val="accent2"/>
                </a:solidFill>
              </a:rPr>
              <a:t>errore</a:t>
            </a:r>
          </a:p>
          <a:p>
            <a:pPr lvl="1"/>
            <a:r>
              <a:rPr lang="it-IT" sz="2000" dirty="0"/>
              <a:t>Tra 0,5 e 1: </a:t>
            </a:r>
            <a:r>
              <a:rPr lang="it-IT" sz="2000" dirty="0">
                <a:solidFill>
                  <a:schemeClr val="accent6"/>
                </a:solidFill>
              </a:rPr>
              <a:t>corretto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759EC4-0C26-4CA5-04F8-26089B7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strumenti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99926-0EBC-BE19-7E53-897FD768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Per valutare l’accessibilità sono stati usati tre strumenti:</a:t>
            </a:r>
          </a:p>
          <a:p>
            <a:r>
              <a:rPr lang="it-IT" sz="2400" b="1" dirty="0"/>
              <a:t>Lighthouse</a:t>
            </a:r>
          </a:p>
          <a:p>
            <a:r>
              <a:rPr lang="it-IT" sz="2400" b="1" dirty="0" err="1"/>
              <a:t>Silktide</a:t>
            </a:r>
            <a:r>
              <a:rPr lang="it-IT" sz="2400" dirty="0"/>
              <a:t> con impostazione WCAG 2.1 AA</a:t>
            </a:r>
          </a:p>
          <a:p>
            <a:r>
              <a:rPr lang="it-IT" sz="2400" b="1" dirty="0"/>
              <a:t>NVDA</a:t>
            </a:r>
            <a:r>
              <a:rPr lang="it-IT" sz="2400" dirty="0"/>
              <a:t> come screen reader per verificare la corretta lettura degli elementi delle pagine</a:t>
            </a:r>
          </a:p>
          <a:p>
            <a:r>
              <a:rPr lang="it-IT" sz="2400" dirty="0"/>
              <a:t>Per controllare se il sito fosse responsive è stata utilizzata la </a:t>
            </a:r>
            <a:r>
              <a:rPr lang="it-IT" sz="2400" b="1" dirty="0"/>
              <a:t>device toolbar</a:t>
            </a:r>
            <a:r>
              <a:rPr lang="it-IT" sz="2400" dirty="0"/>
              <a:t> di Chrome per valutare il comportamento del sito su diversi schermi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455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TT Commons Pro</vt:lpstr>
      <vt:lpstr>TTCommonsPro-Bd</vt:lpstr>
      <vt:lpstr>TTCommonsPro-Rg</vt:lpstr>
      <vt:lpstr>Tema di Office</vt:lpstr>
      <vt:lpstr>Progetto Mistra Anno 2024/2025 Corso di Applicazioni dinamiche per il web </vt:lpstr>
      <vt:lpstr>Criteri adottati: metodologia di lavoro</vt:lpstr>
      <vt:lpstr>Criteri adottati: divisione del lavoro</vt:lpstr>
      <vt:lpstr>Organizzazione di DjangoCMS</vt:lpstr>
      <vt:lpstr>Organizzazione di DjangoCMS</vt:lpstr>
      <vt:lpstr>Organizzazione di DjangoCMS</vt:lpstr>
      <vt:lpstr>Test Application</vt:lpstr>
      <vt:lpstr>Test Application</vt:lpstr>
      <vt:lpstr>Accessibilità: strumenti</vt:lpstr>
      <vt:lpstr>Accessibilità: criteri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farina</dc:creator>
  <cp:lastModifiedBy>christian farina</cp:lastModifiedBy>
  <cp:revision>14</cp:revision>
  <dcterms:created xsi:type="dcterms:W3CDTF">2025-06-02T09:17:39Z</dcterms:created>
  <dcterms:modified xsi:type="dcterms:W3CDTF">2025-06-10T08:45:05Z</dcterms:modified>
</cp:coreProperties>
</file>