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2" r:id="rId3"/>
    <p:sldId id="257" r:id="rId4"/>
    <p:sldId id="263" r:id="rId5"/>
    <p:sldId id="258" r:id="rId6"/>
    <p:sldId id="265" r:id="rId7"/>
    <p:sldId id="267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1F3778-3E4B-CCBA-52E7-5DE1B2537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2616BB-5CAE-A9D1-7D20-7BFBEED97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B87F96-DB64-0C65-82FB-A82C61B6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10/06/2025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FEA60A-6484-62BE-6515-D1B8C980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62B535-A668-43F0-7120-D9F8926B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803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3FB60E-3AF5-164C-37B0-08C2595C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4FB726D-BB14-FEB1-CAAE-D7A669BEF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110E8D-BC21-7709-8E93-F5D61F74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10/06/2025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26CF01-D4C2-E457-FE30-0715167F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E8BDB8-A78F-1C70-2B19-C3AF6E64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023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AE93237-268B-E70E-84BC-09E8AB24D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E5D240B-A5F7-3627-5CD3-0E2E29CA3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804BEB-3C88-6751-863E-95139C753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10/06/2025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A96901-C256-DEE8-8C5D-328205CC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0B2985-17ED-09D8-DA58-4381678C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61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1CBAC1-A092-1324-C6C9-23226D1F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BF2521-549E-4C78-EF3C-DABB8430D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14CF491-31DE-B742-4E35-C9E98EB8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10/06/2025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C103C1-4B93-631A-E12E-06306CA7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B42874-9C79-6ADA-A406-A4520302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934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1BC0BF-509A-D470-F9A4-81B44716C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E16F9F-71A5-E97B-9C7E-43A07AE23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C0A3A5-3746-7FF6-BBFA-7E175E48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10/06/2025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FEBB8A-7421-4C81-90B2-8962C144C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01D403-D88E-28BF-A0A2-218AE071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220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F653D3-149A-0574-1367-FEDDB2DA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B512C5-5C24-F227-DCD8-148AD598D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E9C11C7-8C8E-4255-8D83-1E18AD439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A713D6F-4CB4-9F16-4515-B79C7FE8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10/06/2025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787F57-2667-7FC3-30F3-DA51530F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01EA6A-5CB8-B162-4005-9E086DA9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193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54358D-9523-2168-FAE1-246847D0C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BCC247-FB65-182F-9031-F61FD4895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8F807F-C403-5F9E-F199-4E67D71A5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22A849E-4F06-2000-30C5-9645A814D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4CA6DC6-73B4-E0CC-C1F7-BA43EA227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8BD1D87-2AD5-3773-10DD-7B7F6917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10/06/2025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0C22E3B-6969-5DA7-F433-F1BF0BF0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E6C9847-4250-4B16-1D4F-B64D7FBA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778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54C7E5-96D6-40D3-51A5-AA19EC91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EFA0B10-0B27-2924-265E-52DC7E32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10/06/2025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E776647-1C19-86D3-EC78-770269BB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A023CE5-593F-7ECC-E451-C57683CA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119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0539422-6758-085B-83AA-14EE16BD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10/06/2025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12EC860-DB17-C9C0-2972-538FD6E2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03AB11B-4B13-DEA5-5F19-6670D545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114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2004D0-891F-9732-8F1F-2F7F11B1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FC7930-45C0-E88A-8D5C-5762C8021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2B50D4B-ABEF-368F-C47A-294D9C9E6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3168868-A133-03AF-83B2-590FB90F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10/06/2025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0DB7B8-F7AE-12EE-4185-C1D06896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0270105-90FF-FD5C-8474-E7F6B1FA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612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F6D75B-A29A-31D4-F084-51C38AC8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0B651AA-F4CB-D3E0-8227-D95C9F3E9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F85A44-CBF5-65FD-AA54-000E194B2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76736D6-1C4E-725D-F176-65213D95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10/06/2025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537494D-E628-12DE-0F42-2C2C77B5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A9A64A-48A4-B560-40AD-F4952665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01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4650E8F-F694-F155-AA31-3FF797C9B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D62E0C-1AB5-A41B-4E6A-DBFE4D4C0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B4FE95-B191-404E-1D94-0198CE5B7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C64D1D-CE79-44D9-A3BD-F3476E363360}" type="datetimeFigureOut">
              <a:rPr lang="it-IT" smtClean="0"/>
              <a:t>10/06/2025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83989D-8883-B213-1B05-FBAE63FE5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443901-5D77-E3D0-DEB5-8ED993C5F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056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7BFD869-EC3D-A8CA-8BB3-DC1D3286A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278" y="1482972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600" kern="1200" dirty="0">
                <a:latin typeface="+mj-lt"/>
                <a:ea typeface="+mj-ea"/>
                <a:cs typeface="+mj-cs"/>
              </a:rPr>
              <a:t>Progetto </a:t>
            </a:r>
            <a:r>
              <a:rPr lang="en-US" sz="5600" kern="1200" dirty="0" err="1">
                <a:latin typeface="+mj-lt"/>
                <a:ea typeface="+mj-ea"/>
                <a:cs typeface="+mj-cs"/>
              </a:rPr>
              <a:t>Mistra</a:t>
            </a:r>
            <a:br>
              <a:rPr lang="en-US" sz="5600" kern="1200" dirty="0">
                <a:latin typeface="+mj-lt"/>
                <a:ea typeface="+mj-ea"/>
                <a:cs typeface="+mj-cs"/>
              </a:rPr>
            </a:br>
            <a:r>
              <a:rPr lang="en-US" sz="2400" dirty="0"/>
              <a:t>Anno 2024/2025</a:t>
            </a:r>
            <a:br>
              <a:rPr lang="en-US" sz="5600" dirty="0"/>
            </a:br>
            <a:r>
              <a:rPr lang="en-US" sz="2400" dirty="0"/>
              <a:t>Corso di </a:t>
            </a:r>
            <a:r>
              <a:rPr lang="it-IT" sz="2700" dirty="0"/>
              <a:t>Applicazioni dinamiche per il web</a:t>
            </a:r>
            <a:br>
              <a:rPr lang="it-IT" b="1" dirty="0"/>
            </a:br>
            <a:endParaRPr lang="en-US" sz="2400" kern="12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95EEAAE-BD75-4B85-8E2A-A408F60D1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0851" y="4093295"/>
            <a:ext cx="9910295" cy="12817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Bragastini</a:t>
            </a:r>
            <a:r>
              <a:rPr lang="en-US" sz="2000" dirty="0"/>
              <a:t> Enrico VR508360</a:t>
            </a:r>
          </a:p>
          <a:p>
            <a:pPr indent="-2286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Farina Christian VR501577</a:t>
            </a:r>
          </a:p>
          <a:p>
            <a:pPr indent="-2286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Furri</a:t>
            </a:r>
            <a:r>
              <a:rPr lang="en-US" sz="2000"/>
              <a:t> Geremia VR504878</a:t>
            </a:r>
            <a:endParaRPr lang="en-US" sz="20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91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B69A792-AEFC-9943-4AB1-6C72919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/>
              <a:t>Accessibilità: criteri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9F59F4-A8B5-D948-5E7D-0ABD535D3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it-IT" sz="2200" b="0" i="0" u="none" strike="noStrike" baseline="0">
                <a:latin typeface="TT Commons Pro"/>
              </a:rPr>
              <a:t>Ordine </a:t>
            </a:r>
            <a:r>
              <a:rPr lang="it-IT" sz="2200">
                <a:latin typeface="TT Commons Pro"/>
              </a:rPr>
              <a:t>dei tag rispettato (es H1 H2 H3 … e non H1 H3 H4)</a:t>
            </a:r>
            <a:endParaRPr lang="it-IT" sz="2200" b="0" i="0" u="none" strike="noStrike" baseline="0">
              <a:latin typeface="TT Commons Pro"/>
            </a:endParaRPr>
          </a:p>
          <a:p>
            <a:r>
              <a:rPr lang="it-IT" sz="2200" b="0" i="0" u="none" strike="noStrike" baseline="0">
                <a:latin typeface="TTCommonsPro-Bd"/>
              </a:rPr>
              <a:t>Contrasto di colore </a:t>
            </a:r>
            <a:r>
              <a:rPr lang="it-IT" sz="2200" b="0" i="0" u="none" strike="noStrike" baseline="0">
                <a:latin typeface="TTCommonsPro-Rg"/>
              </a:rPr>
              <a:t>minimo 4.5:1 per il testo normale e 3:1 per il testo grande</a:t>
            </a:r>
          </a:p>
          <a:p>
            <a:r>
              <a:rPr lang="it-IT" sz="2200">
                <a:latin typeface="TTCommonsPro-Rg"/>
              </a:rPr>
              <a:t>L</a:t>
            </a:r>
            <a:r>
              <a:rPr lang="it-IT" sz="2200" b="0" i="0" u="none" strike="noStrike" baseline="0">
                <a:latin typeface="TTCommonsPro-Rg"/>
              </a:rPr>
              <a:t>'ordine di focus degli elementi interattivi deve seguire un percorso logico e intuitivo e l'indicatore di focus deve essere di un colore contrastante con lo sfondo.</a:t>
            </a:r>
          </a:p>
          <a:p>
            <a:pPr lvl="1"/>
            <a:r>
              <a:rPr lang="it-IT" sz="2200">
                <a:latin typeface="TTCommonsPro-Rg"/>
              </a:rPr>
              <a:t>Tab per selezionare gli elementi andando avanti</a:t>
            </a:r>
          </a:p>
          <a:p>
            <a:pPr lvl="1"/>
            <a:r>
              <a:rPr lang="it-IT" sz="2200" b="0" i="0" u="none" strike="noStrike" baseline="0">
                <a:latin typeface="TTCommonsPro-Rg"/>
              </a:rPr>
              <a:t>Shift Tab per selezionare gli elementi andando indietro</a:t>
            </a:r>
          </a:p>
          <a:p>
            <a:pPr lvl="1"/>
            <a:r>
              <a:rPr lang="it-IT" sz="2200">
                <a:latin typeface="TTCommonsPro-Rg"/>
              </a:rPr>
              <a:t>Spazio per aprire i menu a tendina</a:t>
            </a:r>
          </a:p>
          <a:p>
            <a:pPr lvl="1"/>
            <a:r>
              <a:rPr lang="it-IT" sz="2200" b="0" i="0" u="none" strike="noStrike" baseline="0">
                <a:latin typeface="TTCommonsPro-Rg"/>
              </a:rPr>
              <a:t>Invio per premere un link/pulsante selezionato</a:t>
            </a:r>
          </a:p>
          <a:p>
            <a:pPr marL="457200" lvl="1" indent="0">
              <a:buNone/>
            </a:pPr>
            <a:endParaRPr lang="it-IT" sz="2200" b="0" i="0" u="none" strike="noStrike" baseline="0">
              <a:latin typeface="TTCommonsPro-Rg"/>
            </a:endParaRPr>
          </a:p>
          <a:p>
            <a:pPr marL="0" indent="0">
              <a:buNone/>
            </a:pPr>
            <a:endParaRPr lang="it-IT" sz="22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21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45EF25-CBA2-18B7-2490-ECDD9A7E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 dirty="0"/>
              <a:t>Criteri adottati: metodologia di lavoro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012425-51CA-12B5-6355-269107AF3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/>
              <a:t>Abbiamo utilizzato la metodologia agile con lo sviluppo incrementale. Ogni iterazione produceva una versione aggiornata del software. Il progetto è stato diviso in due parti: la parte di </a:t>
            </a:r>
            <a:r>
              <a:rPr lang="it-IT" sz="2400" dirty="0" err="1"/>
              <a:t>backend</a:t>
            </a:r>
            <a:r>
              <a:rPr lang="it-IT" sz="2400" dirty="0"/>
              <a:t> e di </a:t>
            </a:r>
            <a:r>
              <a:rPr lang="it-IT" sz="2400" dirty="0" err="1"/>
              <a:t>frontend</a:t>
            </a:r>
            <a:r>
              <a:rPr lang="it-IT" sz="2400" dirty="0"/>
              <a:t> 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97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B914724-2EF7-5B3C-B8A2-7DCE1C861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/>
              <a:t>Criteri adottati: divisione del lavoro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408C61-7C43-8A39-8CBA-942BD1AF9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lvl="1"/>
            <a:r>
              <a:rPr lang="it-IT" dirty="0" err="1"/>
              <a:t>Bragastini</a:t>
            </a:r>
            <a:r>
              <a:rPr lang="it-IT" dirty="0"/>
              <a:t> Enrico: </a:t>
            </a:r>
            <a:r>
              <a:rPr lang="it-IT" dirty="0" err="1"/>
              <a:t>backend</a:t>
            </a:r>
            <a:endParaRPr lang="it-IT" dirty="0"/>
          </a:p>
          <a:p>
            <a:pPr lvl="1"/>
            <a:r>
              <a:rPr lang="it-IT" dirty="0"/>
              <a:t>Farina Christian: </a:t>
            </a:r>
            <a:r>
              <a:rPr lang="it-IT" dirty="0" err="1"/>
              <a:t>frontend</a:t>
            </a:r>
            <a:r>
              <a:rPr lang="it-IT" dirty="0"/>
              <a:t> e accessibilità</a:t>
            </a:r>
          </a:p>
          <a:p>
            <a:pPr lvl="1"/>
            <a:r>
              <a:rPr lang="it-IT" dirty="0" err="1"/>
              <a:t>Furri</a:t>
            </a:r>
            <a:r>
              <a:rPr lang="it-IT" dirty="0"/>
              <a:t> Geremia: </a:t>
            </a:r>
            <a:r>
              <a:rPr lang="it-IT" dirty="0" err="1"/>
              <a:t>backend</a:t>
            </a:r>
            <a:endParaRPr lang="it-IT" dirty="0"/>
          </a:p>
          <a:p>
            <a:pPr lvl="1"/>
            <a:endParaRPr lang="it-IT" dirty="0"/>
          </a:p>
          <a:p>
            <a:endParaRPr lang="it-IT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48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9933CDA-0A0B-D7B1-DE3B-12772F20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/>
              <a:t>Organizzazione di DjangoCMS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975195-F413-CE9C-28B2-715C2515F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/>
              <a:t>Le pagine si dividono in pagine principali e sotto-pagine. Le pagine principali sono quelle direttamente visibili dalla </a:t>
            </a:r>
            <a:r>
              <a:rPr lang="it-IT" sz="2400" dirty="0" err="1"/>
              <a:t>navbar</a:t>
            </a:r>
            <a:r>
              <a:rPr lang="it-IT" sz="2400" dirty="0"/>
              <a:t>, le sotto pagine sono presenti nei menu a tendina (es pagine delle infezioni).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77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1CE6013-0DA6-53F8-DF57-A28CA83A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 dirty="0"/>
              <a:t>Organizzazione di </a:t>
            </a:r>
            <a:r>
              <a:rPr lang="it-IT" sz="4800" dirty="0" err="1"/>
              <a:t>DjangoCMS</a:t>
            </a:r>
            <a:endParaRPr lang="it-IT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0E53CF-F10A-0D2C-50A1-34D9679B4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it-IT" sz="2400" dirty="0" err="1"/>
              <a:t>Frontend</a:t>
            </a:r>
            <a:r>
              <a:rPr lang="it-IT" sz="2400" dirty="0"/>
              <a:t>: è possibile modificare facilmente le pagine esistenti in quanto per la loro creazione sono stai usati i component drag and drop di </a:t>
            </a:r>
            <a:r>
              <a:rPr lang="it-IT" sz="2400" dirty="0" err="1"/>
              <a:t>DjangoCMS</a:t>
            </a:r>
            <a:r>
              <a:rPr lang="it-IT" sz="2400" dirty="0"/>
              <a:t> </a:t>
            </a:r>
          </a:p>
          <a:p>
            <a:r>
              <a:rPr lang="it-IT" sz="2400" dirty="0" err="1"/>
              <a:t>Backend</a:t>
            </a:r>
            <a:r>
              <a:rPr lang="it-IT" sz="2400" dirty="0"/>
              <a:t>: dopo aver effettuato l’accesso, i medici possono gestire la base di dati delle domande dalla pagina admin e creare nuove pagine</a:t>
            </a:r>
          </a:p>
          <a:p>
            <a:r>
              <a:rPr lang="it-IT" sz="2400" dirty="0"/>
              <a:t>Quiz: si tratta di un’applicazione Django standalone collegata ad una pagina </a:t>
            </a:r>
            <a:r>
              <a:rPr lang="it-IT" sz="2400" dirty="0" err="1"/>
              <a:t>DjangoCMS</a:t>
            </a:r>
            <a:r>
              <a:rPr lang="it-IT" sz="2400" dirty="0"/>
              <a:t> tramite </a:t>
            </a:r>
            <a:r>
              <a:rPr lang="it-IT" sz="2400" dirty="0" err="1"/>
              <a:t>apphook</a:t>
            </a:r>
            <a:endParaRPr lang="it-IT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06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B55ED4-9078-F8DE-DA2D-015E14098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3653D14-CC71-5127-CBFC-719C00CF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 dirty="0"/>
              <a:t>Organizzazione di </a:t>
            </a:r>
            <a:r>
              <a:rPr lang="it-IT" sz="4800"/>
              <a:t>DjangoCMS</a:t>
            </a:r>
            <a:endParaRPr lang="it-IT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AFD116-0C5E-3CD6-48E9-85374F1D7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/>
              <a:t>L’autenticazione …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38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C13E2D-D3A6-76AF-8CFA-846749D78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FABF61-66B8-320B-D6F6-7F5B8AA4F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9A6E07-21F2-8306-03AC-BD1655A5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DB3A72-65A5-1A43-8F7F-3D38C7903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101F997-1705-BC18-48F5-7D822F4D6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1633AF-DB46-78E7-F389-70250028E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6904CD8-12A1-7206-5BFC-1E89EAE24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122796D-07DA-1E80-96D5-B0FC48F6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 dirty="0"/>
              <a:t>Test Application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9446F0-23A3-AD83-1E4E-087B83C33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it-IT" sz="2400" dirty="0"/>
              <a:t>L’applicazione è interamente gestibile dal </a:t>
            </a:r>
            <a:r>
              <a:rPr lang="it-IT" sz="2400" dirty="0" err="1"/>
              <a:t>backend</a:t>
            </a:r>
            <a:r>
              <a:rPr lang="it-IT" sz="2400" dirty="0"/>
              <a:t>, i medici possono creare nuovi test selezionando le domande. Tali test saranno poi proposti agli utenti. Ad ogni tentativo sarà selezionato un test a caso.</a:t>
            </a:r>
          </a:p>
          <a:p>
            <a:r>
              <a:rPr lang="it-IT" sz="2400" dirty="0"/>
              <a:t>È possibile inserire nelle risposte possibili alle singole domande l’opzione «non rispondo»</a:t>
            </a:r>
          </a:p>
          <a:p>
            <a:r>
              <a:rPr lang="it-IT" sz="2400" dirty="0"/>
              <a:t>Abbiamo utilizzato </a:t>
            </a:r>
            <a:r>
              <a:rPr lang="it-IT" sz="2400" dirty="0" err="1"/>
              <a:t>CKEditor</a:t>
            </a:r>
            <a:r>
              <a:rPr lang="it-IT" sz="2400" dirty="0"/>
              <a:t> per dare la possibilità ai medici di personalizzare la pagina delle domande</a:t>
            </a:r>
          </a:p>
          <a:p>
            <a:endParaRPr lang="it-IT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9FCFC8-E2D3-70F4-1993-89EFCF0D7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42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068AADB-991F-9F46-2385-CD43AA0B9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 dirty="0"/>
              <a:t>Test Application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6FAA6E-54E7-3668-A82D-3F5C40E2E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it-IT" sz="2400" dirty="0"/>
              <a:t>Si può navigare tra le domande, ma per rispondere è necessario cliccare il tasto «Salva risposta e prosegui». Il test termina quando l’ultima domanda è consegnata.</a:t>
            </a:r>
          </a:p>
          <a:p>
            <a:r>
              <a:rPr lang="it-IT" sz="2400" dirty="0"/>
              <a:t>Il sistema classifica il punteggio delle risposte nel seguente modo:</a:t>
            </a:r>
          </a:p>
          <a:p>
            <a:pPr lvl="1"/>
            <a:r>
              <a:rPr lang="it-IT" sz="2000" dirty="0"/>
              <a:t>Minore di -0,5: </a:t>
            </a:r>
            <a:r>
              <a:rPr lang="it-IT" sz="2000" dirty="0">
                <a:solidFill>
                  <a:srgbClr val="FF0000"/>
                </a:solidFill>
              </a:rPr>
              <a:t>errore grave</a:t>
            </a:r>
          </a:p>
          <a:p>
            <a:pPr lvl="1"/>
            <a:r>
              <a:rPr lang="it-IT" sz="2000" dirty="0"/>
              <a:t>Tra -0,5 e 0,5: </a:t>
            </a:r>
            <a:r>
              <a:rPr lang="it-IT" sz="2000" dirty="0">
                <a:solidFill>
                  <a:schemeClr val="accent2"/>
                </a:solidFill>
              </a:rPr>
              <a:t>errore</a:t>
            </a:r>
          </a:p>
          <a:p>
            <a:pPr lvl="1"/>
            <a:r>
              <a:rPr lang="it-IT" sz="2000" dirty="0"/>
              <a:t>Tra 0,5 e 1: </a:t>
            </a:r>
            <a:r>
              <a:rPr lang="it-IT" sz="2000" dirty="0">
                <a:solidFill>
                  <a:schemeClr val="accent6"/>
                </a:solidFill>
              </a:rPr>
              <a:t>corretto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4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D759EC4-0C26-4CA5-04F8-26089B73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/>
              <a:t>Accessibilità: strumenti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D99926-0EBC-BE19-7E53-897FD768E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it-IT" sz="2400" dirty="0"/>
              <a:t>Per valutare l’accessibilità sono stati usati tre strumenti:</a:t>
            </a:r>
          </a:p>
          <a:p>
            <a:r>
              <a:rPr lang="it-IT" sz="2400" b="1" dirty="0"/>
              <a:t>Lighthouse</a:t>
            </a:r>
          </a:p>
          <a:p>
            <a:r>
              <a:rPr lang="it-IT" sz="2400" b="1" dirty="0" err="1"/>
              <a:t>Silktide</a:t>
            </a:r>
            <a:r>
              <a:rPr lang="it-IT" sz="2400" dirty="0"/>
              <a:t> con impostazione WCAG 2.1 AA</a:t>
            </a:r>
          </a:p>
          <a:p>
            <a:r>
              <a:rPr lang="it-IT" sz="2400" b="1" dirty="0"/>
              <a:t>NVDA</a:t>
            </a:r>
            <a:r>
              <a:rPr lang="it-IT" sz="2400" dirty="0"/>
              <a:t> come screen reader per verificare la corretta lettura degli elementi delle pagine</a:t>
            </a:r>
          </a:p>
          <a:p>
            <a:r>
              <a:rPr lang="it-IT" sz="2400" dirty="0"/>
              <a:t>Per controllare se il sito fosse responsive è stata utilizzata la </a:t>
            </a:r>
            <a:r>
              <a:rPr lang="it-IT" sz="2400" b="1" dirty="0"/>
              <a:t>device toolbar</a:t>
            </a:r>
            <a:r>
              <a:rPr lang="it-IT" sz="2400" dirty="0"/>
              <a:t> di Chrome per valutare il comportamento del sito su diversi schermi</a:t>
            </a:r>
          </a:p>
          <a:p>
            <a:pPr marL="0" indent="0">
              <a:buNone/>
            </a:pPr>
            <a:endParaRPr lang="it-IT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261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471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TT Commons Pro</vt:lpstr>
      <vt:lpstr>TTCommonsPro-Bd</vt:lpstr>
      <vt:lpstr>TTCommonsPro-Rg</vt:lpstr>
      <vt:lpstr>Tema di Office</vt:lpstr>
      <vt:lpstr>Progetto Mistra Anno 2024/2025 Corso di Applicazioni dinamiche per il web </vt:lpstr>
      <vt:lpstr>Criteri adottati: metodologia di lavoro</vt:lpstr>
      <vt:lpstr>Criteri adottati: divisione del lavoro</vt:lpstr>
      <vt:lpstr>Organizzazione di DjangoCMS</vt:lpstr>
      <vt:lpstr>Organizzazione di DjangoCMS</vt:lpstr>
      <vt:lpstr>Organizzazione di DjangoCMS</vt:lpstr>
      <vt:lpstr>Test Application</vt:lpstr>
      <vt:lpstr>Test Application</vt:lpstr>
      <vt:lpstr>Accessibilità: strumenti</vt:lpstr>
      <vt:lpstr>Accessibilità: criteri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farina</dc:creator>
  <cp:lastModifiedBy>christian farina</cp:lastModifiedBy>
  <cp:revision>16</cp:revision>
  <dcterms:created xsi:type="dcterms:W3CDTF">2025-06-02T09:17:39Z</dcterms:created>
  <dcterms:modified xsi:type="dcterms:W3CDTF">2025-06-10T13:47:35Z</dcterms:modified>
</cp:coreProperties>
</file>