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29"/>
  </p:notesMasterIdLst>
  <p:handoutMasterIdLst>
    <p:handoutMasterId r:id="rId30"/>
  </p:handoutMasterIdLst>
  <p:sldIdLst>
    <p:sldId id="256" r:id="rId5"/>
    <p:sldId id="280" r:id="rId6"/>
    <p:sldId id="281" r:id="rId7"/>
    <p:sldId id="317" r:id="rId8"/>
    <p:sldId id="283" r:id="rId9"/>
    <p:sldId id="316" r:id="rId10"/>
    <p:sldId id="284" r:id="rId11"/>
    <p:sldId id="286" r:id="rId12"/>
    <p:sldId id="299" r:id="rId13"/>
    <p:sldId id="319" r:id="rId14"/>
    <p:sldId id="305" r:id="rId15"/>
    <p:sldId id="312" r:id="rId16"/>
    <p:sldId id="300" r:id="rId17"/>
    <p:sldId id="302" r:id="rId18"/>
    <p:sldId id="303" r:id="rId19"/>
    <p:sldId id="313" r:id="rId20"/>
    <p:sldId id="318" r:id="rId21"/>
    <p:sldId id="309" r:id="rId22"/>
    <p:sldId id="310" r:id="rId23"/>
    <p:sldId id="311" r:id="rId24"/>
    <p:sldId id="292" r:id="rId25"/>
    <p:sldId id="315" r:id="rId26"/>
    <p:sldId id="314" r:id="rId27"/>
    <p:sldId id="29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D2DB8-0FDC-04CC-0ACB-7BDD1F3F9982}" v="32" dt="2021-11-03T14:16:22.283"/>
    <p1510:client id="{46472630-C72E-B034-CDF2-1817197B48C1}" v="14" dt="2021-11-03T11:35:55.499"/>
    <p1510:client id="{53887D14-0875-5026-807E-CFCA3B3F6503}" v="4" dt="2021-11-03T11:20:32.657"/>
    <p1510:client id="{5713F150-062D-4E9B-A448-9B9B9C7F7400}" v="43" dt="2021-11-03T15:08:05.080"/>
    <p1510:client id="{99EE6102-5FDD-444C-9C00-D4C4D84652D7}" v="60" dt="2021-11-03T14:12:03.720"/>
    <p1510:client id="{C1371BEC-D828-9308-7CC0-56DBF1AA7A30}" v="38" dt="2021-11-03T13:09:53.707"/>
    <p1510:client id="{CB9A5D91-2120-4CEC-935E-A14AA68E2838}" v="93" dt="2021-11-03T13:20:44.622"/>
    <p1510:client id="{E2CB2311-987B-083E-A370-4E980FCE7119}" v="21" dt="2021-11-03T11:24:32.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730CB3-B3BC-456D-9F00-87B7CC46973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CAAA605-5810-4BC3-B1BB-548E81D9A234}">
      <dgm:prSet/>
      <dgm:spPr/>
      <dgm:t>
        <a:bodyPr/>
        <a:lstStyle/>
        <a:p>
          <a:pPr>
            <a:lnSpc>
              <a:spcPct val="100000"/>
            </a:lnSpc>
          </a:pPr>
          <a:r>
            <a:rPr lang="en-US" b="1"/>
            <a:t>Countvectorizer and Logistic Regression are the winners all the time​</a:t>
          </a:r>
          <a:endParaRPr lang="en-US"/>
        </a:p>
      </dgm:t>
    </dgm:pt>
    <dgm:pt modelId="{936194E4-AF9B-40E4-BF76-CF754B678725}" type="parTrans" cxnId="{D84F8843-778B-4C68-8DA4-6230B2411671}">
      <dgm:prSet/>
      <dgm:spPr/>
      <dgm:t>
        <a:bodyPr/>
        <a:lstStyle/>
        <a:p>
          <a:endParaRPr lang="en-US"/>
        </a:p>
      </dgm:t>
    </dgm:pt>
    <dgm:pt modelId="{F2E6EA33-9B24-4374-BC24-EEBE54FA5EA4}" type="sibTrans" cxnId="{D84F8843-778B-4C68-8DA4-6230B2411671}">
      <dgm:prSet/>
      <dgm:spPr/>
      <dgm:t>
        <a:bodyPr/>
        <a:lstStyle/>
        <a:p>
          <a:endParaRPr lang="en-US"/>
        </a:p>
      </dgm:t>
    </dgm:pt>
    <dgm:pt modelId="{6082BA8A-9142-4CC8-A817-15CCDBFCE903}">
      <dgm:prSet/>
      <dgm:spPr/>
      <dgm:t>
        <a:bodyPr/>
        <a:lstStyle/>
        <a:p>
          <a:pPr>
            <a:lnSpc>
              <a:spcPct val="100000"/>
            </a:lnSpc>
          </a:pPr>
          <a:r>
            <a:rPr lang="en-US" b="1"/>
            <a:t>It seams that in sentiment analysis problems the CountVectorizer the most appropriate way to convert text to numbers​</a:t>
          </a:r>
          <a:endParaRPr lang="en-US"/>
        </a:p>
      </dgm:t>
    </dgm:pt>
    <dgm:pt modelId="{C83EADA9-CA2A-4721-9AD6-C59532C71B71}" type="parTrans" cxnId="{9CFFEFD4-F24B-4A1B-A1E3-4180551881BA}">
      <dgm:prSet/>
      <dgm:spPr/>
      <dgm:t>
        <a:bodyPr/>
        <a:lstStyle/>
        <a:p>
          <a:endParaRPr lang="en-US"/>
        </a:p>
      </dgm:t>
    </dgm:pt>
    <dgm:pt modelId="{2ACF488F-9C6F-4928-A30A-500BD9A77413}" type="sibTrans" cxnId="{9CFFEFD4-F24B-4A1B-A1E3-4180551881BA}">
      <dgm:prSet/>
      <dgm:spPr/>
      <dgm:t>
        <a:bodyPr/>
        <a:lstStyle/>
        <a:p>
          <a:endParaRPr lang="en-US"/>
        </a:p>
      </dgm:t>
    </dgm:pt>
    <dgm:pt modelId="{0925FA77-6AA7-4949-8F5C-6AD0A2542E59}">
      <dgm:prSet/>
      <dgm:spPr/>
      <dgm:t>
        <a:bodyPr/>
        <a:lstStyle/>
        <a:p>
          <a:pPr>
            <a:lnSpc>
              <a:spcPct val="100000"/>
            </a:lnSpc>
          </a:pPr>
          <a:r>
            <a:rPr lang="en-US" b="1"/>
            <a:t>Logistic Regression is better in classification problems than other algorithms specially when the number of features is large.</a:t>
          </a:r>
          <a:endParaRPr lang="en-US"/>
        </a:p>
      </dgm:t>
    </dgm:pt>
    <dgm:pt modelId="{232ABC58-7E19-4F9B-AB18-BEFBE58AC471}" type="parTrans" cxnId="{9D0E6490-12B3-4E39-8925-C8DE51345A9D}">
      <dgm:prSet/>
      <dgm:spPr/>
      <dgm:t>
        <a:bodyPr/>
        <a:lstStyle/>
        <a:p>
          <a:endParaRPr lang="en-US"/>
        </a:p>
      </dgm:t>
    </dgm:pt>
    <dgm:pt modelId="{4A5CCCD8-AC28-4FC8-AD7E-B2CD7251BBD7}" type="sibTrans" cxnId="{9D0E6490-12B3-4E39-8925-C8DE51345A9D}">
      <dgm:prSet/>
      <dgm:spPr/>
      <dgm:t>
        <a:bodyPr/>
        <a:lstStyle/>
        <a:p>
          <a:endParaRPr lang="en-US"/>
        </a:p>
      </dgm:t>
    </dgm:pt>
    <dgm:pt modelId="{499051E3-9E05-4AA5-8CD7-729D7CDBAFE1}" type="pres">
      <dgm:prSet presAssocID="{21730CB3-B3BC-456D-9F00-87B7CC469732}" presName="root" presStyleCnt="0">
        <dgm:presLayoutVars>
          <dgm:dir/>
          <dgm:resizeHandles val="exact"/>
        </dgm:presLayoutVars>
      </dgm:prSet>
      <dgm:spPr/>
    </dgm:pt>
    <dgm:pt modelId="{AB549D4C-EA6D-4620-B1CE-099D109ED644}" type="pres">
      <dgm:prSet presAssocID="{7CAAA605-5810-4BC3-B1BB-548E81D9A234}" presName="compNode" presStyleCnt="0"/>
      <dgm:spPr/>
    </dgm:pt>
    <dgm:pt modelId="{A86D9AC1-5831-4EF3-AF84-5F9E6817B0E6}" type="pres">
      <dgm:prSet presAssocID="{7CAAA605-5810-4BC3-B1BB-548E81D9A234}" presName="bgRect" presStyleLbl="bgShp" presStyleIdx="0" presStyleCnt="3"/>
      <dgm:spPr/>
    </dgm:pt>
    <dgm:pt modelId="{C08E5324-D4FD-4B4E-93A9-F6EBA693C844}" type="pres">
      <dgm:prSet presAssocID="{7CAAA605-5810-4BC3-B1BB-548E81D9A2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ophy"/>
        </a:ext>
      </dgm:extLst>
    </dgm:pt>
    <dgm:pt modelId="{D6971FA0-4042-4F4A-8F6F-019B866EB686}" type="pres">
      <dgm:prSet presAssocID="{7CAAA605-5810-4BC3-B1BB-548E81D9A234}" presName="spaceRect" presStyleCnt="0"/>
      <dgm:spPr/>
    </dgm:pt>
    <dgm:pt modelId="{A5BCF561-1319-44C9-8F20-AA9DD4E9A153}" type="pres">
      <dgm:prSet presAssocID="{7CAAA605-5810-4BC3-B1BB-548E81D9A234}" presName="parTx" presStyleLbl="revTx" presStyleIdx="0" presStyleCnt="3">
        <dgm:presLayoutVars>
          <dgm:chMax val="0"/>
          <dgm:chPref val="0"/>
        </dgm:presLayoutVars>
      </dgm:prSet>
      <dgm:spPr/>
    </dgm:pt>
    <dgm:pt modelId="{873E8035-8676-4FDB-A1DA-4C1D8E413699}" type="pres">
      <dgm:prSet presAssocID="{F2E6EA33-9B24-4374-BC24-EEBE54FA5EA4}" presName="sibTrans" presStyleCnt="0"/>
      <dgm:spPr/>
    </dgm:pt>
    <dgm:pt modelId="{7DD500A8-921A-4CF7-8DB1-D383ED359053}" type="pres">
      <dgm:prSet presAssocID="{6082BA8A-9142-4CC8-A817-15CCDBFCE903}" presName="compNode" presStyleCnt="0"/>
      <dgm:spPr/>
    </dgm:pt>
    <dgm:pt modelId="{39B110DC-F6CA-495E-AFF3-7B74A29D2E79}" type="pres">
      <dgm:prSet presAssocID="{6082BA8A-9142-4CC8-A817-15CCDBFCE903}" presName="bgRect" presStyleLbl="bgShp" presStyleIdx="1" presStyleCnt="3"/>
      <dgm:spPr/>
    </dgm:pt>
    <dgm:pt modelId="{3E3A9AB9-358D-4A3E-A2EA-7BDA391512F8}" type="pres">
      <dgm:prSet presAssocID="{6082BA8A-9142-4CC8-A817-15CCDBFCE9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0B0DD0EA-F082-4C97-B80F-D5A78B05F233}" type="pres">
      <dgm:prSet presAssocID="{6082BA8A-9142-4CC8-A817-15CCDBFCE903}" presName="spaceRect" presStyleCnt="0"/>
      <dgm:spPr/>
    </dgm:pt>
    <dgm:pt modelId="{FED624AA-33BB-4295-80C9-9C6A468F2EBE}" type="pres">
      <dgm:prSet presAssocID="{6082BA8A-9142-4CC8-A817-15CCDBFCE903}" presName="parTx" presStyleLbl="revTx" presStyleIdx="1" presStyleCnt="3">
        <dgm:presLayoutVars>
          <dgm:chMax val="0"/>
          <dgm:chPref val="0"/>
        </dgm:presLayoutVars>
      </dgm:prSet>
      <dgm:spPr/>
    </dgm:pt>
    <dgm:pt modelId="{B5277E2C-A107-4B07-9B03-E8B189EE06A8}" type="pres">
      <dgm:prSet presAssocID="{2ACF488F-9C6F-4928-A30A-500BD9A77413}" presName="sibTrans" presStyleCnt="0"/>
      <dgm:spPr/>
    </dgm:pt>
    <dgm:pt modelId="{ED0BA749-A97E-4497-91F8-4AF2F58E31E0}" type="pres">
      <dgm:prSet presAssocID="{0925FA77-6AA7-4949-8F5C-6AD0A2542E59}" presName="compNode" presStyleCnt="0"/>
      <dgm:spPr/>
    </dgm:pt>
    <dgm:pt modelId="{AECBCE84-4351-49EB-9F54-13DFB6DA5B4C}" type="pres">
      <dgm:prSet presAssocID="{0925FA77-6AA7-4949-8F5C-6AD0A2542E59}" presName="bgRect" presStyleLbl="bgShp" presStyleIdx="2" presStyleCnt="3"/>
      <dgm:spPr/>
    </dgm:pt>
    <dgm:pt modelId="{C5DB74F2-1A27-46D6-A972-82E35F5BDEDB}" type="pres">
      <dgm:prSet presAssocID="{0925FA77-6AA7-4949-8F5C-6AD0A2542E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4BD0B4C9-3885-4F96-8483-A28C286CFC8E}" type="pres">
      <dgm:prSet presAssocID="{0925FA77-6AA7-4949-8F5C-6AD0A2542E59}" presName="spaceRect" presStyleCnt="0"/>
      <dgm:spPr/>
    </dgm:pt>
    <dgm:pt modelId="{21C73843-B526-4A94-BAD6-F2B7F48947E7}" type="pres">
      <dgm:prSet presAssocID="{0925FA77-6AA7-4949-8F5C-6AD0A2542E59}" presName="parTx" presStyleLbl="revTx" presStyleIdx="2" presStyleCnt="3">
        <dgm:presLayoutVars>
          <dgm:chMax val="0"/>
          <dgm:chPref val="0"/>
        </dgm:presLayoutVars>
      </dgm:prSet>
      <dgm:spPr/>
    </dgm:pt>
  </dgm:ptLst>
  <dgm:cxnLst>
    <dgm:cxn modelId="{0A59E608-DC4E-4352-8465-D7DAE958BCDC}" type="presOf" srcId="{21730CB3-B3BC-456D-9F00-87B7CC469732}" destId="{499051E3-9E05-4AA5-8CD7-729D7CDBAFE1}" srcOrd="0" destOrd="0" presId="urn:microsoft.com/office/officeart/2018/2/layout/IconVerticalSolidList"/>
    <dgm:cxn modelId="{D84F8843-778B-4C68-8DA4-6230B2411671}" srcId="{21730CB3-B3BC-456D-9F00-87B7CC469732}" destId="{7CAAA605-5810-4BC3-B1BB-548E81D9A234}" srcOrd="0" destOrd="0" parTransId="{936194E4-AF9B-40E4-BF76-CF754B678725}" sibTransId="{F2E6EA33-9B24-4374-BC24-EEBE54FA5EA4}"/>
    <dgm:cxn modelId="{9D8CD643-0915-4F88-9413-CF007C3C48D1}" type="presOf" srcId="{6082BA8A-9142-4CC8-A817-15CCDBFCE903}" destId="{FED624AA-33BB-4295-80C9-9C6A468F2EBE}" srcOrd="0" destOrd="0" presId="urn:microsoft.com/office/officeart/2018/2/layout/IconVerticalSolidList"/>
    <dgm:cxn modelId="{63508782-49E1-47E6-875F-D4AC113BA5E2}" type="presOf" srcId="{7CAAA605-5810-4BC3-B1BB-548E81D9A234}" destId="{A5BCF561-1319-44C9-8F20-AA9DD4E9A153}" srcOrd="0" destOrd="0" presId="urn:microsoft.com/office/officeart/2018/2/layout/IconVerticalSolidList"/>
    <dgm:cxn modelId="{9D0E6490-12B3-4E39-8925-C8DE51345A9D}" srcId="{21730CB3-B3BC-456D-9F00-87B7CC469732}" destId="{0925FA77-6AA7-4949-8F5C-6AD0A2542E59}" srcOrd="2" destOrd="0" parTransId="{232ABC58-7E19-4F9B-AB18-BEFBE58AC471}" sibTransId="{4A5CCCD8-AC28-4FC8-AD7E-B2CD7251BBD7}"/>
    <dgm:cxn modelId="{9CFFEFD4-F24B-4A1B-A1E3-4180551881BA}" srcId="{21730CB3-B3BC-456D-9F00-87B7CC469732}" destId="{6082BA8A-9142-4CC8-A817-15CCDBFCE903}" srcOrd="1" destOrd="0" parTransId="{C83EADA9-CA2A-4721-9AD6-C59532C71B71}" sibTransId="{2ACF488F-9C6F-4928-A30A-500BD9A77413}"/>
    <dgm:cxn modelId="{DA7E7FDE-C2F4-4FCE-B539-3A8F93EF2093}" type="presOf" srcId="{0925FA77-6AA7-4949-8F5C-6AD0A2542E59}" destId="{21C73843-B526-4A94-BAD6-F2B7F48947E7}" srcOrd="0" destOrd="0" presId="urn:microsoft.com/office/officeart/2018/2/layout/IconVerticalSolidList"/>
    <dgm:cxn modelId="{D60F78AC-E64B-48B6-9BD6-B652BCEB91F2}" type="presParOf" srcId="{499051E3-9E05-4AA5-8CD7-729D7CDBAFE1}" destId="{AB549D4C-EA6D-4620-B1CE-099D109ED644}" srcOrd="0" destOrd="0" presId="urn:microsoft.com/office/officeart/2018/2/layout/IconVerticalSolidList"/>
    <dgm:cxn modelId="{6DBB9756-FE0B-41C9-8BB1-5B52EB9D26C3}" type="presParOf" srcId="{AB549D4C-EA6D-4620-B1CE-099D109ED644}" destId="{A86D9AC1-5831-4EF3-AF84-5F9E6817B0E6}" srcOrd="0" destOrd="0" presId="urn:microsoft.com/office/officeart/2018/2/layout/IconVerticalSolidList"/>
    <dgm:cxn modelId="{4603B393-9069-45D1-9152-244C019F06A3}" type="presParOf" srcId="{AB549D4C-EA6D-4620-B1CE-099D109ED644}" destId="{C08E5324-D4FD-4B4E-93A9-F6EBA693C844}" srcOrd="1" destOrd="0" presId="urn:microsoft.com/office/officeart/2018/2/layout/IconVerticalSolidList"/>
    <dgm:cxn modelId="{FE8DB42D-8DBB-43DB-A479-BDA26DDA13FC}" type="presParOf" srcId="{AB549D4C-EA6D-4620-B1CE-099D109ED644}" destId="{D6971FA0-4042-4F4A-8F6F-019B866EB686}" srcOrd="2" destOrd="0" presId="urn:microsoft.com/office/officeart/2018/2/layout/IconVerticalSolidList"/>
    <dgm:cxn modelId="{1EA04812-1AF4-4122-8C17-98838309BBD3}" type="presParOf" srcId="{AB549D4C-EA6D-4620-B1CE-099D109ED644}" destId="{A5BCF561-1319-44C9-8F20-AA9DD4E9A153}" srcOrd="3" destOrd="0" presId="urn:microsoft.com/office/officeart/2018/2/layout/IconVerticalSolidList"/>
    <dgm:cxn modelId="{716042CB-AA0B-4C48-B296-644555710359}" type="presParOf" srcId="{499051E3-9E05-4AA5-8CD7-729D7CDBAFE1}" destId="{873E8035-8676-4FDB-A1DA-4C1D8E413699}" srcOrd="1" destOrd="0" presId="urn:microsoft.com/office/officeart/2018/2/layout/IconVerticalSolidList"/>
    <dgm:cxn modelId="{C3A87CFE-3CB9-433B-8CE7-49BD2DACCD2C}" type="presParOf" srcId="{499051E3-9E05-4AA5-8CD7-729D7CDBAFE1}" destId="{7DD500A8-921A-4CF7-8DB1-D383ED359053}" srcOrd="2" destOrd="0" presId="urn:microsoft.com/office/officeart/2018/2/layout/IconVerticalSolidList"/>
    <dgm:cxn modelId="{978CCA6D-FDC7-40CA-851C-03A4479900E8}" type="presParOf" srcId="{7DD500A8-921A-4CF7-8DB1-D383ED359053}" destId="{39B110DC-F6CA-495E-AFF3-7B74A29D2E79}" srcOrd="0" destOrd="0" presId="urn:microsoft.com/office/officeart/2018/2/layout/IconVerticalSolidList"/>
    <dgm:cxn modelId="{6EBB63DD-5573-43B3-A5A6-AF7C84DF6552}" type="presParOf" srcId="{7DD500A8-921A-4CF7-8DB1-D383ED359053}" destId="{3E3A9AB9-358D-4A3E-A2EA-7BDA391512F8}" srcOrd="1" destOrd="0" presId="urn:microsoft.com/office/officeart/2018/2/layout/IconVerticalSolidList"/>
    <dgm:cxn modelId="{26DA1319-3B41-4959-90ED-B1AD1C5A23DE}" type="presParOf" srcId="{7DD500A8-921A-4CF7-8DB1-D383ED359053}" destId="{0B0DD0EA-F082-4C97-B80F-D5A78B05F233}" srcOrd="2" destOrd="0" presId="urn:microsoft.com/office/officeart/2018/2/layout/IconVerticalSolidList"/>
    <dgm:cxn modelId="{CD7FD14E-73A8-45B2-9EBE-2E58728F5654}" type="presParOf" srcId="{7DD500A8-921A-4CF7-8DB1-D383ED359053}" destId="{FED624AA-33BB-4295-80C9-9C6A468F2EBE}" srcOrd="3" destOrd="0" presId="urn:microsoft.com/office/officeart/2018/2/layout/IconVerticalSolidList"/>
    <dgm:cxn modelId="{4FE11084-8D2B-414D-9D74-C234967051B4}" type="presParOf" srcId="{499051E3-9E05-4AA5-8CD7-729D7CDBAFE1}" destId="{B5277E2C-A107-4B07-9B03-E8B189EE06A8}" srcOrd="3" destOrd="0" presId="urn:microsoft.com/office/officeart/2018/2/layout/IconVerticalSolidList"/>
    <dgm:cxn modelId="{E22B86EE-EB80-46FC-8135-5BD1FEC4EE2C}" type="presParOf" srcId="{499051E3-9E05-4AA5-8CD7-729D7CDBAFE1}" destId="{ED0BA749-A97E-4497-91F8-4AF2F58E31E0}" srcOrd="4" destOrd="0" presId="urn:microsoft.com/office/officeart/2018/2/layout/IconVerticalSolidList"/>
    <dgm:cxn modelId="{8D0C7BF8-531E-4A66-A501-F64A0362F86B}" type="presParOf" srcId="{ED0BA749-A97E-4497-91F8-4AF2F58E31E0}" destId="{AECBCE84-4351-49EB-9F54-13DFB6DA5B4C}" srcOrd="0" destOrd="0" presId="urn:microsoft.com/office/officeart/2018/2/layout/IconVerticalSolidList"/>
    <dgm:cxn modelId="{476A68B4-5A81-4105-8ECB-8B38BAD3FDE4}" type="presParOf" srcId="{ED0BA749-A97E-4497-91F8-4AF2F58E31E0}" destId="{C5DB74F2-1A27-46D6-A972-82E35F5BDEDB}" srcOrd="1" destOrd="0" presId="urn:microsoft.com/office/officeart/2018/2/layout/IconVerticalSolidList"/>
    <dgm:cxn modelId="{86669366-6E08-4448-97B7-5BA28E8CD761}" type="presParOf" srcId="{ED0BA749-A97E-4497-91F8-4AF2F58E31E0}" destId="{4BD0B4C9-3885-4F96-8483-A28C286CFC8E}" srcOrd="2" destOrd="0" presId="urn:microsoft.com/office/officeart/2018/2/layout/IconVerticalSolidList"/>
    <dgm:cxn modelId="{978A394F-0C49-4DA4-835C-7A3445C679C4}" type="presParOf" srcId="{ED0BA749-A97E-4497-91F8-4AF2F58E31E0}" destId="{21C73843-B526-4A94-BAD6-F2B7F48947E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730CB3-B3BC-456D-9F00-87B7CC469732}"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C590E93-3F85-4E79-8748-2B59367A0593}">
      <dgm:prSet/>
      <dgm:spPr/>
      <dgm:t>
        <a:bodyPr/>
        <a:lstStyle/>
        <a:p>
          <a:pPr>
            <a:lnSpc>
              <a:spcPct val="100000"/>
            </a:lnSpc>
          </a:pPr>
          <a:r>
            <a:rPr lang="en-US" b="0" i="0" u="none"/>
            <a:t>The used approach in inference is pipeline.</a:t>
          </a:r>
          <a:r>
            <a:rPr lang="en-US" b="0" i="0"/>
            <a:t>​</a:t>
          </a:r>
        </a:p>
      </dgm:t>
    </dgm:pt>
    <dgm:pt modelId="{5D5437B5-E8BC-4585-801D-A0EDBF3B357E}" type="parTrans" cxnId="{13F3ADB2-135C-4CA5-89A0-EF5085ED2F28}">
      <dgm:prSet/>
      <dgm:spPr/>
      <dgm:t>
        <a:bodyPr/>
        <a:lstStyle/>
        <a:p>
          <a:endParaRPr lang="en-US"/>
        </a:p>
      </dgm:t>
    </dgm:pt>
    <dgm:pt modelId="{AA1FC089-8582-4BE4-894B-132B32B6A2B4}" type="sibTrans" cxnId="{13F3ADB2-135C-4CA5-89A0-EF5085ED2F28}">
      <dgm:prSet/>
      <dgm:spPr/>
      <dgm:t>
        <a:bodyPr/>
        <a:lstStyle/>
        <a:p>
          <a:endParaRPr lang="en-US"/>
        </a:p>
      </dgm:t>
    </dgm:pt>
    <dgm:pt modelId="{6C1737E4-AB81-4D28-9449-C5BC1644FE68}">
      <dgm:prSet/>
      <dgm:spPr/>
      <dgm:t>
        <a:bodyPr/>
        <a:lstStyle/>
        <a:p>
          <a:pPr>
            <a:lnSpc>
              <a:spcPct val="100000"/>
            </a:lnSpc>
          </a:pPr>
          <a:r>
            <a:rPr lang="en-US" b="0" i="0" u="none"/>
            <a:t>load the model and transformer objects as pickle file.</a:t>
          </a:r>
          <a:r>
            <a:rPr lang="en-US" b="0" i="0"/>
            <a:t>​</a:t>
          </a:r>
        </a:p>
      </dgm:t>
    </dgm:pt>
    <dgm:pt modelId="{86DF2636-908B-411B-8182-21C8015728EC}" type="parTrans" cxnId="{D0EBF9A0-5986-4FB8-9DFC-1EEEFDCAF267}">
      <dgm:prSet/>
      <dgm:spPr/>
      <dgm:t>
        <a:bodyPr/>
        <a:lstStyle/>
        <a:p>
          <a:endParaRPr lang="en-US"/>
        </a:p>
      </dgm:t>
    </dgm:pt>
    <dgm:pt modelId="{0F0540EE-6E95-42D2-898B-FA6AA1264218}" type="sibTrans" cxnId="{D0EBF9A0-5986-4FB8-9DFC-1EEEFDCAF267}">
      <dgm:prSet/>
      <dgm:spPr/>
      <dgm:t>
        <a:bodyPr/>
        <a:lstStyle/>
        <a:p>
          <a:endParaRPr lang="en-US"/>
        </a:p>
      </dgm:t>
    </dgm:pt>
    <dgm:pt modelId="{8165B799-2AFE-40F3-B943-6E59C1DF1986}">
      <dgm:prSet/>
      <dgm:spPr/>
      <dgm:t>
        <a:bodyPr/>
        <a:lstStyle/>
        <a:p>
          <a:pPr>
            <a:lnSpc>
              <a:spcPct val="100000"/>
            </a:lnSpc>
          </a:pPr>
          <a:r>
            <a:rPr lang="en-US" b="0" i="0" u="none"/>
            <a:t>Import a preprocessing function.</a:t>
          </a:r>
          <a:r>
            <a:rPr lang="en-US" b="0" i="0"/>
            <a:t>​</a:t>
          </a:r>
        </a:p>
      </dgm:t>
    </dgm:pt>
    <dgm:pt modelId="{38F9720E-F04B-4822-90B5-889A42FA3156}" type="parTrans" cxnId="{FDCC4602-D732-4371-AFF2-880F1AE15574}">
      <dgm:prSet/>
      <dgm:spPr/>
      <dgm:t>
        <a:bodyPr/>
        <a:lstStyle/>
        <a:p>
          <a:endParaRPr lang="en-US"/>
        </a:p>
      </dgm:t>
    </dgm:pt>
    <dgm:pt modelId="{CE7FCFFA-7B99-4BD6-9720-2F7AA9021CA9}" type="sibTrans" cxnId="{FDCC4602-D732-4371-AFF2-880F1AE15574}">
      <dgm:prSet/>
      <dgm:spPr/>
      <dgm:t>
        <a:bodyPr/>
        <a:lstStyle/>
        <a:p>
          <a:endParaRPr lang="en-US"/>
        </a:p>
      </dgm:t>
    </dgm:pt>
    <dgm:pt modelId="{A6A57F19-571D-4A79-8193-61C023AE8B52}">
      <dgm:prSet/>
      <dgm:spPr/>
      <dgm:t>
        <a:bodyPr/>
        <a:lstStyle/>
        <a:p>
          <a:pPr>
            <a:lnSpc>
              <a:spcPct val="100000"/>
            </a:lnSpc>
          </a:pPr>
          <a:r>
            <a:rPr lang="en-US" b="0" i="0" u="none"/>
            <a:t>And the chosen model is the highest  f1-score</a:t>
          </a:r>
          <a:endParaRPr lang="en-US" b="0" i="0"/>
        </a:p>
      </dgm:t>
    </dgm:pt>
    <dgm:pt modelId="{9B26CC21-AEC7-4D08-8FFA-023787E527ED}" type="parTrans" cxnId="{148C25C2-C319-43E5-AD97-4ED051F63E96}">
      <dgm:prSet/>
      <dgm:spPr/>
      <dgm:t>
        <a:bodyPr/>
        <a:lstStyle/>
        <a:p>
          <a:endParaRPr lang="en-US"/>
        </a:p>
      </dgm:t>
    </dgm:pt>
    <dgm:pt modelId="{8D693C36-A262-4EBA-A9E6-CF7594C55F7F}" type="sibTrans" cxnId="{148C25C2-C319-43E5-AD97-4ED051F63E96}">
      <dgm:prSet/>
      <dgm:spPr/>
      <dgm:t>
        <a:bodyPr/>
        <a:lstStyle/>
        <a:p>
          <a:endParaRPr lang="en-US"/>
        </a:p>
      </dgm:t>
    </dgm:pt>
    <dgm:pt modelId="{499051E3-9E05-4AA5-8CD7-729D7CDBAFE1}" type="pres">
      <dgm:prSet presAssocID="{21730CB3-B3BC-456D-9F00-87B7CC469732}" presName="root" presStyleCnt="0">
        <dgm:presLayoutVars>
          <dgm:dir/>
          <dgm:resizeHandles val="exact"/>
        </dgm:presLayoutVars>
      </dgm:prSet>
      <dgm:spPr/>
    </dgm:pt>
    <dgm:pt modelId="{0DAAD549-5B9E-48D7-BA0D-12EE5CBC6860}" type="pres">
      <dgm:prSet presAssocID="{0C590E93-3F85-4E79-8748-2B59367A0593}" presName="compNode" presStyleCnt="0"/>
      <dgm:spPr/>
    </dgm:pt>
    <dgm:pt modelId="{E5B3829E-C2EC-475B-AFEC-EE68D767A04D}" type="pres">
      <dgm:prSet presAssocID="{0C590E93-3F85-4E79-8748-2B59367A0593}" presName="bgRect" presStyleLbl="bgShp" presStyleIdx="0" presStyleCnt="4"/>
      <dgm:spPr/>
    </dgm:pt>
    <dgm:pt modelId="{7E88A1D5-5DCF-4559-BA3C-99141A634EC5}" type="pres">
      <dgm:prSet presAssocID="{0C590E93-3F85-4E79-8748-2B59367A0593}" presName="iconRect" presStyleLbl="node1" presStyleIdx="0" presStyleCnt="4"/>
      <dgm:spPr>
        <a:ln>
          <a:noFill/>
        </a:ln>
      </dgm:spPr>
    </dgm:pt>
    <dgm:pt modelId="{9A976914-FB85-4A48-AA67-D48C1AF3D55A}" type="pres">
      <dgm:prSet presAssocID="{0C590E93-3F85-4E79-8748-2B59367A0593}" presName="spaceRect" presStyleCnt="0"/>
      <dgm:spPr/>
    </dgm:pt>
    <dgm:pt modelId="{352BC378-BB7C-4577-AA66-971FD11B1E71}" type="pres">
      <dgm:prSet presAssocID="{0C590E93-3F85-4E79-8748-2B59367A0593}" presName="parTx" presStyleLbl="revTx" presStyleIdx="0" presStyleCnt="4">
        <dgm:presLayoutVars>
          <dgm:chMax val="0"/>
          <dgm:chPref val="0"/>
        </dgm:presLayoutVars>
      </dgm:prSet>
      <dgm:spPr/>
    </dgm:pt>
    <dgm:pt modelId="{9177BE25-17F1-48CB-8888-7DD903C32967}" type="pres">
      <dgm:prSet presAssocID="{AA1FC089-8582-4BE4-894B-132B32B6A2B4}" presName="sibTrans" presStyleCnt="0"/>
      <dgm:spPr/>
    </dgm:pt>
    <dgm:pt modelId="{09C2A739-05F2-4CB1-80C3-4DC19DDD4268}" type="pres">
      <dgm:prSet presAssocID="{6C1737E4-AB81-4D28-9449-C5BC1644FE68}" presName="compNode" presStyleCnt="0"/>
      <dgm:spPr/>
    </dgm:pt>
    <dgm:pt modelId="{C77BB9EA-9737-4631-AA30-DE8F855F161A}" type="pres">
      <dgm:prSet presAssocID="{6C1737E4-AB81-4D28-9449-C5BC1644FE68}" presName="bgRect" presStyleLbl="bgShp" presStyleIdx="1" presStyleCnt="4"/>
      <dgm:spPr/>
    </dgm:pt>
    <dgm:pt modelId="{706C792A-3360-404B-AFC0-29607C81911F}" type="pres">
      <dgm:prSet presAssocID="{6C1737E4-AB81-4D28-9449-C5BC1644FE68}" presName="iconRect" presStyleLbl="node1" presStyleIdx="1" presStyleCnt="4"/>
      <dgm:spPr>
        <a:ln>
          <a:noFill/>
        </a:ln>
      </dgm:spPr>
    </dgm:pt>
    <dgm:pt modelId="{03DE5C98-1B8B-41AE-B6C3-B530527B538C}" type="pres">
      <dgm:prSet presAssocID="{6C1737E4-AB81-4D28-9449-C5BC1644FE68}" presName="spaceRect" presStyleCnt="0"/>
      <dgm:spPr/>
    </dgm:pt>
    <dgm:pt modelId="{2B4CF1E2-590A-47EF-ABC6-93B77927C913}" type="pres">
      <dgm:prSet presAssocID="{6C1737E4-AB81-4D28-9449-C5BC1644FE68}" presName="parTx" presStyleLbl="revTx" presStyleIdx="1" presStyleCnt="4">
        <dgm:presLayoutVars>
          <dgm:chMax val="0"/>
          <dgm:chPref val="0"/>
        </dgm:presLayoutVars>
      </dgm:prSet>
      <dgm:spPr/>
    </dgm:pt>
    <dgm:pt modelId="{EA39779F-95B6-4241-A297-AA5F70054250}" type="pres">
      <dgm:prSet presAssocID="{0F0540EE-6E95-42D2-898B-FA6AA1264218}" presName="sibTrans" presStyleCnt="0"/>
      <dgm:spPr/>
    </dgm:pt>
    <dgm:pt modelId="{7B4CCD03-21B6-45F2-A45F-3A3728DB3FD1}" type="pres">
      <dgm:prSet presAssocID="{8165B799-2AFE-40F3-B943-6E59C1DF1986}" presName="compNode" presStyleCnt="0"/>
      <dgm:spPr/>
    </dgm:pt>
    <dgm:pt modelId="{3A5A7D33-59FC-41A3-A978-A077BFCB5895}" type="pres">
      <dgm:prSet presAssocID="{8165B799-2AFE-40F3-B943-6E59C1DF1986}" presName="bgRect" presStyleLbl="bgShp" presStyleIdx="2" presStyleCnt="4"/>
      <dgm:spPr/>
    </dgm:pt>
    <dgm:pt modelId="{CB13D851-CDB2-4D71-9A2C-91493C19D540}" type="pres">
      <dgm:prSet presAssocID="{8165B799-2AFE-40F3-B943-6E59C1DF1986}" presName="iconRect" presStyleLbl="node1" presStyleIdx="2" presStyleCnt="4"/>
      <dgm:spPr>
        <a:ln>
          <a:noFill/>
        </a:ln>
      </dgm:spPr>
    </dgm:pt>
    <dgm:pt modelId="{177D5836-FD3F-40B3-BFAE-FC789E1F36CA}" type="pres">
      <dgm:prSet presAssocID="{8165B799-2AFE-40F3-B943-6E59C1DF1986}" presName="spaceRect" presStyleCnt="0"/>
      <dgm:spPr/>
    </dgm:pt>
    <dgm:pt modelId="{91F675B3-8F87-4F2F-A771-780C27F43A15}" type="pres">
      <dgm:prSet presAssocID="{8165B799-2AFE-40F3-B943-6E59C1DF1986}" presName="parTx" presStyleLbl="revTx" presStyleIdx="2" presStyleCnt="4">
        <dgm:presLayoutVars>
          <dgm:chMax val="0"/>
          <dgm:chPref val="0"/>
        </dgm:presLayoutVars>
      </dgm:prSet>
      <dgm:spPr/>
    </dgm:pt>
    <dgm:pt modelId="{D8C0FD5D-927C-4972-B562-B6CCAB13FED9}" type="pres">
      <dgm:prSet presAssocID="{CE7FCFFA-7B99-4BD6-9720-2F7AA9021CA9}" presName="sibTrans" presStyleCnt="0"/>
      <dgm:spPr/>
    </dgm:pt>
    <dgm:pt modelId="{EB560714-0304-419C-A4B2-376B15A5BF72}" type="pres">
      <dgm:prSet presAssocID="{A6A57F19-571D-4A79-8193-61C023AE8B52}" presName="compNode" presStyleCnt="0"/>
      <dgm:spPr/>
    </dgm:pt>
    <dgm:pt modelId="{55735A4D-D6D2-464C-A1BC-A7FF7BEBBA56}" type="pres">
      <dgm:prSet presAssocID="{A6A57F19-571D-4A79-8193-61C023AE8B52}" presName="bgRect" presStyleLbl="bgShp" presStyleIdx="3" presStyleCnt="4"/>
      <dgm:spPr/>
    </dgm:pt>
    <dgm:pt modelId="{00D7A4BA-1652-4C92-9862-583A0E81B08F}" type="pres">
      <dgm:prSet presAssocID="{A6A57F19-571D-4A79-8193-61C023AE8B52}" presName="iconRect" presStyleLbl="node1" presStyleIdx="3" presStyleCnt="4"/>
      <dgm:spPr>
        <a:ln>
          <a:noFill/>
        </a:ln>
      </dgm:spPr>
    </dgm:pt>
    <dgm:pt modelId="{AD98A029-A522-400B-B4E3-CDA9AE75E61E}" type="pres">
      <dgm:prSet presAssocID="{A6A57F19-571D-4A79-8193-61C023AE8B52}" presName="spaceRect" presStyleCnt="0"/>
      <dgm:spPr/>
    </dgm:pt>
    <dgm:pt modelId="{BC0BEDE8-F7AA-438F-B44C-0A7CDC4EE598}" type="pres">
      <dgm:prSet presAssocID="{A6A57F19-571D-4A79-8193-61C023AE8B52}" presName="parTx" presStyleLbl="revTx" presStyleIdx="3" presStyleCnt="4">
        <dgm:presLayoutVars>
          <dgm:chMax val="0"/>
          <dgm:chPref val="0"/>
        </dgm:presLayoutVars>
      </dgm:prSet>
      <dgm:spPr/>
    </dgm:pt>
  </dgm:ptLst>
  <dgm:cxnLst>
    <dgm:cxn modelId="{FDCC4602-D732-4371-AFF2-880F1AE15574}" srcId="{21730CB3-B3BC-456D-9F00-87B7CC469732}" destId="{8165B799-2AFE-40F3-B943-6E59C1DF1986}" srcOrd="2" destOrd="0" parTransId="{38F9720E-F04B-4822-90B5-889A42FA3156}" sibTransId="{CE7FCFFA-7B99-4BD6-9720-2F7AA9021CA9}"/>
    <dgm:cxn modelId="{E20D5E0C-0C5A-4F71-A359-0AB986EBE870}" type="presOf" srcId="{21730CB3-B3BC-456D-9F00-87B7CC469732}" destId="{499051E3-9E05-4AA5-8CD7-729D7CDBAFE1}" srcOrd="0" destOrd="0" presId="urn:microsoft.com/office/officeart/2018/2/layout/IconVerticalSolidList"/>
    <dgm:cxn modelId="{9A3F1C8F-E8E7-415B-B1FA-E780D3AF6C5D}" type="presOf" srcId="{8165B799-2AFE-40F3-B943-6E59C1DF1986}" destId="{91F675B3-8F87-4F2F-A771-780C27F43A15}" srcOrd="0" destOrd="0" presId="urn:microsoft.com/office/officeart/2018/2/layout/IconVerticalSolidList"/>
    <dgm:cxn modelId="{669F2797-0A4F-497B-A0CD-D0B8AB9FBD38}" type="presOf" srcId="{6C1737E4-AB81-4D28-9449-C5BC1644FE68}" destId="{2B4CF1E2-590A-47EF-ABC6-93B77927C913}" srcOrd="0" destOrd="0" presId="urn:microsoft.com/office/officeart/2018/2/layout/IconVerticalSolidList"/>
    <dgm:cxn modelId="{C05D5897-9D6E-4D66-A912-AD2A47300098}" type="presOf" srcId="{A6A57F19-571D-4A79-8193-61C023AE8B52}" destId="{BC0BEDE8-F7AA-438F-B44C-0A7CDC4EE598}" srcOrd="0" destOrd="0" presId="urn:microsoft.com/office/officeart/2018/2/layout/IconVerticalSolidList"/>
    <dgm:cxn modelId="{D0EBF9A0-5986-4FB8-9DFC-1EEEFDCAF267}" srcId="{21730CB3-B3BC-456D-9F00-87B7CC469732}" destId="{6C1737E4-AB81-4D28-9449-C5BC1644FE68}" srcOrd="1" destOrd="0" parTransId="{86DF2636-908B-411B-8182-21C8015728EC}" sibTransId="{0F0540EE-6E95-42D2-898B-FA6AA1264218}"/>
    <dgm:cxn modelId="{13F3ADB2-135C-4CA5-89A0-EF5085ED2F28}" srcId="{21730CB3-B3BC-456D-9F00-87B7CC469732}" destId="{0C590E93-3F85-4E79-8748-2B59367A0593}" srcOrd="0" destOrd="0" parTransId="{5D5437B5-E8BC-4585-801D-A0EDBF3B357E}" sibTransId="{AA1FC089-8582-4BE4-894B-132B32B6A2B4}"/>
    <dgm:cxn modelId="{148C25C2-C319-43E5-AD97-4ED051F63E96}" srcId="{21730CB3-B3BC-456D-9F00-87B7CC469732}" destId="{A6A57F19-571D-4A79-8193-61C023AE8B52}" srcOrd="3" destOrd="0" parTransId="{9B26CC21-AEC7-4D08-8FFA-023787E527ED}" sibTransId="{8D693C36-A262-4EBA-A9E6-CF7594C55F7F}"/>
    <dgm:cxn modelId="{763558ED-5295-407E-BD4B-661A098CE6DC}" type="presOf" srcId="{0C590E93-3F85-4E79-8748-2B59367A0593}" destId="{352BC378-BB7C-4577-AA66-971FD11B1E71}" srcOrd="0" destOrd="0" presId="urn:microsoft.com/office/officeart/2018/2/layout/IconVerticalSolidList"/>
    <dgm:cxn modelId="{982263F3-FCE4-41FC-93C5-6FB72CC1C903}" type="presParOf" srcId="{499051E3-9E05-4AA5-8CD7-729D7CDBAFE1}" destId="{0DAAD549-5B9E-48D7-BA0D-12EE5CBC6860}" srcOrd="0" destOrd="0" presId="urn:microsoft.com/office/officeart/2018/2/layout/IconVerticalSolidList"/>
    <dgm:cxn modelId="{45E82189-9DE1-4DF1-BCA7-CEFB3746987A}" type="presParOf" srcId="{0DAAD549-5B9E-48D7-BA0D-12EE5CBC6860}" destId="{E5B3829E-C2EC-475B-AFEC-EE68D767A04D}" srcOrd="0" destOrd="0" presId="urn:microsoft.com/office/officeart/2018/2/layout/IconVerticalSolidList"/>
    <dgm:cxn modelId="{5922ACB3-5542-431F-9E52-3DA7CA245B6C}" type="presParOf" srcId="{0DAAD549-5B9E-48D7-BA0D-12EE5CBC6860}" destId="{7E88A1D5-5DCF-4559-BA3C-99141A634EC5}" srcOrd="1" destOrd="0" presId="urn:microsoft.com/office/officeart/2018/2/layout/IconVerticalSolidList"/>
    <dgm:cxn modelId="{407387AC-699A-42E4-9DEF-1454252F3FB7}" type="presParOf" srcId="{0DAAD549-5B9E-48D7-BA0D-12EE5CBC6860}" destId="{9A976914-FB85-4A48-AA67-D48C1AF3D55A}" srcOrd="2" destOrd="0" presId="urn:microsoft.com/office/officeart/2018/2/layout/IconVerticalSolidList"/>
    <dgm:cxn modelId="{A959589A-52B2-4CDB-AF83-0EAC529E89E6}" type="presParOf" srcId="{0DAAD549-5B9E-48D7-BA0D-12EE5CBC6860}" destId="{352BC378-BB7C-4577-AA66-971FD11B1E71}" srcOrd="3" destOrd="0" presId="urn:microsoft.com/office/officeart/2018/2/layout/IconVerticalSolidList"/>
    <dgm:cxn modelId="{79A32D7B-D46D-4A9C-90C6-9D6969FB115C}" type="presParOf" srcId="{499051E3-9E05-4AA5-8CD7-729D7CDBAFE1}" destId="{9177BE25-17F1-48CB-8888-7DD903C32967}" srcOrd="1" destOrd="0" presId="urn:microsoft.com/office/officeart/2018/2/layout/IconVerticalSolidList"/>
    <dgm:cxn modelId="{14AD061A-76CE-4563-A638-685A64A1EAE6}" type="presParOf" srcId="{499051E3-9E05-4AA5-8CD7-729D7CDBAFE1}" destId="{09C2A739-05F2-4CB1-80C3-4DC19DDD4268}" srcOrd="2" destOrd="0" presId="urn:microsoft.com/office/officeart/2018/2/layout/IconVerticalSolidList"/>
    <dgm:cxn modelId="{2434C88B-7A7A-4310-8FEA-46F79E6D62FA}" type="presParOf" srcId="{09C2A739-05F2-4CB1-80C3-4DC19DDD4268}" destId="{C77BB9EA-9737-4631-AA30-DE8F855F161A}" srcOrd="0" destOrd="0" presId="urn:microsoft.com/office/officeart/2018/2/layout/IconVerticalSolidList"/>
    <dgm:cxn modelId="{173098D1-6AE5-4713-9E94-123B2B1D5BC8}" type="presParOf" srcId="{09C2A739-05F2-4CB1-80C3-4DC19DDD4268}" destId="{706C792A-3360-404B-AFC0-29607C81911F}" srcOrd="1" destOrd="0" presId="urn:microsoft.com/office/officeart/2018/2/layout/IconVerticalSolidList"/>
    <dgm:cxn modelId="{9C9B71AA-231E-44CB-A9CD-9791FB0E65DD}" type="presParOf" srcId="{09C2A739-05F2-4CB1-80C3-4DC19DDD4268}" destId="{03DE5C98-1B8B-41AE-B6C3-B530527B538C}" srcOrd="2" destOrd="0" presId="urn:microsoft.com/office/officeart/2018/2/layout/IconVerticalSolidList"/>
    <dgm:cxn modelId="{030A8755-9CB5-4F05-ACD9-4C94A378BAB2}" type="presParOf" srcId="{09C2A739-05F2-4CB1-80C3-4DC19DDD4268}" destId="{2B4CF1E2-590A-47EF-ABC6-93B77927C913}" srcOrd="3" destOrd="0" presId="urn:microsoft.com/office/officeart/2018/2/layout/IconVerticalSolidList"/>
    <dgm:cxn modelId="{51112147-E460-44BF-B344-497CDE7A3ED8}" type="presParOf" srcId="{499051E3-9E05-4AA5-8CD7-729D7CDBAFE1}" destId="{EA39779F-95B6-4241-A297-AA5F70054250}" srcOrd="3" destOrd="0" presId="urn:microsoft.com/office/officeart/2018/2/layout/IconVerticalSolidList"/>
    <dgm:cxn modelId="{05511887-BE24-403A-A3E2-B8731DACB241}" type="presParOf" srcId="{499051E3-9E05-4AA5-8CD7-729D7CDBAFE1}" destId="{7B4CCD03-21B6-45F2-A45F-3A3728DB3FD1}" srcOrd="4" destOrd="0" presId="urn:microsoft.com/office/officeart/2018/2/layout/IconVerticalSolidList"/>
    <dgm:cxn modelId="{0B5BFB80-D5CF-4947-86D1-565DDD053B15}" type="presParOf" srcId="{7B4CCD03-21B6-45F2-A45F-3A3728DB3FD1}" destId="{3A5A7D33-59FC-41A3-A978-A077BFCB5895}" srcOrd="0" destOrd="0" presId="urn:microsoft.com/office/officeart/2018/2/layout/IconVerticalSolidList"/>
    <dgm:cxn modelId="{DD2EB865-1F91-4499-BADC-9B5EA1DD4921}" type="presParOf" srcId="{7B4CCD03-21B6-45F2-A45F-3A3728DB3FD1}" destId="{CB13D851-CDB2-4D71-9A2C-91493C19D540}" srcOrd="1" destOrd="0" presId="urn:microsoft.com/office/officeart/2018/2/layout/IconVerticalSolidList"/>
    <dgm:cxn modelId="{95D17E3D-0CB9-48B6-9617-9F11D17C0615}" type="presParOf" srcId="{7B4CCD03-21B6-45F2-A45F-3A3728DB3FD1}" destId="{177D5836-FD3F-40B3-BFAE-FC789E1F36CA}" srcOrd="2" destOrd="0" presId="urn:microsoft.com/office/officeart/2018/2/layout/IconVerticalSolidList"/>
    <dgm:cxn modelId="{0F37B5BB-9D46-4994-8B60-DB2B8E11EACA}" type="presParOf" srcId="{7B4CCD03-21B6-45F2-A45F-3A3728DB3FD1}" destId="{91F675B3-8F87-4F2F-A771-780C27F43A15}" srcOrd="3" destOrd="0" presId="urn:microsoft.com/office/officeart/2018/2/layout/IconVerticalSolidList"/>
    <dgm:cxn modelId="{30448C23-F8B8-450F-9993-616610ABD46B}" type="presParOf" srcId="{499051E3-9E05-4AA5-8CD7-729D7CDBAFE1}" destId="{D8C0FD5D-927C-4972-B562-B6CCAB13FED9}" srcOrd="5" destOrd="0" presId="urn:microsoft.com/office/officeart/2018/2/layout/IconVerticalSolidList"/>
    <dgm:cxn modelId="{7F8ACAF7-13A6-409D-9A5D-3737901F1922}" type="presParOf" srcId="{499051E3-9E05-4AA5-8CD7-729D7CDBAFE1}" destId="{EB560714-0304-419C-A4B2-376B15A5BF72}" srcOrd="6" destOrd="0" presId="urn:microsoft.com/office/officeart/2018/2/layout/IconVerticalSolidList"/>
    <dgm:cxn modelId="{7095057C-6651-4B91-9CEA-A97913E3F3A1}" type="presParOf" srcId="{EB560714-0304-419C-A4B2-376B15A5BF72}" destId="{55735A4D-D6D2-464C-A1BC-A7FF7BEBBA56}" srcOrd="0" destOrd="0" presId="urn:microsoft.com/office/officeart/2018/2/layout/IconVerticalSolidList"/>
    <dgm:cxn modelId="{367872A7-FC07-48F9-B4A2-3A506CB22C3A}" type="presParOf" srcId="{EB560714-0304-419C-A4B2-376B15A5BF72}" destId="{00D7A4BA-1652-4C92-9862-583A0E81B08F}" srcOrd="1" destOrd="0" presId="urn:microsoft.com/office/officeart/2018/2/layout/IconVerticalSolidList"/>
    <dgm:cxn modelId="{2914327A-9FD6-46B5-999C-E591238A0F03}" type="presParOf" srcId="{EB560714-0304-419C-A4B2-376B15A5BF72}" destId="{AD98A029-A522-400B-B4E3-CDA9AE75E61E}" srcOrd="2" destOrd="0" presId="urn:microsoft.com/office/officeart/2018/2/layout/IconVerticalSolidList"/>
    <dgm:cxn modelId="{EA95F799-60B8-44C3-AB56-3EE68C40A640}" type="presParOf" srcId="{EB560714-0304-419C-A4B2-376B15A5BF72}" destId="{BC0BEDE8-F7AA-438F-B44C-0A7CDC4EE5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D9AC1-5831-4EF3-AF84-5F9E6817B0E6}">
      <dsp:nvSpPr>
        <dsp:cNvPr id="0" name=""/>
        <dsp:cNvSpPr/>
      </dsp:nvSpPr>
      <dsp:spPr>
        <a:xfrm>
          <a:off x="0" y="509"/>
          <a:ext cx="5511800" cy="11915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8E5324-D4FD-4B4E-93A9-F6EBA693C844}">
      <dsp:nvSpPr>
        <dsp:cNvPr id="0" name=""/>
        <dsp:cNvSpPr/>
      </dsp:nvSpPr>
      <dsp:spPr>
        <a:xfrm>
          <a:off x="360429" y="268597"/>
          <a:ext cx="655326" cy="65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BCF561-1319-44C9-8F20-AA9DD4E9A153}">
      <dsp:nvSpPr>
        <dsp:cNvPr id="0" name=""/>
        <dsp:cNvSpPr/>
      </dsp:nvSpPr>
      <dsp:spPr>
        <a:xfrm>
          <a:off x="1376185" y="509"/>
          <a:ext cx="4135614" cy="1191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101" tIns="126101" rIns="126101" bIns="126101" numCol="1" spcCol="1270" anchor="ctr" anchorCtr="0">
          <a:noAutofit/>
        </a:bodyPr>
        <a:lstStyle/>
        <a:p>
          <a:pPr marL="0" lvl="0" indent="0" algn="l" defTabSz="666750">
            <a:lnSpc>
              <a:spcPct val="100000"/>
            </a:lnSpc>
            <a:spcBef>
              <a:spcPct val="0"/>
            </a:spcBef>
            <a:spcAft>
              <a:spcPct val="35000"/>
            </a:spcAft>
            <a:buNone/>
          </a:pPr>
          <a:r>
            <a:rPr lang="en-US" sz="1500" b="1" kern="1200"/>
            <a:t>Countvectorizer and Logistic Regression are the winners all the time​</a:t>
          </a:r>
          <a:endParaRPr lang="en-US" sz="1500" kern="1200"/>
        </a:p>
      </dsp:txBody>
      <dsp:txXfrm>
        <a:off x="1376185" y="509"/>
        <a:ext cx="4135614" cy="1191502"/>
      </dsp:txXfrm>
    </dsp:sp>
    <dsp:sp modelId="{39B110DC-F6CA-495E-AFF3-7B74A29D2E79}">
      <dsp:nvSpPr>
        <dsp:cNvPr id="0" name=""/>
        <dsp:cNvSpPr/>
      </dsp:nvSpPr>
      <dsp:spPr>
        <a:xfrm>
          <a:off x="0" y="1489887"/>
          <a:ext cx="5511800" cy="11915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A9AB9-358D-4A3E-A2EA-7BDA391512F8}">
      <dsp:nvSpPr>
        <dsp:cNvPr id="0" name=""/>
        <dsp:cNvSpPr/>
      </dsp:nvSpPr>
      <dsp:spPr>
        <a:xfrm>
          <a:off x="360429" y="1757975"/>
          <a:ext cx="655326" cy="65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D624AA-33BB-4295-80C9-9C6A468F2EBE}">
      <dsp:nvSpPr>
        <dsp:cNvPr id="0" name=""/>
        <dsp:cNvSpPr/>
      </dsp:nvSpPr>
      <dsp:spPr>
        <a:xfrm>
          <a:off x="1376185" y="1489887"/>
          <a:ext cx="4135614" cy="1191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101" tIns="126101" rIns="126101" bIns="126101" numCol="1" spcCol="1270" anchor="ctr" anchorCtr="0">
          <a:noAutofit/>
        </a:bodyPr>
        <a:lstStyle/>
        <a:p>
          <a:pPr marL="0" lvl="0" indent="0" algn="l" defTabSz="666750">
            <a:lnSpc>
              <a:spcPct val="100000"/>
            </a:lnSpc>
            <a:spcBef>
              <a:spcPct val="0"/>
            </a:spcBef>
            <a:spcAft>
              <a:spcPct val="35000"/>
            </a:spcAft>
            <a:buNone/>
          </a:pPr>
          <a:r>
            <a:rPr lang="en-US" sz="1500" b="1" kern="1200"/>
            <a:t>It seams that in sentiment analysis problems the CountVectorizer the most appropriate way to convert text to numbers​</a:t>
          </a:r>
          <a:endParaRPr lang="en-US" sz="1500" kern="1200"/>
        </a:p>
      </dsp:txBody>
      <dsp:txXfrm>
        <a:off x="1376185" y="1489887"/>
        <a:ext cx="4135614" cy="1191502"/>
      </dsp:txXfrm>
    </dsp:sp>
    <dsp:sp modelId="{AECBCE84-4351-49EB-9F54-13DFB6DA5B4C}">
      <dsp:nvSpPr>
        <dsp:cNvPr id="0" name=""/>
        <dsp:cNvSpPr/>
      </dsp:nvSpPr>
      <dsp:spPr>
        <a:xfrm>
          <a:off x="0" y="2979266"/>
          <a:ext cx="5511800" cy="11915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DB74F2-1A27-46D6-A972-82E35F5BDEDB}">
      <dsp:nvSpPr>
        <dsp:cNvPr id="0" name=""/>
        <dsp:cNvSpPr/>
      </dsp:nvSpPr>
      <dsp:spPr>
        <a:xfrm>
          <a:off x="360429" y="3247354"/>
          <a:ext cx="655326" cy="65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C73843-B526-4A94-BAD6-F2B7F48947E7}">
      <dsp:nvSpPr>
        <dsp:cNvPr id="0" name=""/>
        <dsp:cNvSpPr/>
      </dsp:nvSpPr>
      <dsp:spPr>
        <a:xfrm>
          <a:off x="1376185" y="2979266"/>
          <a:ext cx="4135614" cy="1191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101" tIns="126101" rIns="126101" bIns="126101" numCol="1" spcCol="1270" anchor="ctr" anchorCtr="0">
          <a:noAutofit/>
        </a:bodyPr>
        <a:lstStyle/>
        <a:p>
          <a:pPr marL="0" lvl="0" indent="0" algn="l" defTabSz="666750">
            <a:lnSpc>
              <a:spcPct val="100000"/>
            </a:lnSpc>
            <a:spcBef>
              <a:spcPct val="0"/>
            </a:spcBef>
            <a:spcAft>
              <a:spcPct val="35000"/>
            </a:spcAft>
            <a:buNone/>
          </a:pPr>
          <a:r>
            <a:rPr lang="en-US" sz="1500" b="1" kern="1200"/>
            <a:t>Logistic Regression is better in classification problems than other algorithms specially when the number of features is large.</a:t>
          </a:r>
          <a:endParaRPr lang="en-US" sz="1500" kern="1200"/>
        </a:p>
      </dsp:txBody>
      <dsp:txXfrm>
        <a:off x="1376185" y="2979266"/>
        <a:ext cx="4135614" cy="1191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3829E-C2EC-475B-AFEC-EE68D767A04D}">
      <dsp:nvSpPr>
        <dsp:cNvPr id="0" name=""/>
        <dsp:cNvSpPr/>
      </dsp:nvSpPr>
      <dsp:spPr>
        <a:xfrm>
          <a:off x="0" y="740"/>
          <a:ext cx="6281873" cy="375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8A1D5-5DCF-4559-BA3C-99141A634EC5}">
      <dsp:nvSpPr>
        <dsp:cNvPr id="0" name=""/>
        <dsp:cNvSpPr/>
      </dsp:nvSpPr>
      <dsp:spPr>
        <a:xfrm>
          <a:off x="113516" y="85174"/>
          <a:ext cx="206394" cy="206394"/>
        </a:xfrm>
        <a:prstGeom prst="rect">
          <a:avLst/>
        </a:prstGeom>
        <a:solidFill>
          <a:schemeClr val="dk2">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2BC378-BB7C-4577-AA66-971FD11B1E71}">
      <dsp:nvSpPr>
        <dsp:cNvPr id="0" name=""/>
        <dsp:cNvSpPr/>
      </dsp:nvSpPr>
      <dsp:spPr>
        <a:xfrm>
          <a:off x="433428" y="740"/>
          <a:ext cx="5848444" cy="375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5" tIns="39715" rIns="39715" bIns="39715" numCol="1" spcCol="1270" anchor="ctr" anchorCtr="0">
          <a:noAutofit/>
        </a:bodyPr>
        <a:lstStyle/>
        <a:p>
          <a:pPr marL="0" lvl="0" indent="0" algn="l" defTabSz="755650">
            <a:lnSpc>
              <a:spcPct val="100000"/>
            </a:lnSpc>
            <a:spcBef>
              <a:spcPct val="0"/>
            </a:spcBef>
            <a:spcAft>
              <a:spcPct val="35000"/>
            </a:spcAft>
            <a:buNone/>
          </a:pPr>
          <a:r>
            <a:rPr lang="en-US" sz="1700" b="0" i="0" u="none" kern="1200"/>
            <a:t>The used approach in inference is pipeline.</a:t>
          </a:r>
          <a:r>
            <a:rPr lang="en-US" sz="1700" b="0" i="0" kern="1200"/>
            <a:t>​</a:t>
          </a:r>
        </a:p>
      </dsp:txBody>
      <dsp:txXfrm>
        <a:off x="433428" y="740"/>
        <a:ext cx="5848444" cy="375262"/>
      </dsp:txXfrm>
    </dsp:sp>
    <dsp:sp modelId="{C77BB9EA-9737-4631-AA30-DE8F855F161A}">
      <dsp:nvSpPr>
        <dsp:cNvPr id="0" name=""/>
        <dsp:cNvSpPr/>
      </dsp:nvSpPr>
      <dsp:spPr>
        <a:xfrm>
          <a:off x="0" y="469818"/>
          <a:ext cx="6281873" cy="375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6C792A-3360-404B-AFC0-29607C81911F}">
      <dsp:nvSpPr>
        <dsp:cNvPr id="0" name=""/>
        <dsp:cNvSpPr/>
      </dsp:nvSpPr>
      <dsp:spPr>
        <a:xfrm>
          <a:off x="113516" y="554252"/>
          <a:ext cx="206394" cy="206394"/>
        </a:xfrm>
        <a:prstGeom prst="rect">
          <a:avLst/>
        </a:prstGeom>
        <a:solidFill>
          <a:schemeClr val="dk2">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4CF1E2-590A-47EF-ABC6-93B77927C913}">
      <dsp:nvSpPr>
        <dsp:cNvPr id="0" name=""/>
        <dsp:cNvSpPr/>
      </dsp:nvSpPr>
      <dsp:spPr>
        <a:xfrm>
          <a:off x="433428" y="469818"/>
          <a:ext cx="5848444" cy="375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5" tIns="39715" rIns="39715" bIns="39715" numCol="1" spcCol="1270" anchor="ctr" anchorCtr="0">
          <a:noAutofit/>
        </a:bodyPr>
        <a:lstStyle/>
        <a:p>
          <a:pPr marL="0" lvl="0" indent="0" algn="l" defTabSz="755650">
            <a:lnSpc>
              <a:spcPct val="100000"/>
            </a:lnSpc>
            <a:spcBef>
              <a:spcPct val="0"/>
            </a:spcBef>
            <a:spcAft>
              <a:spcPct val="35000"/>
            </a:spcAft>
            <a:buNone/>
          </a:pPr>
          <a:r>
            <a:rPr lang="en-US" sz="1700" b="0" i="0" u="none" kern="1200"/>
            <a:t>load the model and transformer objects as pickle file.</a:t>
          </a:r>
          <a:r>
            <a:rPr lang="en-US" sz="1700" b="0" i="0" kern="1200"/>
            <a:t>​</a:t>
          </a:r>
        </a:p>
      </dsp:txBody>
      <dsp:txXfrm>
        <a:off x="433428" y="469818"/>
        <a:ext cx="5848444" cy="375262"/>
      </dsp:txXfrm>
    </dsp:sp>
    <dsp:sp modelId="{3A5A7D33-59FC-41A3-A978-A077BFCB5895}">
      <dsp:nvSpPr>
        <dsp:cNvPr id="0" name=""/>
        <dsp:cNvSpPr/>
      </dsp:nvSpPr>
      <dsp:spPr>
        <a:xfrm>
          <a:off x="0" y="938896"/>
          <a:ext cx="6281873" cy="375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13D851-CDB2-4D71-9A2C-91493C19D540}">
      <dsp:nvSpPr>
        <dsp:cNvPr id="0" name=""/>
        <dsp:cNvSpPr/>
      </dsp:nvSpPr>
      <dsp:spPr>
        <a:xfrm>
          <a:off x="113516" y="1023330"/>
          <a:ext cx="206394" cy="206394"/>
        </a:xfrm>
        <a:prstGeom prst="rect">
          <a:avLst/>
        </a:prstGeom>
        <a:solidFill>
          <a:schemeClr val="dk2">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F675B3-8F87-4F2F-A771-780C27F43A15}">
      <dsp:nvSpPr>
        <dsp:cNvPr id="0" name=""/>
        <dsp:cNvSpPr/>
      </dsp:nvSpPr>
      <dsp:spPr>
        <a:xfrm>
          <a:off x="433428" y="938896"/>
          <a:ext cx="5848444" cy="375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5" tIns="39715" rIns="39715" bIns="39715" numCol="1" spcCol="1270" anchor="ctr" anchorCtr="0">
          <a:noAutofit/>
        </a:bodyPr>
        <a:lstStyle/>
        <a:p>
          <a:pPr marL="0" lvl="0" indent="0" algn="l" defTabSz="755650">
            <a:lnSpc>
              <a:spcPct val="100000"/>
            </a:lnSpc>
            <a:spcBef>
              <a:spcPct val="0"/>
            </a:spcBef>
            <a:spcAft>
              <a:spcPct val="35000"/>
            </a:spcAft>
            <a:buNone/>
          </a:pPr>
          <a:r>
            <a:rPr lang="en-US" sz="1700" b="0" i="0" u="none" kern="1200"/>
            <a:t>Import a preprocessing function.</a:t>
          </a:r>
          <a:r>
            <a:rPr lang="en-US" sz="1700" b="0" i="0" kern="1200"/>
            <a:t>​</a:t>
          </a:r>
        </a:p>
      </dsp:txBody>
      <dsp:txXfrm>
        <a:off x="433428" y="938896"/>
        <a:ext cx="5848444" cy="375262"/>
      </dsp:txXfrm>
    </dsp:sp>
    <dsp:sp modelId="{55735A4D-D6D2-464C-A1BC-A7FF7BEBBA56}">
      <dsp:nvSpPr>
        <dsp:cNvPr id="0" name=""/>
        <dsp:cNvSpPr/>
      </dsp:nvSpPr>
      <dsp:spPr>
        <a:xfrm>
          <a:off x="0" y="1407974"/>
          <a:ext cx="6281873" cy="3752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D7A4BA-1652-4C92-9862-583A0E81B08F}">
      <dsp:nvSpPr>
        <dsp:cNvPr id="0" name=""/>
        <dsp:cNvSpPr/>
      </dsp:nvSpPr>
      <dsp:spPr>
        <a:xfrm>
          <a:off x="113516" y="1492408"/>
          <a:ext cx="206394" cy="206394"/>
        </a:xfrm>
        <a:prstGeom prst="rect">
          <a:avLst/>
        </a:prstGeom>
        <a:solidFill>
          <a:schemeClr val="dk2">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0BEDE8-F7AA-438F-B44C-0A7CDC4EE598}">
      <dsp:nvSpPr>
        <dsp:cNvPr id="0" name=""/>
        <dsp:cNvSpPr/>
      </dsp:nvSpPr>
      <dsp:spPr>
        <a:xfrm>
          <a:off x="433428" y="1407974"/>
          <a:ext cx="5848444" cy="375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715" tIns="39715" rIns="39715" bIns="39715" numCol="1" spcCol="1270" anchor="ctr" anchorCtr="0">
          <a:noAutofit/>
        </a:bodyPr>
        <a:lstStyle/>
        <a:p>
          <a:pPr marL="0" lvl="0" indent="0" algn="l" defTabSz="755650">
            <a:lnSpc>
              <a:spcPct val="100000"/>
            </a:lnSpc>
            <a:spcBef>
              <a:spcPct val="0"/>
            </a:spcBef>
            <a:spcAft>
              <a:spcPct val="35000"/>
            </a:spcAft>
            <a:buNone/>
          </a:pPr>
          <a:r>
            <a:rPr lang="en-US" sz="1700" b="0" i="0" u="none" kern="1200"/>
            <a:t>And the chosen model is the highest  f1-score</a:t>
          </a:r>
          <a:endParaRPr lang="en-US" sz="1700" b="0" i="0" kern="1200"/>
        </a:p>
      </dsp:txBody>
      <dsp:txXfrm>
        <a:off x="433428" y="1407974"/>
        <a:ext cx="5848444" cy="3752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9F57C2-2295-4E80-A298-1C1A3BD4209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B21D330-85FC-45BD-93A8-C399755CA5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C49A2E-3E8F-449A-9B60-F71B1F0AFFDF}" type="datetimeFigureOut">
              <a:rPr lang="en-US" smtClean="0"/>
              <a:t>11/3/2021</a:t>
            </a:fld>
            <a:endParaRPr lang="en-US"/>
          </a:p>
        </p:txBody>
      </p:sp>
      <p:sp>
        <p:nvSpPr>
          <p:cNvPr id="4" name="Footer Placeholder 3">
            <a:extLst>
              <a:ext uri="{FF2B5EF4-FFF2-40B4-BE49-F238E27FC236}">
                <a16:creationId xmlns:a16="http://schemas.microsoft.com/office/drawing/2014/main" id="{B72319D2-20D2-4445-8B83-FE1C173E72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BB36CB-82CA-45A6-9C76-F62578CE9E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333BEB-147F-487A-9B94-A0159E68836C}" type="slidenum">
              <a:rPr lang="en-US" smtClean="0"/>
              <a:t>‹#›</a:t>
            </a:fld>
            <a:endParaRPr lang="en-US"/>
          </a:p>
        </p:txBody>
      </p:sp>
    </p:spTree>
    <p:extLst>
      <p:ext uri="{BB962C8B-B14F-4D97-AF65-F5344CB8AC3E}">
        <p14:creationId xmlns:p14="http://schemas.microsoft.com/office/powerpoint/2010/main" val="16671767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93EF8-DE94-43F1-98D0-16229794FA99}"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F518C5-1789-43CC-A62D-537CDF36DBEC}" type="slidenum">
              <a:rPr lang="en-US" smtClean="0"/>
              <a:t>‹#›</a:t>
            </a:fld>
            <a:endParaRPr lang="en-US"/>
          </a:p>
        </p:txBody>
      </p:sp>
    </p:spTree>
    <p:extLst>
      <p:ext uri="{BB962C8B-B14F-4D97-AF65-F5344CB8AC3E}">
        <p14:creationId xmlns:p14="http://schemas.microsoft.com/office/powerpoint/2010/main" val="25999459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200">
                <a:latin typeface="Calibri Light"/>
                <a:ea typeface="+mn-lt"/>
                <a:cs typeface="+mn-lt"/>
              </a:rPr>
              <a:t>Preview:</a:t>
            </a:r>
            <a:endParaRPr lang="en-US" b="0" i="0" u="none" strike="noStrike">
              <a:solidFill>
                <a:srgbClr val="282441"/>
              </a:solidFill>
              <a:effectLst/>
              <a:latin typeface="Arial" panose="020B0604020202020204" pitchFamily="34" charset="0"/>
            </a:endParaRP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Introduction </a:t>
            </a:r>
            <a:r>
              <a:rPr lang="en-US" b="0" i="0">
                <a:solidFill>
                  <a:srgbClr val="000000"/>
                </a:solidFill>
                <a:effectLst/>
                <a:latin typeface="Arial" panose="020B0604020202020204" pitchFamily="34" charset="0"/>
              </a:rPr>
              <a:t>​</a:t>
            </a: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Data preparation methods</a:t>
            </a:r>
            <a:r>
              <a:rPr lang="en-US" b="0" i="0">
                <a:solidFill>
                  <a:srgbClr val="000000"/>
                </a:solidFill>
                <a:effectLst/>
                <a:latin typeface="Arial" panose="020B0604020202020204" pitchFamily="34" charset="0"/>
              </a:rPr>
              <a:t>​</a:t>
            </a: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Bag Of Words (BOW) approach </a:t>
            </a:r>
            <a:r>
              <a:rPr lang="en-US" b="0" i="0">
                <a:solidFill>
                  <a:srgbClr val="000000"/>
                </a:solidFill>
                <a:effectLst/>
                <a:latin typeface="Arial" panose="020B0604020202020204" pitchFamily="34" charset="0"/>
              </a:rPr>
              <a:t>​</a:t>
            </a:r>
          </a:p>
          <a:p>
            <a:pPr lvl="2"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CountVectorizer</a:t>
            </a:r>
            <a:r>
              <a:rPr lang="en-US" b="0" i="0">
                <a:solidFill>
                  <a:srgbClr val="000000"/>
                </a:solidFill>
                <a:effectLst/>
                <a:latin typeface="Arial" panose="020B0604020202020204" pitchFamily="34" charset="0"/>
              </a:rPr>
              <a:t>​</a:t>
            </a:r>
          </a:p>
          <a:p>
            <a:pPr lvl="2"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TF-IDF</a:t>
            </a:r>
            <a:r>
              <a:rPr lang="en-US" b="0" i="0">
                <a:solidFill>
                  <a:srgbClr val="000000"/>
                </a:solidFill>
                <a:effectLst/>
                <a:latin typeface="Arial" panose="020B0604020202020204" pitchFamily="34" charset="0"/>
              </a:rPr>
              <a:t>​</a:t>
            </a: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N-gram method</a:t>
            </a:r>
            <a:r>
              <a:rPr lang="en-US" b="0" i="0">
                <a:solidFill>
                  <a:srgbClr val="000000"/>
                </a:solidFill>
                <a:effectLst/>
                <a:latin typeface="Arial" panose="020B0604020202020204" pitchFamily="34" charset="0"/>
              </a:rPr>
              <a:t>​</a:t>
            </a: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Machine learning algorithms &amp; experiment </a:t>
            </a:r>
            <a:endParaRPr lang="en-US" b="0" i="0">
              <a:solidFill>
                <a:srgbClr val="000000"/>
              </a:solidFill>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56F518C5-1789-43CC-A62D-537CDF36DBEC}" type="slidenum">
              <a:rPr lang="en-US" smtClean="0"/>
              <a:t>2</a:t>
            </a:fld>
            <a:endParaRPr lang="en-US"/>
          </a:p>
        </p:txBody>
      </p:sp>
    </p:spTree>
    <p:extLst>
      <p:ext uri="{BB962C8B-B14F-4D97-AF65-F5344CB8AC3E}">
        <p14:creationId xmlns:p14="http://schemas.microsoft.com/office/powerpoint/2010/main" val="4096751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F518C5-1789-43CC-A62D-537CDF36DBEC}" type="slidenum">
              <a:rPr lang="en-US" smtClean="0"/>
              <a:t>3</a:t>
            </a:fld>
            <a:endParaRPr lang="en-US"/>
          </a:p>
        </p:txBody>
      </p:sp>
    </p:spTree>
    <p:extLst>
      <p:ext uri="{BB962C8B-B14F-4D97-AF65-F5344CB8AC3E}">
        <p14:creationId xmlns:p14="http://schemas.microsoft.com/office/powerpoint/2010/main" val="400916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F518C5-1789-43CC-A62D-537CDF36DBEC}" type="slidenum">
              <a:rPr lang="en-US" smtClean="0"/>
              <a:t>4</a:t>
            </a:fld>
            <a:endParaRPr lang="en-US"/>
          </a:p>
        </p:txBody>
      </p:sp>
    </p:spTree>
    <p:extLst>
      <p:ext uri="{BB962C8B-B14F-4D97-AF65-F5344CB8AC3E}">
        <p14:creationId xmlns:p14="http://schemas.microsoft.com/office/powerpoint/2010/main" val="2758323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r>
              <a:rPr lang="en-US">
                <a:latin typeface="Calibri"/>
                <a:ea typeface="+mn-lt"/>
                <a:cs typeface="+mn-lt"/>
              </a:rPr>
              <a:t>Attraction Reviews (</a:t>
            </a:r>
            <a:r>
              <a:rPr lang="en-US" err="1"/>
              <a:t>tripadvisor</a:t>
            </a:r>
            <a:r>
              <a:rPr lang="en-US"/>
              <a:t>, 2154 </a:t>
            </a:r>
            <a:r>
              <a:rPr lang="en-US">
                <a:latin typeface="Calibri"/>
                <a:ea typeface="+mn-lt"/>
                <a:cs typeface="+mn-lt"/>
              </a:rPr>
              <a:t>)</a:t>
            </a:r>
          </a:p>
          <a:p>
            <a:pPr marL="285750" marR="0" lvl="0" indent="-285750" algn="l" defTabSz="914400" rtl="0" eaLnBrk="1" fontAlgn="auto" latinLnBrk="0" hangingPunct="1">
              <a:lnSpc>
                <a:spcPct val="100000"/>
              </a:lnSpc>
              <a:spcBef>
                <a:spcPts val="0"/>
              </a:spcBef>
              <a:spcAft>
                <a:spcPts val="0"/>
              </a:spcAft>
              <a:buClrTx/>
              <a:buSzTx/>
              <a:buFontTx/>
              <a:buNone/>
              <a:tabLst/>
              <a:defRPr/>
            </a:pPr>
            <a:r>
              <a:rPr lang="en-US">
                <a:latin typeface="Calibri"/>
                <a:ea typeface="+mn-lt"/>
                <a:cs typeface="+mn-lt"/>
              </a:rPr>
              <a:t>Hotel Reviews : ( </a:t>
            </a:r>
            <a:r>
              <a:rPr lang="en-US"/>
              <a:t>booking ,  409562 )  (</a:t>
            </a:r>
            <a:r>
              <a:rPr lang="en-US" err="1"/>
              <a:t>tripadvisor</a:t>
            </a:r>
            <a:r>
              <a:rPr lang="en-US"/>
              <a:t>, 15572 ) </a:t>
            </a:r>
            <a:endParaRPr lang="en-US">
              <a:latin typeface="Calibri"/>
              <a:ea typeface="+mn-lt"/>
              <a:cs typeface="+mn-lt"/>
            </a:endParaRPr>
          </a:p>
          <a:p>
            <a:pPr marL="285750" indent="-285750"/>
            <a:r>
              <a:rPr lang="en-US">
                <a:latin typeface="Calibri"/>
                <a:ea typeface="+mn-lt"/>
                <a:cs typeface="+mn-lt"/>
              </a:rPr>
              <a:t>Movie Reviews (</a:t>
            </a:r>
            <a:r>
              <a:rPr lang="en-US" b="0" i="0" err="1">
                <a:effectLst/>
              </a:rPr>
              <a:t>elcinema</a:t>
            </a:r>
            <a:r>
              <a:rPr lang="en-US" b="0" i="0">
                <a:effectLst/>
              </a:rPr>
              <a:t>, </a:t>
            </a:r>
            <a:r>
              <a:rPr lang="en-US"/>
              <a:t>1524</a:t>
            </a:r>
            <a:r>
              <a:rPr lang="en-US">
                <a:latin typeface="Calibri"/>
                <a:ea typeface="+mn-lt"/>
                <a:cs typeface="+mn-lt"/>
              </a:rPr>
              <a:t>)</a:t>
            </a:r>
          </a:p>
          <a:p>
            <a:pPr marL="285750" indent="-285750"/>
            <a:r>
              <a:rPr lang="en-US">
                <a:latin typeface="Calibri"/>
                <a:ea typeface="+mn-lt"/>
                <a:cs typeface="+mn-lt"/>
              </a:rPr>
              <a:t>Product reviews (</a:t>
            </a:r>
            <a:r>
              <a:rPr lang="en-US" i="0" err="1">
                <a:effectLst/>
              </a:rPr>
              <a:t>souq</a:t>
            </a:r>
            <a:r>
              <a:rPr lang="en-US" i="0">
                <a:effectLst/>
              </a:rPr>
              <a:t>, </a:t>
            </a:r>
            <a:r>
              <a:rPr lang="en-US"/>
              <a:t>4272</a:t>
            </a:r>
            <a:r>
              <a:rPr lang="en-US">
                <a:latin typeface="Calibri"/>
                <a:ea typeface="+mn-lt"/>
                <a:cs typeface="+mn-lt"/>
              </a:rPr>
              <a:t>)</a:t>
            </a:r>
          </a:p>
          <a:p>
            <a:pPr marL="285750" indent="-285750"/>
            <a:r>
              <a:rPr lang="en-US">
                <a:latin typeface="Calibri"/>
                <a:ea typeface="+mn-lt"/>
                <a:cs typeface="+mn-lt"/>
              </a:rPr>
              <a:t>Restaurant reviews (</a:t>
            </a:r>
            <a:r>
              <a:rPr lang="en-US" i="0" err="1">
                <a:effectLst/>
              </a:rPr>
              <a:t>tripadvisor</a:t>
            </a:r>
            <a:r>
              <a:rPr lang="en-US" i="0">
                <a:effectLst/>
              </a:rPr>
              <a:t>, </a:t>
            </a:r>
            <a:r>
              <a:rPr lang="en-US"/>
              <a:t>10970</a:t>
            </a:r>
            <a:r>
              <a:rPr lang="en-US">
                <a:latin typeface="Calibri"/>
                <a:ea typeface="+mn-lt"/>
                <a:cs typeface="+mn-lt"/>
              </a:rPr>
              <a:t>)</a:t>
            </a:r>
          </a:p>
          <a:p>
            <a:endParaRPr lang="en-US"/>
          </a:p>
        </p:txBody>
      </p:sp>
      <p:sp>
        <p:nvSpPr>
          <p:cNvPr id="4" name="Slide Number Placeholder 3"/>
          <p:cNvSpPr>
            <a:spLocks noGrp="1"/>
          </p:cNvSpPr>
          <p:nvPr>
            <p:ph type="sldNum" sz="quarter" idx="5"/>
          </p:nvPr>
        </p:nvSpPr>
        <p:spPr/>
        <p:txBody>
          <a:bodyPr/>
          <a:lstStyle/>
          <a:p>
            <a:fld id="{56F518C5-1789-43CC-A62D-537CDF36DBEC}" type="slidenum">
              <a:rPr lang="en-US" smtClean="0"/>
              <a:t>7</a:t>
            </a:fld>
            <a:endParaRPr lang="en-US"/>
          </a:p>
        </p:txBody>
      </p:sp>
    </p:spTree>
    <p:extLst>
      <p:ext uri="{BB962C8B-B14F-4D97-AF65-F5344CB8AC3E}">
        <p14:creationId xmlns:p14="http://schemas.microsoft.com/office/powerpoint/2010/main" val="300713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i="0">
                <a:effectLst/>
                <a:latin typeface="Calibri Light" panose="020F0302020204030204" pitchFamily="34" charset="0"/>
                <a:cs typeface="Calibri Light" panose="020F0302020204030204" pitchFamily="34" charset="0"/>
              </a:rPr>
              <a:t>I</a:t>
            </a:r>
            <a:r>
              <a:rPr lang="en-US">
                <a:latin typeface="Calibri Light" panose="020F0302020204030204" pitchFamily="34" charset="0"/>
                <a:cs typeface="Calibri Light" panose="020F0302020204030204" pitchFamily="34" charset="0"/>
              </a:rPr>
              <a:t>ts like CountVectorizer but instead of </a:t>
            </a:r>
            <a:r>
              <a:rPr lang="en-US">
                <a:latin typeface="Calibri Light" panose="020F0302020204030204" pitchFamily="34" charset="0"/>
                <a:ea typeface="+mn-lt"/>
                <a:cs typeface="Calibri Light" panose="020F0302020204030204" pitchFamily="34" charset="0"/>
              </a:rPr>
              <a:t>Count the number of times each word appears in the document its TF*IDF score.</a:t>
            </a:r>
            <a:endParaRPr lang="en-US" b="0" i="0">
              <a:effectLst/>
              <a:latin typeface="Calibri Light" panose="020F0302020204030204" pitchFamily="34" charset="0"/>
              <a:cs typeface="Calibri Light" panose="020F0302020204030204" pitchFamily="34" charset="0"/>
            </a:endParaRPr>
          </a:p>
          <a:p>
            <a:pPr marL="0" indent="0">
              <a:buNone/>
            </a:pPr>
            <a:r>
              <a:rPr lang="en-US" b="0" i="0">
                <a:effectLst/>
                <a:latin typeface="Calibri Light" panose="020F0302020204030204" pitchFamily="34" charset="0"/>
                <a:cs typeface="Calibri Light" panose="020F0302020204030204" pitchFamily="34" charset="0"/>
              </a:rPr>
              <a:t>TF-IDF is an information retrieval technique that weighs a term’s frequency (TF) and its inverse document frequency (IDF). Each word or term that occurs in the text has its respective TF and IDF score. The product of the TF and IDF scores of a term is called the TF-IDF weight of that term.</a:t>
            </a:r>
          </a:p>
          <a:p>
            <a:pPr marL="0" indent="0">
              <a:buNone/>
            </a:pPr>
            <a:r>
              <a:rPr lang="en-US" b="1" i="0">
                <a:effectLst/>
                <a:latin typeface="Calibri Light" panose="020F0302020204030204" pitchFamily="34" charset="0"/>
                <a:cs typeface="Calibri Light" panose="020F0302020204030204" pitchFamily="34" charset="0"/>
              </a:rPr>
              <a:t>Put simply, the higher the TF-IDF score (weight), the rarer the term and vice versa.</a:t>
            </a:r>
            <a:endParaRPr lang="en-US" b="0" i="0">
              <a:effectLst/>
              <a:latin typeface="Calibri Light" panose="020F0302020204030204" pitchFamily="34" charset="0"/>
              <a:cs typeface="Calibri Light" panose="020F0302020204030204" pitchFamily="34" charset="0"/>
            </a:endParaRPr>
          </a:p>
          <a:p>
            <a:endParaRPr lang="en-US"/>
          </a:p>
        </p:txBody>
      </p:sp>
      <p:sp>
        <p:nvSpPr>
          <p:cNvPr id="4" name="Slide Number Placeholder 3"/>
          <p:cNvSpPr>
            <a:spLocks noGrp="1"/>
          </p:cNvSpPr>
          <p:nvPr>
            <p:ph type="sldNum" sz="quarter" idx="5"/>
          </p:nvPr>
        </p:nvSpPr>
        <p:spPr/>
        <p:txBody>
          <a:bodyPr/>
          <a:lstStyle/>
          <a:p>
            <a:fld id="{56F518C5-1789-43CC-A62D-537CDF36DBEC}" type="slidenum">
              <a:rPr lang="en-US" smtClean="0"/>
              <a:t>8</a:t>
            </a:fld>
            <a:endParaRPr lang="en-US"/>
          </a:p>
        </p:txBody>
      </p:sp>
    </p:spTree>
    <p:extLst>
      <p:ext uri="{BB962C8B-B14F-4D97-AF65-F5344CB8AC3E}">
        <p14:creationId xmlns:p14="http://schemas.microsoft.com/office/powerpoint/2010/main" val="2590198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200">
                <a:latin typeface="Calibri Light"/>
                <a:ea typeface="+mn-lt"/>
                <a:cs typeface="+mn-lt"/>
              </a:rPr>
              <a:t>Preview:</a:t>
            </a:r>
            <a:endParaRPr lang="en-US" b="0" i="0" u="none" strike="noStrike">
              <a:solidFill>
                <a:srgbClr val="282441"/>
              </a:solidFill>
              <a:effectLst/>
              <a:latin typeface="Arial" panose="020B0604020202020204" pitchFamily="34" charset="0"/>
            </a:endParaRP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Introduction </a:t>
            </a:r>
            <a:r>
              <a:rPr lang="en-US" b="0" i="0">
                <a:solidFill>
                  <a:srgbClr val="000000"/>
                </a:solidFill>
                <a:effectLst/>
                <a:latin typeface="Arial" panose="020B0604020202020204" pitchFamily="34" charset="0"/>
              </a:rPr>
              <a:t>​</a:t>
            </a: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Data preparation methods</a:t>
            </a:r>
            <a:r>
              <a:rPr lang="en-US" b="0" i="0">
                <a:solidFill>
                  <a:srgbClr val="000000"/>
                </a:solidFill>
                <a:effectLst/>
                <a:latin typeface="Arial" panose="020B0604020202020204" pitchFamily="34" charset="0"/>
              </a:rPr>
              <a:t>​</a:t>
            </a: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Bag Of Words (BOW) approach </a:t>
            </a:r>
            <a:r>
              <a:rPr lang="en-US" b="0" i="0">
                <a:solidFill>
                  <a:srgbClr val="000000"/>
                </a:solidFill>
                <a:effectLst/>
                <a:latin typeface="Arial" panose="020B0604020202020204" pitchFamily="34" charset="0"/>
              </a:rPr>
              <a:t>​</a:t>
            </a:r>
          </a:p>
          <a:p>
            <a:pPr lvl="2"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CountVectorizer</a:t>
            </a:r>
            <a:r>
              <a:rPr lang="en-US" b="0" i="0">
                <a:solidFill>
                  <a:srgbClr val="000000"/>
                </a:solidFill>
                <a:effectLst/>
                <a:latin typeface="Arial" panose="020B0604020202020204" pitchFamily="34" charset="0"/>
              </a:rPr>
              <a:t>​</a:t>
            </a:r>
          </a:p>
          <a:p>
            <a:pPr lvl="2"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TF-IDF</a:t>
            </a:r>
            <a:r>
              <a:rPr lang="en-US" b="0" i="0">
                <a:solidFill>
                  <a:srgbClr val="000000"/>
                </a:solidFill>
                <a:effectLst/>
                <a:latin typeface="Arial" panose="020B0604020202020204" pitchFamily="34" charset="0"/>
              </a:rPr>
              <a:t>​</a:t>
            </a: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N-gram method</a:t>
            </a:r>
            <a:r>
              <a:rPr lang="en-US" b="0" i="0">
                <a:solidFill>
                  <a:srgbClr val="000000"/>
                </a:solidFill>
                <a:effectLst/>
                <a:latin typeface="Arial" panose="020B0604020202020204" pitchFamily="34" charset="0"/>
              </a:rPr>
              <a:t>​</a:t>
            </a: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Machine learning algorithms &amp; experiment </a:t>
            </a:r>
            <a:endParaRPr lang="en-US" b="0" i="0">
              <a:solidFill>
                <a:srgbClr val="000000"/>
              </a:solidFill>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56F518C5-1789-43CC-A62D-537CDF36DBEC}" type="slidenum">
              <a:rPr lang="en-US" smtClean="0"/>
              <a:t>12</a:t>
            </a:fld>
            <a:endParaRPr lang="en-US"/>
          </a:p>
        </p:txBody>
      </p:sp>
    </p:spTree>
    <p:extLst>
      <p:ext uri="{BB962C8B-B14F-4D97-AF65-F5344CB8AC3E}">
        <p14:creationId xmlns:p14="http://schemas.microsoft.com/office/powerpoint/2010/main" val="1866569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200">
                <a:latin typeface="Calibri Light"/>
                <a:ea typeface="+mn-lt"/>
                <a:cs typeface="+mn-lt"/>
              </a:rPr>
              <a:t>Preview:</a:t>
            </a:r>
            <a:endParaRPr lang="en-US" b="0" i="0" u="none" strike="noStrike">
              <a:solidFill>
                <a:srgbClr val="282441"/>
              </a:solidFill>
              <a:effectLst/>
              <a:latin typeface="Arial" panose="020B0604020202020204" pitchFamily="34" charset="0"/>
            </a:endParaRP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Introduction </a:t>
            </a:r>
            <a:r>
              <a:rPr lang="en-US" b="0" i="0">
                <a:solidFill>
                  <a:srgbClr val="000000"/>
                </a:solidFill>
                <a:effectLst/>
                <a:latin typeface="Arial" panose="020B0604020202020204" pitchFamily="34" charset="0"/>
              </a:rPr>
              <a:t>​</a:t>
            </a: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Data preparation methods</a:t>
            </a:r>
            <a:r>
              <a:rPr lang="en-US" b="0" i="0">
                <a:solidFill>
                  <a:srgbClr val="000000"/>
                </a:solidFill>
                <a:effectLst/>
                <a:latin typeface="Arial" panose="020B0604020202020204" pitchFamily="34" charset="0"/>
              </a:rPr>
              <a:t>​</a:t>
            </a: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Bag Of Words (BOW) approach </a:t>
            </a:r>
            <a:r>
              <a:rPr lang="en-US" b="0" i="0">
                <a:solidFill>
                  <a:srgbClr val="000000"/>
                </a:solidFill>
                <a:effectLst/>
                <a:latin typeface="Arial" panose="020B0604020202020204" pitchFamily="34" charset="0"/>
              </a:rPr>
              <a:t>​</a:t>
            </a:r>
          </a:p>
          <a:p>
            <a:pPr lvl="2"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CountVectorizer</a:t>
            </a:r>
            <a:r>
              <a:rPr lang="en-US" b="0" i="0">
                <a:solidFill>
                  <a:srgbClr val="000000"/>
                </a:solidFill>
                <a:effectLst/>
                <a:latin typeface="Arial" panose="020B0604020202020204" pitchFamily="34" charset="0"/>
              </a:rPr>
              <a:t>​</a:t>
            </a:r>
          </a:p>
          <a:p>
            <a:pPr lvl="2"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TF-IDF</a:t>
            </a:r>
            <a:r>
              <a:rPr lang="en-US" b="0" i="0">
                <a:solidFill>
                  <a:srgbClr val="000000"/>
                </a:solidFill>
                <a:effectLst/>
                <a:latin typeface="Arial" panose="020B0604020202020204" pitchFamily="34" charset="0"/>
              </a:rPr>
              <a:t>​</a:t>
            </a: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N-gram method</a:t>
            </a:r>
            <a:r>
              <a:rPr lang="en-US" b="0" i="0">
                <a:solidFill>
                  <a:srgbClr val="000000"/>
                </a:solidFill>
                <a:effectLst/>
                <a:latin typeface="Arial" panose="020B0604020202020204" pitchFamily="34" charset="0"/>
              </a:rPr>
              <a:t>​</a:t>
            </a:r>
          </a:p>
          <a:p>
            <a:pPr lvl="1" algn="l" rtl="0" fontAlgn="base">
              <a:buFont typeface="Arial" panose="020B0604020202020204" pitchFamily="34" charset="0"/>
              <a:buChar char="•"/>
            </a:pPr>
            <a:r>
              <a:rPr lang="en-US" b="0" i="0" u="none" strike="noStrike">
                <a:solidFill>
                  <a:srgbClr val="282441"/>
                </a:solidFill>
                <a:effectLst/>
                <a:latin typeface="Arial" panose="020B0604020202020204" pitchFamily="34" charset="0"/>
              </a:rPr>
              <a:t>Machine learning algorithms &amp; experiment </a:t>
            </a:r>
            <a:endParaRPr lang="en-US" b="0" i="0">
              <a:solidFill>
                <a:srgbClr val="000000"/>
              </a:solidFill>
              <a:effectLst/>
              <a:latin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56F518C5-1789-43CC-A62D-537CDF36DBEC}" type="slidenum">
              <a:rPr lang="en-US" smtClean="0"/>
              <a:t>17</a:t>
            </a:fld>
            <a:endParaRPr lang="en-US"/>
          </a:p>
        </p:txBody>
      </p:sp>
    </p:spTree>
    <p:extLst>
      <p:ext uri="{BB962C8B-B14F-4D97-AF65-F5344CB8AC3E}">
        <p14:creationId xmlns:p14="http://schemas.microsoft.com/office/powerpoint/2010/main" val="35442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F518C5-1789-43CC-A62D-537CDF36DBEC}" type="slidenum">
              <a:rPr lang="en-US" smtClean="0"/>
              <a:t>23</a:t>
            </a:fld>
            <a:endParaRPr lang="en-US"/>
          </a:p>
        </p:txBody>
      </p:sp>
    </p:spTree>
    <p:extLst>
      <p:ext uri="{BB962C8B-B14F-4D97-AF65-F5344CB8AC3E}">
        <p14:creationId xmlns:p14="http://schemas.microsoft.com/office/powerpoint/2010/main" val="377570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0000"/>
              </a:lnSpc>
              <a:spcBef>
                <a:spcPts val="0"/>
              </a:spcBef>
              <a:spcAft>
                <a:spcPts val="0"/>
              </a:spcAft>
              <a:buFont typeface="Symbol" panose="05050102010706020507" pitchFamily="18" charset="2"/>
              <a:buChar char=""/>
            </a:pPr>
            <a:r>
              <a:rPr lang="en-US" b="1">
                <a:effectLst/>
                <a:latin typeface="+mj-lt"/>
                <a:ea typeface="Comic Sans MS" panose="030F0702030302020204" pitchFamily="66" charset="0"/>
                <a:cs typeface="Arial" panose="020B0604020202020204" pitchFamily="34" charset="0"/>
              </a:rPr>
              <a:t>NumPy API</a:t>
            </a:r>
            <a:r>
              <a:rPr lang="en-US">
                <a:effectLst/>
                <a:latin typeface="+mj-lt"/>
                <a:ea typeface="Comic Sans MS" panose="030F0702030302020204" pitchFamily="66" charset="0"/>
                <a:cs typeface="Arial" panose="020B0604020202020204" pitchFamily="34" charset="0"/>
              </a:rPr>
              <a:t>, for linear algebra operation.</a:t>
            </a:r>
            <a:endParaRPr lang="en-US">
              <a:effectLst/>
              <a:latin typeface="+mj-lt"/>
              <a:ea typeface="Calibri" panose="020F0502020204030204" pitchFamily="34"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b="1">
                <a:effectLst/>
                <a:latin typeface="+mj-lt"/>
                <a:ea typeface="Comic Sans MS" panose="030F0702030302020204" pitchFamily="66" charset="0"/>
                <a:cs typeface="Arial" panose="020B0604020202020204" pitchFamily="34" charset="0"/>
              </a:rPr>
              <a:t>Scikit-learn API</a:t>
            </a:r>
            <a:r>
              <a:rPr lang="en-US">
                <a:effectLst/>
                <a:latin typeface="+mj-lt"/>
                <a:ea typeface="Comic Sans MS" panose="030F0702030302020204" pitchFamily="66" charset="0"/>
                <a:cs typeface="Arial" panose="020B0604020202020204" pitchFamily="34" charset="0"/>
              </a:rPr>
              <a:t>, for machine learning and conversion text to number algorithms.</a:t>
            </a:r>
            <a:endParaRPr lang="en-US" b="0">
              <a:effectLst/>
              <a:latin typeface="+mj-lt"/>
              <a:ea typeface="Comic Sans MS" panose="030F0702030302020204" pitchFamily="66" charset="0"/>
              <a:cs typeface="Arial" panose="020B0604020202020204" pitchFamily="34" charset="0"/>
            </a:endParaRPr>
          </a:p>
          <a:p>
            <a:pPr marL="342900" marR="0" lvl="0" indent="-342900">
              <a:lnSpc>
                <a:spcPct val="110000"/>
              </a:lnSpc>
              <a:spcBef>
                <a:spcPts val="0"/>
              </a:spcBef>
              <a:spcAft>
                <a:spcPts val="0"/>
              </a:spcAft>
              <a:buFont typeface="Symbol" panose="05050102010706020507" pitchFamily="18" charset="2"/>
              <a:buChar char=""/>
            </a:pPr>
            <a:r>
              <a:rPr lang="en-US" b="1">
                <a:effectLst/>
                <a:latin typeface="+mj-lt"/>
                <a:ea typeface="Comic Sans MS" panose="030F0702030302020204" pitchFamily="66" charset="0"/>
                <a:cs typeface="Arial" panose="020B0604020202020204" pitchFamily="34" charset="0"/>
              </a:rPr>
              <a:t>Pandas API</a:t>
            </a:r>
            <a:r>
              <a:rPr lang="en-US">
                <a:effectLst/>
                <a:latin typeface="+mj-lt"/>
                <a:ea typeface="Comic Sans MS" panose="030F0702030302020204" pitchFamily="66" charset="0"/>
                <a:cs typeface="Arial" panose="020B0604020202020204" pitchFamily="34" charset="0"/>
              </a:rPr>
              <a:t>, for data preprocessing. </a:t>
            </a:r>
            <a:endParaRPr lang="en-US">
              <a:effectLst/>
              <a:latin typeface="+mj-lt"/>
              <a:ea typeface="Calibri" panose="020F0502020204030204" pitchFamily="34" charset="0"/>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56F518C5-1789-43CC-A62D-537CDF36DBEC}" type="slidenum">
              <a:rPr lang="en-US" smtClean="0"/>
              <a:t>24</a:t>
            </a:fld>
            <a:endParaRPr lang="en-US"/>
          </a:p>
        </p:txBody>
      </p:sp>
    </p:spTree>
    <p:extLst>
      <p:ext uri="{BB962C8B-B14F-4D97-AF65-F5344CB8AC3E}">
        <p14:creationId xmlns:p14="http://schemas.microsoft.com/office/powerpoint/2010/main" val="1343553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268A68D-0599-4282-BD15-29C678E58BE6}" type="datetime1">
              <a:rPr lang="en-US" smtClean="0"/>
              <a:t>11/3/2021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79447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59D2E-EBB3-4756-B319-14008286045C}" type="datetime1">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147797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4672" y="320040"/>
            <a:ext cx="3657600" cy="320040"/>
          </a:xfrm>
        </p:spPr>
        <p:txBody>
          <a:bodyPr/>
          <a:lstStyle/>
          <a:p>
            <a:fld id="{2DDA32AD-FDFA-44DB-8200-25B355B0D35B}" type="datetime1">
              <a:rPr lang="en-US" smtClean="0"/>
              <a:t>11/3/2021</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34104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064800-66C4-41B2-8DAA-659F5D42AFDA}" type="datetime1">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39362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594CA29-1650-43A9-9490-1176E7FF38B7}" type="datetime1">
              <a:rPr lang="en-US" smtClean="0"/>
              <a:t>11/3/2021</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8154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4672" y="320040"/>
            <a:ext cx="3657600" cy="320040"/>
          </a:xfrm>
        </p:spPr>
        <p:txBody>
          <a:bodyPr/>
          <a:lstStyle/>
          <a:p>
            <a:fld id="{955D17DD-D397-4AC2-99FE-D89AA1B3FC09}" type="datetime1">
              <a:rPr lang="en-US" smtClean="0"/>
              <a:t>11/3/2021</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949905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4672" y="320040"/>
            <a:ext cx="3657600" cy="320040"/>
          </a:xfrm>
        </p:spPr>
        <p:txBody>
          <a:bodyPr/>
          <a:lstStyle/>
          <a:p>
            <a:fld id="{A730F698-7E05-46C3-8E62-99C9B9C966B3}" type="datetime1">
              <a:rPr lang="en-US" smtClean="0"/>
              <a:t>11/3/2021</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70714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52F09079-9CD5-472B-8326-52EE00356C3C}" type="datetime1">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3949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3286236B-77DC-4D32-8DFD-1B1E6079927E}" type="datetime1">
              <a:rPr lang="en-US" smtClean="0"/>
              <a:t>11/3/2021</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8683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547937-A2BD-4C79-9D79-7C6AE92DCF32}" type="datetime1">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6548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DC963ED7-1D3F-432B-BCC8-6DB01ED8E2A1}" type="datetime1">
              <a:rPr lang="en-US" smtClean="0"/>
              <a:t>11/3/2021</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11383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92E9844A-7DFB-4409-BEEA-194CD293EC29}" type="datetime1">
              <a:rPr lang="en-US" smtClean="0"/>
              <a:t>11/3/2021</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9040976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9" name="Rectangle 9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0" name="Group 9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1"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p:cNvSpPr>
            <a:spLocks noGrp="1"/>
          </p:cNvSpPr>
          <p:nvPr>
            <p:ph type="ctrTitle"/>
          </p:nvPr>
        </p:nvSpPr>
        <p:spPr>
          <a:xfrm>
            <a:off x="2037374" y="1263404"/>
            <a:ext cx="8247189" cy="3115075"/>
          </a:xfrm>
        </p:spPr>
        <p:txBody>
          <a:bodyPr>
            <a:normAutofit/>
          </a:bodyPr>
          <a:lstStyle/>
          <a:p>
            <a:pPr algn="l"/>
            <a:r>
              <a:rPr lang="en-US" sz="7200">
                <a:solidFill>
                  <a:schemeClr val="accent1"/>
                </a:solidFill>
                <a:latin typeface="Abadi"/>
                <a:cs typeface="Calibri Light"/>
              </a:rPr>
              <a:t>Arabic Sentiment Analysis</a:t>
            </a:r>
            <a:endParaRPr lang="en-US" sz="7200">
              <a:solidFill>
                <a:schemeClr val="accent1"/>
              </a:solidFill>
              <a:cs typeface="Calibri Light" panose="020F0302020204030204"/>
            </a:endParaRPr>
          </a:p>
        </p:txBody>
      </p:sp>
      <p:sp>
        <p:nvSpPr>
          <p:cNvPr id="3" name="Subtitle 2"/>
          <p:cNvSpPr>
            <a:spLocks noGrp="1"/>
          </p:cNvSpPr>
          <p:nvPr>
            <p:ph type="subTitle" idx="1"/>
          </p:nvPr>
        </p:nvSpPr>
        <p:spPr>
          <a:xfrm>
            <a:off x="2037374" y="4560432"/>
            <a:ext cx="8300202" cy="1228171"/>
          </a:xfrm>
        </p:spPr>
        <p:txBody>
          <a:bodyPr vert="horz" lIns="91440" tIns="0" rIns="91440" bIns="45720" rtlCol="0">
            <a:normAutofit/>
          </a:bodyPr>
          <a:lstStyle/>
          <a:p>
            <a:pPr algn="l"/>
            <a:r>
              <a:rPr lang="en-US" sz="2400">
                <a:solidFill>
                  <a:schemeClr val="tx1"/>
                </a:solidFill>
                <a:effectLst>
                  <a:outerShdw blurRad="50800" dist="38100" dir="5400000" algn="t" rotWithShape="0">
                    <a:prstClr val="black">
                      <a:alpha val="40000"/>
                    </a:prstClr>
                  </a:outerShdw>
                </a:effectLst>
                <a:latin typeface="Abadi"/>
                <a:cs typeface="Calibri Light"/>
              </a:rPr>
              <a:t>Supervised by: </a:t>
            </a:r>
            <a:endParaRPr lang="en-US" sz="2400">
              <a:solidFill>
                <a:schemeClr val="tx1"/>
              </a:solidFill>
              <a:effectLst>
                <a:outerShdw blurRad="50800" dist="38100" dir="5400000" algn="t" rotWithShape="0">
                  <a:prstClr val="black">
                    <a:alpha val="40000"/>
                  </a:prstClr>
                </a:outerShdw>
              </a:effectLst>
              <a:latin typeface="Abadi"/>
              <a:cs typeface="Calibri Light" panose="020F0302020204030204" pitchFamily="34" charset="0"/>
            </a:endParaRPr>
          </a:p>
          <a:p>
            <a:pPr algn="l"/>
            <a:r>
              <a:rPr lang="en-US" sz="2400">
                <a:solidFill>
                  <a:schemeClr val="tx1"/>
                </a:solidFill>
                <a:effectLst>
                  <a:outerShdw blurRad="50800" dist="38100" dir="5400000" algn="t" rotWithShape="0">
                    <a:prstClr val="black">
                      <a:alpha val="40000"/>
                    </a:prstClr>
                  </a:outerShdw>
                </a:effectLst>
                <a:latin typeface="Abadi"/>
                <a:cs typeface="Calibri Light"/>
              </a:rPr>
              <a:t>Ali Alkhathlan</a:t>
            </a:r>
          </a:p>
        </p:txBody>
      </p:sp>
      <p:sp>
        <p:nvSpPr>
          <p:cNvPr id="117" name="Isosceles Triangle 11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1" name="Picture 2" descr="كلية الحاسبات FCIT# (@FCITKAU) | Twitter">
            <a:extLst>
              <a:ext uri="{FF2B5EF4-FFF2-40B4-BE49-F238E27FC236}">
                <a16:creationId xmlns:a16="http://schemas.microsoft.com/office/drawing/2014/main" id="{F75CDC6C-5F20-4513-BAF8-C8A2EBC1B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3030" y="4609271"/>
            <a:ext cx="2235997" cy="2235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400"/>
                                        <p:tgtEl>
                                          <p:spTgt spid="3">
                                            <p:txEl>
                                              <p:pRg st="1" end="1"/>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C884-2A74-4172-A00D-82F56B0FB639}"/>
              </a:ext>
            </a:extLst>
          </p:cNvPr>
          <p:cNvSpPr>
            <a:spLocks noGrp="1"/>
          </p:cNvSpPr>
          <p:nvPr>
            <p:ph type="title"/>
          </p:nvPr>
        </p:nvSpPr>
        <p:spPr/>
        <p:txBody>
          <a:bodyPr>
            <a:normAutofit/>
          </a:bodyPr>
          <a:lstStyle/>
          <a:p>
            <a:r>
              <a:rPr lang="en-US" b="1">
                <a:latin typeface="Calibri Light" panose="020F0302020204030204" pitchFamily="34" charset="0"/>
                <a:cs typeface="Calibri Light" panose="020F0302020204030204" pitchFamily="34" charset="0"/>
              </a:rPr>
              <a:t>N-gram method</a:t>
            </a:r>
          </a:p>
        </p:txBody>
      </p:sp>
      <p:sp>
        <p:nvSpPr>
          <p:cNvPr id="3" name="Content Placeholder 2">
            <a:extLst>
              <a:ext uri="{FF2B5EF4-FFF2-40B4-BE49-F238E27FC236}">
                <a16:creationId xmlns:a16="http://schemas.microsoft.com/office/drawing/2014/main" id="{8D6CB9DF-A8C1-4301-ACD0-D507162BEF73}"/>
              </a:ext>
            </a:extLst>
          </p:cNvPr>
          <p:cNvSpPr>
            <a:spLocks noGrp="1"/>
          </p:cNvSpPr>
          <p:nvPr>
            <p:ph idx="1"/>
          </p:nvPr>
        </p:nvSpPr>
        <p:spPr/>
        <p:txBody>
          <a:bodyPr>
            <a:normAutofit/>
          </a:bodyPr>
          <a:lstStyle/>
          <a:p>
            <a:pPr marL="0" indent="0">
              <a:buNone/>
            </a:pPr>
            <a:r>
              <a:rPr lang="en-US" sz="2400">
                <a:latin typeface="Calibri Light" panose="020F0302020204030204" pitchFamily="34" charset="0"/>
                <a:cs typeface="Calibri Light" panose="020F0302020204030204" pitchFamily="34" charset="0"/>
              </a:rPr>
              <a:t>“the app is not good”</a:t>
            </a:r>
          </a:p>
          <a:p>
            <a:pPr marL="0" indent="0">
              <a:buNone/>
            </a:pPr>
            <a:r>
              <a:rPr lang="en-US" sz="2400" b="1">
                <a:latin typeface="Calibri Light" panose="020F0302020204030204" pitchFamily="34" charset="0"/>
                <a:cs typeface="Calibri Light" panose="020F0302020204030204" pitchFamily="34" charset="0"/>
              </a:rPr>
              <a:t>1-gram</a:t>
            </a:r>
            <a:r>
              <a:rPr lang="en-US" sz="2400">
                <a:latin typeface="Calibri Light" panose="020F0302020204030204" pitchFamily="34" charset="0"/>
                <a:cs typeface="Calibri Light" panose="020F0302020204030204" pitchFamily="34" charset="0"/>
              </a:rPr>
              <a:t> </a:t>
            </a:r>
          </a:p>
          <a:p>
            <a:pPr marL="0" indent="0">
              <a:buNone/>
            </a:pPr>
            <a:endParaRPr lang="en-US" sz="2400">
              <a:latin typeface="Calibri Light" panose="020F0302020204030204" pitchFamily="34" charset="0"/>
              <a:cs typeface="Calibri Light" panose="020F0302020204030204" pitchFamily="34" charset="0"/>
            </a:endParaRPr>
          </a:p>
          <a:p>
            <a:pPr marL="0" indent="0">
              <a:buNone/>
            </a:pPr>
            <a:r>
              <a:rPr lang="en-US" sz="2400" b="1">
                <a:latin typeface="Calibri Light" panose="020F0302020204030204" pitchFamily="34" charset="0"/>
                <a:cs typeface="Calibri Light" panose="020F0302020204030204" pitchFamily="34" charset="0"/>
              </a:rPr>
              <a:t>2-gram</a:t>
            </a:r>
          </a:p>
          <a:p>
            <a:pPr marL="0" indent="0">
              <a:buNone/>
            </a:pPr>
            <a:endParaRPr lang="en-US" sz="2400">
              <a:latin typeface="Calibri Light" panose="020F0302020204030204" pitchFamily="34" charset="0"/>
              <a:cs typeface="Calibri Light" panose="020F0302020204030204" pitchFamily="34" charset="0"/>
            </a:endParaRPr>
          </a:p>
          <a:p>
            <a:pPr marL="0" indent="0">
              <a:buNone/>
            </a:pPr>
            <a:r>
              <a:rPr lang="en-US" sz="2400" b="1">
                <a:latin typeface="Calibri Light" panose="020F0302020204030204" pitchFamily="34" charset="0"/>
                <a:cs typeface="Calibri Light" panose="020F0302020204030204" pitchFamily="34" charset="0"/>
              </a:rPr>
              <a:t>3-gram</a:t>
            </a:r>
          </a:p>
        </p:txBody>
      </p:sp>
      <p:pic>
        <p:nvPicPr>
          <p:cNvPr id="6" name="Picture 5">
            <a:extLst>
              <a:ext uri="{FF2B5EF4-FFF2-40B4-BE49-F238E27FC236}">
                <a16:creationId xmlns:a16="http://schemas.microsoft.com/office/drawing/2014/main" id="{BE4B267B-59ED-4FA2-8E7B-01183B4B03AF}"/>
              </a:ext>
            </a:extLst>
          </p:cNvPr>
          <p:cNvPicPr>
            <a:picLocks noChangeAspect="1"/>
          </p:cNvPicPr>
          <p:nvPr/>
        </p:nvPicPr>
        <p:blipFill>
          <a:blip r:embed="rId2"/>
          <a:stretch>
            <a:fillRect/>
          </a:stretch>
        </p:blipFill>
        <p:spPr>
          <a:xfrm>
            <a:off x="5118447" y="2915898"/>
            <a:ext cx="4429125" cy="495300"/>
          </a:xfrm>
          <a:prstGeom prst="rect">
            <a:avLst/>
          </a:prstGeom>
        </p:spPr>
      </p:pic>
      <p:pic>
        <p:nvPicPr>
          <p:cNvPr id="8" name="Picture 7">
            <a:extLst>
              <a:ext uri="{FF2B5EF4-FFF2-40B4-BE49-F238E27FC236}">
                <a16:creationId xmlns:a16="http://schemas.microsoft.com/office/drawing/2014/main" id="{3EDF47B7-E0C0-4AD5-997B-5C62813C26E5}"/>
              </a:ext>
            </a:extLst>
          </p:cNvPr>
          <p:cNvPicPr>
            <a:picLocks noChangeAspect="1"/>
          </p:cNvPicPr>
          <p:nvPr/>
        </p:nvPicPr>
        <p:blipFill>
          <a:blip r:embed="rId3"/>
          <a:stretch>
            <a:fillRect/>
          </a:stretch>
        </p:blipFill>
        <p:spPr>
          <a:xfrm>
            <a:off x="5118447" y="4089706"/>
            <a:ext cx="3648075" cy="466725"/>
          </a:xfrm>
          <a:prstGeom prst="rect">
            <a:avLst/>
          </a:prstGeom>
        </p:spPr>
      </p:pic>
      <p:pic>
        <p:nvPicPr>
          <p:cNvPr id="10" name="Picture 9">
            <a:extLst>
              <a:ext uri="{FF2B5EF4-FFF2-40B4-BE49-F238E27FC236}">
                <a16:creationId xmlns:a16="http://schemas.microsoft.com/office/drawing/2014/main" id="{C4C211C3-A383-4488-927F-BF215C126DC6}"/>
              </a:ext>
            </a:extLst>
          </p:cNvPr>
          <p:cNvPicPr>
            <a:picLocks noChangeAspect="1"/>
          </p:cNvPicPr>
          <p:nvPr/>
        </p:nvPicPr>
        <p:blipFill>
          <a:blip r:embed="rId4"/>
          <a:stretch>
            <a:fillRect/>
          </a:stretch>
        </p:blipFill>
        <p:spPr>
          <a:xfrm>
            <a:off x="5118447" y="5234940"/>
            <a:ext cx="2924175" cy="476250"/>
          </a:xfrm>
          <a:prstGeom prst="rect">
            <a:avLst/>
          </a:prstGeom>
        </p:spPr>
      </p:pic>
      <p:pic>
        <p:nvPicPr>
          <p:cNvPr id="11" name="Picture 2" descr="كلية الحاسبات FCIT# (@FCITKAU) | Twitter">
            <a:extLst>
              <a:ext uri="{FF2B5EF4-FFF2-40B4-BE49-F238E27FC236}">
                <a16:creationId xmlns:a16="http://schemas.microsoft.com/office/drawing/2014/main" id="{DE489C52-33EF-499E-8F7A-215C8E1735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65B0955-448B-41F6-8E80-F15FB39ECF5C}"/>
              </a:ext>
            </a:extLst>
          </p:cNvPr>
          <p:cNvSpPr>
            <a:spLocks noGrp="1"/>
          </p:cNvSpPr>
          <p:nvPr>
            <p:ph type="sldNum" sz="quarter" idx="12"/>
          </p:nvPr>
        </p:nvSpPr>
        <p:spPr/>
        <p:txBody>
          <a:bodyPr/>
          <a:lstStyle/>
          <a:p>
            <a:r>
              <a:rPr lang="en-US" sz="1200"/>
              <a:t>9-23</a:t>
            </a:r>
          </a:p>
        </p:txBody>
      </p:sp>
    </p:spTree>
    <p:extLst>
      <p:ext uri="{BB962C8B-B14F-4D97-AF65-F5344CB8AC3E}">
        <p14:creationId xmlns:p14="http://schemas.microsoft.com/office/powerpoint/2010/main" val="123338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857A-5F0B-42FC-BE15-1B4BF1715CF9}"/>
              </a:ext>
            </a:extLst>
          </p:cNvPr>
          <p:cNvSpPr>
            <a:spLocks noGrp="1"/>
          </p:cNvSpPr>
          <p:nvPr>
            <p:ph type="title"/>
          </p:nvPr>
        </p:nvSpPr>
        <p:spPr/>
        <p:txBody>
          <a:bodyPr/>
          <a:lstStyle/>
          <a:p>
            <a:r>
              <a:rPr lang="en-US" b="1"/>
              <a:t>Experiments</a:t>
            </a:r>
          </a:p>
        </p:txBody>
      </p:sp>
      <p:sp>
        <p:nvSpPr>
          <p:cNvPr id="3" name="Content Placeholder 2">
            <a:extLst>
              <a:ext uri="{FF2B5EF4-FFF2-40B4-BE49-F238E27FC236}">
                <a16:creationId xmlns:a16="http://schemas.microsoft.com/office/drawing/2014/main" id="{FBF38457-6162-416D-926A-D63656428F2E}"/>
              </a:ext>
            </a:extLst>
          </p:cNvPr>
          <p:cNvSpPr>
            <a:spLocks noGrp="1"/>
          </p:cNvSpPr>
          <p:nvPr>
            <p:ph idx="1"/>
          </p:nvPr>
        </p:nvSpPr>
        <p:spPr>
          <a:xfrm>
            <a:off x="4958713" y="804689"/>
            <a:ext cx="2274574" cy="5248622"/>
          </a:xfrm>
        </p:spPr>
        <p:txBody>
          <a:bodyPr anchor="ctr"/>
          <a:lstStyle/>
          <a:p>
            <a:r>
              <a:rPr lang="en-US" sz="1800">
                <a:effectLst/>
                <a:latin typeface="+mj-lt"/>
                <a:ea typeface="Comic Sans MS" panose="030F0702030302020204" pitchFamily="66" charset="0"/>
                <a:cs typeface="Arial" panose="020B0604020202020204" pitchFamily="34" charset="0"/>
              </a:rPr>
              <a:t>We will not perform these algorithms from scratch, we will use some APIs to make it easy and fast. We will make 24 experiment and we will choose the best accuracy to use it in a GUI app.</a:t>
            </a:r>
            <a:endParaRPr lang="en-US" sz="1800">
              <a:effectLst/>
              <a:latin typeface="+mj-lt"/>
              <a:ea typeface="Calibri" panose="020F0502020204030204" pitchFamily="34" charset="0"/>
              <a:cs typeface="Arial" panose="020B0604020202020204" pitchFamily="34" charset="0"/>
            </a:endParaRPr>
          </a:p>
          <a:p>
            <a:endParaRPr lang="en-US"/>
          </a:p>
        </p:txBody>
      </p:sp>
      <p:pic>
        <p:nvPicPr>
          <p:cNvPr id="6" name="Picture 2" descr="كلية الحاسبات FCIT# (@FCITKAU) | Twitter">
            <a:extLst>
              <a:ext uri="{FF2B5EF4-FFF2-40B4-BE49-F238E27FC236}">
                <a16:creationId xmlns:a16="http://schemas.microsoft.com/office/drawing/2014/main" id="{3C25BFE5-97D4-43FC-91BE-716A6ED584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Diagram&#10;&#10;Description automatically generated">
            <a:extLst>
              <a:ext uri="{FF2B5EF4-FFF2-40B4-BE49-F238E27FC236}">
                <a16:creationId xmlns:a16="http://schemas.microsoft.com/office/drawing/2014/main" id="{FDF8377C-734D-4539-9DBD-0FC3E562D561}"/>
              </a:ext>
            </a:extLst>
          </p:cNvPr>
          <p:cNvPicPr/>
          <p:nvPr/>
        </p:nvPicPr>
        <p:blipFill>
          <a:blip r:embed="rId3">
            <a:extLst>
              <a:ext uri="{FF2B5EF4-FFF2-40B4-BE49-F238E27FC236}">
                <a16:creationId xmlns:lc="http://schemas.openxmlformats.org/drawingml/2006/lockedCanvas" xmlns:o="urn:schemas-microsoft-com:office:office" xmlns:v="urn:schemas-microsoft-com:vml" xmlns:w10="urn:schemas-microsoft-com:office:word" xmlns:w="http://schemas.openxmlformats.org/wordprocessingml/2006/main" xmlns:a14="http://schemas.microsoft.com/office/drawing/2010/main" xmlns:a16="http://schemas.microsoft.com/office/drawing/2014/main" xmlns:arto="http://schemas.microsoft.com/office/word/2006/arto"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id="{92186EE5-C0C4-4D7A-9FAB-15D555392DAA}"/>
              </a:ext>
            </a:extLst>
          </a:blip>
          <a:stretch>
            <a:fillRect/>
          </a:stretch>
        </p:blipFill>
        <p:spPr>
          <a:xfrm>
            <a:off x="7299593" y="406082"/>
            <a:ext cx="4305300" cy="6045835"/>
          </a:xfrm>
          <a:prstGeom prst="rect">
            <a:avLst/>
          </a:prstGeom>
        </p:spPr>
      </p:pic>
      <p:sp>
        <p:nvSpPr>
          <p:cNvPr id="7" name="Slide Number Placeholder 6">
            <a:extLst>
              <a:ext uri="{FF2B5EF4-FFF2-40B4-BE49-F238E27FC236}">
                <a16:creationId xmlns:a16="http://schemas.microsoft.com/office/drawing/2014/main" id="{779FE070-E3A6-4ED9-991D-0604C3496A89}"/>
              </a:ext>
            </a:extLst>
          </p:cNvPr>
          <p:cNvSpPr>
            <a:spLocks noGrp="1"/>
          </p:cNvSpPr>
          <p:nvPr>
            <p:ph type="sldNum" sz="quarter" idx="12"/>
          </p:nvPr>
        </p:nvSpPr>
        <p:spPr>
          <a:xfrm>
            <a:off x="10657658" y="144508"/>
            <a:ext cx="914400" cy="320040"/>
          </a:xfrm>
        </p:spPr>
        <p:txBody>
          <a:bodyPr/>
          <a:lstStyle/>
          <a:p>
            <a:r>
              <a:rPr lang="en-US" sz="1200"/>
              <a:t>11-23</a:t>
            </a:r>
          </a:p>
          <a:p>
            <a:endParaRPr lang="en-US"/>
          </a:p>
        </p:txBody>
      </p:sp>
    </p:spTree>
    <p:extLst>
      <p:ext uri="{BB962C8B-B14F-4D97-AF65-F5344CB8AC3E}">
        <p14:creationId xmlns:p14="http://schemas.microsoft.com/office/powerpoint/2010/main" val="4096793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Rectangle 100">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02">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4"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0"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21"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9" name="Rectangle 125">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089A3-1A69-4BC2-BC79-E570CBB4F6B0}"/>
              </a:ext>
            </a:extLst>
          </p:cNvPr>
          <p:cNvSpPr>
            <a:spLocks noGrp="1"/>
          </p:cNvSpPr>
          <p:nvPr>
            <p:ph type="title"/>
          </p:nvPr>
        </p:nvSpPr>
        <p:spPr>
          <a:xfrm>
            <a:off x="645459" y="960120"/>
            <a:ext cx="3865695" cy="4171278"/>
          </a:xfrm>
        </p:spPr>
        <p:txBody>
          <a:bodyPr>
            <a:normAutofit/>
          </a:bodyPr>
          <a:lstStyle/>
          <a:p>
            <a:pPr algn="r"/>
            <a:r>
              <a:rPr lang="en-US" sz="4400">
                <a:solidFill>
                  <a:schemeClr val="tx1"/>
                </a:solidFill>
              </a:rPr>
              <a:t>Training</a:t>
            </a:r>
            <a:endParaRPr lang="en-US" sz="4400">
              <a:solidFill>
                <a:schemeClr val="tx1"/>
              </a:solidFill>
              <a:latin typeface="Calibri Light" panose="020F0302020204030204" pitchFamily="34" charset="0"/>
              <a:cs typeface="Calibri Light" panose="020F0302020204030204" pitchFamily="34" charset="0"/>
            </a:endParaRPr>
          </a:p>
        </p:txBody>
      </p:sp>
      <p:cxnSp>
        <p:nvCxnSpPr>
          <p:cNvPr id="130" name="Straight Connector 127">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BFEB3F-7BE9-46E0-A9AA-DE0A46CBD207}"/>
              </a:ext>
            </a:extLst>
          </p:cNvPr>
          <p:cNvSpPr>
            <a:spLocks noGrp="1"/>
          </p:cNvSpPr>
          <p:nvPr>
            <p:ph idx="1"/>
          </p:nvPr>
        </p:nvSpPr>
        <p:spPr>
          <a:xfrm>
            <a:off x="4992345" y="1419156"/>
            <a:ext cx="5511800" cy="4171278"/>
          </a:xfrm>
        </p:spPr>
        <p:txBody>
          <a:bodyPr vert="horz" lIns="91440" tIns="45720" rIns="91440" bIns="45720" rtlCol="0" anchor="ctr">
            <a:noAutofit/>
          </a:bodyPr>
          <a:lstStyle/>
          <a:p>
            <a:pPr>
              <a:lnSpc>
                <a:spcPct val="110000"/>
              </a:lnSpc>
              <a:buClr>
                <a:srgbClr val="A1D75F"/>
              </a:buClr>
            </a:pPr>
            <a:r>
              <a:rPr lang="en-US" sz="1900">
                <a:latin typeface="Calibri Light"/>
                <a:ea typeface="+mn-lt"/>
                <a:cs typeface="+mn-lt"/>
              </a:rPr>
              <a:t>The models trained on separate data depend on the domain of the data.</a:t>
            </a:r>
          </a:p>
          <a:p>
            <a:pPr>
              <a:lnSpc>
                <a:spcPct val="110000"/>
              </a:lnSpc>
              <a:buClr>
                <a:srgbClr val="A1D75F"/>
              </a:buClr>
            </a:pPr>
            <a:endParaRPr lang="en-US" sz="1700">
              <a:latin typeface="Century Schoolbook"/>
              <a:cs typeface="Calibri Light"/>
            </a:endParaRPr>
          </a:p>
          <a:p>
            <a:pPr>
              <a:lnSpc>
                <a:spcPct val="110000"/>
              </a:lnSpc>
              <a:buClr>
                <a:srgbClr val="A1D75F"/>
              </a:buClr>
            </a:pPr>
            <a:endParaRPr lang="en-US" sz="1700"/>
          </a:p>
        </p:txBody>
      </p:sp>
      <p:pic>
        <p:nvPicPr>
          <p:cNvPr id="30" name="Picture 2" descr="كلية الحاسبات FCIT# (@FCITKAU) | Twitter">
            <a:extLst>
              <a:ext uri="{FF2B5EF4-FFF2-40B4-BE49-F238E27FC236}">
                <a16:creationId xmlns:a16="http://schemas.microsoft.com/office/drawing/2014/main" id="{9DC9703C-EB60-4210-8C92-9DFAD29EE6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551" y="4389834"/>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2384C8-D367-4AD9-9A6A-B46238AD6E6C}"/>
              </a:ext>
            </a:extLst>
          </p:cNvPr>
          <p:cNvSpPr>
            <a:spLocks noGrp="1"/>
          </p:cNvSpPr>
          <p:nvPr>
            <p:ph type="sldNum" sz="quarter" idx="12"/>
          </p:nvPr>
        </p:nvSpPr>
        <p:spPr/>
        <p:txBody>
          <a:bodyPr/>
          <a:lstStyle/>
          <a:p>
            <a:r>
              <a:rPr lang="en-US" sz="1200"/>
              <a:t>10-23</a:t>
            </a:r>
          </a:p>
        </p:txBody>
      </p:sp>
    </p:spTree>
    <p:extLst>
      <p:ext uri="{BB962C8B-B14F-4D97-AF65-F5344CB8AC3E}">
        <p14:creationId xmlns:p14="http://schemas.microsoft.com/office/powerpoint/2010/main" val="41630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A88A-7239-4F0D-B040-C96B5127AE08}"/>
              </a:ext>
            </a:extLst>
          </p:cNvPr>
          <p:cNvSpPr>
            <a:spLocks noGrp="1"/>
          </p:cNvSpPr>
          <p:nvPr>
            <p:ph type="title"/>
          </p:nvPr>
        </p:nvSpPr>
        <p:spPr/>
        <p:txBody>
          <a:bodyPr/>
          <a:lstStyle/>
          <a:p>
            <a:r>
              <a:rPr lang="en-US" b="1"/>
              <a:t>Naïve bayas</a:t>
            </a:r>
          </a:p>
        </p:txBody>
      </p:sp>
      <p:sp>
        <p:nvSpPr>
          <p:cNvPr id="3" name="Content Placeholder 2">
            <a:extLst>
              <a:ext uri="{FF2B5EF4-FFF2-40B4-BE49-F238E27FC236}">
                <a16:creationId xmlns:a16="http://schemas.microsoft.com/office/drawing/2014/main" id="{D8C88277-A66E-461A-B2A2-2E5F153DBEC6}"/>
              </a:ext>
            </a:extLst>
          </p:cNvPr>
          <p:cNvSpPr>
            <a:spLocks noGrp="1"/>
          </p:cNvSpPr>
          <p:nvPr>
            <p:ph idx="1"/>
          </p:nvPr>
        </p:nvSpPr>
        <p:spPr/>
        <p:txBody>
          <a:bodyPr anchor="t"/>
          <a:lstStyle/>
          <a:p>
            <a:pPr marL="0" marR="0">
              <a:lnSpc>
                <a:spcPct val="107000"/>
              </a:lnSpc>
              <a:spcBef>
                <a:spcPts val="0"/>
              </a:spcBef>
              <a:spcAft>
                <a:spcPts val="800"/>
              </a:spcAft>
            </a:pPr>
            <a:r>
              <a:rPr lang="en-US" sz="1800">
                <a:effectLst/>
                <a:latin typeface="+mj-lt"/>
                <a:ea typeface="Calibri" panose="020F0502020204030204" pitchFamily="34" charset="0"/>
                <a:cs typeface="Arial" panose="020B0604020202020204" pitchFamily="34" charset="0"/>
              </a:rPr>
              <a:t>It is a classification algorithm based on Bayes’ Theorem </a:t>
            </a:r>
          </a:p>
          <a:p>
            <a:pPr marL="0" marR="0" algn="just">
              <a:lnSpc>
                <a:spcPct val="150000"/>
              </a:lnSpc>
              <a:spcBef>
                <a:spcPts val="0"/>
              </a:spcBef>
              <a:spcAft>
                <a:spcPts val="800"/>
              </a:spcAft>
            </a:pPr>
            <a:r>
              <a:rPr lang="en-US" sz="1800">
                <a:effectLst/>
                <a:latin typeface="+mj-lt"/>
                <a:ea typeface="Calibri" panose="020F0502020204030204" pitchFamily="34" charset="0"/>
                <a:cs typeface="Arial" panose="020B0604020202020204" pitchFamily="34" charset="0"/>
              </a:rPr>
              <a:t>In simple terms, a Naive Bayes classifier assumes that the presence of a particular feature in a class is unrelated to the presence of any other feature.</a:t>
            </a:r>
          </a:p>
          <a:p>
            <a:endParaRPr lang="en-US"/>
          </a:p>
        </p:txBody>
      </p:sp>
      <p:pic>
        <p:nvPicPr>
          <p:cNvPr id="4" name="Picture 3" descr="naive bayes, bayes theorem">
            <a:extLst>
              <a:ext uri="{FF2B5EF4-FFF2-40B4-BE49-F238E27FC236}">
                <a16:creationId xmlns:a16="http://schemas.microsoft.com/office/drawing/2014/main" id="{C2D0F8AE-D368-40D5-A46B-43570D3B11ED}"/>
              </a:ext>
            </a:extLst>
          </p:cNvPr>
          <p:cNvPicPr/>
          <p:nvPr/>
        </p:nvPicPr>
        <p:blipFill>
          <a:blip r:embed="rId2">
            <a:extLst>
              <a:ext uri="{28A0092B-C50C-407E-A947-70E740481C1C}">
                <a14:useLocalDpi xmlns:a14="http://schemas.microsoft.com/office/drawing/2010/main" val="0"/>
              </a:ext>
            </a:extLst>
          </a:blip>
          <a:stretch>
            <a:fillRect/>
          </a:stretch>
        </p:blipFill>
        <p:spPr>
          <a:xfrm>
            <a:off x="5118447" y="2606073"/>
            <a:ext cx="5768340" cy="3307080"/>
          </a:xfrm>
          <a:prstGeom prst="rect">
            <a:avLst/>
          </a:prstGeom>
        </p:spPr>
      </p:pic>
      <p:pic>
        <p:nvPicPr>
          <p:cNvPr id="5" name="Picture 2" descr="كلية الحاسبات FCIT# (@FCITKAU) | Twitter">
            <a:extLst>
              <a:ext uri="{FF2B5EF4-FFF2-40B4-BE49-F238E27FC236}">
                <a16:creationId xmlns:a16="http://schemas.microsoft.com/office/drawing/2014/main" id="{BC4F230A-1438-4CE8-83AF-D56FB6663A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158" y="5431179"/>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93450819-33C0-40AC-83BA-7E201D91F5D9}"/>
              </a:ext>
            </a:extLst>
          </p:cNvPr>
          <p:cNvSpPr>
            <a:spLocks noGrp="1"/>
          </p:cNvSpPr>
          <p:nvPr>
            <p:ph type="sldNum" sz="quarter" idx="12"/>
          </p:nvPr>
        </p:nvSpPr>
        <p:spPr/>
        <p:txBody>
          <a:bodyPr/>
          <a:lstStyle/>
          <a:p>
            <a:r>
              <a:rPr lang="en-US" sz="1200"/>
              <a:t>12-23</a:t>
            </a:r>
          </a:p>
        </p:txBody>
      </p:sp>
    </p:spTree>
    <p:extLst>
      <p:ext uri="{BB962C8B-B14F-4D97-AF65-F5344CB8AC3E}">
        <p14:creationId xmlns:p14="http://schemas.microsoft.com/office/powerpoint/2010/main" val="160069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910C-0646-4286-8A76-CCC8A870EED0}"/>
              </a:ext>
            </a:extLst>
          </p:cNvPr>
          <p:cNvSpPr>
            <a:spLocks noGrp="1"/>
          </p:cNvSpPr>
          <p:nvPr>
            <p:ph type="title"/>
          </p:nvPr>
        </p:nvSpPr>
        <p:spPr/>
        <p:txBody>
          <a:bodyPr/>
          <a:lstStyle/>
          <a:p>
            <a:r>
              <a:rPr lang="en-US" b="1"/>
              <a:t>Logistic Regression</a:t>
            </a:r>
          </a:p>
        </p:txBody>
      </p:sp>
      <p:sp>
        <p:nvSpPr>
          <p:cNvPr id="3" name="Content Placeholder 2">
            <a:extLst>
              <a:ext uri="{FF2B5EF4-FFF2-40B4-BE49-F238E27FC236}">
                <a16:creationId xmlns:a16="http://schemas.microsoft.com/office/drawing/2014/main" id="{BFD47637-9329-46F9-B60B-AD1FE6DF2042}"/>
              </a:ext>
            </a:extLst>
          </p:cNvPr>
          <p:cNvSpPr>
            <a:spLocks noGrp="1"/>
          </p:cNvSpPr>
          <p:nvPr>
            <p:ph idx="1"/>
          </p:nvPr>
        </p:nvSpPr>
        <p:spPr/>
        <p:txBody>
          <a:bodyPr anchor="t"/>
          <a:lstStyle/>
          <a:p>
            <a:pPr marL="0" marR="0" algn="just">
              <a:lnSpc>
                <a:spcPct val="107000"/>
              </a:lnSpc>
              <a:spcBef>
                <a:spcPts val="0"/>
              </a:spcBef>
              <a:spcAft>
                <a:spcPts val="800"/>
              </a:spcAft>
            </a:pPr>
            <a:r>
              <a:rPr lang="en-US" sz="1800" spc="-5">
                <a:solidFill>
                  <a:srgbClr val="292929"/>
                </a:solidFill>
                <a:effectLst/>
                <a:latin typeface="+mj-lt"/>
                <a:ea typeface="Calibri" panose="020F0502020204030204" pitchFamily="34" charset="0"/>
                <a:cs typeface="Arial" panose="020B0604020202020204" pitchFamily="34" charset="0"/>
              </a:rPr>
              <a:t>Logistic Regression is a classification Machine Learning algorithm, it is a predictive analysis algorithm and based on the concept of probability.</a:t>
            </a:r>
            <a:endParaRPr lang="en-US" sz="1800">
              <a:effectLst/>
              <a:latin typeface="+mj-lt"/>
              <a:ea typeface="Calibri" panose="020F0502020204030204" pitchFamily="34" charset="0"/>
              <a:cs typeface="Arial" panose="020B0604020202020204" pitchFamily="34" charset="0"/>
            </a:endParaRPr>
          </a:p>
          <a:p>
            <a:r>
              <a:rPr lang="en-US" sz="1800" spc="-5">
                <a:solidFill>
                  <a:srgbClr val="292929"/>
                </a:solidFill>
                <a:effectLst/>
                <a:latin typeface="+mj-lt"/>
                <a:ea typeface="Calibri" panose="020F0502020204030204" pitchFamily="34" charset="0"/>
              </a:rPr>
              <a:t>Logistic regression algorithm uses hypothesis and a sigmoid function to make a prediction, so what is hypothesis and sigmoid function.</a:t>
            </a:r>
            <a:endParaRPr lang="en-US">
              <a:latin typeface="+mj-lt"/>
            </a:endParaRPr>
          </a:p>
        </p:txBody>
      </p:sp>
      <p:pic>
        <p:nvPicPr>
          <p:cNvPr id="4" name="Picture 3">
            <a:extLst>
              <a:ext uri="{FF2B5EF4-FFF2-40B4-BE49-F238E27FC236}">
                <a16:creationId xmlns:a16="http://schemas.microsoft.com/office/drawing/2014/main" id="{56FA970E-3261-40F9-8BF5-901FEB5BABF5}"/>
              </a:ext>
            </a:extLst>
          </p:cNvPr>
          <p:cNvPicPr/>
          <p:nvPr/>
        </p:nvPicPr>
        <p:blipFill>
          <a:blip r:embed="rId2">
            <a:extLst>
              <a:ext uri="{28A0092B-C50C-407E-A947-70E740481C1C}">
                <a14:useLocalDpi xmlns:a14="http://schemas.microsoft.com/office/drawing/2010/main" val="0"/>
              </a:ext>
            </a:extLst>
          </a:blip>
          <a:stretch>
            <a:fillRect/>
          </a:stretch>
        </p:blipFill>
        <p:spPr>
          <a:xfrm>
            <a:off x="5118447" y="2967636"/>
            <a:ext cx="4246245" cy="3185160"/>
          </a:xfrm>
          <a:prstGeom prst="rect">
            <a:avLst/>
          </a:prstGeom>
        </p:spPr>
      </p:pic>
      <p:pic>
        <p:nvPicPr>
          <p:cNvPr id="5" name="Picture 2" descr="كلية الحاسبات FCIT# (@FCITKAU) | Twitter">
            <a:extLst>
              <a:ext uri="{FF2B5EF4-FFF2-40B4-BE49-F238E27FC236}">
                <a16:creationId xmlns:a16="http://schemas.microsoft.com/office/drawing/2014/main" id="{EC573415-17AE-4BA1-A99A-F25A65BD74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34315"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B79AAFCD-5C52-4085-8005-B31E2A6F5073}"/>
              </a:ext>
            </a:extLst>
          </p:cNvPr>
          <p:cNvSpPr>
            <a:spLocks noGrp="1"/>
          </p:cNvSpPr>
          <p:nvPr>
            <p:ph type="sldNum" sz="quarter" idx="12"/>
          </p:nvPr>
        </p:nvSpPr>
        <p:spPr/>
        <p:txBody>
          <a:bodyPr/>
          <a:lstStyle/>
          <a:p>
            <a:r>
              <a:rPr lang="en-US" sz="1200"/>
              <a:t>13-23</a:t>
            </a:r>
          </a:p>
        </p:txBody>
      </p:sp>
    </p:spTree>
    <p:extLst>
      <p:ext uri="{BB962C8B-B14F-4D97-AF65-F5344CB8AC3E}">
        <p14:creationId xmlns:p14="http://schemas.microsoft.com/office/powerpoint/2010/main" val="27469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241B-CA16-4C1D-A267-E9796854E709}"/>
              </a:ext>
            </a:extLst>
          </p:cNvPr>
          <p:cNvSpPr>
            <a:spLocks noGrp="1"/>
          </p:cNvSpPr>
          <p:nvPr>
            <p:ph type="title"/>
          </p:nvPr>
        </p:nvSpPr>
        <p:spPr/>
        <p:txBody>
          <a:bodyPr/>
          <a:lstStyle/>
          <a:p>
            <a:r>
              <a:rPr lang="en-US" b="1"/>
              <a:t>Support Vector Machine (SVM)</a:t>
            </a:r>
          </a:p>
        </p:txBody>
      </p:sp>
      <p:sp>
        <p:nvSpPr>
          <p:cNvPr id="3" name="Content Placeholder 2">
            <a:extLst>
              <a:ext uri="{FF2B5EF4-FFF2-40B4-BE49-F238E27FC236}">
                <a16:creationId xmlns:a16="http://schemas.microsoft.com/office/drawing/2014/main" id="{89266DC6-61E7-4E83-8256-C6FC6B5B79CA}"/>
              </a:ext>
            </a:extLst>
          </p:cNvPr>
          <p:cNvSpPr>
            <a:spLocks noGrp="1"/>
          </p:cNvSpPr>
          <p:nvPr>
            <p:ph idx="1"/>
          </p:nvPr>
        </p:nvSpPr>
        <p:spPr/>
        <p:txBody>
          <a:bodyPr anchor="t"/>
          <a:lstStyle/>
          <a:p>
            <a:r>
              <a:rPr lang="en-US" sz="1800">
                <a:solidFill>
                  <a:srgbClr val="000000"/>
                </a:solidFill>
                <a:effectLst/>
                <a:latin typeface="+mj-lt"/>
                <a:ea typeface="Calibri" panose="020F0502020204030204" pitchFamily="34" charset="0"/>
                <a:cs typeface="Arial" panose="020B0604020202020204" pitchFamily="34" charset="0"/>
              </a:rPr>
              <a:t>Support Vector Machine (SVM) </a:t>
            </a:r>
            <a:r>
              <a:rPr lang="en-US" sz="1800">
                <a:effectLst/>
                <a:latin typeface="+mj-lt"/>
                <a:ea typeface="Calibri" panose="020F0502020204030204" pitchFamily="34" charset="0"/>
                <a:cs typeface="Arial" panose="020B0604020202020204" pitchFamily="34" charset="0"/>
              </a:rPr>
              <a:t>machine learning algorithm</a:t>
            </a:r>
            <a:r>
              <a:rPr lang="en-US" sz="1800">
                <a:solidFill>
                  <a:srgbClr val="000000"/>
                </a:solidFill>
                <a:effectLst/>
                <a:latin typeface="+mj-lt"/>
                <a:ea typeface="Calibri" panose="020F0502020204030204" pitchFamily="34" charset="0"/>
                <a:cs typeface="Arial" panose="020B0604020202020204" pitchFamily="34" charset="0"/>
              </a:rPr>
              <a:t> which can be used for both classification or regression challenges. In the SVM algorithm, we plot each data item as a point, and we perform classification by finding the best decision boundary that differentiates the two classes very well.</a:t>
            </a:r>
            <a:endParaRPr lang="en-US" sz="1800">
              <a:effectLst/>
              <a:latin typeface="+mj-lt"/>
              <a:ea typeface="Calibri" panose="020F0502020204030204" pitchFamily="34" charset="0"/>
              <a:cs typeface="Arial" panose="020B0604020202020204" pitchFamily="34" charset="0"/>
            </a:endParaRPr>
          </a:p>
          <a:p>
            <a:endParaRPr lang="en-US"/>
          </a:p>
        </p:txBody>
      </p:sp>
      <p:pic>
        <p:nvPicPr>
          <p:cNvPr id="4" name="Picture 3" descr="SVM_3">
            <a:extLst>
              <a:ext uri="{FF2B5EF4-FFF2-40B4-BE49-F238E27FC236}">
                <a16:creationId xmlns:a16="http://schemas.microsoft.com/office/drawing/2014/main" id="{362C5D1A-329B-4CA1-9FFE-6375E329EDD6}"/>
              </a:ext>
            </a:extLst>
          </p:cNvPr>
          <p:cNvPicPr/>
          <p:nvPr/>
        </p:nvPicPr>
        <p:blipFill>
          <a:blip r:embed="rId2">
            <a:extLst>
              <a:ext uri="{28A0092B-C50C-407E-A947-70E740481C1C}">
                <a14:useLocalDpi xmlns:a14="http://schemas.microsoft.com/office/drawing/2010/main" val="0"/>
              </a:ext>
            </a:extLst>
          </a:blip>
          <a:stretch>
            <a:fillRect/>
          </a:stretch>
        </p:blipFill>
        <p:spPr>
          <a:xfrm>
            <a:off x="5118447" y="2997527"/>
            <a:ext cx="4533900" cy="3238500"/>
          </a:xfrm>
          <a:prstGeom prst="rect">
            <a:avLst/>
          </a:prstGeom>
        </p:spPr>
      </p:pic>
      <p:pic>
        <p:nvPicPr>
          <p:cNvPr id="5" name="Picture 2" descr="كلية الحاسبات FCIT# (@FCITKAU) | Twitter">
            <a:extLst>
              <a:ext uri="{FF2B5EF4-FFF2-40B4-BE49-F238E27FC236}">
                <a16:creationId xmlns:a16="http://schemas.microsoft.com/office/drawing/2014/main" id="{A2640ADD-AEA0-4D64-8EBA-C43439F1C3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63CB9BD2-2A19-4CC7-A59C-C890AE165428}"/>
              </a:ext>
            </a:extLst>
          </p:cNvPr>
          <p:cNvSpPr>
            <a:spLocks noGrp="1"/>
          </p:cNvSpPr>
          <p:nvPr>
            <p:ph type="sldNum" sz="quarter" idx="12"/>
          </p:nvPr>
        </p:nvSpPr>
        <p:spPr/>
        <p:txBody>
          <a:bodyPr/>
          <a:lstStyle/>
          <a:p>
            <a:r>
              <a:rPr lang="en-US" sz="1200"/>
              <a:t>14-23</a:t>
            </a:r>
          </a:p>
        </p:txBody>
      </p:sp>
    </p:spTree>
    <p:extLst>
      <p:ext uri="{BB962C8B-B14F-4D97-AF65-F5344CB8AC3E}">
        <p14:creationId xmlns:p14="http://schemas.microsoft.com/office/powerpoint/2010/main" val="451503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4BC6-A875-425C-8873-27378A042545}"/>
              </a:ext>
            </a:extLst>
          </p:cNvPr>
          <p:cNvSpPr>
            <a:spLocks noGrp="1"/>
          </p:cNvSpPr>
          <p:nvPr>
            <p:ph type="title"/>
          </p:nvPr>
        </p:nvSpPr>
        <p:spPr/>
        <p:txBody>
          <a:bodyPr/>
          <a:lstStyle/>
          <a:p>
            <a:r>
              <a:rPr lang="en-US" b="1"/>
              <a:t>Random forest</a:t>
            </a:r>
          </a:p>
        </p:txBody>
      </p:sp>
      <p:sp>
        <p:nvSpPr>
          <p:cNvPr id="3" name="Content Placeholder 2">
            <a:extLst>
              <a:ext uri="{FF2B5EF4-FFF2-40B4-BE49-F238E27FC236}">
                <a16:creationId xmlns:a16="http://schemas.microsoft.com/office/drawing/2014/main" id="{79133D8C-0C8E-4F42-AE97-A5E64E94B907}"/>
              </a:ext>
            </a:extLst>
          </p:cNvPr>
          <p:cNvSpPr>
            <a:spLocks noGrp="1"/>
          </p:cNvSpPr>
          <p:nvPr>
            <p:ph idx="1"/>
          </p:nvPr>
        </p:nvSpPr>
        <p:spPr/>
        <p:txBody>
          <a:bodyPr anchor="t"/>
          <a:lstStyle/>
          <a:p>
            <a:r>
              <a:rPr lang="en-US" sz="1800">
                <a:effectLst/>
                <a:latin typeface="+mj-lt"/>
                <a:ea typeface="Comic Sans MS" panose="030F0702030302020204" pitchFamily="66" charset="0"/>
                <a:cs typeface="Arial" panose="020B0604020202020204" pitchFamily="34" charset="0"/>
              </a:rPr>
              <a:t>Random forest is a classification algorithm, that use bagging method by combining a lot of decision trees together, that is why they call it forest</a:t>
            </a:r>
            <a:r>
              <a:rPr lang="en-US" sz="1800">
                <a:effectLst/>
                <a:latin typeface="Times New Roman" panose="02020603050405020304" pitchFamily="18" charset="0"/>
                <a:ea typeface="Comic Sans MS" panose="030F0702030302020204" pitchFamily="66" charset="0"/>
                <a:cs typeface="Arial" panose="020B0604020202020204" pitchFamily="34" charset="0"/>
              </a:rPr>
              <a:t>.</a:t>
            </a:r>
            <a:endParaRPr lang="en-US" sz="1800">
              <a:effectLst/>
              <a:latin typeface="Calibri" panose="020F0502020204030204" pitchFamily="34" charset="0"/>
              <a:ea typeface="Calibri" panose="020F0502020204030204" pitchFamily="34" charset="0"/>
              <a:cs typeface="Arial" panose="020B0604020202020204" pitchFamily="34" charset="0"/>
            </a:endParaRPr>
          </a:p>
          <a:p>
            <a:endParaRPr lang="en-US"/>
          </a:p>
        </p:txBody>
      </p:sp>
      <p:pic>
        <p:nvPicPr>
          <p:cNvPr id="4" name="Picture 3" descr="two tree random forest">
            <a:extLst>
              <a:ext uri="{FF2B5EF4-FFF2-40B4-BE49-F238E27FC236}">
                <a16:creationId xmlns:a16="http://schemas.microsoft.com/office/drawing/2014/main" id="{5F3AA1EB-DEE3-4FD8-AE9D-4E8CF7364306}"/>
              </a:ext>
            </a:extLst>
          </p:cNvPr>
          <p:cNvPicPr/>
          <p:nvPr/>
        </p:nvPicPr>
        <p:blipFill rotWithShape="1">
          <a:blip r:embed="rId2">
            <a:extLst>
              <a:ext uri="{28A0092B-C50C-407E-A947-70E740481C1C}">
                <a14:useLocalDpi xmlns:a14="http://schemas.microsoft.com/office/drawing/2010/main" val="0"/>
              </a:ext>
            </a:extLst>
          </a:blip>
          <a:srcRect l="6137" t="9260" r="9234" b="13588"/>
          <a:stretch/>
        </p:blipFill>
        <p:spPr bwMode="auto">
          <a:xfrm>
            <a:off x="5118446" y="2428907"/>
            <a:ext cx="5445791" cy="3352514"/>
          </a:xfrm>
          <a:prstGeom prst="rect">
            <a:avLst/>
          </a:prstGeom>
          <a:ln>
            <a:noFill/>
          </a:ln>
          <a:extLst>
            <a:ext uri="{53640926-AAD7-44D8-BBD7-CCE9431645EC}">
              <a14:shadowObscured xmlns:a14="http://schemas.microsoft.com/office/drawing/2010/main"/>
            </a:ext>
          </a:extLst>
        </p:spPr>
      </p:pic>
      <p:pic>
        <p:nvPicPr>
          <p:cNvPr id="5" name="Picture 2" descr="كلية الحاسبات FCIT# (@FCITKAU) | Twitter">
            <a:extLst>
              <a:ext uri="{FF2B5EF4-FFF2-40B4-BE49-F238E27FC236}">
                <a16:creationId xmlns:a16="http://schemas.microsoft.com/office/drawing/2014/main" id="{0ECE5E32-2D77-40AA-B7BD-95F314A53E4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3A8A2C08-ACED-446B-B1E6-87FDC9ADD5B9}"/>
              </a:ext>
            </a:extLst>
          </p:cNvPr>
          <p:cNvSpPr>
            <a:spLocks noGrp="1"/>
          </p:cNvSpPr>
          <p:nvPr>
            <p:ph type="sldNum" sz="quarter" idx="12"/>
          </p:nvPr>
        </p:nvSpPr>
        <p:spPr/>
        <p:txBody>
          <a:bodyPr/>
          <a:lstStyle/>
          <a:p>
            <a:r>
              <a:rPr lang="en-US" sz="1200"/>
              <a:t>15-23</a:t>
            </a:r>
          </a:p>
        </p:txBody>
      </p:sp>
    </p:spTree>
    <p:extLst>
      <p:ext uri="{BB962C8B-B14F-4D97-AF65-F5344CB8AC3E}">
        <p14:creationId xmlns:p14="http://schemas.microsoft.com/office/powerpoint/2010/main" val="2282780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Rectangle 100">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02">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4"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0"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21"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9" name="Rectangle 125">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089A3-1A69-4BC2-BC79-E570CBB4F6B0}"/>
              </a:ext>
            </a:extLst>
          </p:cNvPr>
          <p:cNvSpPr>
            <a:spLocks noGrp="1"/>
          </p:cNvSpPr>
          <p:nvPr>
            <p:ph type="title"/>
          </p:nvPr>
        </p:nvSpPr>
        <p:spPr>
          <a:xfrm>
            <a:off x="645459" y="960120"/>
            <a:ext cx="3865695" cy="4171278"/>
          </a:xfrm>
        </p:spPr>
        <p:txBody>
          <a:bodyPr>
            <a:normAutofit/>
          </a:bodyPr>
          <a:lstStyle/>
          <a:p>
            <a:pPr algn="r"/>
            <a:r>
              <a:rPr lang="en-US" sz="4400" b="1">
                <a:solidFill>
                  <a:srgbClr val="FF0000"/>
                </a:solidFill>
                <a:latin typeface="Calibri Light"/>
                <a:cs typeface="Calibri Light"/>
              </a:rPr>
              <a:t>Results of</a:t>
            </a:r>
            <a:br>
              <a:rPr lang="en-US" sz="4400" b="1">
                <a:solidFill>
                  <a:srgbClr val="FF0000"/>
                </a:solidFill>
                <a:latin typeface="Calibri Light"/>
                <a:cs typeface="Calibri Light"/>
              </a:rPr>
            </a:br>
            <a:r>
              <a:rPr lang="en-US" sz="4400" b="1">
                <a:solidFill>
                  <a:srgbClr val="FF0000"/>
                </a:solidFill>
                <a:ea typeface="+mj-lt"/>
                <a:cs typeface="+mj-lt"/>
              </a:rPr>
              <a:t> Training</a:t>
            </a:r>
          </a:p>
        </p:txBody>
      </p:sp>
      <p:cxnSp>
        <p:nvCxnSpPr>
          <p:cNvPr id="130" name="Straight Connector 127">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BFEB3F-7BE9-46E0-A9AA-DE0A46CBD207}"/>
              </a:ext>
            </a:extLst>
          </p:cNvPr>
          <p:cNvSpPr>
            <a:spLocks noGrp="1"/>
          </p:cNvSpPr>
          <p:nvPr>
            <p:ph idx="1"/>
          </p:nvPr>
        </p:nvSpPr>
        <p:spPr>
          <a:xfrm>
            <a:off x="4992345" y="1419156"/>
            <a:ext cx="5511800" cy="4171278"/>
          </a:xfrm>
        </p:spPr>
        <p:txBody>
          <a:bodyPr vert="horz" lIns="91440" tIns="45720" rIns="91440" bIns="45720" rtlCol="0" anchor="ctr">
            <a:noAutofit/>
          </a:bodyPr>
          <a:lstStyle/>
          <a:p>
            <a:pPr>
              <a:lnSpc>
                <a:spcPct val="110000"/>
              </a:lnSpc>
              <a:buClr>
                <a:srgbClr val="A1D75F"/>
              </a:buClr>
            </a:pPr>
            <a:r>
              <a:rPr lang="en-US" sz="2400" b="1">
                <a:latin typeface="Calibri Light"/>
                <a:cs typeface="Calibri Light"/>
              </a:rPr>
              <a:t>Restaurant Data</a:t>
            </a:r>
          </a:p>
          <a:p>
            <a:pPr>
              <a:lnSpc>
                <a:spcPct val="110000"/>
              </a:lnSpc>
              <a:buClr>
                <a:srgbClr val="A1D75F"/>
              </a:buClr>
            </a:pPr>
            <a:r>
              <a:rPr lang="en-US" sz="2400" b="1">
                <a:latin typeface="Calibri Light"/>
                <a:cs typeface="Calibri Light"/>
              </a:rPr>
              <a:t>Movies  Data</a:t>
            </a:r>
          </a:p>
          <a:p>
            <a:pPr>
              <a:lnSpc>
                <a:spcPct val="110000"/>
              </a:lnSpc>
              <a:buClr>
                <a:srgbClr val="A1D75F"/>
              </a:buClr>
            </a:pPr>
            <a:r>
              <a:rPr lang="en-US" sz="2400" b="1">
                <a:latin typeface="Calibri Light"/>
                <a:cs typeface="Calibri Light"/>
              </a:rPr>
              <a:t>Hotels  Data </a:t>
            </a:r>
            <a:endParaRPr lang="en-US" sz="2400" b="1">
              <a:ea typeface="+mn-lt"/>
              <a:cs typeface="+mn-lt"/>
            </a:endParaRPr>
          </a:p>
          <a:p>
            <a:pPr>
              <a:lnSpc>
                <a:spcPct val="110000"/>
              </a:lnSpc>
              <a:buClr>
                <a:srgbClr val="A1D75F"/>
              </a:buClr>
            </a:pPr>
            <a:endParaRPr lang="en-US" sz="2400">
              <a:latin typeface="Century Schoolbook"/>
              <a:cs typeface="Calibri Light"/>
            </a:endParaRPr>
          </a:p>
          <a:p>
            <a:pPr>
              <a:lnSpc>
                <a:spcPct val="110000"/>
              </a:lnSpc>
              <a:buClr>
                <a:srgbClr val="A1D75F"/>
              </a:buClr>
            </a:pPr>
            <a:endParaRPr lang="en-US" sz="1700"/>
          </a:p>
        </p:txBody>
      </p:sp>
      <p:pic>
        <p:nvPicPr>
          <p:cNvPr id="30" name="Picture 2" descr="كلية الحاسبات FCIT# (@FCITKAU) | Twitter">
            <a:extLst>
              <a:ext uri="{FF2B5EF4-FFF2-40B4-BE49-F238E27FC236}">
                <a16:creationId xmlns:a16="http://schemas.microsoft.com/office/drawing/2014/main" id="{9DC9703C-EB60-4210-8C92-9DFAD29EE6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551" y="4389834"/>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2384C8-D367-4AD9-9A6A-B46238AD6E6C}"/>
              </a:ext>
            </a:extLst>
          </p:cNvPr>
          <p:cNvSpPr>
            <a:spLocks noGrp="1"/>
          </p:cNvSpPr>
          <p:nvPr>
            <p:ph type="sldNum" sz="quarter" idx="12"/>
          </p:nvPr>
        </p:nvSpPr>
        <p:spPr/>
        <p:txBody>
          <a:bodyPr/>
          <a:lstStyle/>
          <a:p>
            <a:r>
              <a:rPr lang="en-US" sz="1200"/>
              <a:t>16-23</a:t>
            </a:r>
          </a:p>
        </p:txBody>
      </p:sp>
    </p:spTree>
    <p:extLst>
      <p:ext uri="{BB962C8B-B14F-4D97-AF65-F5344CB8AC3E}">
        <p14:creationId xmlns:p14="http://schemas.microsoft.com/office/powerpoint/2010/main" val="2615905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C884-2A74-4172-A00D-82F56B0FB639}"/>
              </a:ext>
            </a:extLst>
          </p:cNvPr>
          <p:cNvSpPr>
            <a:spLocks noGrp="1"/>
          </p:cNvSpPr>
          <p:nvPr>
            <p:ph type="title"/>
          </p:nvPr>
        </p:nvSpPr>
        <p:spPr/>
        <p:txBody>
          <a:bodyPr>
            <a:normAutofit/>
          </a:bodyPr>
          <a:lstStyle/>
          <a:p>
            <a:r>
              <a:rPr lang="en-US" b="1">
                <a:latin typeface="Calibri Light" panose="020F0302020204030204" pitchFamily="34" charset="0"/>
                <a:cs typeface="Calibri Light" panose="020F0302020204030204" pitchFamily="34" charset="0"/>
              </a:rPr>
              <a:t>Result of</a:t>
            </a:r>
            <a:br>
              <a:rPr lang="en-US" b="1">
                <a:latin typeface="Calibri Light" panose="020F0302020204030204" pitchFamily="34" charset="0"/>
                <a:cs typeface="Calibri Light" panose="020F0302020204030204" pitchFamily="34" charset="0"/>
              </a:rPr>
            </a:br>
            <a:r>
              <a:rPr lang="en-US" b="1">
                <a:latin typeface="Calibri Light" panose="020F0302020204030204" pitchFamily="34" charset="0"/>
                <a:cs typeface="Calibri Light" panose="020F0302020204030204" pitchFamily="34" charset="0"/>
              </a:rPr>
              <a:t> Restaurant Data​</a:t>
            </a:r>
          </a:p>
        </p:txBody>
      </p:sp>
      <p:sp>
        <p:nvSpPr>
          <p:cNvPr id="3" name="Content Placeholder 2">
            <a:extLst>
              <a:ext uri="{FF2B5EF4-FFF2-40B4-BE49-F238E27FC236}">
                <a16:creationId xmlns:a16="http://schemas.microsoft.com/office/drawing/2014/main" id="{8D6CB9DF-A8C1-4301-ACD0-D507162BEF73}"/>
              </a:ext>
            </a:extLst>
          </p:cNvPr>
          <p:cNvSpPr>
            <a:spLocks noGrp="1"/>
          </p:cNvSpPr>
          <p:nvPr>
            <p:ph idx="1"/>
          </p:nvPr>
        </p:nvSpPr>
        <p:spPr>
          <a:xfrm>
            <a:off x="4713634" y="221108"/>
            <a:ext cx="6281873" cy="5248622"/>
          </a:xfrm>
        </p:spPr>
        <p:txBody>
          <a:bodyPr>
            <a:normAutofit/>
          </a:bodyPr>
          <a:lstStyle/>
          <a:p>
            <a:pPr marL="0" indent="0">
              <a:buNone/>
            </a:pPr>
            <a:r>
              <a:rPr lang="en-US" sz="2400" b="0" i="0">
                <a:solidFill>
                  <a:srgbClr val="000000"/>
                </a:solidFill>
                <a:effectLst/>
                <a:latin typeface="Arial" panose="020B0604020202020204" pitchFamily="34" charset="0"/>
              </a:rPr>
              <a:t>CountVectorizer</a:t>
            </a:r>
            <a:r>
              <a:rPr lang="en-US" sz="2400">
                <a:latin typeface="Calibri Light" panose="020F0302020204030204" pitchFamily="34" charset="0"/>
                <a:cs typeface="Calibri Light" panose="020F0302020204030204" pitchFamily="34" charset="0"/>
              </a:rPr>
              <a:t>​</a:t>
            </a:r>
          </a:p>
          <a:p>
            <a:pPr marL="0" indent="0">
              <a:buNone/>
            </a:pPr>
            <a:endParaRPr lang="en-US" sz="2400">
              <a:latin typeface="Calibri Light" panose="020F0302020204030204" pitchFamily="34" charset="0"/>
              <a:cs typeface="Calibri Light" panose="020F0302020204030204" pitchFamily="34" charset="0"/>
            </a:endParaRPr>
          </a:p>
          <a:p>
            <a:pPr marL="0" indent="0">
              <a:buNone/>
            </a:pPr>
            <a:endParaRPr lang="en-US" sz="2400">
              <a:latin typeface="Calibri Light" panose="020F0302020204030204" pitchFamily="34" charset="0"/>
              <a:cs typeface="Calibri Light" panose="020F0302020204030204" pitchFamily="34" charset="0"/>
            </a:endParaRPr>
          </a:p>
          <a:p>
            <a:pPr marL="0" indent="0">
              <a:buNone/>
            </a:pPr>
            <a:endParaRPr lang="en-US" sz="2400">
              <a:latin typeface="Calibri Light" panose="020F0302020204030204" pitchFamily="34" charset="0"/>
              <a:cs typeface="Calibri Light" panose="020F0302020204030204" pitchFamily="34" charset="0"/>
            </a:endParaRPr>
          </a:p>
          <a:p>
            <a:pPr marL="0" indent="0">
              <a:buNone/>
            </a:pPr>
            <a:r>
              <a:rPr lang="en-US" sz="2400" b="0" i="0" u="none" strike="noStrike">
                <a:solidFill>
                  <a:srgbClr val="000000"/>
                </a:solidFill>
                <a:effectLst/>
                <a:latin typeface="Arial" panose="020B0604020202020204" pitchFamily="34" charset="0"/>
              </a:rPr>
              <a:t>TF-IDF</a:t>
            </a:r>
            <a:r>
              <a:rPr lang="en-US" sz="2400" b="0" i="0">
                <a:solidFill>
                  <a:srgbClr val="000000"/>
                </a:solidFill>
                <a:effectLst/>
                <a:latin typeface="Arial" panose="020B0604020202020204" pitchFamily="34" charset="0"/>
              </a:rPr>
              <a:t>​</a:t>
            </a:r>
            <a:endParaRPr lang="en-US" sz="2400">
              <a:latin typeface="Calibri Light" panose="020F0302020204030204" pitchFamily="34" charset="0"/>
              <a:cs typeface="Calibri Light" panose="020F0302020204030204" pitchFamily="34" charset="0"/>
            </a:endParaRPr>
          </a:p>
          <a:p>
            <a:pPr marL="0" indent="0">
              <a:buNone/>
            </a:pPr>
            <a:endParaRPr lang="en-US" sz="2400">
              <a:latin typeface="Calibri Light" panose="020F0302020204030204" pitchFamily="34" charset="0"/>
              <a:cs typeface="Calibri Light" panose="020F0302020204030204" pitchFamily="34" charset="0"/>
            </a:endParaRPr>
          </a:p>
          <a:p>
            <a:pPr marL="0" indent="0">
              <a:buNone/>
            </a:pPr>
            <a:endParaRPr lang="en-US" sz="2400">
              <a:latin typeface="Calibri Light" panose="020F0302020204030204" pitchFamily="34" charset="0"/>
              <a:cs typeface="Calibri Light" panose="020F0302020204030204" pitchFamily="34" charset="0"/>
            </a:endParaRPr>
          </a:p>
        </p:txBody>
      </p:sp>
      <p:pic>
        <p:nvPicPr>
          <p:cNvPr id="11" name="Picture 2" descr="كلية الحاسبات FCIT# (@FCITKAU) | Twitter">
            <a:extLst>
              <a:ext uri="{FF2B5EF4-FFF2-40B4-BE49-F238E27FC236}">
                <a16:creationId xmlns:a16="http://schemas.microsoft.com/office/drawing/2014/main" id="{DE489C52-33EF-499E-8F7A-215C8E1735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65B0955-448B-41F6-8E80-F15FB39ECF5C}"/>
              </a:ext>
            </a:extLst>
          </p:cNvPr>
          <p:cNvSpPr>
            <a:spLocks noGrp="1"/>
          </p:cNvSpPr>
          <p:nvPr>
            <p:ph type="sldNum" sz="quarter" idx="12"/>
          </p:nvPr>
        </p:nvSpPr>
        <p:spPr/>
        <p:txBody>
          <a:bodyPr/>
          <a:lstStyle/>
          <a:p>
            <a:r>
              <a:rPr lang="en-US" sz="1200"/>
              <a:t>17-23</a:t>
            </a:r>
          </a:p>
        </p:txBody>
      </p:sp>
      <p:graphicFrame>
        <p:nvGraphicFramePr>
          <p:cNvPr id="13" name="Table 13">
            <a:extLst>
              <a:ext uri="{FF2B5EF4-FFF2-40B4-BE49-F238E27FC236}">
                <a16:creationId xmlns:a16="http://schemas.microsoft.com/office/drawing/2014/main" id="{4FBAF4C7-CC72-458A-899B-45DC9C1B4C7E}"/>
              </a:ext>
            </a:extLst>
          </p:cNvPr>
          <p:cNvGraphicFramePr>
            <a:graphicFrameLocks noGrp="1"/>
          </p:cNvGraphicFramePr>
          <p:nvPr>
            <p:extLst>
              <p:ext uri="{D42A27DB-BD31-4B8C-83A1-F6EECF244321}">
                <p14:modId xmlns:p14="http://schemas.microsoft.com/office/powerpoint/2010/main" val="3457482056"/>
              </p:ext>
            </p:extLst>
          </p:nvPr>
        </p:nvGraphicFramePr>
        <p:xfrm>
          <a:off x="4713635" y="1410867"/>
          <a:ext cx="6883054" cy="1684420"/>
        </p:xfrm>
        <a:graphic>
          <a:graphicData uri="http://schemas.openxmlformats.org/drawingml/2006/table">
            <a:tbl>
              <a:tblPr firstRow="1" bandRow="1">
                <a:tableStyleId>{5C22544A-7EE6-4342-B048-85BDC9FD1C3A}</a:tableStyleId>
              </a:tblPr>
              <a:tblGrid>
                <a:gridCol w="2215944">
                  <a:extLst>
                    <a:ext uri="{9D8B030D-6E8A-4147-A177-3AD203B41FA5}">
                      <a16:colId xmlns:a16="http://schemas.microsoft.com/office/drawing/2014/main" val="2824118787"/>
                    </a:ext>
                  </a:extLst>
                </a:gridCol>
                <a:gridCol w="1518271">
                  <a:extLst>
                    <a:ext uri="{9D8B030D-6E8A-4147-A177-3AD203B41FA5}">
                      <a16:colId xmlns:a16="http://schemas.microsoft.com/office/drawing/2014/main" val="2190673500"/>
                    </a:ext>
                  </a:extLst>
                </a:gridCol>
                <a:gridCol w="1612601">
                  <a:extLst>
                    <a:ext uri="{9D8B030D-6E8A-4147-A177-3AD203B41FA5}">
                      <a16:colId xmlns:a16="http://schemas.microsoft.com/office/drawing/2014/main" val="827766446"/>
                    </a:ext>
                  </a:extLst>
                </a:gridCol>
                <a:gridCol w="1536238">
                  <a:extLst>
                    <a:ext uri="{9D8B030D-6E8A-4147-A177-3AD203B41FA5}">
                      <a16:colId xmlns:a16="http://schemas.microsoft.com/office/drawing/2014/main" val="415819517"/>
                    </a:ext>
                  </a:extLst>
                </a:gridCol>
              </a:tblGrid>
              <a:tr h="336884">
                <a:tc>
                  <a:txBody>
                    <a:bodyPr/>
                    <a:lstStyle/>
                    <a:p>
                      <a:pPr algn="l" rtl="0" fontAlgn="auto"/>
                      <a:r>
                        <a:rPr lang="en-US" sz="1600" b="1" i="0">
                          <a:solidFill>
                            <a:srgbClr val="FFFFFF"/>
                          </a:solidFill>
                          <a:effectLst/>
                          <a:latin typeface="Arial" panose="020B0604020202020204" pitchFamily="34" charset="0"/>
                        </a:rPr>
                        <a:t>Algorithms \ N-Gram</a:t>
                      </a:r>
                    </a:p>
                  </a:txBody>
                  <a:tcPr/>
                </a:tc>
                <a:tc>
                  <a:txBody>
                    <a:bodyPr/>
                    <a:lstStyle/>
                    <a:p>
                      <a:pPr algn="ctr" rtl="0" fontAlgn="base"/>
                      <a:r>
                        <a:rPr lang="en-US" sz="1600" b="1" i="0">
                          <a:solidFill>
                            <a:srgbClr val="FFFFFF"/>
                          </a:solidFill>
                          <a:effectLst/>
                          <a:latin typeface="Arial" panose="020B0604020202020204" pitchFamily="34" charset="0"/>
                        </a:rPr>
                        <a:t>1-Gram​</a:t>
                      </a:r>
                      <a:endParaRPr lang="en-US" sz="1600" b="1" i="0">
                        <a:solidFill>
                          <a:srgbClr val="FFFFFF"/>
                        </a:solidFill>
                        <a:effectLst/>
                      </a:endParaRPr>
                    </a:p>
                  </a:txBody>
                  <a:tcPr/>
                </a:tc>
                <a:tc>
                  <a:txBody>
                    <a:bodyPr/>
                    <a:lstStyle/>
                    <a:p>
                      <a:pPr algn="ctr" rtl="0" fontAlgn="base"/>
                      <a:r>
                        <a:rPr lang="en-US" sz="1600" b="1" i="0">
                          <a:solidFill>
                            <a:srgbClr val="FFFFFF"/>
                          </a:solidFill>
                          <a:effectLst/>
                          <a:latin typeface="Arial" panose="020B0604020202020204" pitchFamily="34" charset="0"/>
                        </a:rPr>
                        <a:t>2-Gram​</a:t>
                      </a:r>
                      <a:endParaRPr lang="en-US" sz="1600" b="1" i="0">
                        <a:solidFill>
                          <a:srgbClr val="FFFFFF"/>
                        </a:solidFill>
                        <a:effectLst/>
                      </a:endParaRPr>
                    </a:p>
                  </a:txBody>
                  <a:tcPr/>
                </a:tc>
                <a:tc>
                  <a:txBody>
                    <a:bodyPr/>
                    <a:lstStyle/>
                    <a:p>
                      <a:pPr algn="ctr" rtl="0" fontAlgn="base"/>
                      <a:r>
                        <a:rPr lang="en-US" sz="1600" b="1" i="0">
                          <a:solidFill>
                            <a:srgbClr val="FFFFFF"/>
                          </a:solidFill>
                          <a:effectLst/>
                          <a:latin typeface="Arial" panose="020B0604020202020204" pitchFamily="34" charset="0"/>
                        </a:rPr>
                        <a:t>3-Gram​</a:t>
                      </a:r>
                      <a:endParaRPr lang="en-US" sz="1600" b="1" i="0">
                        <a:solidFill>
                          <a:srgbClr val="FFFFFF"/>
                        </a:solidFill>
                        <a:effectLst/>
                      </a:endParaRPr>
                    </a:p>
                  </a:txBody>
                  <a:tcPr/>
                </a:tc>
                <a:extLst>
                  <a:ext uri="{0D108BD9-81ED-4DB2-BD59-A6C34878D82A}">
                    <a16:rowId xmlns:a16="http://schemas.microsoft.com/office/drawing/2014/main" val="363071645"/>
                  </a:ext>
                </a:extLst>
              </a:tr>
              <a:tr h="336884">
                <a:tc>
                  <a:txBody>
                    <a:bodyPr/>
                    <a:lstStyle/>
                    <a:p>
                      <a:pPr algn="l" rtl="0" fontAlgn="base"/>
                      <a:r>
                        <a:rPr lang="en-US" sz="1600" b="1" i="0" u="none" strike="noStrike">
                          <a:solidFill>
                            <a:srgbClr val="000000"/>
                          </a:solidFill>
                          <a:effectLst/>
                          <a:latin typeface="Calibri" panose="020F0502020204030204" pitchFamily="34" charset="0"/>
                        </a:rPr>
                        <a:t>Naive Bayas</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0.911738</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0.971338</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0.94859</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extLst>
                  <a:ext uri="{0D108BD9-81ED-4DB2-BD59-A6C34878D82A}">
                    <a16:rowId xmlns:a16="http://schemas.microsoft.com/office/drawing/2014/main" val="4098155116"/>
                  </a:ext>
                </a:extLst>
              </a:tr>
              <a:tr h="336884">
                <a:tc>
                  <a:txBody>
                    <a:bodyPr/>
                    <a:lstStyle/>
                    <a:p>
                      <a:pPr algn="l" rtl="0" fontAlgn="base"/>
                      <a:r>
                        <a:rPr lang="en-US" sz="1600" b="1" i="0" u="none" strike="noStrike">
                          <a:solidFill>
                            <a:srgbClr val="000000"/>
                          </a:solidFill>
                          <a:effectLst/>
                          <a:latin typeface="Calibri" panose="020F0502020204030204" pitchFamily="34" charset="0"/>
                        </a:rPr>
                        <a:t>Logistic Regression</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0.953594</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0.982712</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0.984531</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extLst>
                  <a:ext uri="{0D108BD9-81ED-4DB2-BD59-A6C34878D82A}">
                    <a16:rowId xmlns:a16="http://schemas.microsoft.com/office/drawing/2014/main" val="1853153785"/>
                  </a:ext>
                </a:extLst>
              </a:tr>
              <a:tr h="336884">
                <a:tc>
                  <a:txBody>
                    <a:bodyPr/>
                    <a:lstStyle/>
                    <a:p>
                      <a:pPr algn="l" rtl="0" fontAlgn="base"/>
                      <a:r>
                        <a:rPr lang="en-US" sz="1600" b="1" i="0" u="none" strike="noStrike">
                          <a:solidFill>
                            <a:srgbClr val="000000"/>
                          </a:solidFill>
                          <a:effectLst/>
                          <a:latin typeface="Calibri" panose="020F0502020204030204" pitchFamily="34" charset="0"/>
                        </a:rPr>
                        <a:t>SVM</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0.933121</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0.932666</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0.922202</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extLst>
                  <a:ext uri="{0D108BD9-81ED-4DB2-BD59-A6C34878D82A}">
                    <a16:rowId xmlns:a16="http://schemas.microsoft.com/office/drawing/2014/main" val="3879175459"/>
                  </a:ext>
                </a:extLst>
              </a:tr>
              <a:tr h="336884">
                <a:tc>
                  <a:txBody>
                    <a:bodyPr/>
                    <a:lstStyle/>
                    <a:p>
                      <a:pPr algn="l" rtl="0" fontAlgn="base"/>
                      <a:r>
                        <a:rPr lang="en-US" sz="1600" b="1" i="0" u="none" strike="noStrike">
                          <a:solidFill>
                            <a:srgbClr val="000000"/>
                          </a:solidFill>
                          <a:effectLst/>
                          <a:latin typeface="Calibri" panose="020F0502020204030204" pitchFamily="34" charset="0"/>
                        </a:rPr>
                        <a:t>Random forest</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0.978617</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0.974977</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0.973612</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extLst>
                  <a:ext uri="{0D108BD9-81ED-4DB2-BD59-A6C34878D82A}">
                    <a16:rowId xmlns:a16="http://schemas.microsoft.com/office/drawing/2014/main" val="851958586"/>
                  </a:ext>
                </a:extLst>
              </a:tr>
            </a:tbl>
          </a:graphicData>
        </a:graphic>
      </p:graphicFrame>
      <p:graphicFrame>
        <p:nvGraphicFramePr>
          <p:cNvPr id="14" name="Table 13">
            <a:extLst>
              <a:ext uri="{FF2B5EF4-FFF2-40B4-BE49-F238E27FC236}">
                <a16:creationId xmlns:a16="http://schemas.microsoft.com/office/drawing/2014/main" id="{8BBB6841-D1F5-489A-AC9B-8387711626CA}"/>
              </a:ext>
            </a:extLst>
          </p:cNvPr>
          <p:cNvGraphicFramePr>
            <a:graphicFrameLocks noGrp="1"/>
          </p:cNvGraphicFramePr>
          <p:nvPr>
            <p:extLst>
              <p:ext uri="{D42A27DB-BD31-4B8C-83A1-F6EECF244321}">
                <p14:modId xmlns:p14="http://schemas.microsoft.com/office/powerpoint/2010/main" val="2711620089"/>
              </p:ext>
            </p:extLst>
          </p:nvPr>
        </p:nvGraphicFramePr>
        <p:xfrm>
          <a:off x="4784805" y="3637235"/>
          <a:ext cx="6759496" cy="1684420"/>
        </p:xfrm>
        <a:graphic>
          <a:graphicData uri="http://schemas.openxmlformats.org/drawingml/2006/table">
            <a:tbl>
              <a:tblPr firstRow="1" bandRow="1">
                <a:tableStyleId>{5C22544A-7EE6-4342-B048-85BDC9FD1C3A}</a:tableStyleId>
              </a:tblPr>
              <a:tblGrid>
                <a:gridCol w="2176165">
                  <a:extLst>
                    <a:ext uri="{9D8B030D-6E8A-4147-A177-3AD203B41FA5}">
                      <a16:colId xmlns:a16="http://schemas.microsoft.com/office/drawing/2014/main" val="2824118787"/>
                    </a:ext>
                  </a:extLst>
                </a:gridCol>
                <a:gridCol w="1491016">
                  <a:extLst>
                    <a:ext uri="{9D8B030D-6E8A-4147-A177-3AD203B41FA5}">
                      <a16:colId xmlns:a16="http://schemas.microsoft.com/office/drawing/2014/main" val="2190673500"/>
                    </a:ext>
                  </a:extLst>
                </a:gridCol>
                <a:gridCol w="1583653">
                  <a:extLst>
                    <a:ext uri="{9D8B030D-6E8A-4147-A177-3AD203B41FA5}">
                      <a16:colId xmlns:a16="http://schemas.microsoft.com/office/drawing/2014/main" val="827766446"/>
                    </a:ext>
                  </a:extLst>
                </a:gridCol>
                <a:gridCol w="1508662">
                  <a:extLst>
                    <a:ext uri="{9D8B030D-6E8A-4147-A177-3AD203B41FA5}">
                      <a16:colId xmlns:a16="http://schemas.microsoft.com/office/drawing/2014/main" val="415819517"/>
                    </a:ext>
                  </a:extLst>
                </a:gridCol>
              </a:tblGrid>
              <a:tr h="336884">
                <a:tc>
                  <a:txBody>
                    <a:bodyPr/>
                    <a:lstStyle/>
                    <a:p>
                      <a:pPr algn="l" rtl="0" fontAlgn="auto"/>
                      <a:r>
                        <a:rPr lang="en-US" sz="1600" b="1" i="0">
                          <a:solidFill>
                            <a:srgbClr val="FFFFFF"/>
                          </a:solidFill>
                          <a:effectLst/>
                          <a:latin typeface="Arial" panose="020B0604020202020204" pitchFamily="34" charset="0"/>
                        </a:rPr>
                        <a:t>Algorithms \ N-Gram</a:t>
                      </a:r>
                    </a:p>
                  </a:txBody>
                  <a:tcPr/>
                </a:tc>
                <a:tc>
                  <a:txBody>
                    <a:bodyPr/>
                    <a:lstStyle/>
                    <a:p>
                      <a:pPr algn="ctr" rtl="0" fontAlgn="base"/>
                      <a:r>
                        <a:rPr lang="en-US" sz="1600" b="1" i="0">
                          <a:solidFill>
                            <a:srgbClr val="FFFFFF"/>
                          </a:solidFill>
                          <a:effectLst/>
                          <a:latin typeface="Arial" panose="020B0604020202020204" pitchFamily="34" charset="0"/>
                        </a:rPr>
                        <a:t>1-Gram​</a:t>
                      </a:r>
                      <a:endParaRPr lang="en-US" sz="1600" b="1" i="0">
                        <a:solidFill>
                          <a:srgbClr val="FFFFFF"/>
                        </a:solidFill>
                        <a:effectLst/>
                      </a:endParaRPr>
                    </a:p>
                  </a:txBody>
                  <a:tcPr/>
                </a:tc>
                <a:tc>
                  <a:txBody>
                    <a:bodyPr/>
                    <a:lstStyle/>
                    <a:p>
                      <a:pPr algn="ctr" rtl="0" fontAlgn="base"/>
                      <a:r>
                        <a:rPr lang="en-US" sz="1600" b="1" i="0">
                          <a:solidFill>
                            <a:srgbClr val="FFFFFF"/>
                          </a:solidFill>
                          <a:effectLst/>
                          <a:latin typeface="Arial" panose="020B0604020202020204" pitchFamily="34" charset="0"/>
                        </a:rPr>
                        <a:t>2-Gram​</a:t>
                      </a:r>
                      <a:endParaRPr lang="en-US" sz="1600" b="1" i="0">
                        <a:solidFill>
                          <a:srgbClr val="FFFFFF"/>
                        </a:solidFill>
                        <a:effectLst/>
                      </a:endParaRPr>
                    </a:p>
                  </a:txBody>
                  <a:tcPr/>
                </a:tc>
                <a:tc>
                  <a:txBody>
                    <a:bodyPr/>
                    <a:lstStyle/>
                    <a:p>
                      <a:pPr algn="ctr" rtl="0" fontAlgn="base"/>
                      <a:r>
                        <a:rPr lang="en-US" sz="1600" b="1" i="0">
                          <a:solidFill>
                            <a:srgbClr val="FFFFFF"/>
                          </a:solidFill>
                          <a:effectLst/>
                          <a:latin typeface="Arial" panose="020B0604020202020204" pitchFamily="34" charset="0"/>
                        </a:rPr>
                        <a:t>3-Gram​</a:t>
                      </a:r>
                      <a:endParaRPr lang="en-US" sz="1600" b="1" i="0">
                        <a:solidFill>
                          <a:srgbClr val="FFFFFF"/>
                        </a:solidFill>
                        <a:effectLst/>
                      </a:endParaRPr>
                    </a:p>
                  </a:txBody>
                  <a:tcPr/>
                </a:tc>
                <a:extLst>
                  <a:ext uri="{0D108BD9-81ED-4DB2-BD59-A6C34878D82A}">
                    <a16:rowId xmlns:a16="http://schemas.microsoft.com/office/drawing/2014/main" val="363071645"/>
                  </a:ext>
                </a:extLst>
              </a:tr>
              <a:tr h="336884">
                <a:tc>
                  <a:txBody>
                    <a:bodyPr/>
                    <a:lstStyle/>
                    <a:p>
                      <a:pPr algn="l" rtl="0" fontAlgn="base"/>
                      <a:r>
                        <a:rPr lang="en-US" sz="1600" b="1" i="0" u="none" strike="noStrike">
                          <a:solidFill>
                            <a:srgbClr val="000000"/>
                          </a:solidFill>
                          <a:effectLst/>
                          <a:latin typeface="Calibri" panose="020F0502020204030204" pitchFamily="34" charset="0"/>
                        </a:rPr>
                        <a:t>Naive Bayas</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0.911738</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0.971338</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0.94859</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extLst>
                  <a:ext uri="{0D108BD9-81ED-4DB2-BD59-A6C34878D82A}">
                    <a16:rowId xmlns:a16="http://schemas.microsoft.com/office/drawing/2014/main" val="4098155116"/>
                  </a:ext>
                </a:extLst>
              </a:tr>
              <a:tr h="336884">
                <a:tc>
                  <a:txBody>
                    <a:bodyPr/>
                    <a:lstStyle/>
                    <a:p>
                      <a:pPr algn="l" rtl="0" fontAlgn="base"/>
                      <a:r>
                        <a:rPr lang="en-US" sz="1600" b="1" i="0" u="none" strike="noStrike">
                          <a:solidFill>
                            <a:srgbClr val="000000"/>
                          </a:solidFill>
                          <a:effectLst/>
                          <a:latin typeface="Calibri" panose="020F0502020204030204" pitchFamily="34" charset="0"/>
                        </a:rPr>
                        <a:t>Logistic Regression</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0.953594</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0.982712</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0.984531</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extLst>
                  <a:ext uri="{0D108BD9-81ED-4DB2-BD59-A6C34878D82A}">
                    <a16:rowId xmlns:a16="http://schemas.microsoft.com/office/drawing/2014/main" val="1853153785"/>
                  </a:ext>
                </a:extLst>
              </a:tr>
              <a:tr h="336884">
                <a:tc>
                  <a:txBody>
                    <a:bodyPr/>
                    <a:lstStyle/>
                    <a:p>
                      <a:pPr algn="l" rtl="0" fontAlgn="base"/>
                      <a:r>
                        <a:rPr lang="en-US" sz="1600" b="1" i="0" u="none" strike="noStrike">
                          <a:solidFill>
                            <a:srgbClr val="000000"/>
                          </a:solidFill>
                          <a:effectLst/>
                          <a:latin typeface="Calibri" panose="020F0502020204030204" pitchFamily="34" charset="0"/>
                        </a:rPr>
                        <a:t>SVM</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0.933121</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0.932666</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0.922202</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extLst>
                  <a:ext uri="{0D108BD9-81ED-4DB2-BD59-A6C34878D82A}">
                    <a16:rowId xmlns:a16="http://schemas.microsoft.com/office/drawing/2014/main" val="3879175459"/>
                  </a:ext>
                </a:extLst>
              </a:tr>
              <a:tr h="336884">
                <a:tc>
                  <a:txBody>
                    <a:bodyPr/>
                    <a:lstStyle/>
                    <a:p>
                      <a:pPr algn="l" rtl="0" fontAlgn="base"/>
                      <a:r>
                        <a:rPr lang="en-US" sz="1600" b="1" i="0" u="none" strike="noStrike">
                          <a:solidFill>
                            <a:srgbClr val="000000"/>
                          </a:solidFill>
                          <a:effectLst/>
                          <a:latin typeface="Calibri" panose="020F0502020204030204" pitchFamily="34" charset="0"/>
                        </a:rPr>
                        <a:t>Random forest</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0.978617</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0.974977</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panose="020F0502020204030204" pitchFamily="34" charset="0"/>
                        </a:rPr>
                        <a:t>0.973612</a:t>
                      </a:r>
                      <a:r>
                        <a:rPr lang="en-US" sz="1600" b="0" i="0">
                          <a:solidFill>
                            <a:srgbClr val="000000"/>
                          </a:solidFill>
                          <a:effectLst/>
                          <a:latin typeface="Calibri" panose="020F0502020204030204" pitchFamily="34" charset="0"/>
                        </a:rPr>
                        <a:t>​</a:t>
                      </a:r>
                      <a:endParaRPr lang="en-US" sz="1600" b="0" i="0">
                        <a:solidFill>
                          <a:srgbClr val="000000"/>
                        </a:solidFill>
                        <a:effectLst/>
                      </a:endParaRPr>
                    </a:p>
                  </a:txBody>
                  <a:tcPr anchor="b"/>
                </a:tc>
                <a:extLst>
                  <a:ext uri="{0D108BD9-81ED-4DB2-BD59-A6C34878D82A}">
                    <a16:rowId xmlns:a16="http://schemas.microsoft.com/office/drawing/2014/main" val="851958586"/>
                  </a:ext>
                </a:extLst>
              </a:tr>
            </a:tbl>
          </a:graphicData>
        </a:graphic>
      </p:graphicFrame>
      <p:sp>
        <p:nvSpPr>
          <p:cNvPr id="8" name="Rectangle 7">
            <a:extLst>
              <a:ext uri="{FF2B5EF4-FFF2-40B4-BE49-F238E27FC236}">
                <a16:creationId xmlns:a16="http://schemas.microsoft.com/office/drawing/2014/main" id="{B38B3D83-CD51-4677-BA99-A6EDE6692557}"/>
              </a:ext>
            </a:extLst>
          </p:cNvPr>
          <p:cNvSpPr/>
          <p:nvPr/>
        </p:nvSpPr>
        <p:spPr>
          <a:xfrm>
            <a:off x="10059745" y="2071464"/>
            <a:ext cx="1484556" cy="355002"/>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8611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C884-2A74-4172-A00D-82F56B0FB639}"/>
              </a:ext>
            </a:extLst>
          </p:cNvPr>
          <p:cNvSpPr>
            <a:spLocks noGrp="1"/>
          </p:cNvSpPr>
          <p:nvPr>
            <p:ph type="title"/>
          </p:nvPr>
        </p:nvSpPr>
        <p:spPr/>
        <p:txBody>
          <a:bodyPr>
            <a:normAutofit/>
          </a:bodyPr>
          <a:lstStyle/>
          <a:p>
            <a:r>
              <a:rPr lang="en-US" b="1">
                <a:latin typeface="Calibri Light" panose="020F0302020204030204" pitchFamily="34" charset="0"/>
                <a:cs typeface="Calibri Light" panose="020F0302020204030204" pitchFamily="34" charset="0"/>
              </a:rPr>
              <a:t>Result of</a:t>
            </a:r>
            <a:br>
              <a:rPr lang="en-US" b="1">
                <a:latin typeface="Calibri Light" panose="020F0302020204030204" pitchFamily="34" charset="0"/>
                <a:cs typeface="Calibri Light" panose="020F0302020204030204" pitchFamily="34" charset="0"/>
              </a:rPr>
            </a:br>
            <a:r>
              <a:rPr lang="en-US" b="1">
                <a:latin typeface="Calibri Light" panose="020F0302020204030204" pitchFamily="34" charset="0"/>
                <a:cs typeface="Calibri Light" panose="020F0302020204030204" pitchFamily="34" charset="0"/>
              </a:rPr>
              <a:t> Movies  Data​</a:t>
            </a:r>
          </a:p>
        </p:txBody>
      </p:sp>
      <p:sp>
        <p:nvSpPr>
          <p:cNvPr id="3" name="Content Placeholder 2">
            <a:extLst>
              <a:ext uri="{FF2B5EF4-FFF2-40B4-BE49-F238E27FC236}">
                <a16:creationId xmlns:a16="http://schemas.microsoft.com/office/drawing/2014/main" id="{8D6CB9DF-A8C1-4301-ACD0-D507162BEF73}"/>
              </a:ext>
            </a:extLst>
          </p:cNvPr>
          <p:cNvSpPr>
            <a:spLocks noGrp="1"/>
          </p:cNvSpPr>
          <p:nvPr>
            <p:ph idx="1"/>
          </p:nvPr>
        </p:nvSpPr>
        <p:spPr>
          <a:xfrm>
            <a:off x="4713634" y="221108"/>
            <a:ext cx="6281873" cy="5248622"/>
          </a:xfrm>
        </p:spPr>
        <p:txBody>
          <a:bodyPr>
            <a:normAutofit/>
          </a:bodyPr>
          <a:lstStyle/>
          <a:p>
            <a:pPr marL="0" indent="0">
              <a:buNone/>
            </a:pPr>
            <a:r>
              <a:rPr lang="en-US" sz="2400" b="0" i="0">
                <a:solidFill>
                  <a:srgbClr val="000000"/>
                </a:solidFill>
                <a:effectLst/>
                <a:latin typeface="Arial" panose="020B0604020202020204" pitchFamily="34" charset="0"/>
              </a:rPr>
              <a:t>CountVectorizer</a:t>
            </a:r>
            <a:r>
              <a:rPr lang="en-US" sz="2400">
                <a:latin typeface="Calibri Light" panose="020F0302020204030204" pitchFamily="34" charset="0"/>
                <a:cs typeface="Calibri Light" panose="020F0302020204030204" pitchFamily="34" charset="0"/>
              </a:rPr>
              <a:t>​</a:t>
            </a:r>
          </a:p>
          <a:p>
            <a:pPr marL="0" indent="0">
              <a:buNone/>
            </a:pPr>
            <a:endParaRPr lang="en-US" sz="2400">
              <a:latin typeface="Calibri Light" panose="020F0302020204030204" pitchFamily="34" charset="0"/>
              <a:cs typeface="Calibri Light" panose="020F0302020204030204" pitchFamily="34" charset="0"/>
            </a:endParaRPr>
          </a:p>
          <a:p>
            <a:pPr marL="0" indent="0">
              <a:buNone/>
            </a:pPr>
            <a:endParaRPr lang="en-US" sz="2400">
              <a:latin typeface="Calibri Light" panose="020F0302020204030204" pitchFamily="34" charset="0"/>
              <a:cs typeface="Calibri Light" panose="020F0302020204030204" pitchFamily="34" charset="0"/>
            </a:endParaRPr>
          </a:p>
          <a:p>
            <a:pPr marL="0" indent="0">
              <a:buNone/>
            </a:pPr>
            <a:endParaRPr lang="en-US" sz="2400">
              <a:latin typeface="Calibri Light" panose="020F0302020204030204" pitchFamily="34" charset="0"/>
              <a:cs typeface="Calibri Light" panose="020F0302020204030204" pitchFamily="34" charset="0"/>
            </a:endParaRPr>
          </a:p>
          <a:p>
            <a:pPr marL="0" indent="0">
              <a:buNone/>
            </a:pPr>
            <a:r>
              <a:rPr lang="en-US" sz="2400" b="0" i="0" u="none" strike="noStrike">
                <a:solidFill>
                  <a:srgbClr val="000000"/>
                </a:solidFill>
                <a:effectLst/>
                <a:latin typeface="Arial" panose="020B0604020202020204" pitchFamily="34" charset="0"/>
              </a:rPr>
              <a:t>TF-IDF</a:t>
            </a:r>
            <a:r>
              <a:rPr lang="en-US" sz="2400" b="0" i="0">
                <a:solidFill>
                  <a:srgbClr val="000000"/>
                </a:solidFill>
                <a:effectLst/>
                <a:latin typeface="Arial" panose="020B0604020202020204" pitchFamily="34" charset="0"/>
              </a:rPr>
              <a:t>​</a:t>
            </a:r>
            <a:endParaRPr lang="en-US" sz="2400">
              <a:latin typeface="Calibri Light" panose="020F0302020204030204" pitchFamily="34" charset="0"/>
              <a:cs typeface="Calibri Light" panose="020F0302020204030204" pitchFamily="34" charset="0"/>
            </a:endParaRPr>
          </a:p>
          <a:p>
            <a:pPr marL="0" indent="0">
              <a:buNone/>
            </a:pPr>
            <a:endParaRPr lang="en-US" sz="2400">
              <a:latin typeface="Calibri Light" panose="020F0302020204030204" pitchFamily="34" charset="0"/>
              <a:cs typeface="Calibri Light" panose="020F0302020204030204" pitchFamily="34" charset="0"/>
            </a:endParaRPr>
          </a:p>
          <a:p>
            <a:pPr marL="0" indent="0">
              <a:buNone/>
            </a:pPr>
            <a:endParaRPr lang="en-US" sz="2400">
              <a:latin typeface="Calibri Light" panose="020F0302020204030204" pitchFamily="34" charset="0"/>
              <a:cs typeface="Calibri Light" panose="020F0302020204030204" pitchFamily="34" charset="0"/>
            </a:endParaRPr>
          </a:p>
        </p:txBody>
      </p:sp>
      <p:pic>
        <p:nvPicPr>
          <p:cNvPr id="11" name="Picture 2" descr="كلية الحاسبات FCIT# (@FCITKAU) | Twitter">
            <a:extLst>
              <a:ext uri="{FF2B5EF4-FFF2-40B4-BE49-F238E27FC236}">
                <a16:creationId xmlns:a16="http://schemas.microsoft.com/office/drawing/2014/main" id="{DE489C52-33EF-499E-8F7A-215C8E1735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65B0955-448B-41F6-8E80-F15FB39ECF5C}"/>
              </a:ext>
            </a:extLst>
          </p:cNvPr>
          <p:cNvSpPr>
            <a:spLocks noGrp="1"/>
          </p:cNvSpPr>
          <p:nvPr>
            <p:ph type="sldNum" sz="quarter" idx="12"/>
          </p:nvPr>
        </p:nvSpPr>
        <p:spPr/>
        <p:txBody>
          <a:bodyPr/>
          <a:lstStyle/>
          <a:p>
            <a:r>
              <a:rPr lang="en-US" sz="1200"/>
              <a:t>18-23</a:t>
            </a:r>
          </a:p>
        </p:txBody>
      </p:sp>
      <p:graphicFrame>
        <p:nvGraphicFramePr>
          <p:cNvPr id="13" name="Table 13">
            <a:extLst>
              <a:ext uri="{FF2B5EF4-FFF2-40B4-BE49-F238E27FC236}">
                <a16:creationId xmlns:a16="http://schemas.microsoft.com/office/drawing/2014/main" id="{4FBAF4C7-CC72-458A-899B-45DC9C1B4C7E}"/>
              </a:ext>
            </a:extLst>
          </p:cNvPr>
          <p:cNvGraphicFramePr>
            <a:graphicFrameLocks noGrp="1"/>
          </p:cNvGraphicFramePr>
          <p:nvPr>
            <p:extLst>
              <p:ext uri="{D42A27DB-BD31-4B8C-83A1-F6EECF244321}">
                <p14:modId xmlns:p14="http://schemas.microsoft.com/office/powerpoint/2010/main" val="3858396117"/>
              </p:ext>
            </p:extLst>
          </p:nvPr>
        </p:nvGraphicFramePr>
        <p:xfrm>
          <a:off x="4713635" y="1410867"/>
          <a:ext cx="6883054" cy="1684420"/>
        </p:xfrm>
        <a:graphic>
          <a:graphicData uri="http://schemas.openxmlformats.org/drawingml/2006/table">
            <a:tbl>
              <a:tblPr firstRow="1" bandRow="1">
                <a:tableStyleId>{5C22544A-7EE6-4342-B048-85BDC9FD1C3A}</a:tableStyleId>
              </a:tblPr>
              <a:tblGrid>
                <a:gridCol w="2215944">
                  <a:extLst>
                    <a:ext uri="{9D8B030D-6E8A-4147-A177-3AD203B41FA5}">
                      <a16:colId xmlns:a16="http://schemas.microsoft.com/office/drawing/2014/main" val="2824118787"/>
                    </a:ext>
                  </a:extLst>
                </a:gridCol>
                <a:gridCol w="1518271">
                  <a:extLst>
                    <a:ext uri="{9D8B030D-6E8A-4147-A177-3AD203B41FA5}">
                      <a16:colId xmlns:a16="http://schemas.microsoft.com/office/drawing/2014/main" val="2190673500"/>
                    </a:ext>
                  </a:extLst>
                </a:gridCol>
                <a:gridCol w="1612601">
                  <a:extLst>
                    <a:ext uri="{9D8B030D-6E8A-4147-A177-3AD203B41FA5}">
                      <a16:colId xmlns:a16="http://schemas.microsoft.com/office/drawing/2014/main" val="827766446"/>
                    </a:ext>
                  </a:extLst>
                </a:gridCol>
                <a:gridCol w="1536238">
                  <a:extLst>
                    <a:ext uri="{9D8B030D-6E8A-4147-A177-3AD203B41FA5}">
                      <a16:colId xmlns:a16="http://schemas.microsoft.com/office/drawing/2014/main" val="415819517"/>
                    </a:ext>
                  </a:extLst>
                </a:gridCol>
              </a:tblGrid>
              <a:tr h="336884">
                <a:tc>
                  <a:txBody>
                    <a:bodyPr/>
                    <a:lstStyle/>
                    <a:p>
                      <a:pPr algn="l" rtl="0" fontAlgn="auto"/>
                      <a:r>
                        <a:rPr lang="en-US" sz="1600" b="1" i="0">
                          <a:solidFill>
                            <a:srgbClr val="FFFFFF"/>
                          </a:solidFill>
                          <a:effectLst/>
                          <a:latin typeface="Arial" panose="020B0604020202020204" pitchFamily="34" charset="0"/>
                        </a:rPr>
                        <a:t>Algorithms \ N-Gram</a:t>
                      </a:r>
                    </a:p>
                  </a:txBody>
                  <a:tcPr/>
                </a:tc>
                <a:tc>
                  <a:txBody>
                    <a:bodyPr/>
                    <a:lstStyle/>
                    <a:p>
                      <a:pPr algn="l" rtl="0" fontAlgn="base"/>
                      <a:r>
                        <a:rPr lang="en-US" sz="1600" b="1" i="0">
                          <a:solidFill>
                            <a:srgbClr val="FFFFFF"/>
                          </a:solidFill>
                          <a:effectLst/>
                          <a:latin typeface="Arial" panose="020B0604020202020204" pitchFamily="34" charset="0"/>
                        </a:rPr>
                        <a:t>1-Gram​</a:t>
                      </a:r>
                      <a:endParaRPr lang="en-US" sz="1600" b="1" i="0">
                        <a:solidFill>
                          <a:srgbClr val="FFFFFF"/>
                        </a:solidFill>
                        <a:effectLst/>
                      </a:endParaRPr>
                    </a:p>
                  </a:txBody>
                  <a:tcPr/>
                </a:tc>
                <a:tc>
                  <a:txBody>
                    <a:bodyPr/>
                    <a:lstStyle/>
                    <a:p>
                      <a:pPr algn="l" rtl="0" fontAlgn="base"/>
                      <a:r>
                        <a:rPr lang="en-US" sz="1600" b="1" i="0">
                          <a:solidFill>
                            <a:srgbClr val="FFFFFF"/>
                          </a:solidFill>
                          <a:effectLst/>
                          <a:latin typeface="Arial" panose="020B0604020202020204" pitchFamily="34" charset="0"/>
                        </a:rPr>
                        <a:t>2-Gram​</a:t>
                      </a:r>
                      <a:endParaRPr lang="en-US" sz="1600" b="1" i="0">
                        <a:solidFill>
                          <a:srgbClr val="FFFFFF"/>
                        </a:solidFill>
                        <a:effectLst/>
                      </a:endParaRPr>
                    </a:p>
                  </a:txBody>
                  <a:tcPr/>
                </a:tc>
                <a:tc>
                  <a:txBody>
                    <a:bodyPr/>
                    <a:lstStyle/>
                    <a:p>
                      <a:pPr algn="l" rtl="0" fontAlgn="base"/>
                      <a:r>
                        <a:rPr lang="en-US" sz="1600" b="1" i="0">
                          <a:solidFill>
                            <a:srgbClr val="FFFFFF"/>
                          </a:solidFill>
                          <a:effectLst/>
                          <a:latin typeface="Arial" panose="020B0604020202020204" pitchFamily="34" charset="0"/>
                        </a:rPr>
                        <a:t>3-Gram​</a:t>
                      </a:r>
                      <a:endParaRPr lang="en-US" sz="1600" b="1" i="0">
                        <a:solidFill>
                          <a:srgbClr val="FFFFFF"/>
                        </a:solidFill>
                        <a:effectLst/>
                      </a:endParaRPr>
                    </a:p>
                  </a:txBody>
                  <a:tcPr/>
                </a:tc>
                <a:extLst>
                  <a:ext uri="{0D108BD9-81ED-4DB2-BD59-A6C34878D82A}">
                    <a16:rowId xmlns:a16="http://schemas.microsoft.com/office/drawing/2014/main" val="363071645"/>
                  </a:ext>
                </a:extLst>
              </a:tr>
              <a:tr h="336884">
                <a:tc>
                  <a:txBody>
                    <a:bodyPr/>
                    <a:lstStyle/>
                    <a:p>
                      <a:pPr algn="l" rtl="0" fontAlgn="base"/>
                      <a:r>
                        <a:rPr lang="en-US" sz="1600" b="1" i="0" u="none" strike="noStrike">
                          <a:solidFill>
                            <a:srgbClr val="000000"/>
                          </a:solidFill>
                          <a:effectLst/>
                          <a:latin typeface="Calibri" panose="020F0502020204030204" pitchFamily="34" charset="0"/>
                        </a:rPr>
                        <a:t>Naive Bayas</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fontAlgn="b"/>
                      <a:r>
                        <a:rPr lang="en-US" sz="1600" b="0" i="0" u="none" strike="noStrike">
                          <a:solidFill>
                            <a:srgbClr val="000000"/>
                          </a:solidFill>
                          <a:effectLst/>
                          <a:latin typeface="Calibri" panose="020F0502020204030204" pitchFamily="34" charset="0"/>
                        </a:rPr>
                        <a:t> 0.627451</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0.555556</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0.287582</a:t>
                      </a:r>
                    </a:p>
                  </a:txBody>
                  <a:tcPr marL="7620" marR="7620" marT="7620" marB="0" anchor="b"/>
                </a:tc>
                <a:extLst>
                  <a:ext uri="{0D108BD9-81ED-4DB2-BD59-A6C34878D82A}">
                    <a16:rowId xmlns:a16="http://schemas.microsoft.com/office/drawing/2014/main" val="4098155116"/>
                  </a:ext>
                </a:extLst>
              </a:tr>
              <a:tr h="336884">
                <a:tc>
                  <a:txBody>
                    <a:bodyPr/>
                    <a:lstStyle/>
                    <a:p>
                      <a:pPr algn="l" rtl="0" fontAlgn="base"/>
                      <a:r>
                        <a:rPr lang="en-US" sz="1600" b="1" i="0" u="none" strike="noStrike">
                          <a:solidFill>
                            <a:srgbClr val="000000"/>
                          </a:solidFill>
                          <a:effectLst/>
                          <a:latin typeface="Calibri" panose="020F0502020204030204" pitchFamily="34" charset="0"/>
                        </a:rPr>
                        <a:t>Logistic Regression</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fontAlgn="b"/>
                      <a:r>
                        <a:rPr lang="en-US" sz="1600" b="0" i="0" u="none" strike="noStrike">
                          <a:solidFill>
                            <a:srgbClr val="000000"/>
                          </a:solidFill>
                          <a:effectLst/>
                          <a:latin typeface="Calibri" panose="020F0502020204030204" pitchFamily="34" charset="0"/>
                        </a:rPr>
                        <a:t> 0.679739</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0.614379</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0.594771</a:t>
                      </a:r>
                    </a:p>
                  </a:txBody>
                  <a:tcPr marL="7620" marR="7620" marT="7620" marB="0" anchor="b"/>
                </a:tc>
                <a:extLst>
                  <a:ext uri="{0D108BD9-81ED-4DB2-BD59-A6C34878D82A}">
                    <a16:rowId xmlns:a16="http://schemas.microsoft.com/office/drawing/2014/main" val="1853153785"/>
                  </a:ext>
                </a:extLst>
              </a:tr>
              <a:tr h="336884">
                <a:tc>
                  <a:txBody>
                    <a:bodyPr/>
                    <a:lstStyle/>
                    <a:p>
                      <a:pPr algn="l" rtl="0" fontAlgn="base"/>
                      <a:r>
                        <a:rPr lang="en-US" sz="1600" b="1" i="0" u="none" strike="noStrike">
                          <a:solidFill>
                            <a:srgbClr val="000000"/>
                          </a:solidFill>
                          <a:effectLst/>
                          <a:latin typeface="Calibri" panose="020F0502020204030204" pitchFamily="34" charset="0"/>
                        </a:rPr>
                        <a:t>SVM</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fontAlgn="b"/>
                      <a:r>
                        <a:rPr lang="en-US" sz="1600" b="0" i="0" u="none" strike="noStrike">
                          <a:solidFill>
                            <a:srgbClr val="000000"/>
                          </a:solidFill>
                          <a:effectLst/>
                          <a:latin typeface="Calibri" panose="020F0502020204030204" pitchFamily="34" charset="0"/>
                        </a:rPr>
                        <a:t> 0.594771</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0.594771</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0.594771</a:t>
                      </a:r>
                    </a:p>
                  </a:txBody>
                  <a:tcPr marL="7620" marR="7620" marT="7620" marB="0" anchor="b"/>
                </a:tc>
                <a:extLst>
                  <a:ext uri="{0D108BD9-81ED-4DB2-BD59-A6C34878D82A}">
                    <a16:rowId xmlns:a16="http://schemas.microsoft.com/office/drawing/2014/main" val="3879175459"/>
                  </a:ext>
                </a:extLst>
              </a:tr>
              <a:tr h="336884">
                <a:tc>
                  <a:txBody>
                    <a:bodyPr/>
                    <a:lstStyle/>
                    <a:p>
                      <a:pPr algn="l" rtl="0" fontAlgn="base"/>
                      <a:r>
                        <a:rPr lang="en-US" sz="1600" b="1" i="0" u="none" strike="noStrike">
                          <a:solidFill>
                            <a:srgbClr val="000000"/>
                          </a:solidFill>
                          <a:effectLst/>
                          <a:latin typeface="Calibri" panose="020F0502020204030204" pitchFamily="34" charset="0"/>
                        </a:rPr>
                        <a:t>Random forest</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fontAlgn="b"/>
                      <a:r>
                        <a:rPr lang="en-US" sz="1600" b="0" i="0" u="none" strike="noStrike">
                          <a:solidFill>
                            <a:srgbClr val="000000"/>
                          </a:solidFill>
                          <a:effectLst/>
                          <a:latin typeface="Calibri" panose="020F0502020204030204" pitchFamily="34" charset="0"/>
                        </a:rPr>
                        <a:t> 0.633987</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0.607843</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0.601307</a:t>
                      </a:r>
                    </a:p>
                  </a:txBody>
                  <a:tcPr marL="7620" marR="7620" marT="7620" marB="0" anchor="b"/>
                </a:tc>
                <a:extLst>
                  <a:ext uri="{0D108BD9-81ED-4DB2-BD59-A6C34878D82A}">
                    <a16:rowId xmlns:a16="http://schemas.microsoft.com/office/drawing/2014/main" val="851958586"/>
                  </a:ext>
                </a:extLst>
              </a:tr>
            </a:tbl>
          </a:graphicData>
        </a:graphic>
      </p:graphicFrame>
      <p:graphicFrame>
        <p:nvGraphicFramePr>
          <p:cNvPr id="14" name="Table 13">
            <a:extLst>
              <a:ext uri="{FF2B5EF4-FFF2-40B4-BE49-F238E27FC236}">
                <a16:creationId xmlns:a16="http://schemas.microsoft.com/office/drawing/2014/main" id="{8BBB6841-D1F5-489A-AC9B-8387711626CA}"/>
              </a:ext>
            </a:extLst>
          </p:cNvPr>
          <p:cNvGraphicFramePr>
            <a:graphicFrameLocks noGrp="1"/>
          </p:cNvGraphicFramePr>
          <p:nvPr>
            <p:extLst>
              <p:ext uri="{D42A27DB-BD31-4B8C-83A1-F6EECF244321}">
                <p14:modId xmlns:p14="http://schemas.microsoft.com/office/powerpoint/2010/main" val="2603903023"/>
              </p:ext>
            </p:extLst>
          </p:nvPr>
        </p:nvGraphicFramePr>
        <p:xfrm>
          <a:off x="4784805" y="3637235"/>
          <a:ext cx="6759496" cy="1684420"/>
        </p:xfrm>
        <a:graphic>
          <a:graphicData uri="http://schemas.openxmlformats.org/drawingml/2006/table">
            <a:tbl>
              <a:tblPr firstRow="1" bandRow="1">
                <a:tableStyleId>{5C22544A-7EE6-4342-B048-85BDC9FD1C3A}</a:tableStyleId>
              </a:tblPr>
              <a:tblGrid>
                <a:gridCol w="2176165">
                  <a:extLst>
                    <a:ext uri="{9D8B030D-6E8A-4147-A177-3AD203B41FA5}">
                      <a16:colId xmlns:a16="http://schemas.microsoft.com/office/drawing/2014/main" val="2824118787"/>
                    </a:ext>
                  </a:extLst>
                </a:gridCol>
                <a:gridCol w="1491016">
                  <a:extLst>
                    <a:ext uri="{9D8B030D-6E8A-4147-A177-3AD203B41FA5}">
                      <a16:colId xmlns:a16="http://schemas.microsoft.com/office/drawing/2014/main" val="2190673500"/>
                    </a:ext>
                  </a:extLst>
                </a:gridCol>
                <a:gridCol w="1583653">
                  <a:extLst>
                    <a:ext uri="{9D8B030D-6E8A-4147-A177-3AD203B41FA5}">
                      <a16:colId xmlns:a16="http://schemas.microsoft.com/office/drawing/2014/main" val="827766446"/>
                    </a:ext>
                  </a:extLst>
                </a:gridCol>
                <a:gridCol w="1508662">
                  <a:extLst>
                    <a:ext uri="{9D8B030D-6E8A-4147-A177-3AD203B41FA5}">
                      <a16:colId xmlns:a16="http://schemas.microsoft.com/office/drawing/2014/main" val="415819517"/>
                    </a:ext>
                  </a:extLst>
                </a:gridCol>
              </a:tblGrid>
              <a:tr h="336884">
                <a:tc>
                  <a:txBody>
                    <a:bodyPr/>
                    <a:lstStyle/>
                    <a:p>
                      <a:pPr algn="ctr" rtl="0" fontAlgn="auto"/>
                      <a:r>
                        <a:rPr lang="en-US" sz="1600" b="1" i="0">
                          <a:solidFill>
                            <a:srgbClr val="FFFFFF"/>
                          </a:solidFill>
                          <a:effectLst/>
                          <a:latin typeface="Arial" panose="020B0604020202020204" pitchFamily="34" charset="0"/>
                        </a:rPr>
                        <a:t>Algorithms \ N-Gram</a:t>
                      </a:r>
                    </a:p>
                  </a:txBody>
                  <a:tcPr/>
                </a:tc>
                <a:tc>
                  <a:txBody>
                    <a:bodyPr/>
                    <a:lstStyle/>
                    <a:p>
                      <a:pPr algn="ctr" rtl="0" fontAlgn="base"/>
                      <a:r>
                        <a:rPr lang="en-US" sz="1600" b="1" i="0">
                          <a:solidFill>
                            <a:srgbClr val="FFFFFF"/>
                          </a:solidFill>
                          <a:effectLst/>
                          <a:latin typeface="Arial" panose="020B0604020202020204" pitchFamily="34" charset="0"/>
                        </a:rPr>
                        <a:t>1-Gram​</a:t>
                      </a:r>
                      <a:endParaRPr lang="en-US" sz="1600" b="1" i="0">
                        <a:solidFill>
                          <a:srgbClr val="FFFFFF"/>
                        </a:solidFill>
                        <a:effectLst/>
                      </a:endParaRPr>
                    </a:p>
                  </a:txBody>
                  <a:tcPr/>
                </a:tc>
                <a:tc>
                  <a:txBody>
                    <a:bodyPr/>
                    <a:lstStyle/>
                    <a:p>
                      <a:pPr algn="ctr" rtl="0" fontAlgn="base"/>
                      <a:r>
                        <a:rPr lang="en-US" sz="1600" b="1" i="0">
                          <a:solidFill>
                            <a:srgbClr val="FFFFFF"/>
                          </a:solidFill>
                          <a:effectLst/>
                          <a:latin typeface="Arial" panose="020B0604020202020204" pitchFamily="34" charset="0"/>
                        </a:rPr>
                        <a:t>2-Gram​</a:t>
                      </a:r>
                      <a:endParaRPr lang="en-US" sz="1600" b="1" i="0">
                        <a:solidFill>
                          <a:srgbClr val="FFFFFF"/>
                        </a:solidFill>
                        <a:effectLst/>
                      </a:endParaRPr>
                    </a:p>
                  </a:txBody>
                  <a:tcPr/>
                </a:tc>
                <a:tc>
                  <a:txBody>
                    <a:bodyPr/>
                    <a:lstStyle/>
                    <a:p>
                      <a:pPr algn="ctr" rtl="0" fontAlgn="base"/>
                      <a:r>
                        <a:rPr lang="en-US" sz="1600" b="1" i="0">
                          <a:solidFill>
                            <a:srgbClr val="FFFFFF"/>
                          </a:solidFill>
                          <a:effectLst/>
                          <a:latin typeface="Arial" panose="020B0604020202020204" pitchFamily="34" charset="0"/>
                        </a:rPr>
                        <a:t>3-Gram​</a:t>
                      </a:r>
                      <a:endParaRPr lang="en-US" sz="1600" b="1" i="0">
                        <a:solidFill>
                          <a:srgbClr val="FFFFFF"/>
                        </a:solidFill>
                        <a:effectLst/>
                      </a:endParaRPr>
                    </a:p>
                  </a:txBody>
                  <a:tcPr/>
                </a:tc>
                <a:extLst>
                  <a:ext uri="{0D108BD9-81ED-4DB2-BD59-A6C34878D82A}">
                    <a16:rowId xmlns:a16="http://schemas.microsoft.com/office/drawing/2014/main" val="363071645"/>
                  </a:ext>
                </a:extLst>
              </a:tr>
              <a:tr h="336884">
                <a:tc>
                  <a:txBody>
                    <a:bodyPr/>
                    <a:lstStyle/>
                    <a:p>
                      <a:pPr algn="l" rtl="0" fontAlgn="base"/>
                      <a:r>
                        <a:rPr lang="en-US" sz="1600" b="1" i="0" u="none" strike="noStrike">
                          <a:solidFill>
                            <a:srgbClr val="000000"/>
                          </a:solidFill>
                          <a:effectLst/>
                          <a:latin typeface="Calibri" panose="020F0502020204030204" pitchFamily="34" charset="0"/>
                        </a:rPr>
                        <a:t>Naive Bayas</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fontAlgn="b"/>
                      <a:r>
                        <a:rPr lang="en-US" sz="1600" b="0" i="0" u="none" strike="noStrike">
                          <a:solidFill>
                            <a:srgbClr val="000000"/>
                          </a:solidFill>
                          <a:effectLst/>
                          <a:latin typeface="Calibri" panose="020F0502020204030204" pitchFamily="34" charset="0"/>
                        </a:rPr>
                        <a:t> 0.647059</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0.509804</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0.27451</a:t>
                      </a:r>
                    </a:p>
                  </a:txBody>
                  <a:tcPr marL="7620" marR="7620" marT="7620" marB="0" anchor="b"/>
                </a:tc>
                <a:extLst>
                  <a:ext uri="{0D108BD9-81ED-4DB2-BD59-A6C34878D82A}">
                    <a16:rowId xmlns:a16="http://schemas.microsoft.com/office/drawing/2014/main" val="4098155116"/>
                  </a:ext>
                </a:extLst>
              </a:tr>
              <a:tr h="336884">
                <a:tc>
                  <a:txBody>
                    <a:bodyPr/>
                    <a:lstStyle/>
                    <a:p>
                      <a:pPr algn="l" rtl="0" fontAlgn="base"/>
                      <a:r>
                        <a:rPr lang="en-US" sz="1600" b="1" i="0" u="none" strike="noStrike">
                          <a:solidFill>
                            <a:srgbClr val="000000"/>
                          </a:solidFill>
                          <a:effectLst/>
                          <a:latin typeface="Calibri" panose="020F0502020204030204" pitchFamily="34" charset="0"/>
                        </a:rPr>
                        <a:t>Logistic Regression</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fontAlgn="b"/>
                      <a:r>
                        <a:rPr lang="en-US" sz="1600" b="0" i="0" u="none" strike="noStrike">
                          <a:solidFill>
                            <a:srgbClr val="000000"/>
                          </a:solidFill>
                          <a:effectLst/>
                          <a:latin typeface="Calibri" panose="020F0502020204030204" pitchFamily="34" charset="0"/>
                        </a:rPr>
                        <a:t> 0.673203</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0.614379</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0.601307</a:t>
                      </a:r>
                    </a:p>
                  </a:txBody>
                  <a:tcPr marL="7620" marR="7620" marT="7620" marB="0" anchor="b"/>
                </a:tc>
                <a:extLst>
                  <a:ext uri="{0D108BD9-81ED-4DB2-BD59-A6C34878D82A}">
                    <a16:rowId xmlns:a16="http://schemas.microsoft.com/office/drawing/2014/main" val="1853153785"/>
                  </a:ext>
                </a:extLst>
              </a:tr>
              <a:tr h="336884">
                <a:tc>
                  <a:txBody>
                    <a:bodyPr/>
                    <a:lstStyle/>
                    <a:p>
                      <a:pPr algn="l" rtl="0" fontAlgn="base"/>
                      <a:r>
                        <a:rPr lang="en-US" sz="1600" b="1" i="0" u="none" strike="noStrike">
                          <a:solidFill>
                            <a:srgbClr val="000000"/>
                          </a:solidFill>
                          <a:effectLst/>
                          <a:latin typeface="Calibri" panose="020F0502020204030204" pitchFamily="34" charset="0"/>
                        </a:rPr>
                        <a:t>SVM</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fontAlgn="b"/>
                      <a:r>
                        <a:rPr lang="en-US" sz="1600" b="0" i="0" u="none" strike="noStrike">
                          <a:solidFill>
                            <a:srgbClr val="000000"/>
                          </a:solidFill>
                          <a:effectLst/>
                          <a:latin typeface="Calibri" panose="020F0502020204030204" pitchFamily="34" charset="0"/>
                        </a:rPr>
                        <a:t> 0.594771</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0.594771</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0.594771</a:t>
                      </a:r>
                    </a:p>
                  </a:txBody>
                  <a:tcPr marL="7620" marR="7620" marT="7620" marB="0" anchor="b"/>
                </a:tc>
                <a:extLst>
                  <a:ext uri="{0D108BD9-81ED-4DB2-BD59-A6C34878D82A}">
                    <a16:rowId xmlns:a16="http://schemas.microsoft.com/office/drawing/2014/main" val="3879175459"/>
                  </a:ext>
                </a:extLst>
              </a:tr>
              <a:tr h="336884">
                <a:tc>
                  <a:txBody>
                    <a:bodyPr/>
                    <a:lstStyle/>
                    <a:p>
                      <a:pPr algn="l" rtl="0" fontAlgn="base"/>
                      <a:r>
                        <a:rPr lang="en-US" sz="1600" b="1" i="0" u="none" strike="noStrike">
                          <a:solidFill>
                            <a:srgbClr val="000000"/>
                          </a:solidFill>
                          <a:effectLst/>
                          <a:latin typeface="Calibri" panose="020F0502020204030204" pitchFamily="34" charset="0"/>
                        </a:rPr>
                        <a:t>Random forest</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fontAlgn="b"/>
                      <a:r>
                        <a:rPr lang="en-US" sz="1600" b="0" i="0" u="none" strike="noStrike">
                          <a:solidFill>
                            <a:srgbClr val="000000"/>
                          </a:solidFill>
                          <a:effectLst/>
                          <a:latin typeface="Calibri" panose="020F0502020204030204" pitchFamily="34" charset="0"/>
                        </a:rPr>
                        <a:t> 0.660131</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0.640523</a:t>
                      </a:r>
                    </a:p>
                  </a:txBody>
                  <a:tcPr marL="7620" marR="7620" marT="7620" marB="0" anchor="b"/>
                </a:tc>
                <a:tc>
                  <a:txBody>
                    <a:bodyPr/>
                    <a:lstStyle/>
                    <a:p>
                      <a:pPr algn="l" fontAlgn="b"/>
                      <a:r>
                        <a:rPr lang="en-US" sz="1600" b="0" i="0" u="none" strike="noStrike">
                          <a:solidFill>
                            <a:srgbClr val="000000"/>
                          </a:solidFill>
                          <a:effectLst/>
                          <a:latin typeface="Calibri" panose="020F0502020204030204" pitchFamily="34" charset="0"/>
                        </a:rPr>
                        <a:t> 0.633987</a:t>
                      </a:r>
                    </a:p>
                  </a:txBody>
                  <a:tcPr marL="7620" marR="7620" marT="7620" marB="0" anchor="b"/>
                </a:tc>
                <a:extLst>
                  <a:ext uri="{0D108BD9-81ED-4DB2-BD59-A6C34878D82A}">
                    <a16:rowId xmlns:a16="http://schemas.microsoft.com/office/drawing/2014/main" val="851958586"/>
                  </a:ext>
                </a:extLst>
              </a:tr>
            </a:tbl>
          </a:graphicData>
        </a:graphic>
      </p:graphicFrame>
      <p:sp>
        <p:nvSpPr>
          <p:cNvPr id="10" name="Rectangle 9">
            <a:extLst>
              <a:ext uri="{FF2B5EF4-FFF2-40B4-BE49-F238E27FC236}">
                <a16:creationId xmlns:a16="http://schemas.microsoft.com/office/drawing/2014/main" id="{77505111-44F8-4685-96A1-65098E92E278}"/>
              </a:ext>
            </a:extLst>
          </p:cNvPr>
          <p:cNvSpPr/>
          <p:nvPr/>
        </p:nvSpPr>
        <p:spPr>
          <a:xfrm>
            <a:off x="6917166" y="2071464"/>
            <a:ext cx="1484556" cy="355002"/>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224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Rectangle 100">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02">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4"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5"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0"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1"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2"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3"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4"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5"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6"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7"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8"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9"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20"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21"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2"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3"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4"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29" name="Rectangle 125">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089A3-1A69-4BC2-BC79-E570CBB4F6B0}"/>
              </a:ext>
            </a:extLst>
          </p:cNvPr>
          <p:cNvSpPr>
            <a:spLocks noGrp="1"/>
          </p:cNvSpPr>
          <p:nvPr>
            <p:ph type="title"/>
          </p:nvPr>
        </p:nvSpPr>
        <p:spPr>
          <a:xfrm>
            <a:off x="645459" y="960120"/>
            <a:ext cx="3865695" cy="4171278"/>
          </a:xfrm>
        </p:spPr>
        <p:txBody>
          <a:bodyPr>
            <a:normAutofit/>
          </a:bodyPr>
          <a:lstStyle/>
          <a:p>
            <a:pPr algn="r"/>
            <a:r>
              <a:rPr lang="en-US" sz="4400" b="1">
                <a:solidFill>
                  <a:schemeClr val="tx1"/>
                </a:solidFill>
                <a:latin typeface="Calibri Light"/>
                <a:cs typeface="Calibri Light"/>
              </a:rPr>
              <a:t>Content</a:t>
            </a:r>
            <a:endParaRPr lang="en-US" sz="4400">
              <a:solidFill>
                <a:schemeClr val="tx1"/>
              </a:solidFill>
              <a:latin typeface="Calibri Light" panose="020F0302020204030204" pitchFamily="34" charset="0"/>
              <a:cs typeface="Calibri Light" panose="020F0302020204030204" pitchFamily="34" charset="0"/>
            </a:endParaRPr>
          </a:p>
        </p:txBody>
      </p:sp>
      <p:cxnSp>
        <p:nvCxnSpPr>
          <p:cNvPr id="130" name="Straight Connector 127">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BFEB3F-7BE9-46E0-A9AA-DE0A46CBD207}"/>
              </a:ext>
            </a:extLst>
          </p:cNvPr>
          <p:cNvSpPr>
            <a:spLocks noGrp="1"/>
          </p:cNvSpPr>
          <p:nvPr>
            <p:ph idx="1"/>
          </p:nvPr>
        </p:nvSpPr>
        <p:spPr>
          <a:xfrm>
            <a:off x="4992345" y="1419156"/>
            <a:ext cx="5511800" cy="4171278"/>
          </a:xfrm>
        </p:spPr>
        <p:txBody>
          <a:bodyPr vert="horz" lIns="91440" tIns="45720" rIns="91440" bIns="45720" rtlCol="0" anchor="ctr">
            <a:noAutofit/>
          </a:bodyPr>
          <a:lstStyle/>
          <a:p>
            <a:pPr>
              <a:lnSpc>
                <a:spcPct val="110000"/>
              </a:lnSpc>
              <a:buClr>
                <a:srgbClr val="A1D75F"/>
              </a:buClr>
            </a:pPr>
            <a:r>
              <a:rPr lang="en-US" sz="1900">
                <a:latin typeface="Calibri Light"/>
                <a:ea typeface="+mn-lt"/>
                <a:cs typeface="+mn-lt"/>
              </a:rPr>
              <a:t>Preview ​</a:t>
            </a:r>
          </a:p>
          <a:p>
            <a:pPr>
              <a:lnSpc>
                <a:spcPct val="110000"/>
              </a:lnSpc>
              <a:buClr>
                <a:srgbClr val="A1D75F"/>
              </a:buClr>
            </a:pPr>
            <a:r>
              <a:rPr lang="en-US" sz="1900">
                <a:latin typeface="Calibri Light"/>
                <a:ea typeface="+mn-lt"/>
                <a:cs typeface="+mn-lt"/>
              </a:rPr>
              <a:t>Training ​</a:t>
            </a:r>
          </a:p>
          <a:p>
            <a:pPr>
              <a:lnSpc>
                <a:spcPct val="110000"/>
              </a:lnSpc>
              <a:buClr>
                <a:srgbClr val="A1D75F"/>
              </a:buClr>
            </a:pPr>
            <a:r>
              <a:rPr lang="en-US" sz="1900">
                <a:latin typeface="Calibri Light"/>
                <a:ea typeface="+mn-lt"/>
                <a:cs typeface="+mn-lt"/>
              </a:rPr>
              <a:t>Result of restaurant data training​</a:t>
            </a:r>
          </a:p>
          <a:p>
            <a:pPr>
              <a:lnSpc>
                <a:spcPct val="110000"/>
              </a:lnSpc>
              <a:buClr>
                <a:srgbClr val="A1D75F"/>
              </a:buClr>
            </a:pPr>
            <a:r>
              <a:rPr lang="en-US" sz="1900">
                <a:latin typeface="Calibri Light"/>
                <a:ea typeface="+mn-lt"/>
                <a:cs typeface="+mn-lt"/>
              </a:rPr>
              <a:t>Result of movies data training​</a:t>
            </a:r>
          </a:p>
          <a:p>
            <a:pPr>
              <a:lnSpc>
                <a:spcPct val="110000"/>
              </a:lnSpc>
              <a:buClr>
                <a:srgbClr val="A1D75F"/>
              </a:buClr>
            </a:pPr>
            <a:r>
              <a:rPr lang="en-US" sz="1900">
                <a:latin typeface="Calibri Light"/>
                <a:ea typeface="+mn-lt"/>
                <a:cs typeface="+mn-lt"/>
              </a:rPr>
              <a:t>Result of hotels data training​</a:t>
            </a:r>
          </a:p>
          <a:p>
            <a:pPr>
              <a:lnSpc>
                <a:spcPct val="110000"/>
              </a:lnSpc>
              <a:buClr>
                <a:srgbClr val="A1D75F"/>
              </a:buClr>
            </a:pPr>
            <a:r>
              <a:rPr lang="en-US" sz="1900">
                <a:latin typeface="Calibri Light"/>
                <a:ea typeface="+mn-lt"/>
                <a:cs typeface="+mn-lt"/>
              </a:rPr>
              <a:t>Information observed​</a:t>
            </a:r>
          </a:p>
          <a:p>
            <a:pPr>
              <a:lnSpc>
                <a:spcPct val="110000"/>
              </a:lnSpc>
              <a:buClr>
                <a:srgbClr val="A1D75F"/>
              </a:buClr>
            </a:pPr>
            <a:r>
              <a:rPr lang="en-US" sz="1900">
                <a:latin typeface="Calibri Light"/>
                <a:ea typeface="+mn-lt"/>
                <a:cs typeface="+mn-lt"/>
              </a:rPr>
              <a:t>Inference​</a:t>
            </a:r>
          </a:p>
          <a:p>
            <a:pPr>
              <a:lnSpc>
                <a:spcPct val="110000"/>
              </a:lnSpc>
              <a:buClr>
                <a:srgbClr val="A1D75F"/>
              </a:buClr>
            </a:pPr>
            <a:r>
              <a:rPr lang="en-US" sz="1900">
                <a:latin typeface="Calibri Light"/>
                <a:ea typeface="+mn-lt"/>
                <a:cs typeface="+mn-lt"/>
              </a:rPr>
              <a:t>GUI design (prototype)</a:t>
            </a:r>
            <a:endParaRPr lang="en-US" sz="1700">
              <a:latin typeface="Calibri Light"/>
              <a:cs typeface="Calibri Light"/>
            </a:endParaRPr>
          </a:p>
          <a:p>
            <a:pPr>
              <a:lnSpc>
                <a:spcPct val="110000"/>
              </a:lnSpc>
              <a:buClr>
                <a:srgbClr val="A1D75F"/>
              </a:buClr>
            </a:pPr>
            <a:endParaRPr lang="en-US" sz="1700">
              <a:latin typeface="Century Schoolbook"/>
              <a:cs typeface="Calibri Light"/>
            </a:endParaRPr>
          </a:p>
          <a:p>
            <a:pPr>
              <a:lnSpc>
                <a:spcPct val="110000"/>
              </a:lnSpc>
              <a:buClr>
                <a:srgbClr val="A1D75F"/>
              </a:buClr>
            </a:pPr>
            <a:endParaRPr lang="en-US" sz="1700"/>
          </a:p>
        </p:txBody>
      </p:sp>
      <p:pic>
        <p:nvPicPr>
          <p:cNvPr id="30" name="Picture 2" descr="كلية الحاسبات FCIT# (@FCITKAU) | Twitter">
            <a:extLst>
              <a:ext uri="{FF2B5EF4-FFF2-40B4-BE49-F238E27FC236}">
                <a16:creationId xmlns:a16="http://schemas.microsoft.com/office/drawing/2014/main" id="{9DC9703C-EB60-4210-8C92-9DFAD29EE6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89551" y="4389834"/>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92384C8-D367-4AD9-9A6A-B46238AD6E6C}"/>
              </a:ext>
            </a:extLst>
          </p:cNvPr>
          <p:cNvSpPr>
            <a:spLocks noGrp="1"/>
          </p:cNvSpPr>
          <p:nvPr>
            <p:ph type="sldNum" sz="quarter" idx="12"/>
          </p:nvPr>
        </p:nvSpPr>
        <p:spPr/>
        <p:txBody>
          <a:bodyPr/>
          <a:lstStyle/>
          <a:p>
            <a:r>
              <a:rPr lang="en-US" sz="1200"/>
              <a:t>2-23</a:t>
            </a:r>
          </a:p>
        </p:txBody>
      </p:sp>
    </p:spTree>
    <p:extLst>
      <p:ext uri="{BB962C8B-B14F-4D97-AF65-F5344CB8AC3E}">
        <p14:creationId xmlns:p14="http://schemas.microsoft.com/office/powerpoint/2010/main" val="2754282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C884-2A74-4172-A00D-82F56B0FB639}"/>
              </a:ext>
            </a:extLst>
          </p:cNvPr>
          <p:cNvSpPr>
            <a:spLocks noGrp="1"/>
          </p:cNvSpPr>
          <p:nvPr>
            <p:ph type="title"/>
          </p:nvPr>
        </p:nvSpPr>
        <p:spPr/>
        <p:txBody>
          <a:bodyPr>
            <a:normAutofit/>
          </a:bodyPr>
          <a:lstStyle/>
          <a:p>
            <a:r>
              <a:rPr lang="en-US" b="1">
                <a:latin typeface="Calibri Light" panose="020F0302020204030204" pitchFamily="34" charset="0"/>
                <a:cs typeface="Calibri Light" panose="020F0302020204030204" pitchFamily="34" charset="0"/>
              </a:rPr>
              <a:t>Result of</a:t>
            </a:r>
            <a:br>
              <a:rPr lang="en-US" b="1">
                <a:latin typeface="Calibri Light" panose="020F0302020204030204" pitchFamily="34" charset="0"/>
                <a:cs typeface="Calibri Light" panose="020F0302020204030204" pitchFamily="34" charset="0"/>
              </a:rPr>
            </a:br>
            <a:r>
              <a:rPr lang="en-US" b="1">
                <a:latin typeface="Calibri Light" panose="020F0302020204030204" pitchFamily="34" charset="0"/>
                <a:cs typeface="Calibri Light" panose="020F0302020204030204" pitchFamily="34" charset="0"/>
              </a:rPr>
              <a:t> Hotels  Data​</a:t>
            </a:r>
          </a:p>
        </p:txBody>
      </p:sp>
      <p:sp>
        <p:nvSpPr>
          <p:cNvPr id="3" name="Content Placeholder 2">
            <a:extLst>
              <a:ext uri="{FF2B5EF4-FFF2-40B4-BE49-F238E27FC236}">
                <a16:creationId xmlns:a16="http://schemas.microsoft.com/office/drawing/2014/main" id="{8D6CB9DF-A8C1-4301-ACD0-D507162BEF73}"/>
              </a:ext>
            </a:extLst>
          </p:cNvPr>
          <p:cNvSpPr>
            <a:spLocks noGrp="1"/>
          </p:cNvSpPr>
          <p:nvPr>
            <p:ph idx="1"/>
          </p:nvPr>
        </p:nvSpPr>
        <p:spPr>
          <a:xfrm>
            <a:off x="4713634" y="221108"/>
            <a:ext cx="6281873" cy="5248622"/>
          </a:xfrm>
        </p:spPr>
        <p:txBody>
          <a:bodyPr>
            <a:normAutofit/>
          </a:bodyPr>
          <a:lstStyle/>
          <a:p>
            <a:pPr marL="0" indent="0">
              <a:buNone/>
            </a:pPr>
            <a:r>
              <a:rPr lang="en-US" sz="2400" b="0" i="0">
                <a:solidFill>
                  <a:srgbClr val="000000"/>
                </a:solidFill>
                <a:effectLst/>
                <a:latin typeface="Arial" panose="020B0604020202020204" pitchFamily="34" charset="0"/>
              </a:rPr>
              <a:t>CountVectorizer</a:t>
            </a:r>
            <a:r>
              <a:rPr lang="en-US" sz="2400">
                <a:latin typeface="Calibri Light" panose="020F0302020204030204" pitchFamily="34" charset="0"/>
                <a:cs typeface="Calibri Light" panose="020F0302020204030204" pitchFamily="34" charset="0"/>
              </a:rPr>
              <a:t>​</a:t>
            </a:r>
          </a:p>
          <a:p>
            <a:pPr marL="0" indent="0">
              <a:buNone/>
            </a:pPr>
            <a:endParaRPr lang="en-US" sz="2400">
              <a:latin typeface="Calibri Light" panose="020F0302020204030204" pitchFamily="34" charset="0"/>
              <a:cs typeface="Calibri Light" panose="020F0302020204030204" pitchFamily="34" charset="0"/>
            </a:endParaRPr>
          </a:p>
          <a:p>
            <a:pPr marL="0" indent="0">
              <a:buNone/>
            </a:pPr>
            <a:endParaRPr lang="en-US" sz="2400">
              <a:latin typeface="Calibri Light" panose="020F0302020204030204" pitchFamily="34" charset="0"/>
              <a:cs typeface="Calibri Light" panose="020F0302020204030204" pitchFamily="34" charset="0"/>
            </a:endParaRPr>
          </a:p>
          <a:p>
            <a:pPr marL="0" indent="0">
              <a:buNone/>
            </a:pPr>
            <a:endParaRPr lang="en-US" sz="2400">
              <a:latin typeface="Calibri Light" panose="020F0302020204030204" pitchFamily="34" charset="0"/>
              <a:cs typeface="Calibri Light" panose="020F0302020204030204" pitchFamily="34" charset="0"/>
            </a:endParaRPr>
          </a:p>
          <a:p>
            <a:pPr marL="0" indent="0">
              <a:buNone/>
            </a:pPr>
            <a:r>
              <a:rPr lang="en-US" sz="2400" b="0" i="0" u="none" strike="noStrike">
                <a:solidFill>
                  <a:srgbClr val="000000"/>
                </a:solidFill>
                <a:effectLst/>
                <a:latin typeface="Arial" panose="020B0604020202020204" pitchFamily="34" charset="0"/>
              </a:rPr>
              <a:t>TF-IDF</a:t>
            </a:r>
            <a:r>
              <a:rPr lang="en-US" sz="2400" b="0" i="0">
                <a:solidFill>
                  <a:srgbClr val="000000"/>
                </a:solidFill>
                <a:effectLst/>
                <a:latin typeface="Arial" panose="020B0604020202020204" pitchFamily="34" charset="0"/>
              </a:rPr>
              <a:t>​</a:t>
            </a:r>
            <a:endParaRPr lang="en-US" sz="2400">
              <a:latin typeface="Calibri Light" panose="020F0302020204030204" pitchFamily="34" charset="0"/>
              <a:cs typeface="Calibri Light" panose="020F0302020204030204" pitchFamily="34" charset="0"/>
            </a:endParaRPr>
          </a:p>
          <a:p>
            <a:pPr marL="0" indent="0">
              <a:buNone/>
            </a:pPr>
            <a:endParaRPr lang="en-US" sz="2400">
              <a:latin typeface="Calibri Light" panose="020F0302020204030204" pitchFamily="34" charset="0"/>
              <a:cs typeface="Calibri Light" panose="020F0302020204030204" pitchFamily="34" charset="0"/>
            </a:endParaRPr>
          </a:p>
          <a:p>
            <a:pPr marL="0" indent="0">
              <a:buNone/>
            </a:pPr>
            <a:endParaRPr lang="en-US" sz="2400">
              <a:latin typeface="Calibri Light" panose="020F0302020204030204" pitchFamily="34" charset="0"/>
              <a:cs typeface="Calibri Light" panose="020F0302020204030204" pitchFamily="34" charset="0"/>
            </a:endParaRPr>
          </a:p>
        </p:txBody>
      </p:sp>
      <p:pic>
        <p:nvPicPr>
          <p:cNvPr id="11" name="Picture 2" descr="كلية الحاسبات FCIT# (@FCITKAU) | Twitter">
            <a:extLst>
              <a:ext uri="{FF2B5EF4-FFF2-40B4-BE49-F238E27FC236}">
                <a16:creationId xmlns:a16="http://schemas.microsoft.com/office/drawing/2014/main" id="{DE489C52-33EF-499E-8F7A-215C8E1735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65B0955-448B-41F6-8E80-F15FB39ECF5C}"/>
              </a:ext>
            </a:extLst>
          </p:cNvPr>
          <p:cNvSpPr>
            <a:spLocks noGrp="1"/>
          </p:cNvSpPr>
          <p:nvPr>
            <p:ph type="sldNum" sz="quarter" idx="12"/>
          </p:nvPr>
        </p:nvSpPr>
        <p:spPr/>
        <p:txBody>
          <a:bodyPr/>
          <a:lstStyle/>
          <a:p>
            <a:r>
              <a:rPr lang="en-US" sz="1200"/>
              <a:t>19-23</a:t>
            </a:r>
          </a:p>
        </p:txBody>
      </p:sp>
      <p:graphicFrame>
        <p:nvGraphicFramePr>
          <p:cNvPr id="13" name="Table 13">
            <a:extLst>
              <a:ext uri="{FF2B5EF4-FFF2-40B4-BE49-F238E27FC236}">
                <a16:creationId xmlns:a16="http://schemas.microsoft.com/office/drawing/2014/main" id="{4FBAF4C7-CC72-458A-899B-45DC9C1B4C7E}"/>
              </a:ext>
            </a:extLst>
          </p:cNvPr>
          <p:cNvGraphicFramePr>
            <a:graphicFrameLocks noGrp="1"/>
          </p:cNvGraphicFramePr>
          <p:nvPr>
            <p:extLst>
              <p:ext uri="{D42A27DB-BD31-4B8C-83A1-F6EECF244321}">
                <p14:modId xmlns:p14="http://schemas.microsoft.com/office/powerpoint/2010/main" val="3633636009"/>
              </p:ext>
            </p:extLst>
          </p:nvPr>
        </p:nvGraphicFramePr>
        <p:xfrm>
          <a:off x="4713635" y="1410867"/>
          <a:ext cx="6883054" cy="1684420"/>
        </p:xfrm>
        <a:graphic>
          <a:graphicData uri="http://schemas.openxmlformats.org/drawingml/2006/table">
            <a:tbl>
              <a:tblPr firstRow="1" bandRow="1">
                <a:tableStyleId>{5C22544A-7EE6-4342-B048-85BDC9FD1C3A}</a:tableStyleId>
              </a:tblPr>
              <a:tblGrid>
                <a:gridCol w="2215944">
                  <a:extLst>
                    <a:ext uri="{9D8B030D-6E8A-4147-A177-3AD203B41FA5}">
                      <a16:colId xmlns:a16="http://schemas.microsoft.com/office/drawing/2014/main" val="2824118787"/>
                    </a:ext>
                  </a:extLst>
                </a:gridCol>
                <a:gridCol w="1518271">
                  <a:extLst>
                    <a:ext uri="{9D8B030D-6E8A-4147-A177-3AD203B41FA5}">
                      <a16:colId xmlns:a16="http://schemas.microsoft.com/office/drawing/2014/main" val="2190673500"/>
                    </a:ext>
                  </a:extLst>
                </a:gridCol>
                <a:gridCol w="1612601">
                  <a:extLst>
                    <a:ext uri="{9D8B030D-6E8A-4147-A177-3AD203B41FA5}">
                      <a16:colId xmlns:a16="http://schemas.microsoft.com/office/drawing/2014/main" val="827766446"/>
                    </a:ext>
                  </a:extLst>
                </a:gridCol>
                <a:gridCol w="1536238">
                  <a:extLst>
                    <a:ext uri="{9D8B030D-6E8A-4147-A177-3AD203B41FA5}">
                      <a16:colId xmlns:a16="http://schemas.microsoft.com/office/drawing/2014/main" val="415819517"/>
                    </a:ext>
                  </a:extLst>
                </a:gridCol>
              </a:tblGrid>
              <a:tr h="336884">
                <a:tc>
                  <a:txBody>
                    <a:bodyPr/>
                    <a:lstStyle/>
                    <a:p>
                      <a:pPr algn="l" rtl="0" fontAlgn="auto"/>
                      <a:r>
                        <a:rPr lang="en-US" sz="1600" b="1" i="0">
                          <a:solidFill>
                            <a:srgbClr val="FFFFFF"/>
                          </a:solidFill>
                          <a:effectLst/>
                          <a:latin typeface="Arial" panose="020B0604020202020204" pitchFamily="34" charset="0"/>
                        </a:rPr>
                        <a:t>Algorithms \ N-Gram</a:t>
                      </a:r>
                    </a:p>
                  </a:txBody>
                  <a:tcPr/>
                </a:tc>
                <a:tc>
                  <a:txBody>
                    <a:bodyPr/>
                    <a:lstStyle/>
                    <a:p>
                      <a:pPr algn="ctr" rtl="0" fontAlgn="base"/>
                      <a:r>
                        <a:rPr lang="en-US" sz="1600" b="1" i="0">
                          <a:solidFill>
                            <a:srgbClr val="FFFFFF"/>
                          </a:solidFill>
                          <a:effectLst/>
                          <a:latin typeface="Arial" panose="020B0604020202020204" pitchFamily="34" charset="0"/>
                        </a:rPr>
                        <a:t>1-Gram​</a:t>
                      </a:r>
                      <a:endParaRPr lang="en-US" sz="1600" b="1" i="0">
                        <a:solidFill>
                          <a:srgbClr val="FFFFFF"/>
                        </a:solidFill>
                        <a:effectLst/>
                      </a:endParaRPr>
                    </a:p>
                  </a:txBody>
                  <a:tcPr/>
                </a:tc>
                <a:tc>
                  <a:txBody>
                    <a:bodyPr/>
                    <a:lstStyle/>
                    <a:p>
                      <a:pPr algn="ctr" rtl="0" fontAlgn="base"/>
                      <a:r>
                        <a:rPr lang="en-US" sz="1600" b="1" i="0">
                          <a:solidFill>
                            <a:srgbClr val="FFFFFF"/>
                          </a:solidFill>
                          <a:effectLst/>
                          <a:latin typeface="Arial" panose="020B0604020202020204" pitchFamily="34" charset="0"/>
                        </a:rPr>
                        <a:t>2-Gram​</a:t>
                      </a:r>
                      <a:endParaRPr lang="en-US" sz="1600" b="1" i="0">
                        <a:solidFill>
                          <a:srgbClr val="FFFFFF"/>
                        </a:solidFill>
                        <a:effectLst/>
                      </a:endParaRPr>
                    </a:p>
                  </a:txBody>
                  <a:tcPr/>
                </a:tc>
                <a:tc>
                  <a:txBody>
                    <a:bodyPr/>
                    <a:lstStyle/>
                    <a:p>
                      <a:pPr algn="ctr" rtl="0" fontAlgn="base"/>
                      <a:r>
                        <a:rPr lang="en-US" sz="1600" b="1" i="0">
                          <a:solidFill>
                            <a:srgbClr val="FFFFFF"/>
                          </a:solidFill>
                          <a:effectLst/>
                          <a:latin typeface="Arial" panose="020B0604020202020204" pitchFamily="34" charset="0"/>
                        </a:rPr>
                        <a:t>3-Gram​</a:t>
                      </a:r>
                      <a:endParaRPr lang="en-US" sz="1600" b="1" i="0">
                        <a:solidFill>
                          <a:srgbClr val="FFFFFF"/>
                        </a:solidFill>
                        <a:effectLst/>
                      </a:endParaRPr>
                    </a:p>
                  </a:txBody>
                  <a:tcPr/>
                </a:tc>
                <a:extLst>
                  <a:ext uri="{0D108BD9-81ED-4DB2-BD59-A6C34878D82A}">
                    <a16:rowId xmlns:a16="http://schemas.microsoft.com/office/drawing/2014/main" val="363071645"/>
                  </a:ext>
                </a:extLst>
              </a:tr>
              <a:tr h="336884">
                <a:tc>
                  <a:txBody>
                    <a:bodyPr/>
                    <a:lstStyle/>
                    <a:p>
                      <a:pPr algn="l" rtl="0" fontAlgn="base"/>
                      <a:r>
                        <a:rPr lang="en-US" sz="1600" b="1" i="0" u="none" strike="noStrike">
                          <a:solidFill>
                            <a:srgbClr val="000000"/>
                          </a:solidFill>
                          <a:effectLst/>
                          <a:latin typeface="Calibri" panose="020F0502020204030204" pitchFamily="34" charset="0"/>
                        </a:rPr>
                        <a:t>Naive Bayas</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
                        </a:rPr>
                        <a:t>0.802310</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0.817073</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0.740051</a:t>
                      </a:r>
                      <a:r>
                        <a:rPr lang="en-US" sz="1600" b="0" i="0">
                          <a:solidFill>
                            <a:srgbClr val="000000"/>
                          </a:solidFill>
                          <a:effectLst/>
                          <a:latin typeface="Calibri "/>
                        </a:rPr>
                        <a:t>​</a:t>
                      </a:r>
                    </a:p>
                  </a:txBody>
                  <a:tcPr anchor="b"/>
                </a:tc>
                <a:extLst>
                  <a:ext uri="{0D108BD9-81ED-4DB2-BD59-A6C34878D82A}">
                    <a16:rowId xmlns:a16="http://schemas.microsoft.com/office/drawing/2014/main" val="4098155116"/>
                  </a:ext>
                </a:extLst>
              </a:tr>
              <a:tr h="336884">
                <a:tc>
                  <a:txBody>
                    <a:bodyPr/>
                    <a:lstStyle/>
                    <a:p>
                      <a:pPr algn="l" rtl="0" fontAlgn="base"/>
                      <a:r>
                        <a:rPr lang="en-US" sz="1600" b="1" i="0" u="none" strike="noStrike">
                          <a:solidFill>
                            <a:srgbClr val="000000"/>
                          </a:solidFill>
                          <a:effectLst/>
                          <a:latin typeface="Calibri" panose="020F0502020204030204" pitchFamily="34" charset="0"/>
                        </a:rPr>
                        <a:t>Logistic Regression</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
                        </a:rPr>
                        <a:t>0.832477</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0.827343</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0.81258</a:t>
                      </a:r>
                      <a:r>
                        <a:rPr lang="en-US" sz="1600" b="0" i="0">
                          <a:solidFill>
                            <a:srgbClr val="000000"/>
                          </a:solidFill>
                          <a:effectLst/>
                          <a:latin typeface="Calibri "/>
                        </a:rPr>
                        <a:t>​</a:t>
                      </a:r>
                    </a:p>
                  </a:txBody>
                  <a:tcPr anchor="b"/>
                </a:tc>
                <a:extLst>
                  <a:ext uri="{0D108BD9-81ED-4DB2-BD59-A6C34878D82A}">
                    <a16:rowId xmlns:a16="http://schemas.microsoft.com/office/drawing/2014/main" val="1853153785"/>
                  </a:ext>
                </a:extLst>
              </a:tr>
              <a:tr h="336884">
                <a:tc>
                  <a:txBody>
                    <a:bodyPr/>
                    <a:lstStyle/>
                    <a:p>
                      <a:pPr algn="l" rtl="0" fontAlgn="base"/>
                      <a:r>
                        <a:rPr lang="en-US" sz="1600" b="1" i="0" u="none" strike="noStrike">
                          <a:solidFill>
                            <a:srgbClr val="000000"/>
                          </a:solidFill>
                          <a:effectLst/>
                          <a:latin typeface="Calibri" panose="020F0502020204030204" pitchFamily="34" charset="0"/>
                        </a:rPr>
                        <a:t>SVM</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
                        </a:rPr>
                        <a:t>0.765725</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0.709243</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0.69448</a:t>
                      </a:r>
                      <a:r>
                        <a:rPr lang="en-US" sz="1600" b="0" i="0">
                          <a:solidFill>
                            <a:srgbClr val="000000"/>
                          </a:solidFill>
                          <a:effectLst/>
                          <a:latin typeface="Calibri "/>
                        </a:rPr>
                        <a:t>​</a:t>
                      </a:r>
                    </a:p>
                  </a:txBody>
                  <a:tcPr anchor="b"/>
                </a:tc>
                <a:extLst>
                  <a:ext uri="{0D108BD9-81ED-4DB2-BD59-A6C34878D82A}">
                    <a16:rowId xmlns:a16="http://schemas.microsoft.com/office/drawing/2014/main" val="3879175459"/>
                  </a:ext>
                </a:extLst>
              </a:tr>
              <a:tr h="336884">
                <a:tc>
                  <a:txBody>
                    <a:bodyPr/>
                    <a:lstStyle/>
                    <a:p>
                      <a:pPr algn="l" rtl="0" fontAlgn="base"/>
                      <a:r>
                        <a:rPr lang="en-US" sz="1600" b="1" i="0" u="none" strike="noStrike">
                          <a:solidFill>
                            <a:srgbClr val="000000"/>
                          </a:solidFill>
                          <a:effectLst/>
                          <a:latin typeface="Calibri" panose="020F0502020204030204" pitchFamily="34" charset="0"/>
                        </a:rPr>
                        <a:t>Random forest</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
                        </a:rPr>
                        <a:t>0.759306</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0.731707</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0.722721</a:t>
                      </a:r>
                      <a:r>
                        <a:rPr lang="en-US" sz="1600" b="0" i="0">
                          <a:solidFill>
                            <a:srgbClr val="000000"/>
                          </a:solidFill>
                          <a:effectLst/>
                          <a:latin typeface="Calibri "/>
                        </a:rPr>
                        <a:t>​</a:t>
                      </a:r>
                    </a:p>
                  </a:txBody>
                  <a:tcPr anchor="b"/>
                </a:tc>
                <a:extLst>
                  <a:ext uri="{0D108BD9-81ED-4DB2-BD59-A6C34878D82A}">
                    <a16:rowId xmlns:a16="http://schemas.microsoft.com/office/drawing/2014/main" val="851958586"/>
                  </a:ext>
                </a:extLst>
              </a:tr>
            </a:tbl>
          </a:graphicData>
        </a:graphic>
      </p:graphicFrame>
      <p:graphicFrame>
        <p:nvGraphicFramePr>
          <p:cNvPr id="14" name="Table 13">
            <a:extLst>
              <a:ext uri="{FF2B5EF4-FFF2-40B4-BE49-F238E27FC236}">
                <a16:creationId xmlns:a16="http://schemas.microsoft.com/office/drawing/2014/main" id="{8BBB6841-D1F5-489A-AC9B-8387711626CA}"/>
              </a:ext>
            </a:extLst>
          </p:cNvPr>
          <p:cNvGraphicFramePr>
            <a:graphicFrameLocks noGrp="1"/>
          </p:cNvGraphicFramePr>
          <p:nvPr>
            <p:extLst>
              <p:ext uri="{D42A27DB-BD31-4B8C-83A1-F6EECF244321}">
                <p14:modId xmlns:p14="http://schemas.microsoft.com/office/powerpoint/2010/main" val="2042767194"/>
              </p:ext>
            </p:extLst>
          </p:nvPr>
        </p:nvGraphicFramePr>
        <p:xfrm>
          <a:off x="4784805" y="3637235"/>
          <a:ext cx="6759496" cy="1684420"/>
        </p:xfrm>
        <a:graphic>
          <a:graphicData uri="http://schemas.openxmlformats.org/drawingml/2006/table">
            <a:tbl>
              <a:tblPr firstRow="1" bandRow="1">
                <a:tableStyleId>{5C22544A-7EE6-4342-B048-85BDC9FD1C3A}</a:tableStyleId>
              </a:tblPr>
              <a:tblGrid>
                <a:gridCol w="2176165">
                  <a:extLst>
                    <a:ext uri="{9D8B030D-6E8A-4147-A177-3AD203B41FA5}">
                      <a16:colId xmlns:a16="http://schemas.microsoft.com/office/drawing/2014/main" val="2824118787"/>
                    </a:ext>
                  </a:extLst>
                </a:gridCol>
                <a:gridCol w="1491016">
                  <a:extLst>
                    <a:ext uri="{9D8B030D-6E8A-4147-A177-3AD203B41FA5}">
                      <a16:colId xmlns:a16="http://schemas.microsoft.com/office/drawing/2014/main" val="2190673500"/>
                    </a:ext>
                  </a:extLst>
                </a:gridCol>
                <a:gridCol w="1583653">
                  <a:extLst>
                    <a:ext uri="{9D8B030D-6E8A-4147-A177-3AD203B41FA5}">
                      <a16:colId xmlns:a16="http://schemas.microsoft.com/office/drawing/2014/main" val="827766446"/>
                    </a:ext>
                  </a:extLst>
                </a:gridCol>
                <a:gridCol w="1508662">
                  <a:extLst>
                    <a:ext uri="{9D8B030D-6E8A-4147-A177-3AD203B41FA5}">
                      <a16:colId xmlns:a16="http://schemas.microsoft.com/office/drawing/2014/main" val="415819517"/>
                    </a:ext>
                  </a:extLst>
                </a:gridCol>
              </a:tblGrid>
              <a:tr h="336884">
                <a:tc>
                  <a:txBody>
                    <a:bodyPr/>
                    <a:lstStyle/>
                    <a:p>
                      <a:pPr algn="l" rtl="0" fontAlgn="auto"/>
                      <a:r>
                        <a:rPr lang="en-US" sz="1600" b="1" i="0">
                          <a:solidFill>
                            <a:srgbClr val="FFFFFF"/>
                          </a:solidFill>
                          <a:effectLst/>
                          <a:latin typeface="Arial" panose="020B0604020202020204" pitchFamily="34" charset="0"/>
                        </a:rPr>
                        <a:t>Algorithms \ N-Gram</a:t>
                      </a:r>
                    </a:p>
                  </a:txBody>
                  <a:tcPr/>
                </a:tc>
                <a:tc>
                  <a:txBody>
                    <a:bodyPr/>
                    <a:lstStyle/>
                    <a:p>
                      <a:pPr algn="ctr" rtl="0" fontAlgn="base"/>
                      <a:r>
                        <a:rPr lang="en-US" sz="1600" b="1" i="0">
                          <a:solidFill>
                            <a:srgbClr val="FFFFFF"/>
                          </a:solidFill>
                          <a:effectLst/>
                          <a:latin typeface="Arial" panose="020B0604020202020204" pitchFamily="34" charset="0"/>
                        </a:rPr>
                        <a:t>1-Gram​</a:t>
                      </a:r>
                      <a:endParaRPr lang="en-US" sz="1600" b="1" i="0">
                        <a:solidFill>
                          <a:srgbClr val="FFFFFF"/>
                        </a:solidFill>
                        <a:effectLst/>
                      </a:endParaRPr>
                    </a:p>
                  </a:txBody>
                  <a:tcPr/>
                </a:tc>
                <a:tc>
                  <a:txBody>
                    <a:bodyPr/>
                    <a:lstStyle/>
                    <a:p>
                      <a:pPr algn="ctr" rtl="0" fontAlgn="base"/>
                      <a:r>
                        <a:rPr lang="en-US" sz="1600" b="1" i="0">
                          <a:solidFill>
                            <a:srgbClr val="FFFFFF"/>
                          </a:solidFill>
                          <a:effectLst/>
                          <a:latin typeface="Arial" panose="020B0604020202020204" pitchFamily="34" charset="0"/>
                        </a:rPr>
                        <a:t>2-Gram​</a:t>
                      </a:r>
                      <a:endParaRPr lang="en-US" sz="1600" b="1" i="0">
                        <a:solidFill>
                          <a:srgbClr val="FFFFFF"/>
                        </a:solidFill>
                        <a:effectLst/>
                      </a:endParaRPr>
                    </a:p>
                  </a:txBody>
                  <a:tcPr/>
                </a:tc>
                <a:tc>
                  <a:txBody>
                    <a:bodyPr/>
                    <a:lstStyle/>
                    <a:p>
                      <a:pPr algn="ctr" rtl="0" fontAlgn="base"/>
                      <a:r>
                        <a:rPr lang="en-US" sz="1600" b="1" i="0">
                          <a:solidFill>
                            <a:srgbClr val="FFFFFF"/>
                          </a:solidFill>
                          <a:effectLst/>
                          <a:latin typeface="Arial" panose="020B0604020202020204" pitchFamily="34" charset="0"/>
                        </a:rPr>
                        <a:t>3-Gram​</a:t>
                      </a:r>
                      <a:endParaRPr lang="en-US" sz="1600" b="1" i="0">
                        <a:solidFill>
                          <a:srgbClr val="FFFFFF"/>
                        </a:solidFill>
                        <a:effectLst/>
                      </a:endParaRPr>
                    </a:p>
                  </a:txBody>
                  <a:tcPr/>
                </a:tc>
                <a:extLst>
                  <a:ext uri="{0D108BD9-81ED-4DB2-BD59-A6C34878D82A}">
                    <a16:rowId xmlns:a16="http://schemas.microsoft.com/office/drawing/2014/main" val="363071645"/>
                  </a:ext>
                </a:extLst>
              </a:tr>
              <a:tr h="336884">
                <a:tc>
                  <a:txBody>
                    <a:bodyPr/>
                    <a:lstStyle/>
                    <a:p>
                      <a:pPr algn="l" rtl="0" fontAlgn="base"/>
                      <a:r>
                        <a:rPr lang="en-US" sz="1600" b="1" i="0" u="none" strike="noStrike">
                          <a:solidFill>
                            <a:srgbClr val="000000"/>
                          </a:solidFill>
                          <a:effectLst/>
                          <a:latin typeface="Calibri" panose="020F0502020204030204" pitchFamily="34" charset="0"/>
                        </a:rPr>
                        <a:t>Naive Bayas</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
                        </a:rPr>
                        <a:t>0.793325</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0.785623</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0.688062</a:t>
                      </a:r>
                      <a:r>
                        <a:rPr lang="en-US" sz="1600" b="0" i="0">
                          <a:solidFill>
                            <a:srgbClr val="000000"/>
                          </a:solidFill>
                          <a:effectLst/>
                          <a:latin typeface="Calibri "/>
                        </a:rPr>
                        <a:t>​</a:t>
                      </a:r>
                    </a:p>
                  </a:txBody>
                  <a:tcPr anchor="b"/>
                </a:tc>
                <a:extLst>
                  <a:ext uri="{0D108BD9-81ED-4DB2-BD59-A6C34878D82A}">
                    <a16:rowId xmlns:a16="http://schemas.microsoft.com/office/drawing/2014/main" val="4098155116"/>
                  </a:ext>
                </a:extLst>
              </a:tr>
              <a:tr h="336884">
                <a:tc>
                  <a:txBody>
                    <a:bodyPr/>
                    <a:lstStyle/>
                    <a:p>
                      <a:pPr algn="l" rtl="0" fontAlgn="base"/>
                      <a:r>
                        <a:rPr lang="en-US" sz="1600" b="1" i="0" u="none" strike="noStrike">
                          <a:solidFill>
                            <a:srgbClr val="000000"/>
                          </a:solidFill>
                          <a:effectLst/>
                          <a:latin typeface="Calibri" panose="020F0502020204030204" pitchFamily="34" charset="0"/>
                        </a:rPr>
                        <a:t>Logistic Regression</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
                        </a:rPr>
                        <a:t>0.830552</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0.825417</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0.809371</a:t>
                      </a:r>
                      <a:r>
                        <a:rPr lang="en-US" sz="1600" b="0" i="0">
                          <a:solidFill>
                            <a:srgbClr val="000000"/>
                          </a:solidFill>
                          <a:effectLst/>
                          <a:latin typeface="Calibri "/>
                        </a:rPr>
                        <a:t>​</a:t>
                      </a:r>
                    </a:p>
                  </a:txBody>
                  <a:tcPr anchor="b"/>
                </a:tc>
                <a:extLst>
                  <a:ext uri="{0D108BD9-81ED-4DB2-BD59-A6C34878D82A}">
                    <a16:rowId xmlns:a16="http://schemas.microsoft.com/office/drawing/2014/main" val="1853153785"/>
                  </a:ext>
                </a:extLst>
              </a:tr>
              <a:tr h="336884">
                <a:tc>
                  <a:txBody>
                    <a:bodyPr/>
                    <a:lstStyle/>
                    <a:p>
                      <a:pPr algn="l" rtl="0" fontAlgn="base"/>
                      <a:r>
                        <a:rPr lang="en-US" sz="1600" b="1" i="0" u="none" strike="noStrike">
                          <a:solidFill>
                            <a:srgbClr val="000000"/>
                          </a:solidFill>
                          <a:effectLst/>
                          <a:latin typeface="Calibri" panose="020F0502020204030204" pitchFamily="34" charset="0"/>
                        </a:rPr>
                        <a:t>SVM</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
                        </a:rPr>
                        <a:t>0.787548</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0.716945</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0.695764</a:t>
                      </a:r>
                      <a:r>
                        <a:rPr lang="en-US" sz="1600" b="0" i="0">
                          <a:solidFill>
                            <a:srgbClr val="000000"/>
                          </a:solidFill>
                          <a:effectLst/>
                          <a:latin typeface="Calibri "/>
                        </a:rPr>
                        <a:t>​</a:t>
                      </a:r>
                    </a:p>
                  </a:txBody>
                  <a:tcPr anchor="b"/>
                </a:tc>
                <a:extLst>
                  <a:ext uri="{0D108BD9-81ED-4DB2-BD59-A6C34878D82A}">
                    <a16:rowId xmlns:a16="http://schemas.microsoft.com/office/drawing/2014/main" val="3879175459"/>
                  </a:ext>
                </a:extLst>
              </a:tr>
              <a:tr h="336884">
                <a:tc>
                  <a:txBody>
                    <a:bodyPr/>
                    <a:lstStyle/>
                    <a:p>
                      <a:pPr algn="l" rtl="0" fontAlgn="base"/>
                      <a:r>
                        <a:rPr lang="en-US" sz="1600" b="1" i="0" u="none" strike="noStrike">
                          <a:solidFill>
                            <a:srgbClr val="000000"/>
                          </a:solidFill>
                          <a:effectLst/>
                          <a:latin typeface="Calibri" panose="020F0502020204030204" pitchFamily="34" charset="0"/>
                        </a:rPr>
                        <a:t>Random forest</a:t>
                      </a:r>
                      <a:r>
                        <a:rPr lang="en-US" sz="1600" b="1" i="0">
                          <a:solidFill>
                            <a:srgbClr val="000000"/>
                          </a:solidFill>
                          <a:effectLst/>
                          <a:latin typeface="Calibri" panose="020F0502020204030204" pitchFamily="34" charset="0"/>
                        </a:rPr>
                        <a:t>​</a:t>
                      </a:r>
                      <a:endParaRPr lang="en-US" sz="1600" b="1" i="0">
                        <a:solidFill>
                          <a:srgbClr val="000000"/>
                        </a:solidFill>
                        <a:effectLst/>
                      </a:endParaRPr>
                    </a:p>
                  </a:txBody>
                  <a:tcPr anchor="b"/>
                </a:tc>
                <a:tc>
                  <a:txBody>
                    <a:bodyPr/>
                    <a:lstStyle/>
                    <a:p>
                      <a:pPr algn="l" rtl="0" fontAlgn="base"/>
                      <a:r>
                        <a:rPr lang="en-US" sz="1600" b="0" i="0" u="none" strike="noStrike">
                          <a:solidFill>
                            <a:srgbClr val="000000"/>
                          </a:solidFill>
                          <a:effectLst/>
                          <a:latin typeface="Calibri "/>
                        </a:rPr>
                        <a:t>0.761232</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0.739409</a:t>
                      </a:r>
                      <a:r>
                        <a:rPr lang="en-US" sz="1600" b="0" i="0">
                          <a:solidFill>
                            <a:srgbClr val="000000"/>
                          </a:solidFill>
                          <a:effectLst/>
                          <a:latin typeface="Calibri "/>
                        </a:rPr>
                        <a:t>​</a:t>
                      </a:r>
                    </a:p>
                  </a:txBody>
                  <a:tcPr anchor="b"/>
                </a:tc>
                <a:tc>
                  <a:txBody>
                    <a:bodyPr/>
                    <a:lstStyle/>
                    <a:p>
                      <a:pPr algn="l" rtl="0" fontAlgn="base"/>
                      <a:r>
                        <a:rPr lang="en-US" sz="1600" b="0" i="0" u="none" strike="noStrike">
                          <a:solidFill>
                            <a:srgbClr val="000000"/>
                          </a:solidFill>
                          <a:effectLst/>
                          <a:latin typeface="Calibri "/>
                        </a:rPr>
                        <a:t>0.733633</a:t>
                      </a:r>
                      <a:r>
                        <a:rPr lang="en-US" sz="1600" b="0" i="0">
                          <a:solidFill>
                            <a:srgbClr val="000000"/>
                          </a:solidFill>
                          <a:effectLst/>
                          <a:latin typeface="Calibri "/>
                        </a:rPr>
                        <a:t>​</a:t>
                      </a:r>
                    </a:p>
                  </a:txBody>
                  <a:tcPr anchor="b"/>
                </a:tc>
                <a:extLst>
                  <a:ext uri="{0D108BD9-81ED-4DB2-BD59-A6C34878D82A}">
                    <a16:rowId xmlns:a16="http://schemas.microsoft.com/office/drawing/2014/main" val="851958586"/>
                  </a:ext>
                </a:extLst>
              </a:tr>
            </a:tbl>
          </a:graphicData>
        </a:graphic>
      </p:graphicFrame>
      <p:sp>
        <p:nvSpPr>
          <p:cNvPr id="5" name="Rectangle 4">
            <a:extLst>
              <a:ext uri="{FF2B5EF4-FFF2-40B4-BE49-F238E27FC236}">
                <a16:creationId xmlns:a16="http://schemas.microsoft.com/office/drawing/2014/main" id="{9B607F64-527C-4F10-8D37-ACB50F4F76ED}"/>
              </a:ext>
            </a:extLst>
          </p:cNvPr>
          <p:cNvSpPr/>
          <p:nvPr/>
        </p:nvSpPr>
        <p:spPr>
          <a:xfrm>
            <a:off x="6938682" y="2076226"/>
            <a:ext cx="1484556" cy="355002"/>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8359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645459" y="960120"/>
            <a:ext cx="3865695" cy="4171278"/>
          </a:xfrm>
        </p:spPr>
        <p:txBody>
          <a:bodyPr>
            <a:normAutofit/>
          </a:bodyPr>
          <a:lstStyle/>
          <a:p>
            <a:r>
              <a:rPr lang="en-US" sz="4400" b="1">
                <a:solidFill>
                  <a:schemeClr val="tx1"/>
                </a:solidFill>
                <a:ea typeface="+mj-lt"/>
                <a:cs typeface="+mj-lt"/>
              </a:rPr>
              <a:t>Information Observed​</a:t>
            </a:r>
            <a:endParaRPr lang="en-US" sz="4400">
              <a:solidFill>
                <a:schemeClr val="tx1"/>
              </a:solidFill>
              <a:ea typeface="+mj-lt"/>
              <a:cs typeface="+mj-lt"/>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39" name="Content Placeholder 2">
            <a:extLst>
              <a:ext uri="{FF2B5EF4-FFF2-40B4-BE49-F238E27FC236}">
                <a16:creationId xmlns:a16="http://schemas.microsoft.com/office/drawing/2014/main" id="{5C522611-3D07-47D6-B1A3-1CCE8BF0DC1C}"/>
              </a:ext>
            </a:extLst>
          </p:cNvPr>
          <p:cNvGraphicFramePr>
            <a:graphicFrameLocks noGrp="1"/>
          </p:cNvGraphicFramePr>
          <p:nvPr>
            <p:ph idx="1"/>
          </p:nvPr>
        </p:nvGraphicFramePr>
        <p:xfrm>
          <a:off x="4983164" y="960120"/>
          <a:ext cx="5511800" cy="4171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3" name="Picture 2" descr="كلية الحاسبات FCIT# (@FCITKAU) | Twitter">
            <a:extLst>
              <a:ext uri="{FF2B5EF4-FFF2-40B4-BE49-F238E27FC236}">
                <a16:creationId xmlns:a16="http://schemas.microsoft.com/office/drawing/2014/main" id="{4B64F3D4-A2D0-4943-893A-C8C54DA4BD5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90981" y="4389834"/>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9605262-7BF0-4A1A-8535-A072817326EF}"/>
              </a:ext>
            </a:extLst>
          </p:cNvPr>
          <p:cNvSpPr>
            <a:spLocks noGrp="1"/>
          </p:cNvSpPr>
          <p:nvPr>
            <p:ph type="sldNum" sz="quarter" idx="12"/>
          </p:nvPr>
        </p:nvSpPr>
        <p:spPr/>
        <p:txBody>
          <a:bodyPr/>
          <a:lstStyle/>
          <a:p>
            <a:r>
              <a:rPr lang="en-US" sz="1200"/>
              <a:t>20-23</a:t>
            </a:r>
          </a:p>
        </p:txBody>
      </p:sp>
    </p:spTree>
    <p:extLst>
      <p:ext uri="{BB962C8B-B14F-4D97-AF65-F5344CB8AC3E}">
        <p14:creationId xmlns:p14="http://schemas.microsoft.com/office/powerpoint/2010/main" val="72137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6337C157-FA7C-44F7-8F26-8D60F1E4D9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AD1E6BDE-4282-4B03-AB6B-4B55BB5A5E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7" name="Freeform 5">
              <a:extLst>
                <a:ext uri="{FF2B5EF4-FFF2-40B4-BE49-F238E27FC236}">
                  <a16:creationId xmlns:a16="http://schemas.microsoft.com/office/drawing/2014/main" id="{485C833A-4CAA-4628-90AF-765B4D9CD7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6">
              <a:extLst>
                <a:ext uri="{FF2B5EF4-FFF2-40B4-BE49-F238E27FC236}">
                  <a16:creationId xmlns:a16="http://schemas.microsoft.com/office/drawing/2014/main" id="{AB238B6B-BE4A-43D5-9BF4-F25E4B1102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822A3114-5712-45A9-8D29-C017CBA9C4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B92AC81A-C7E1-484B-8CE8-35C3B082F2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1F04CC80-0868-47FF-81E3-284C107F9E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7557CA5F-0383-45CC-ABD6-3F13DF5C11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90AA14ED-4772-4347-AB17-45AE5F2450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E3A0F7B3-4CF0-4247-84C0-6588F359D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1084963C-5EA9-4967-9241-33487A7F9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4A92CEED-BBF5-4D27-BAEF-3CB7750A1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FE7A7AD6-5681-4FC3-8C0D-39608A2D15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5A1DD085-9573-46D7-96D8-FB79FAF0C3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7">
              <a:extLst>
                <a:ext uri="{FF2B5EF4-FFF2-40B4-BE49-F238E27FC236}">
                  <a16:creationId xmlns:a16="http://schemas.microsoft.com/office/drawing/2014/main" id="{4A9B4107-3EEB-48E9-968B-A0A731458B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Freeform 18">
              <a:extLst>
                <a:ext uri="{FF2B5EF4-FFF2-40B4-BE49-F238E27FC236}">
                  <a16:creationId xmlns:a16="http://schemas.microsoft.com/office/drawing/2014/main" id="{8109B0A4-ED54-4DED-96E6-820DD63248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19">
              <a:extLst>
                <a:ext uri="{FF2B5EF4-FFF2-40B4-BE49-F238E27FC236}">
                  <a16:creationId xmlns:a16="http://schemas.microsoft.com/office/drawing/2014/main" id="{A8C6847A-91A4-4A9B-B064-11CF6443AA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Freeform 20">
              <a:extLst>
                <a:ext uri="{FF2B5EF4-FFF2-40B4-BE49-F238E27FC236}">
                  <a16:creationId xmlns:a16="http://schemas.microsoft.com/office/drawing/2014/main" id="{C85C9753-33A0-4817-9B8C-3E8A6CC4B3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1">
              <a:extLst>
                <a:ext uri="{FF2B5EF4-FFF2-40B4-BE49-F238E27FC236}">
                  <a16:creationId xmlns:a16="http://schemas.microsoft.com/office/drawing/2014/main" id="{9315F3C9-3634-4926-8C56-00168B1A71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22">
              <a:extLst>
                <a:ext uri="{FF2B5EF4-FFF2-40B4-BE49-F238E27FC236}">
                  <a16:creationId xmlns:a16="http://schemas.microsoft.com/office/drawing/2014/main" id="{F28382E8-33D6-429A-B585-9579AA2EFA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3">
              <a:extLst>
                <a:ext uri="{FF2B5EF4-FFF2-40B4-BE49-F238E27FC236}">
                  <a16:creationId xmlns:a16="http://schemas.microsoft.com/office/drawing/2014/main" id="{21499034-1E36-46FE-AB69-42EBD104BA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24">
              <a:extLst>
                <a:ext uri="{FF2B5EF4-FFF2-40B4-BE49-F238E27FC236}">
                  <a16:creationId xmlns:a16="http://schemas.microsoft.com/office/drawing/2014/main" id="{78480B4D-FB9B-4DC7-BF42-94946CF130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25">
              <a:extLst>
                <a:ext uri="{FF2B5EF4-FFF2-40B4-BE49-F238E27FC236}">
                  <a16:creationId xmlns:a16="http://schemas.microsoft.com/office/drawing/2014/main" id="{83412C15-B417-4C20-A798-77F6B5BFD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EC03EF63-B185-48A4-9905-A9BBA70F50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70" name="Rectangle 69">
              <a:extLst>
                <a:ext uri="{FF2B5EF4-FFF2-40B4-BE49-F238E27FC236}">
                  <a16:creationId xmlns:a16="http://schemas.microsoft.com/office/drawing/2014/main" id="{400FC753-51FF-49B1-AE2F-C9BAAFD0B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22">
              <a:extLst>
                <a:ext uri="{FF2B5EF4-FFF2-40B4-BE49-F238E27FC236}">
                  <a16:creationId xmlns:a16="http://schemas.microsoft.com/office/drawing/2014/main" id="{17B242DE-F1CC-479B-97B0-05C00AD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85338455-991A-4916-AD34-2C870B6DE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888631" y="2358391"/>
            <a:ext cx="3498979" cy="2453676"/>
          </a:xfrm>
        </p:spPr>
        <p:txBody>
          <a:bodyPr>
            <a:normAutofit/>
          </a:bodyPr>
          <a:lstStyle/>
          <a:p>
            <a:r>
              <a:rPr lang="en-US" b="1">
                <a:ea typeface="+mj-lt"/>
                <a:cs typeface="+mj-lt"/>
              </a:rPr>
              <a:t>Inference​</a:t>
            </a:r>
            <a:endParaRPr lang="en-US">
              <a:ea typeface="+mj-lt"/>
              <a:cs typeface="+mj-lt"/>
            </a:endParaRPr>
          </a:p>
        </p:txBody>
      </p:sp>
      <p:sp>
        <p:nvSpPr>
          <p:cNvPr id="5" name="Slide Number Placeholder 4">
            <a:extLst>
              <a:ext uri="{FF2B5EF4-FFF2-40B4-BE49-F238E27FC236}">
                <a16:creationId xmlns:a16="http://schemas.microsoft.com/office/drawing/2014/main" id="{E9605262-7BF0-4A1A-8535-A072817326EF}"/>
              </a:ext>
            </a:extLst>
          </p:cNvPr>
          <p:cNvSpPr>
            <a:spLocks noGrp="1"/>
          </p:cNvSpPr>
          <p:nvPr>
            <p:ph type="sldNum" sz="quarter" idx="12"/>
          </p:nvPr>
        </p:nvSpPr>
        <p:spPr>
          <a:xfrm>
            <a:off x="10469880" y="320040"/>
            <a:ext cx="914400" cy="320040"/>
          </a:xfrm>
        </p:spPr>
        <p:txBody>
          <a:bodyPr>
            <a:normAutofit/>
          </a:bodyPr>
          <a:lstStyle/>
          <a:p>
            <a:pPr>
              <a:spcAft>
                <a:spcPts val="600"/>
              </a:spcAft>
            </a:pPr>
            <a:r>
              <a:rPr lang="en-US" sz="1200"/>
              <a:t>21-23</a:t>
            </a:r>
          </a:p>
        </p:txBody>
      </p:sp>
      <p:sp useBgFill="1">
        <p:nvSpPr>
          <p:cNvPr id="74" name="Rectangle 73">
            <a:extLst>
              <a:ext uri="{FF2B5EF4-FFF2-40B4-BE49-F238E27FC236}">
                <a16:creationId xmlns:a16="http://schemas.microsoft.com/office/drawing/2014/main" id="{800324C0-3F86-4ACD-945B-4AD842C9C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4" y="803186"/>
            <a:ext cx="6269015" cy="2978319"/>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descr="كلية الحاسبات FCIT# (@FCITKAU) | Twitter">
            <a:extLst>
              <a:ext uri="{FF2B5EF4-FFF2-40B4-BE49-F238E27FC236}">
                <a16:creationId xmlns:a16="http://schemas.microsoft.com/office/drawing/2014/main" id="{4B64F3D4-A2D0-4943-893A-C8C54DA4BD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121049" y="5967371"/>
            <a:ext cx="885561" cy="842430"/>
          </a:xfrm>
          <a:prstGeom prst="rect">
            <a:avLst/>
          </a:prstGeom>
          <a:noFill/>
          <a:ln w="9525">
            <a:noFill/>
          </a:ln>
          <a:extLst>
            <a:ext uri="{909E8E84-426E-40DD-AFC4-6F175D3DCCD1}">
              <a14:hiddenFill xmlns:a14="http://schemas.microsoft.com/office/drawing/2010/main">
                <a:solidFill>
                  <a:srgbClr val="FFFFFF"/>
                </a:solidFill>
              </a14:hiddenFill>
            </a:ext>
          </a:extLst>
        </p:spPr>
      </p:pic>
      <p:graphicFrame>
        <p:nvGraphicFramePr>
          <p:cNvPr id="39" name="Content Placeholder 2">
            <a:extLst>
              <a:ext uri="{FF2B5EF4-FFF2-40B4-BE49-F238E27FC236}">
                <a16:creationId xmlns:a16="http://schemas.microsoft.com/office/drawing/2014/main" id="{5C522611-3D07-47D6-B1A3-1CCE8BF0DC1C}"/>
              </a:ext>
            </a:extLst>
          </p:cNvPr>
          <p:cNvGraphicFramePr>
            <a:graphicFrameLocks noGrp="1"/>
          </p:cNvGraphicFramePr>
          <p:nvPr>
            <p:ph idx="1"/>
            <p:extLst>
              <p:ext uri="{D42A27DB-BD31-4B8C-83A1-F6EECF244321}">
                <p14:modId xmlns:p14="http://schemas.microsoft.com/office/powerpoint/2010/main" val="1610444885"/>
              </p:ext>
            </p:extLst>
          </p:nvPr>
        </p:nvGraphicFramePr>
        <p:xfrm>
          <a:off x="4888410" y="1306094"/>
          <a:ext cx="6281873" cy="17839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6" name="Picture 86" descr="Diagram&#10;&#10;Description automatically generated">
            <a:extLst>
              <a:ext uri="{FF2B5EF4-FFF2-40B4-BE49-F238E27FC236}">
                <a16:creationId xmlns:a16="http://schemas.microsoft.com/office/drawing/2014/main" id="{4B53A660-3E9A-4084-97FF-CF3BB5499CD5}"/>
              </a:ext>
            </a:extLst>
          </p:cNvPr>
          <p:cNvPicPr>
            <a:picLocks noChangeAspect="1"/>
          </p:cNvPicPr>
          <p:nvPr/>
        </p:nvPicPr>
        <p:blipFill>
          <a:blip r:embed="rId8"/>
          <a:stretch>
            <a:fillRect/>
          </a:stretch>
        </p:blipFill>
        <p:spPr>
          <a:xfrm>
            <a:off x="4623758" y="3582423"/>
            <a:ext cx="7387087" cy="2209193"/>
          </a:xfrm>
          <a:prstGeom prst="rect">
            <a:avLst/>
          </a:prstGeom>
        </p:spPr>
      </p:pic>
    </p:spTree>
    <p:extLst>
      <p:ext uri="{BB962C8B-B14F-4D97-AF65-F5344CB8AC3E}">
        <p14:creationId xmlns:p14="http://schemas.microsoft.com/office/powerpoint/2010/main" val="3896944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605262-7BF0-4A1A-8535-A072817326EF}"/>
              </a:ext>
            </a:extLst>
          </p:cNvPr>
          <p:cNvSpPr>
            <a:spLocks noGrp="1"/>
          </p:cNvSpPr>
          <p:nvPr>
            <p:ph type="sldNum" sz="quarter" idx="12"/>
          </p:nvPr>
        </p:nvSpPr>
        <p:spPr>
          <a:xfrm>
            <a:off x="10469880" y="320040"/>
            <a:ext cx="914400" cy="320040"/>
          </a:xfrm>
        </p:spPr>
        <p:txBody>
          <a:bodyPr vert="horz" lIns="91440" tIns="45720" rIns="91440" bIns="45720" rtlCol="0" anchor="ctr">
            <a:normAutofit/>
          </a:bodyPr>
          <a:lstStyle/>
          <a:p>
            <a:pPr>
              <a:spcAft>
                <a:spcPts val="600"/>
              </a:spcAft>
            </a:pPr>
            <a:r>
              <a:rPr lang="en-US" sz="1200"/>
              <a:t>22-23</a:t>
            </a:r>
            <a:endParaRPr lang="en-US" sz="1200" kern="1200">
              <a:solidFill>
                <a:schemeClr val="tx1">
                  <a:tint val="75000"/>
                </a:schemeClr>
              </a:solidFill>
              <a:latin typeface="+mn-lt"/>
              <a:ea typeface="+mn-ea"/>
              <a:cs typeface="+mn-cs"/>
            </a:endParaRPr>
          </a:p>
        </p:txBody>
      </p:sp>
      <p:pic>
        <p:nvPicPr>
          <p:cNvPr id="35" name="Picture 2">
            <a:extLst>
              <a:ext uri="{FF2B5EF4-FFF2-40B4-BE49-F238E27FC236}">
                <a16:creationId xmlns:a16="http://schemas.microsoft.com/office/drawing/2014/main" id="{6EBF92D0-E966-4DE1-AC1B-7C37C99962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40941" y="887225"/>
            <a:ext cx="10905066" cy="5343482"/>
          </a:xfrm>
          <a:prstGeom prst="rect">
            <a:avLst/>
          </a:prstGeom>
          <a:noFill/>
          <a:extLst>
            <a:ext uri="{909E8E84-426E-40DD-AFC4-6F175D3DCCD1}">
              <a14:hiddenFill xmlns:a14="http://schemas.microsoft.com/office/drawing/2010/main">
                <a:solidFill>
                  <a:srgbClr val="FFFFFF"/>
                </a:solidFill>
              </a14:hiddenFill>
            </a:ext>
          </a:extLst>
        </p:spPr>
      </p:pic>
      <p:sp>
        <p:nvSpPr>
          <p:cNvPr id="302" name="TextBox 301">
            <a:extLst>
              <a:ext uri="{FF2B5EF4-FFF2-40B4-BE49-F238E27FC236}">
                <a16:creationId xmlns:a16="http://schemas.microsoft.com/office/drawing/2014/main" id="{349ABFA4-1C83-4660-90C2-8E0396964C11}"/>
              </a:ext>
            </a:extLst>
          </p:cNvPr>
          <p:cNvSpPr txBox="1"/>
          <p:nvPr/>
        </p:nvSpPr>
        <p:spPr>
          <a:xfrm>
            <a:off x="3047614" y="181017"/>
            <a:ext cx="6096772" cy="446276"/>
          </a:xfrm>
          <a:prstGeom prst="rect">
            <a:avLst/>
          </a:prstGeom>
          <a:noFill/>
        </p:spPr>
        <p:txBody>
          <a:bodyPr wrap="square">
            <a:spAutoFit/>
          </a:bodyPr>
          <a:lstStyle/>
          <a:p>
            <a:pPr algn="ctr"/>
            <a:r>
              <a:rPr lang="en-US" sz="2300" b="1" i="0" u="none" strike="noStrike">
                <a:solidFill>
                  <a:srgbClr val="282441"/>
                </a:solidFill>
                <a:effectLst/>
                <a:latin typeface="Sagona Book" panose="02020503050505020204" pitchFamily="18" charset="0"/>
              </a:rPr>
              <a:t>Prototype</a:t>
            </a:r>
            <a:r>
              <a:rPr lang="en-US" sz="2300" b="0" i="0">
                <a:solidFill>
                  <a:srgbClr val="000000"/>
                </a:solidFill>
                <a:effectLst/>
                <a:latin typeface="Sagona Book" panose="02020503050505020204" pitchFamily="18" charset="0"/>
              </a:rPr>
              <a:t>​</a:t>
            </a:r>
            <a:endParaRPr lang="en-US" sz="2300"/>
          </a:p>
        </p:txBody>
      </p:sp>
    </p:spTree>
    <p:extLst>
      <p:ext uri="{BB962C8B-B14F-4D97-AF65-F5344CB8AC3E}">
        <p14:creationId xmlns:p14="http://schemas.microsoft.com/office/powerpoint/2010/main" val="2687960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77"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8"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5"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7" name="Group 96">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98" name="Rectangle 97">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Isosceles Triangle 98">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Rectangle 99">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102" name="Rectangle 101">
            <a:extLst>
              <a:ext uri="{FF2B5EF4-FFF2-40B4-BE49-F238E27FC236}">
                <a16:creationId xmlns:a16="http://schemas.microsoft.com/office/drawing/2014/main" id="{FD8F1113-2E3C-46E3-B54F-B7F421EEF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465DDECC-A11E-434E-87B2-8997CD3832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5" name="Freeform 5">
              <a:extLst>
                <a:ext uri="{FF2B5EF4-FFF2-40B4-BE49-F238E27FC236}">
                  <a16:creationId xmlns:a16="http://schemas.microsoft.com/office/drawing/2014/main" id="{B54A4D14-513F-4121-92D3-5CCB468962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6">
              <a:extLst>
                <a:ext uri="{FF2B5EF4-FFF2-40B4-BE49-F238E27FC236}">
                  <a16:creationId xmlns:a16="http://schemas.microsoft.com/office/drawing/2014/main" id="{6C3411F1-AD17-499D-AFEF-2F300F6DF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7">
              <a:extLst>
                <a:ext uri="{FF2B5EF4-FFF2-40B4-BE49-F238E27FC236}">
                  <a16:creationId xmlns:a16="http://schemas.microsoft.com/office/drawing/2014/main" id="{60BF2CBE-B1E9-4C42-89DC-C35E4E651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8">
              <a:extLst>
                <a:ext uri="{FF2B5EF4-FFF2-40B4-BE49-F238E27FC236}">
                  <a16:creationId xmlns:a16="http://schemas.microsoft.com/office/drawing/2014/main" id="{72C95A87-DCDB-41C4-B774-744B3ECBE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9">
              <a:extLst>
                <a:ext uri="{FF2B5EF4-FFF2-40B4-BE49-F238E27FC236}">
                  <a16:creationId xmlns:a16="http://schemas.microsoft.com/office/drawing/2014/main" id="{BCB97515-32FF-43A6-A51C-B140193A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
              <a:extLst>
                <a:ext uri="{FF2B5EF4-FFF2-40B4-BE49-F238E27FC236}">
                  <a16:creationId xmlns:a16="http://schemas.microsoft.com/office/drawing/2014/main" id="{9C6379D3-7045-4B76-9409-6D23D753D0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1">
              <a:extLst>
                <a:ext uri="{FF2B5EF4-FFF2-40B4-BE49-F238E27FC236}">
                  <a16:creationId xmlns:a16="http://schemas.microsoft.com/office/drawing/2014/main" id="{7C324CDD-B30F-47DD-8627-E2171D5E83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2">
              <a:extLst>
                <a:ext uri="{FF2B5EF4-FFF2-40B4-BE49-F238E27FC236}">
                  <a16:creationId xmlns:a16="http://schemas.microsoft.com/office/drawing/2014/main" id="{61B1C1DE-4201-4989-BE65-41ADC2472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3">
              <a:extLst>
                <a:ext uri="{FF2B5EF4-FFF2-40B4-BE49-F238E27FC236}">
                  <a16:creationId xmlns:a16="http://schemas.microsoft.com/office/drawing/2014/main" id="{0A9092BE-A36C-4833-8E71-2850F4AF7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4">
              <a:extLst>
                <a:ext uri="{FF2B5EF4-FFF2-40B4-BE49-F238E27FC236}">
                  <a16:creationId xmlns:a16="http://schemas.microsoft.com/office/drawing/2014/main" id="{806398CC-D327-4E06-838C-31119BD56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5">
              <a:extLst>
                <a:ext uri="{FF2B5EF4-FFF2-40B4-BE49-F238E27FC236}">
                  <a16:creationId xmlns:a16="http://schemas.microsoft.com/office/drawing/2014/main" id="{1E3F0C5B-76A9-4A8F-A1CB-35C0DE83A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6">
              <a:extLst>
                <a:ext uri="{FF2B5EF4-FFF2-40B4-BE49-F238E27FC236}">
                  <a16:creationId xmlns:a16="http://schemas.microsoft.com/office/drawing/2014/main" id="{70A741CC-E736-448A-A94E-5C8BB9711D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
              <a:extLst>
                <a:ext uri="{FF2B5EF4-FFF2-40B4-BE49-F238E27FC236}">
                  <a16:creationId xmlns:a16="http://schemas.microsoft.com/office/drawing/2014/main" id="{202722D1-549B-407E-BF75-2A1E8DB5BA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8">
              <a:extLst>
                <a:ext uri="{FF2B5EF4-FFF2-40B4-BE49-F238E27FC236}">
                  <a16:creationId xmlns:a16="http://schemas.microsoft.com/office/drawing/2014/main" id="{5CA8D742-18BD-41B5-9C00-FCFFAED257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
              <a:extLst>
                <a:ext uri="{FF2B5EF4-FFF2-40B4-BE49-F238E27FC236}">
                  <a16:creationId xmlns:a16="http://schemas.microsoft.com/office/drawing/2014/main" id="{8BF81081-4C33-488E-A37E-B95567D0BF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0">
              <a:extLst>
                <a:ext uri="{FF2B5EF4-FFF2-40B4-BE49-F238E27FC236}">
                  <a16:creationId xmlns:a16="http://schemas.microsoft.com/office/drawing/2014/main" id="{462F0DE0-CEBA-420B-8032-FB60893B8E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21">
              <a:extLst>
                <a:ext uri="{FF2B5EF4-FFF2-40B4-BE49-F238E27FC236}">
                  <a16:creationId xmlns:a16="http://schemas.microsoft.com/office/drawing/2014/main" id="{79C8D19E-E3D6-45A6-BCA2-5918A37D7A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22">
              <a:extLst>
                <a:ext uri="{FF2B5EF4-FFF2-40B4-BE49-F238E27FC236}">
                  <a16:creationId xmlns:a16="http://schemas.microsoft.com/office/drawing/2014/main" id="{43280283-E04A-43CA-BFA1-F285486A2F0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Freeform 23">
              <a:extLst>
                <a:ext uri="{FF2B5EF4-FFF2-40B4-BE49-F238E27FC236}">
                  <a16:creationId xmlns:a16="http://schemas.microsoft.com/office/drawing/2014/main" id="{38328CB6-0FC5-4AEA-BC7E-489267CB6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2057439" y="4904269"/>
            <a:ext cx="8081960" cy="943954"/>
          </a:xfrm>
        </p:spPr>
        <p:txBody>
          <a:bodyPr vert="horz" lIns="228600" tIns="228600" rIns="228600" bIns="0" rtlCol="0" anchor="b">
            <a:noAutofit/>
          </a:bodyPr>
          <a:lstStyle/>
          <a:p>
            <a:pPr>
              <a:lnSpc>
                <a:spcPct val="80000"/>
              </a:lnSpc>
            </a:pPr>
            <a:r>
              <a:rPr lang="en-US" sz="6600" b="1">
                <a:solidFill>
                  <a:schemeClr val="tx2"/>
                </a:solidFill>
              </a:rPr>
              <a:t>Thanks for listening!</a:t>
            </a:r>
            <a:endParaRPr lang="en-US" sz="6600" b="1">
              <a:solidFill>
                <a:schemeClr val="tx2"/>
              </a:solidFill>
              <a:cs typeface="Calibri Light"/>
            </a:endParaRPr>
          </a:p>
        </p:txBody>
      </p:sp>
      <p:sp>
        <p:nvSpPr>
          <p:cNvPr id="125"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892384" y="4386808"/>
            <a:ext cx="407233" cy="351063"/>
          </a:xfrm>
          <a:prstGeom prst="triangle">
            <a:avLst/>
          </a:prstGeom>
          <a:solidFill>
            <a:srgbClr val="A1D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16E168E2-3256-43A5-9298-9E5A6AE8F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2847" y="954593"/>
            <a:ext cx="6086306" cy="3432215"/>
          </a:xfrm>
          <a:prstGeom prst="rect">
            <a:avLst/>
          </a:prstGeom>
          <a:solidFill>
            <a:schemeClr val="bg1"/>
          </a:solidFill>
          <a:ln w="19050">
            <a:solidFill>
              <a:srgbClr val="A1D75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2" descr="كلية الحاسبات FCIT# (@FCITKAU) | Twitter">
            <a:extLst>
              <a:ext uri="{FF2B5EF4-FFF2-40B4-BE49-F238E27FC236}">
                <a16:creationId xmlns:a16="http://schemas.microsoft.com/office/drawing/2014/main" id="{709E127E-52B6-4B1C-A796-CA9568336E1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46092" y="1120792"/>
            <a:ext cx="3099816" cy="3099816"/>
          </a:xfrm>
          <a:prstGeom prst="rect">
            <a:avLst/>
          </a:prstGeom>
          <a:noFill/>
          <a:ln w="1270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54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34">
            <a:extLst>
              <a:ext uri="{FF2B5EF4-FFF2-40B4-BE49-F238E27FC236}">
                <a16:creationId xmlns:a16="http://schemas.microsoft.com/office/drawing/2014/main" id="{32C699A7-0BB2-4511-A05E-C42604BCB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1" name="Group 136">
            <a:extLst>
              <a:ext uri="{FF2B5EF4-FFF2-40B4-BE49-F238E27FC236}">
                <a16:creationId xmlns:a16="http://schemas.microsoft.com/office/drawing/2014/main" id="{282AD24E-D7D7-4DF8-8861-3FAB9A97E5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8" name="Freeform 5">
              <a:extLst>
                <a:ext uri="{FF2B5EF4-FFF2-40B4-BE49-F238E27FC236}">
                  <a16:creationId xmlns:a16="http://schemas.microsoft.com/office/drawing/2014/main" id="{9F861BD1-9D2A-4FD3-A6F8-B2B5A07C1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6">
              <a:extLst>
                <a:ext uri="{FF2B5EF4-FFF2-40B4-BE49-F238E27FC236}">
                  <a16:creationId xmlns:a16="http://schemas.microsoft.com/office/drawing/2014/main" id="{5BC63F24-7E1D-4E36-AD66-36212A586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7">
              <a:extLst>
                <a:ext uri="{FF2B5EF4-FFF2-40B4-BE49-F238E27FC236}">
                  <a16:creationId xmlns:a16="http://schemas.microsoft.com/office/drawing/2014/main" id="{39749881-1E48-4692-8EC6-6DA27E086B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8">
              <a:extLst>
                <a:ext uri="{FF2B5EF4-FFF2-40B4-BE49-F238E27FC236}">
                  <a16:creationId xmlns:a16="http://schemas.microsoft.com/office/drawing/2014/main" id="{04F38571-CED5-4358-92B7-8124999D83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9">
              <a:extLst>
                <a:ext uri="{FF2B5EF4-FFF2-40B4-BE49-F238E27FC236}">
                  <a16:creationId xmlns:a16="http://schemas.microsoft.com/office/drawing/2014/main" id="{65A434BE-5CB4-41DD-A90A-172F0D1BCD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10">
              <a:extLst>
                <a:ext uri="{FF2B5EF4-FFF2-40B4-BE49-F238E27FC236}">
                  <a16:creationId xmlns:a16="http://schemas.microsoft.com/office/drawing/2014/main" id="{22D49EA1-BAF5-4C25-A7C5-B1D3B766AD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
              <a:extLst>
                <a:ext uri="{FF2B5EF4-FFF2-40B4-BE49-F238E27FC236}">
                  <a16:creationId xmlns:a16="http://schemas.microsoft.com/office/drawing/2014/main" id="{804011A7-178F-4DA5-832D-B1AD705622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
              <a:extLst>
                <a:ext uri="{FF2B5EF4-FFF2-40B4-BE49-F238E27FC236}">
                  <a16:creationId xmlns:a16="http://schemas.microsoft.com/office/drawing/2014/main" id="{72E67FE7-0EB1-4E02-8E68-7C1917DC4F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
              <a:extLst>
                <a:ext uri="{FF2B5EF4-FFF2-40B4-BE49-F238E27FC236}">
                  <a16:creationId xmlns:a16="http://schemas.microsoft.com/office/drawing/2014/main" id="{2207BFF2-7A88-4AE9-B18C-FE01428903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
              <a:extLst>
                <a:ext uri="{FF2B5EF4-FFF2-40B4-BE49-F238E27FC236}">
                  <a16:creationId xmlns:a16="http://schemas.microsoft.com/office/drawing/2014/main" id="{95B269F7-01B4-4DD5-8669-AD111D781B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15">
              <a:extLst>
                <a:ext uri="{FF2B5EF4-FFF2-40B4-BE49-F238E27FC236}">
                  <a16:creationId xmlns:a16="http://schemas.microsoft.com/office/drawing/2014/main" id="{935458DA-725A-406A-97D2-CEE920F849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6">
              <a:extLst>
                <a:ext uri="{FF2B5EF4-FFF2-40B4-BE49-F238E27FC236}">
                  <a16:creationId xmlns:a16="http://schemas.microsoft.com/office/drawing/2014/main" id="{8FE1D1DE-B084-4486-BBAF-A95B98657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17">
              <a:extLst>
                <a:ext uri="{FF2B5EF4-FFF2-40B4-BE49-F238E27FC236}">
                  <a16:creationId xmlns:a16="http://schemas.microsoft.com/office/drawing/2014/main" id="{104340E8-69BD-4EB9-B6A1-5E77254986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18">
              <a:extLst>
                <a:ext uri="{FF2B5EF4-FFF2-40B4-BE49-F238E27FC236}">
                  <a16:creationId xmlns:a16="http://schemas.microsoft.com/office/drawing/2014/main" id="{2D690EC2-80B4-400E-8944-DF6E92B4D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19">
              <a:extLst>
                <a:ext uri="{FF2B5EF4-FFF2-40B4-BE49-F238E27FC236}">
                  <a16:creationId xmlns:a16="http://schemas.microsoft.com/office/drawing/2014/main" id="{66D366BA-0301-4225-8D35-B4FCC47A8D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20">
              <a:extLst>
                <a:ext uri="{FF2B5EF4-FFF2-40B4-BE49-F238E27FC236}">
                  <a16:creationId xmlns:a16="http://schemas.microsoft.com/office/drawing/2014/main" id="{347C306B-49F2-4D53-9AA2-E7453F047A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
              <a:extLst>
                <a:ext uri="{FF2B5EF4-FFF2-40B4-BE49-F238E27FC236}">
                  <a16:creationId xmlns:a16="http://schemas.microsoft.com/office/drawing/2014/main" id="{E92FC57E-D04E-4802-A7D9-0BA898648C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22">
              <a:extLst>
                <a:ext uri="{FF2B5EF4-FFF2-40B4-BE49-F238E27FC236}">
                  <a16:creationId xmlns:a16="http://schemas.microsoft.com/office/drawing/2014/main" id="{449A366F-36B7-4DF7-9BB5-F37A95D008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23">
              <a:extLst>
                <a:ext uri="{FF2B5EF4-FFF2-40B4-BE49-F238E27FC236}">
                  <a16:creationId xmlns:a16="http://schemas.microsoft.com/office/drawing/2014/main" id="{18DF4D21-968A-4360-8FE2-BA49141CEA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24">
              <a:extLst>
                <a:ext uri="{FF2B5EF4-FFF2-40B4-BE49-F238E27FC236}">
                  <a16:creationId xmlns:a16="http://schemas.microsoft.com/office/drawing/2014/main" id="{E86C428A-508E-4A8F-AC8A-D8D4A0C82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25">
              <a:extLst>
                <a:ext uri="{FF2B5EF4-FFF2-40B4-BE49-F238E27FC236}">
                  <a16:creationId xmlns:a16="http://schemas.microsoft.com/office/drawing/2014/main" id="{0A4DC439-2FF2-41E0-8470-5769B04140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032" name="Rectangle 159">
            <a:extLst>
              <a:ext uri="{FF2B5EF4-FFF2-40B4-BE49-F238E27FC236}">
                <a16:creationId xmlns:a16="http://schemas.microsoft.com/office/drawing/2014/main" id="{08F31815-A5B5-4051-84CE-C034A6869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37768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61">
            <a:extLst>
              <a:ext uri="{FF2B5EF4-FFF2-40B4-BE49-F238E27FC236}">
                <a16:creationId xmlns:a16="http://schemas.microsoft.com/office/drawing/2014/main" id="{A2FF4992-0EE3-402B-84CF-1DEF771C6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557" y="0"/>
            <a:ext cx="4640799"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a:extLst>
              <a:ext uri="{FF2B5EF4-FFF2-40B4-BE49-F238E27FC236}">
                <a16:creationId xmlns:a16="http://schemas.microsoft.com/office/drawing/2014/main" id="{8270E436-A2C6-4C8A-9BC4-730603BD51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29"/>
          <a:stretch/>
        </p:blipFill>
        <p:spPr bwMode="auto">
          <a:xfrm>
            <a:off x="7839525" y="2409003"/>
            <a:ext cx="3994494" cy="189935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1034" name="Isosceles Triangle 22">
            <a:extLst>
              <a:ext uri="{FF2B5EF4-FFF2-40B4-BE49-F238E27FC236}">
                <a16:creationId xmlns:a16="http://schemas.microsoft.com/office/drawing/2014/main" id="{E056929B-4132-4C45-B555-C6B76FB27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223532"/>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65">
            <a:extLst>
              <a:ext uri="{FF2B5EF4-FFF2-40B4-BE49-F238E27FC236}">
                <a16:creationId xmlns:a16="http://schemas.microsoft.com/office/drawing/2014/main" id="{65ABE1B3-1C98-4A89-ADE3-784F0C87B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961035"/>
            <a:ext cx="5935796" cy="3267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822080" y="2135104"/>
            <a:ext cx="5767566" cy="838773"/>
          </a:xfrm>
        </p:spPr>
        <p:txBody>
          <a:bodyPr anchor="ctr">
            <a:normAutofit/>
          </a:bodyPr>
          <a:lstStyle/>
          <a:p>
            <a:r>
              <a:rPr lang="en-US" sz="2800" b="1">
                <a:latin typeface="Calibri Light"/>
                <a:ea typeface="+mj-lt"/>
                <a:cs typeface="+mj-lt"/>
              </a:rPr>
              <a:t>Sentiment Analysis</a:t>
            </a:r>
            <a:endParaRPr lang="en-US" sz="2800">
              <a:latin typeface="Calibri Light"/>
              <a:ea typeface="+mj-lt"/>
              <a:cs typeface="+mj-lt"/>
            </a:endParaRPr>
          </a:p>
        </p:txBody>
      </p:sp>
      <p:sp>
        <p:nvSpPr>
          <p:cNvPr id="5" name="Slide Number Placeholder 4">
            <a:extLst>
              <a:ext uri="{FF2B5EF4-FFF2-40B4-BE49-F238E27FC236}">
                <a16:creationId xmlns:a16="http://schemas.microsoft.com/office/drawing/2014/main" id="{557B972B-522F-472B-92CD-73CD0A4692EC}"/>
              </a:ext>
            </a:extLst>
          </p:cNvPr>
          <p:cNvSpPr>
            <a:spLocks noGrp="1"/>
          </p:cNvSpPr>
          <p:nvPr>
            <p:ph type="sldNum" sz="quarter" idx="12"/>
          </p:nvPr>
        </p:nvSpPr>
        <p:spPr>
          <a:xfrm>
            <a:off x="10656081" y="275217"/>
            <a:ext cx="914400" cy="320040"/>
          </a:xfrm>
        </p:spPr>
        <p:txBody>
          <a:bodyPr anchor="ctr">
            <a:normAutofit/>
          </a:bodyPr>
          <a:lstStyle/>
          <a:p>
            <a:pPr>
              <a:spcAft>
                <a:spcPts val="600"/>
              </a:spcAft>
            </a:pPr>
            <a:r>
              <a:rPr lang="en-US" sz="1200"/>
              <a:t>3-23</a:t>
            </a:r>
          </a:p>
        </p:txBody>
      </p:sp>
      <p:sp>
        <p:nvSpPr>
          <p:cNvPr id="3" name="Content Placeholder 2">
            <a:extLst>
              <a:ext uri="{FF2B5EF4-FFF2-40B4-BE49-F238E27FC236}">
                <a16:creationId xmlns:a16="http://schemas.microsoft.com/office/drawing/2014/main" id="{7F016B20-33BB-4EEF-82C7-EC8571B12278}"/>
              </a:ext>
            </a:extLst>
          </p:cNvPr>
          <p:cNvSpPr>
            <a:spLocks noGrp="1"/>
          </p:cNvSpPr>
          <p:nvPr>
            <p:ph idx="1"/>
          </p:nvPr>
        </p:nvSpPr>
        <p:spPr>
          <a:xfrm>
            <a:off x="847810" y="2776697"/>
            <a:ext cx="5853938" cy="2262085"/>
          </a:xfrm>
        </p:spPr>
        <p:txBody>
          <a:bodyPr vert="horz" lIns="91440" tIns="45720" rIns="91440" bIns="45720" rtlCol="0">
            <a:normAutofit/>
          </a:bodyPr>
          <a:lstStyle/>
          <a:p>
            <a:pPr marL="0" indent="0">
              <a:buNone/>
            </a:pPr>
            <a:r>
              <a:rPr lang="en-US" sz="1550">
                <a:solidFill>
                  <a:srgbClr val="FFFFFE"/>
                </a:solidFill>
                <a:latin typeface="Calibri"/>
                <a:ea typeface="+mn-lt"/>
                <a:cs typeface="+mn-lt"/>
              </a:rPr>
              <a:t>The use of Natural Language Processing (NLP) and Machine Learning to specify and extract subjective information in a piece of text. Sentiment Analysis is powerfully useful as it enables us to obtain an overview of the wider public opinions (e.g., happy, sad, and anger) towards certain topics, products or services.</a:t>
            </a:r>
          </a:p>
        </p:txBody>
      </p:sp>
      <p:pic>
        <p:nvPicPr>
          <p:cNvPr id="30" name="Picture 2" descr="كلية الحاسبات FCIT# (@FCITKAU) | Twitter">
            <a:extLst>
              <a:ext uri="{FF2B5EF4-FFF2-40B4-BE49-F238E27FC236}">
                <a16:creationId xmlns:a16="http://schemas.microsoft.com/office/drawing/2014/main" id="{5C9D93AF-D0B1-4938-B171-3F3FE09562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325026" y="5202237"/>
            <a:ext cx="1471094" cy="147109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25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3" name="Rectangle 32">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Isosceles Triangle 33">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7" name="Rectangle 36">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0"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1" name="Rectangle 60">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D70729-A3BF-467F-B92B-070AA625A2A8}"/>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100000"/>
              </a:lnSpc>
            </a:pPr>
            <a:r>
              <a:rPr lang="en-US" sz="5400" b="1"/>
              <a:t>Roadmap</a:t>
            </a:r>
            <a:br>
              <a:rPr lang="en-US" sz="5400" b="1"/>
            </a:br>
            <a:r>
              <a:rPr lang="en-US" sz="3200" b="1"/>
              <a:t>(Project Framework)</a:t>
            </a:r>
          </a:p>
        </p:txBody>
      </p:sp>
      <p:sp>
        <p:nvSpPr>
          <p:cNvPr id="4" name="Slide Number Placeholder 3">
            <a:extLst>
              <a:ext uri="{FF2B5EF4-FFF2-40B4-BE49-F238E27FC236}">
                <a16:creationId xmlns:a16="http://schemas.microsoft.com/office/drawing/2014/main" id="{F8785372-55F5-4621-BB2C-896709EF6028}"/>
              </a:ext>
            </a:extLst>
          </p:cNvPr>
          <p:cNvSpPr>
            <a:spLocks noGrp="1"/>
          </p:cNvSpPr>
          <p:nvPr>
            <p:ph type="sldNum" sz="quarter" idx="12"/>
          </p:nvPr>
        </p:nvSpPr>
        <p:spPr>
          <a:xfrm>
            <a:off x="3719434" y="320040"/>
            <a:ext cx="914400" cy="320040"/>
          </a:xfrm>
        </p:spPr>
        <p:txBody>
          <a:bodyPr vert="horz" lIns="91440" tIns="45720" rIns="91440" bIns="45720" rtlCol="0" anchor="ctr">
            <a:normAutofit/>
          </a:bodyPr>
          <a:lstStyle/>
          <a:p>
            <a:pPr>
              <a:spcAft>
                <a:spcPts val="600"/>
              </a:spcAft>
            </a:pPr>
            <a:r>
              <a:rPr lang="en-US" sz="1200"/>
              <a:t>4-23</a:t>
            </a:r>
          </a:p>
        </p:txBody>
      </p:sp>
      <p:sp>
        <p:nvSpPr>
          <p:cNvPr id="65" name="Rectangle 64">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text, screenshot, businesscard, sign&#10;&#10;Description automatically generated">
            <a:extLst>
              <a:ext uri="{FF2B5EF4-FFF2-40B4-BE49-F238E27FC236}">
                <a16:creationId xmlns:a16="http://schemas.microsoft.com/office/drawing/2014/main" id="{9932F41D-61DB-47B2-8A99-37F1A45A50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0734" y="180814"/>
            <a:ext cx="3398049" cy="6475339"/>
          </a:xfrm>
          <a:prstGeom prst="rect">
            <a:avLst/>
          </a:prstGeom>
          <a:ln w="9525">
            <a:noFill/>
          </a:ln>
        </p:spPr>
      </p:pic>
      <p:pic>
        <p:nvPicPr>
          <p:cNvPr id="59" name="Picture 2" descr="كلية الحاسبات FCIT# (@FCITKAU) | Twitter">
            <a:extLst>
              <a:ext uri="{FF2B5EF4-FFF2-40B4-BE49-F238E27FC236}">
                <a16:creationId xmlns:a16="http://schemas.microsoft.com/office/drawing/2014/main" id="{67BC9465-33B6-40F1-815C-34C2EDD57D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325026" y="5202237"/>
            <a:ext cx="1471094" cy="1471094"/>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07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645459" y="960120"/>
            <a:ext cx="3865695" cy="4171278"/>
          </a:xfrm>
        </p:spPr>
        <p:txBody>
          <a:bodyPr>
            <a:normAutofit/>
          </a:bodyPr>
          <a:lstStyle/>
          <a:p>
            <a:pPr algn="r"/>
            <a:r>
              <a:rPr lang="en-US" sz="4400" b="1">
                <a:solidFill>
                  <a:schemeClr val="tx1"/>
                </a:solidFill>
                <a:latin typeface="Calibri Light"/>
                <a:ea typeface="+mj-lt"/>
                <a:cs typeface="+mj-lt"/>
              </a:rPr>
              <a:t>Datasets</a:t>
            </a:r>
            <a:endParaRPr lang="en-US" sz="4400">
              <a:solidFill>
                <a:schemeClr val="tx1"/>
              </a:solidFill>
              <a:latin typeface="Calibri Light"/>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016B20-33BB-4EEF-82C7-EC8571B12278}"/>
              </a:ext>
            </a:extLst>
          </p:cNvPr>
          <p:cNvSpPr>
            <a:spLocks noGrp="1"/>
          </p:cNvSpPr>
          <p:nvPr>
            <p:ph idx="1"/>
          </p:nvPr>
        </p:nvSpPr>
        <p:spPr>
          <a:xfrm>
            <a:off x="4983164" y="960120"/>
            <a:ext cx="5511800" cy="4171278"/>
          </a:xfrm>
        </p:spPr>
        <p:txBody>
          <a:bodyPr>
            <a:normAutofit/>
          </a:bodyPr>
          <a:lstStyle/>
          <a:p>
            <a:pPr marL="0" indent="0">
              <a:buNone/>
            </a:pPr>
            <a:r>
              <a:rPr lang="en-US">
                <a:latin typeface="Calibri"/>
                <a:ea typeface="+mn-lt"/>
                <a:cs typeface="+mn-lt"/>
              </a:rPr>
              <a:t>We used different data set in our project that include different reviews: </a:t>
            </a:r>
          </a:p>
          <a:p>
            <a:pPr marL="285750" indent="-285750"/>
            <a:r>
              <a:rPr lang="en-US">
                <a:latin typeface="Calibri"/>
                <a:ea typeface="+mn-lt"/>
                <a:cs typeface="+mn-lt"/>
              </a:rPr>
              <a:t>Hotel Reviews </a:t>
            </a:r>
          </a:p>
          <a:p>
            <a:pPr marL="285750" indent="-285750"/>
            <a:r>
              <a:rPr lang="en-US">
                <a:latin typeface="Calibri"/>
                <a:ea typeface="+mn-lt"/>
                <a:cs typeface="+mn-lt"/>
              </a:rPr>
              <a:t>Movie Reviews  </a:t>
            </a:r>
          </a:p>
          <a:p>
            <a:pPr marL="285750" indent="-285750"/>
            <a:r>
              <a:rPr lang="en-US">
                <a:latin typeface="Calibri"/>
                <a:ea typeface="+mn-lt"/>
                <a:cs typeface="+mn-lt"/>
              </a:rPr>
              <a:t>Restaurant reviews </a:t>
            </a:r>
          </a:p>
          <a:p>
            <a:pPr marL="0" indent="0">
              <a:lnSpc>
                <a:spcPct val="160000"/>
              </a:lnSpc>
              <a:buNone/>
            </a:pPr>
            <a:r>
              <a:rPr lang="en-US">
                <a:latin typeface="Calibri"/>
                <a:ea typeface="+mn-lt"/>
                <a:cs typeface="+mn-lt"/>
              </a:rPr>
              <a:t>Consist of number of examples for each class: Positive, Negative, and Neutral.</a:t>
            </a:r>
          </a:p>
          <a:p>
            <a:pPr marL="0" indent="0">
              <a:buNone/>
            </a:pPr>
            <a:r>
              <a:rPr lang="en-US">
                <a:latin typeface="Calibri"/>
                <a:ea typeface="+mn-lt"/>
                <a:cs typeface="+mn-lt"/>
              </a:rPr>
              <a:t>The datasets are splitted into: </a:t>
            </a:r>
          </a:p>
          <a:p>
            <a:pPr marL="0" indent="0">
              <a:buNone/>
            </a:pPr>
            <a:r>
              <a:rPr lang="en-US">
                <a:latin typeface="Calibri"/>
                <a:ea typeface="+mn-lt"/>
                <a:cs typeface="+mn-lt"/>
              </a:rPr>
              <a:t>(0.9) present training and (0.1) present testing.</a:t>
            </a:r>
            <a:endParaRPr lang="en-US">
              <a:latin typeface="Calibri"/>
            </a:endParaRPr>
          </a:p>
        </p:txBody>
      </p:sp>
      <p:pic>
        <p:nvPicPr>
          <p:cNvPr id="33" name="Picture 2" descr="كلية الحاسبات FCIT# (@FCITKAU) | Twitter">
            <a:extLst>
              <a:ext uri="{FF2B5EF4-FFF2-40B4-BE49-F238E27FC236}">
                <a16:creationId xmlns:a16="http://schemas.microsoft.com/office/drawing/2014/main" id="{5F7E4A3D-498C-40BE-9810-6ECE98C842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7696" y="4389834"/>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4001A8B-A46E-444D-B48A-E2A6DDA73AC2}"/>
              </a:ext>
            </a:extLst>
          </p:cNvPr>
          <p:cNvSpPr>
            <a:spLocks noGrp="1"/>
          </p:cNvSpPr>
          <p:nvPr>
            <p:ph type="sldNum" sz="quarter" idx="12"/>
          </p:nvPr>
        </p:nvSpPr>
        <p:spPr/>
        <p:txBody>
          <a:bodyPr/>
          <a:lstStyle/>
          <a:p>
            <a:r>
              <a:rPr lang="en-US" sz="1200"/>
              <a:t>5-23</a:t>
            </a:r>
          </a:p>
        </p:txBody>
      </p:sp>
    </p:spTree>
    <p:extLst>
      <p:ext uri="{BB962C8B-B14F-4D97-AF65-F5344CB8AC3E}">
        <p14:creationId xmlns:p14="http://schemas.microsoft.com/office/powerpoint/2010/main" val="300957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BCBD-7DCB-421B-9328-695895D62CFB}"/>
              </a:ext>
            </a:extLst>
          </p:cNvPr>
          <p:cNvSpPr>
            <a:spLocks noGrp="1"/>
          </p:cNvSpPr>
          <p:nvPr>
            <p:ph type="title"/>
          </p:nvPr>
        </p:nvSpPr>
        <p:spPr/>
        <p:txBody>
          <a:bodyPr/>
          <a:lstStyle/>
          <a:p>
            <a:r>
              <a:rPr lang="en-US"/>
              <a:t>Number of examples </a:t>
            </a:r>
          </a:p>
        </p:txBody>
      </p:sp>
      <p:graphicFrame>
        <p:nvGraphicFramePr>
          <p:cNvPr id="5" name="Table 5">
            <a:extLst>
              <a:ext uri="{FF2B5EF4-FFF2-40B4-BE49-F238E27FC236}">
                <a16:creationId xmlns:a16="http://schemas.microsoft.com/office/drawing/2014/main" id="{A9AE890B-E186-4684-B2F3-445580C53C78}"/>
              </a:ext>
            </a:extLst>
          </p:cNvPr>
          <p:cNvGraphicFramePr>
            <a:graphicFrameLocks noGrp="1"/>
          </p:cNvGraphicFramePr>
          <p:nvPr>
            <p:ph idx="1"/>
            <p:extLst>
              <p:ext uri="{D42A27DB-BD31-4B8C-83A1-F6EECF244321}">
                <p14:modId xmlns:p14="http://schemas.microsoft.com/office/powerpoint/2010/main" val="1114759263"/>
              </p:ext>
            </p:extLst>
          </p:nvPr>
        </p:nvGraphicFramePr>
        <p:xfrm>
          <a:off x="4722607" y="2216075"/>
          <a:ext cx="6661674" cy="2590292"/>
        </p:xfrm>
        <a:graphic>
          <a:graphicData uri="http://schemas.openxmlformats.org/drawingml/2006/table">
            <a:tbl>
              <a:tblPr firstRow="1" bandRow="1">
                <a:tableStyleId>{5C22544A-7EE6-4342-B048-85BDC9FD1C3A}</a:tableStyleId>
              </a:tblPr>
              <a:tblGrid>
                <a:gridCol w="2220558">
                  <a:extLst>
                    <a:ext uri="{9D8B030D-6E8A-4147-A177-3AD203B41FA5}">
                      <a16:colId xmlns:a16="http://schemas.microsoft.com/office/drawing/2014/main" val="638311182"/>
                    </a:ext>
                  </a:extLst>
                </a:gridCol>
                <a:gridCol w="2220558">
                  <a:extLst>
                    <a:ext uri="{9D8B030D-6E8A-4147-A177-3AD203B41FA5}">
                      <a16:colId xmlns:a16="http://schemas.microsoft.com/office/drawing/2014/main" val="2234627556"/>
                    </a:ext>
                  </a:extLst>
                </a:gridCol>
                <a:gridCol w="2220558">
                  <a:extLst>
                    <a:ext uri="{9D8B030D-6E8A-4147-A177-3AD203B41FA5}">
                      <a16:colId xmlns:a16="http://schemas.microsoft.com/office/drawing/2014/main" val="3429489793"/>
                    </a:ext>
                  </a:extLst>
                </a:gridCol>
              </a:tblGrid>
              <a:tr h="647573">
                <a:tc>
                  <a:txBody>
                    <a:bodyPr/>
                    <a:lstStyle/>
                    <a:p>
                      <a:r>
                        <a:rPr lang="en-US"/>
                        <a:t>Data</a:t>
                      </a:r>
                    </a:p>
                  </a:txBody>
                  <a:tcPr/>
                </a:tc>
                <a:tc>
                  <a:txBody>
                    <a:bodyPr/>
                    <a:lstStyle/>
                    <a:p>
                      <a:r>
                        <a:rPr lang="en-US"/>
                        <a:t>Train</a:t>
                      </a:r>
                    </a:p>
                  </a:txBody>
                  <a:tcPr/>
                </a:tc>
                <a:tc>
                  <a:txBody>
                    <a:bodyPr/>
                    <a:lstStyle/>
                    <a:p>
                      <a:r>
                        <a:rPr lang="en-US"/>
                        <a:t>Test</a:t>
                      </a:r>
                    </a:p>
                  </a:txBody>
                  <a:tcPr/>
                </a:tc>
                <a:extLst>
                  <a:ext uri="{0D108BD9-81ED-4DB2-BD59-A6C34878D82A}">
                    <a16:rowId xmlns:a16="http://schemas.microsoft.com/office/drawing/2014/main" val="2104661110"/>
                  </a:ext>
                </a:extLst>
              </a:tr>
              <a:tr h="647573">
                <a:tc>
                  <a:txBody>
                    <a:bodyPr/>
                    <a:lstStyle/>
                    <a:p>
                      <a:r>
                        <a:rPr lang="en-US"/>
                        <a:t>hotels</a:t>
                      </a:r>
                    </a:p>
                  </a:txBody>
                  <a:tcPr/>
                </a:tc>
                <a:tc>
                  <a:txBody>
                    <a:bodyPr/>
                    <a:lstStyle/>
                    <a:p>
                      <a:r>
                        <a:rPr lang="en-US"/>
                        <a:t>14015</a:t>
                      </a:r>
                    </a:p>
                  </a:txBody>
                  <a:tcPr/>
                </a:tc>
                <a:tc>
                  <a:txBody>
                    <a:bodyPr/>
                    <a:lstStyle/>
                    <a:p>
                      <a:r>
                        <a:rPr lang="en-US"/>
                        <a:t>1557</a:t>
                      </a:r>
                    </a:p>
                  </a:txBody>
                  <a:tcPr/>
                </a:tc>
                <a:extLst>
                  <a:ext uri="{0D108BD9-81ED-4DB2-BD59-A6C34878D82A}">
                    <a16:rowId xmlns:a16="http://schemas.microsoft.com/office/drawing/2014/main" val="810802965"/>
                  </a:ext>
                </a:extLst>
              </a:tr>
              <a:tr h="647573">
                <a:tc>
                  <a:txBody>
                    <a:bodyPr/>
                    <a:lstStyle/>
                    <a:p>
                      <a:r>
                        <a:rPr lang="en-US"/>
                        <a:t>restaurant</a:t>
                      </a:r>
                    </a:p>
                  </a:txBody>
                  <a:tcPr/>
                </a:tc>
                <a:tc>
                  <a:txBody>
                    <a:bodyPr/>
                    <a:lstStyle/>
                    <a:p>
                      <a:r>
                        <a:rPr lang="en-US"/>
                        <a:t>9873</a:t>
                      </a:r>
                    </a:p>
                  </a:txBody>
                  <a:tcPr/>
                </a:tc>
                <a:tc>
                  <a:txBody>
                    <a:bodyPr/>
                    <a:lstStyle/>
                    <a:p>
                      <a:r>
                        <a:rPr lang="en-US"/>
                        <a:t>1097</a:t>
                      </a:r>
                    </a:p>
                  </a:txBody>
                  <a:tcPr/>
                </a:tc>
                <a:extLst>
                  <a:ext uri="{0D108BD9-81ED-4DB2-BD59-A6C34878D82A}">
                    <a16:rowId xmlns:a16="http://schemas.microsoft.com/office/drawing/2014/main" val="492104947"/>
                  </a:ext>
                </a:extLst>
              </a:tr>
              <a:tr h="647573">
                <a:tc>
                  <a:txBody>
                    <a:bodyPr/>
                    <a:lstStyle/>
                    <a:p>
                      <a:r>
                        <a:rPr lang="en-US"/>
                        <a:t>movies</a:t>
                      </a:r>
                    </a:p>
                  </a:txBody>
                  <a:tcPr/>
                </a:tc>
                <a:tc>
                  <a:txBody>
                    <a:bodyPr/>
                    <a:lstStyle/>
                    <a:p>
                      <a:r>
                        <a:rPr lang="en-US"/>
                        <a:t>1372</a:t>
                      </a:r>
                    </a:p>
                  </a:txBody>
                  <a:tcPr/>
                </a:tc>
                <a:tc>
                  <a:txBody>
                    <a:bodyPr/>
                    <a:lstStyle/>
                    <a:p>
                      <a:r>
                        <a:rPr lang="en-US"/>
                        <a:t>152</a:t>
                      </a:r>
                    </a:p>
                  </a:txBody>
                  <a:tcPr/>
                </a:tc>
                <a:extLst>
                  <a:ext uri="{0D108BD9-81ED-4DB2-BD59-A6C34878D82A}">
                    <a16:rowId xmlns:a16="http://schemas.microsoft.com/office/drawing/2014/main" val="2084434289"/>
                  </a:ext>
                </a:extLst>
              </a:tr>
            </a:tbl>
          </a:graphicData>
        </a:graphic>
      </p:graphicFrame>
      <p:sp>
        <p:nvSpPr>
          <p:cNvPr id="4" name="Slide Number Placeholder 3">
            <a:extLst>
              <a:ext uri="{FF2B5EF4-FFF2-40B4-BE49-F238E27FC236}">
                <a16:creationId xmlns:a16="http://schemas.microsoft.com/office/drawing/2014/main" id="{832C035B-A964-4AC6-AD0E-A469A0280130}"/>
              </a:ext>
            </a:extLst>
          </p:cNvPr>
          <p:cNvSpPr>
            <a:spLocks noGrp="1"/>
          </p:cNvSpPr>
          <p:nvPr>
            <p:ph type="sldNum" sz="quarter" idx="12"/>
          </p:nvPr>
        </p:nvSpPr>
        <p:spPr/>
        <p:txBody>
          <a:bodyPr/>
          <a:lstStyle/>
          <a:p>
            <a:r>
              <a:rPr lang="en-US" sz="1200"/>
              <a:t>6-23</a:t>
            </a:r>
          </a:p>
        </p:txBody>
      </p:sp>
      <p:pic>
        <p:nvPicPr>
          <p:cNvPr id="6" name="Picture 2" descr="كلية الحاسبات FCIT# (@FCITKAU) | Twitter">
            <a:extLst>
              <a:ext uri="{FF2B5EF4-FFF2-40B4-BE49-F238E27FC236}">
                <a16:creationId xmlns:a16="http://schemas.microsoft.com/office/drawing/2014/main" id="{BB621752-8ADF-489E-B5E0-9E7247B959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85859" y="5300916"/>
            <a:ext cx="1396842" cy="139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03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698325" y="2289585"/>
            <a:ext cx="3836543" cy="2456442"/>
          </a:xfrm>
        </p:spPr>
        <p:txBody>
          <a:bodyPr/>
          <a:lstStyle/>
          <a:p>
            <a:r>
              <a:rPr lang="en-US" b="1">
                <a:latin typeface="Calibri Light"/>
                <a:ea typeface="+mj-lt"/>
                <a:cs typeface="+mj-lt"/>
              </a:rPr>
              <a:t>Data Set</a:t>
            </a:r>
            <a:br>
              <a:rPr lang="en-US" b="1">
                <a:latin typeface="Calibri Light"/>
                <a:ea typeface="+mj-lt"/>
                <a:cs typeface="+mj-lt"/>
              </a:rPr>
            </a:br>
            <a:r>
              <a:rPr lang="en-US" b="1">
                <a:latin typeface="Calibri Light"/>
                <a:ea typeface="+mj-lt"/>
                <a:cs typeface="+mj-lt"/>
              </a:rPr>
              <a:t>&amp;</a:t>
            </a:r>
            <a:br>
              <a:rPr lang="en-US" b="1">
                <a:latin typeface="Calibri Light"/>
                <a:ea typeface="+mj-lt"/>
                <a:cs typeface="+mj-lt"/>
              </a:rPr>
            </a:br>
            <a:r>
              <a:rPr lang="en-US" b="1">
                <a:latin typeface="Calibri Light"/>
                <a:ea typeface="+mj-lt"/>
                <a:cs typeface="+mj-lt"/>
              </a:rPr>
              <a:t>Data Preparation</a:t>
            </a:r>
            <a:endParaRPr lang="en-US">
              <a:latin typeface="Calibri Light"/>
              <a:ea typeface="+mj-lt"/>
              <a:cs typeface="+mj-lt"/>
            </a:endParaRPr>
          </a:p>
        </p:txBody>
      </p:sp>
      <p:sp>
        <p:nvSpPr>
          <p:cNvPr id="3" name="Content Placeholder 2">
            <a:extLst>
              <a:ext uri="{FF2B5EF4-FFF2-40B4-BE49-F238E27FC236}">
                <a16:creationId xmlns:a16="http://schemas.microsoft.com/office/drawing/2014/main" id="{7F016B20-33BB-4EEF-82C7-EC8571B12278}"/>
              </a:ext>
            </a:extLst>
          </p:cNvPr>
          <p:cNvSpPr>
            <a:spLocks noGrp="1"/>
          </p:cNvSpPr>
          <p:nvPr>
            <p:ph idx="1"/>
          </p:nvPr>
        </p:nvSpPr>
        <p:spPr/>
        <p:txBody>
          <a:bodyPr>
            <a:normAutofit/>
          </a:bodyPr>
          <a:lstStyle/>
          <a:p>
            <a:pPr algn="just">
              <a:lnSpc>
                <a:spcPct val="150000"/>
              </a:lnSpc>
              <a:spcBef>
                <a:spcPts val="0"/>
              </a:spcBef>
              <a:spcAft>
                <a:spcPts val="800"/>
              </a:spcAft>
            </a:pPr>
            <a:r>
              <a:rPr lang="en-US" sz="1800" b="1">
                <a:solidFill>
                  <a:srgbClr val="000000"/>
                </a:solidFill>
                <a:effectLst/>
                <a:latin typeface="Calibri" panose="020F0502020204030204" pitchFamily="34" charset="0"/>
                <a:ea typeface="Helvetica" panose="020B0604020202020204" pitchFamily="34" charset="0"/>
                <a:cs typeface="Calibri" panose="020F0502020204030204" pitchFamily="34" charset="0"/>
              </a:rPr>
              <a:t>Gather data.</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Discover and assess data.</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800"/>
              </a:spcAft>
            </a:pPr>
            <a:r>
              <a:rPr lang="en-US" sz="1800" b="1">
                <a:effectLst/>
                <a:latin typeface="Calibri" panose="020F0502020204030204" pitchFamily="34" charset="0"/>
                <a:ea typeface="Calibri" panose="020F0502020204030204" pitchFamily="34" charset="0"/>
                <a:cs typeface="Calibri" panose="020F0502020204030204" pitchFamily="34" charset="0"/>
              </a:rPr>
              <a:t>Cleanse and validate data.</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800100" lvl="1" indent="-342900" algn="just">
              <a:lnSpc>
                <a:spcPct val="150000"/>
              </a:lnSpc>
              <a:spcBef>
                <a:spcPts val="0"/>
              </a:spcBef>
              <a:buClr>
                <a:srgbClr val="000000"/>
              </a:buClr>
              <a:buSzPts val="1200"/>
              <a:buFont typeface="Symbol" panose="05050102010706020507" pitchFamily="18" charset="2"/>
              <a:buChar char=""/>
            </a:pPr>
            <a:r>
              <a:rPr lang="en-US">
                <a:solidFill>
                  <a:srgbClr val="000000"/>
                </a:solidFill>
                <a:effectLst/>
                <a:latin typeface="Times New Roman" panose="02020603050405020304" pitchFamily="18" charset="0"/>
                <a:ea typeface="Helvetica" panose="020B0604020202020204" pitchFamily="34" charset="0"/>
                <a:cs typeface="Arial" panose="020B0604020202020204" pitchFamily="34" charset="0"/>
              </a:rPr>
              <a:t>Removing extraneous data and outliers.</a:t>
            </a:r>
            <a:endParaRPr lang="en-US">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Bef>
                <a:spcPts val="0"/>
              </a:spcBef>
              <a:buClr>
                <a:srgbClr val="000000"/>
              </a:buClr>
              <a:buSzPts val="1200"/>
              <a:buFont typeface="Symbol" panose="05050102010706020507" pitchFamily="18" charset="2"/>
              <a:buChar char=""/>
            </a:pPr>
            <a:r>
              <a:rPr lang="en-US">
                <a:solidFill>
                  <a:srgbClr val="000000"/>
                </a:solidFill>
                <a:effectLst/>
                <a:latin typeface="Times New Roman" panose="02020603050405020304" pitchFamily="18" charset="0"/>
                <a:ea typeface="Helvetica" panose="020B0604020202020204" pitchFamily="34" charset="0"/>
                <a:cs typeface="Arial" panose="020B0604020202020204" pitchFamily="34" charset="0"/>
              </a:rPr>
              <a:t>Filling in missing values.</a:t>
            </a:r>
            <a:endParaRPr lang="en-US">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Bef>
                <a:spcPts val="0"/>
              </a:spcBef>
              <a:buClr>
                <a:srgbClr val="000000"/>
              </a:buClr>
              <a:buSzPts val="1200"/>
              <a:buFont typeface="Symbol" panose="05050102010706020507" pitchFamily="18" charset="2"/>
              <a:buChar char=""/>
            </a:pPr>
            <a:r>
              <a:rPr lang="en-US">
                <a:solidFill>
                  <a:srgbClr val="000000"/>
                </a:solidFill>
                <a:effectLst/>
                <a:latin typeface="Times New Roman" panose="02020603050405020304" pitchFamily="18" charset="0"/>
                <a:ea typeface="Helvetica" panose="020B0604020202020204" pitchFamily="34" charset="0"/>
                <a:cs typeface="Arial" panose="020B0604020202020204" pitchFamily="34" charset="0"/>
              </a:rPr>
              <a:t>Conforming data to a standardized pattern.</a:t>
            </a:r>
            <a:endParaRPr lang="en-US">
              <a:effectLst/>
              <a:latin typeface="Calibri" panose="020F0502020204030204" pitchFamily="34" charset="0"/>
              <a:ea typeface="Calibri" panose="020F0502020204030204" pitchFamily="34" charset="0"/>
              <a:cs typeface="Arial" panose="020B0604020202020204" pitchFamily="34" charset="0"/>
            </a:endParaRPr>
          </a:p>
          <a:p>
            <a:pPr marL="800100" lvl="1" indent="-342900" algn="just">
              <a:lnSpc>
                <a:spcPct val="150000"/>
              </a:lnSpc>
              <a:spcBef>
                <a:spcPts val="0"/>
              </a:spcBef>
              <a:spcAft>
                <a:spcPts val="800"/>
              </a:spcAft>
              <a:buClr>
                <a:srgbClr val="000000"/>
              </a:buClr>
              <a:buSzPts val="1200"/>
              <a:buFont typeface="Symbol" panose="05050102010706020507" pitchFamily="18" charset="2"/>
              <a:buChar char=""/>
            </a:pPr>
            <a:r>
              <a:rPr lang="en-US">
                <a:solidFill>
                  <a:srgbClr val="000000"/>
                </a:solidFill>
                <a:effectLst/>
                <a:latin typeface="Times New Roman" panose="02020603050405020304" pitchFamily="18" charset="0"/>
                <a:ea typeface="Helvetica" panose="020B0604020202020204" pitchFamily="34" charset="0"/>
                <a:cs typeface="Arial" panose="020B0604020202020204" pitchFamily="34" charset="0"/>
              </a:rPr>
              <a:t>Masking private or sensitive data entries.</a:t>
            </a:r>
            <a:endParaRPr lang="en-US">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800"/>
              </a:spcAft>
            </a:pPr>
            <a:r>
              <a:rPr lang="en-US" sz="1800" b="1">
                <a:effectLst/>
                <a:latin typeface="Calibri" panose="020F0502020204030204" pitchFamily="34" charset="0"/>
                <a:ea typeface="Calibri" panose="020F0502020204030204" pitchFamily="34" charset="0"/>
                <a:cs typeface="Calibri" panose="020F0502020204030204" pitchFamily="34" charset="0"/>
              </a:rPr>
              <a:t>Transform and enrich data.</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Store data</a:t>
            </a:r>
            <a:endParaRPr lang="en-US" sz="180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a:p>
        </p:txBody>
      </p:sp>
      <p:pic>
        <p:nvPicPr>
          <p:cNvPr id="5" name="Picture 2" descr="كلية الحاسبات FCIT# (@FCITKAU) | Twitter">
            <a:extLst>
              <a:ext uri="{FF2B5EF4-FFF2-40B4-BE49-F238E27FC236}">
                <a16:creationId xmlns:a16="http://schemas.microsoft.com/office/drawing/2014/main" id="{91451DA2-A862-4B03-BC9B-BB99B178FA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CBC3A1DC-2C65-4774-BD74-5FFA38DC95A1}"/>
              </a:ext>
            </a:extLst>
          </p:cNvPr>
          <p:cNvSpPr>
            <a:spLocks noGrp="1"/>
          </p:cNvSpPr>
          <p:nvPr>
            <p:ph type="sldNum" sz="quarter" idx="12"/>
          </p:nvPr>
        </p:nvSpPr>
        <p:spPr/>
        <p:txBody>
          <a:bodyPr/>
          <a:lstStyle/>
          <a:p>
            <a:r>
              <a:rPr lang="en-US" sz="1200"/>
              <a:t>7-23</a:t>
            </a:r>
          </a:p>
        </p:txBody>
      </p:sp>
    </p:spTree>
    <p:extLst>
      <p:ext uri="{BB962C8B-B14F-4D97-AF65-F5344CB8AC3E}">
        <p14:creationId xmlns:p14="http://schemas.microsoft.com/office/powerpoint/2010/main" val="424118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4F9C-9F83-4062-9C04-0555ED6987B7}"/>
              </a:ext>
            </a:extLst>
          </p:cNvPr>
          <p:cNvSpPr>
            <a:spLocks noGrp="1"/>
          </p:cNvSpPr>
          <p:nvPr>
            <p:ph type="title"/>
          </p:nvPr>
        </p:nvSpPr>
        <p:spPr>
          <a:xfrm>
            <a:off x="-299176" y="2345485"/>
            <a:ext cx="5901615" cy="2456442"/>
          </a:xfrm>
        </p:spPr>
        <p:txBody>
          <a:bodyPr/>
          <a:lstStyle/>
          <a:p>
            <a:r>
              <a:rPr lang="en-US" b="1">
                <a:latin typeface="Calibri Light"/>
                <a:ea typeface="+mj-lt"/>
                <a:cs typeface="+mj-lt"/>
              </a:rPr>
              <a:t>CountVectorizer</a:t>
            </a:r>
            <a:br>
              <a:rPr lang="en-US" b="1">
                <a:latin typeface="Calibri Light"/>
                <a:ea typeface="+mj-lt"/>
                <a:cs typeface="+mj-lt"/>
              </a:rPr>
            </a:br>
            <a:r>
              <a:rPr lang="en-US" b="1">
                <a:latin typeface="Calibri Light"/>
                <a:ea typeface="+mj-lt"/>
                <a:cs typeface="+mj-lt"/>
              </a:rPr>
              <a:t>&amp;</a:t>
            </a:r>
            <a:br>
              <a:rPr lang="en-US" b="1">
                <a:latin typeface="Calibri Light"/>
                <a:ea typeface="+mj-lt"/>
                <a:cs typeface="+mj-lt"/>
              </a:rPr>
            </a:br>
            <a:r>
              <a:rPr lang="en-US" b="1">
                <a:latin typeface="Calibri Light"/>
                <a:ea typeface="+mj-lt"/>
                <a:cs typeface="+mj-lt"/>
              </a:rPr>
              <a:t>TF-IDF</a:t>
            </a:r>
            <a:endParaRPr lang="en-US">
              <a:latin typeface="Calibri Light"/>
              <a:ea typeface="+mj-lt"/>
              <a:cs typeface="+mj-lt"/>
            </a:endParaRPr>
          </a:p>
        </p:txBody>
      </p:sp>
      <p:sp>
        <p:nvSpPr>
          <p:cNvPr id="3" name="Content Placeholder 2">
            <a:extLst>
              <a:ext uri="{FF2B5EF4-FFF2-40B4-BE49-F238E27FC236}">
                <a16:creationId xmlns:a16="http://schemas.microsoft.com/office/drawing/2014/main" id="{7F016B20-33BB-4EEF-82C7-EC8571B12278}"/>
              </a:ext>
            </a:extLst>
          </p:cNvPr>
          <p:cNvSpPr>
            <a:spLocks noGrp="1"/>
          </p:cNvSpPr>
          <p:nvPr>
            <p:ph idx="1"/>
          </p:nvPr>
        </p:nvSpPr>
        <p:spPr>
          <a:xfrm>
            <a:off x="5021496" y="804689"/>
            <a:ext cx="6281873" cy="5248622"/>
          </a:xfrm>
        </p:spPr>
        <p:txBody>
          <a:bodyPr>
            <a:normAutofit/>
          </a:bodyPr>
          <a:lstStyle/>
          <a:p>
            <a:pPr marL="0" indent="0">
              <a:buNone/>
            </a:pPr>
            <a:r>
              <a:rPr lang="en-US">
                <a:latin typeface="Calibri Light" panose="020F0302020204030204" pitchFamily="34" charset="0"/>
                <a:ea typeface="+mn-lt"/>
                <a:cs typeface="Calibri Light" panose="020F0302020204030204" pitchFamily="34" charset="0"/>
              </a:rPr>
              <a:t>Counts the number of times each word appears in a document</a:t>
            </a:r>
            <a:endParaRPr lang="en-US">
              <a:solidFill>
                <a:srgbClr val="371F32">
                  <a:alpha val="70000"/>
                </a:srgbClr>
              </a:solidFill>
              <a:latin typeface="Calibri Light" panose="020F0302020204030204" pitchFamily="34" charset="0"/>
              <a:ea typeface="+mn-lt"/>
              <a:cs typeface="Calibri Light" panose="020F0302020204030204" pitchFamily="34" charset="0"/>
            </a:endParaRPr>
          </a:p>
          <a:p>
            <a:pPr marL="0" indent="0">
              <a:buNone/>
            </a:pPr>
            <a:r>
              <a:rPr lang="en-US">
                <a:latin typeface="Calibri Light" panose="020F0302020204030204" pitchFamily="34" charset="0"/>
                <a:cs typeface="Calibri Light" panose="020F0302020204030204" pitchFamily="34" charset="0"/>
              </a:rPr>
              <a:t>Example : </a:t>
            </a:r>
            <a:r>
              <a:rPr lang="en-US" sz="2400">
                <a:latin typeface="Calibri Light" panose="020F0302020204030204" pitchFamily="34" charset="0"/>
                <a:cs typeface="Calibri Light" panose="020F0302020204030204" pitchFamily="34" charset="0"/>
              </a:rPr>
              <a:t> </a:t>
            </a:r>
            <a:r>
              <a:rPr lang="en-US" sz="1600">
                <a:latin typeface="Calibri Light" panose="020F0302020204030204" pitchFamily="34" charset="0"/>
                <a:cs typeface="Calibri Light" panose="020F0302020204030204" pitchFamily="34" charset="0"/>
              </a:rPr>
              <a:t>“this book is good”, “this movie is bad”, “the app is not good”.</a:t>
            </a:r>
          </a:p>
          <a:p>
            <a:pPr marL="0" indent="0">
              <a:buNone/>
            </a:pPr>
            <a:r>
              <a:rPr lang="en-US">
                <a:latin typeface="Calibri Light" panose="020F0302020204030204" pitchFamily="34" charset="0"/>
                <a:cs typeface="Calibri Light" panose="020F0302020204030204" pitchFamily="34" charset="0"/>
              </a:rPr>
              <a:t>“</a:t>
            </a:r>
            <a:r>
              <a:rPr lang="en-US" b="1">
                <a:latin typeface="Calibri Light" panose="020F0302020204030204" pitchFamily="34" charset="0"/>
                <a:cs typeface="Calibri Light" panose="020F0302020204030204" pitchFamily="34" charset="0"/>
              </a:rPr>
              <a:t>this book is good</a:t>
            </a:r>
            <a:r>
              <a:rPr lang="en-US">
                <a:latin typeface="Calibri Light" panose="020F0302020204030204" pitchFamily="34" charset="0"/>
                <a:cs typeface="Calibri Light" panose="020F0302020204030204" pitchFamily="34" charset="0"/>
              </a:rPr>
              <a:t>”</a:t>
            </a:r>
          </a:p>
          <a:p>
            <a:pPr marL="0" indent="0">
              <a:buNone/>
            </a:pPr>
            <a:endParaRPr lang="en-US" sz="1800">
              <a:latin typeface="Calibri Light" panose="020F0302020204030204" pitchFamily="34" charset="0"/>
              <a:cs typeface="Calibri Light" panose="020F0302020204030204" pitchFamily="34" charset="0"/>
            </a:endParaRPr>
          </a:p>
          <a:p>
            <a:pPr marL="0" indent="0">
              <a:buNone/>
            </a:pPr>
            <a:r>
              <a:rPr lang="en-US" sz="1800">
                <a:latin typeface="Calibri Light" panose="020F0302020204030204" pitchFamily="34" charset="0"/>
                <a:cs typeface="Calibri Light" panose="020F0302020204030204" pitchFamily="34" charset="0"/>
              </a:rPr>
              <a:t>“</a:t>
            </a:r>
            <a:r>
              <a:rPr lang="en-US" sz="1800" b="1">
                <a:latin typeface="Calibri Light" panose="020F0302020204030204" pitchFamily="34" charset="0"/>
                <a:cs typeface="Calibri Light" panose="020F0302020204030204" pitchFamily="34" charset="0"/>
              </a:rPr>
              <a:t>this movie is bad</a:t>
            </a:r>
            <a:r>
              <a:rPr lang="en-US" sz="1800">
                <a:latin typeface="Calibri Light" panose="020F0302020204030204" pitchFamily="34" charset="0"/>
                <a:cs typeface="Calibri Light" panose="020F0302020204030204" pitchFamily="34" charset="0"/>
              </a:rPr>
              <a:t>”</a:t>
            </a:r>
          </a:p>
          <a:p>
            <a:pPr marL="0" indent="0">
              <a:buNone/>
            </a:pPr>
            <a:endParaRPr lang="en-US" sz="1800">
              <a:latin typeface="Calibri Light" panose="020F0302020204030204" pitchFamily="34" charset="0"/>
              <a:cs typeface="Calibri Light" panose="020F0302020204030204" pitchFamily="34" charset="0"/>
            </a:endParaRPr>
          </a:p>
          <a:p>
            <a:pPr marL="0" indent="0">
              <a:buNone/>
            </a:pPr>
            <a:r>
              <a:rPr lang="en-US" sz="1800">
                <a:latin typeface="Calibri Light" panose="020F0302020204030204" pitchFamily="34" charset="0"/>
                <a:cs typeface="Calibri Light" panose="020F0302020204030204" pitchFamily="34" charset="0"/>
              </a:rPr>
              <a:t>“</a:t>
            </a:r>
            <a:r>
              <a:rPr lang="en-US" sz="1800" b="1">
                <a:latin typeface="Calibri Light" panose="020F0302020204030204" pitchFamily="34" charset="0"/>
                <a:cs typeface="Calibri Light" panose="020F0302020204030204" pitchFamily="34" charset="0"/>
              </a:rPr>
              <a:t>the app is not good</a:t>
            </a:r>
            <a:r>
              <a:rPr lang="en-US" sz="1800">
                <a:latin typeface="Calibri Light" panose="020F0302020204030204" pitchFamily="34" charset="0"/>
                <a:cs typeface="Calibri Light" panose="020F0302020204030204" pitchFamily="34" charset="0"/>
              </a:rPr>
              <a:t>”</a:t>
            </a:r>
          </a:p>
          <a:p>
            <a:pPr marL="0" indent="0">
              <a:buNone/>
            </a:pPr>
            <a:endParaRPr lang="en-US">
              <a:latin typeface="Calibri Light" panose="020F0302020204030204" pitchFamily="34" charset="0"/>
              <a:cs typeface="Calibri Light" panose="020F0302020204030204" pitchFamily="34" charset="0"/>
            </a:endParaRPr>
          </a:p>
          <a:p>
            <a:endParaRPr lang="en-US"/>
          </a:p>
        </p:txBody>
      </p:sp>
      <p:pic>
        <p:nvPicPr>
          <p:cNvPr id="5" name="Picture 4">
            <a:extLst>
              <a:ext uri="{FF2B5EF4-FFF2-40B4-BE49-F238E27FC236}">
                <a16:creationId xmlns:a16="http://schemas.microsoft.com/office/drawing/2014/main" id="{891A24F3-E76B-40C4-9FFF-00C242302864}"/>
              </a:ext>
            </a:extLst>
          </p:cNvPr>
          <p:cNvPicPr>
            <a:picLocks noChangeAspect="1"/>
          </p:cNvPicPr>
          <p:nvPr/>
        </p:nvPicPr>
        <p:blipFill>
          <a:blip r:embed="rId3"/>
          <a:stretch>
            <a:fillRect/>
          </a:stretch>
        </p:blipFill>
        <p:spPr>
          <a:xfrm>
            <a:off x="5021496" y="2745031"/>
            <a:ext cx="6858000" cy="514350"/>
          </a:xfrm>
          <a:prstGeom prst="rect">
            <a:avLst/>
          </a:prstGeom>
        </p:spPr>
      </p:pic>
      <p:pic>
        <p:nvPicPr>
          <p:cNvPr id="6" name="Picture 5">
            <a:extLst>
              <a:ext uri="{FF2B5EF4-FFF2-40B4-BE49-F238E27FC236}">
                <a16:creationId xmlns:a16="http://schemas.microsoft.com/office/drawing/2014/main" id="{DFADCEA4-1CE8-4FFA-9256-6020B9B80D7A}"/>
              </a:ext>
            </a:extLst>
          </p:cNvPr>
          <p:cNvPicPr>
            <a:picLocks noChangeAspect="1"/>
          </p:cNvPicPr>
          <p:nvPr/>
        </p:nvPicPr>
        <p:blipFill>
          <a:blip r:embed="rId4"/>
          <a:stretch>
            <a:fillRect/>
          </a:stretch>
        </p:blipFill>
        <p:spPr>
          <a:xfrm>
            <a:off x="5015402" y="3658927"/>
            <a:ext cx="6838950" cy="476250"/>
          </a:xfrm>
          <a:prstGeom prst="rect">
            <a:avLst/>
          </a:prstGeom>
        </p:spPr>
      </p:pic>
      <p:pic>
        <p:nvPicPr>
          <p:cNvPr id="7" name="Picture 6">
            <a:extLst>
              <a:ext uri="{FF2B5EF4-FFF2-40B4-BE49-F238E27FC236}">
                <a16:creationId xmlns:a16="http://schemas.microsoft.com/office/drawing/2014/main" id="{8D9CF375-5C0E-43E0-AB00-3D03F054CD81}"/>
              </a:ext>
            </a:extLst>
          </p:cNvPr>
          <p:cNvPicPr>
            <a:picLocks noChangeAspect="1"/>
          </p:cNvPicPr>
          <p:nvPr/>
        </p:nvPicPr>
        <p:blipFill>
          <a:blip r:embed="rId5"/>
          <a:stretch>
            <a:fillRect/>
          </a:stretch>
        </p:blipFill>
        <p:spPr>
          <a:xfrm>
            <a:off x="4958252" y="4603536"/>
            <a:ext cx="6896100" cy="476250"/>
          </a:xfrm>
          <a:prstGeom prst="rect">
            <a:avLst/>
          </a:prstGeom>
        </p:spPr>
      </p:pic>
      <p:pic>
        <p:nvPicPr>
          <p:cNvPr id="8" name="Picture 2" descr="كلية الحاسبات FCIT# (@FCITKAU) | Twitter">
            <a:extLst>
              <a:ext uri="{FF2B5EF4-FFF2-40B4-BE49-F238E27FC236}">
                <a16:creationId xmlns:a16="http://schemas.microsoft.com/office/drawing/2014/main" id="{B65BC619-AB08-46E6-9BF6-6A869C0F7CB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F31158B7-4893-4EAE-AB79-CA793801073C}"/>
              </a:ext>
            </a:extLst>
          </p:cNvPr>
          <p:cNvSpPr>
            <a:spLocks noGrp="1"/>
          </p:cNvSpPr>
          <p:nvPr>
            <p:ph type="sldNum" sz="quarter" idx="12"/>
          </p:nvPr>
        </p:nvSpPr>
        <p:spPr/>
        <p:txBody>
          <a:bodyPr/>
          <a:lstStyle/>
          <a:p>
            <a:r>
              <a:rPr lang="en-US" sz="1200"/>
              <a:t>8-23</a:t>
            </a:r>
          </a:p>
        </p:txBody>
      </p:sp>
      <p:sp>
        <p:nvSpPr>
          <p:cNvPr id="10" name="TextBox 9">
            <a:extLst>
              <a:ext uri="{FF2B5EF4-FFF2-40B4-BE49-F238E27FC236}">
                <a16:creationId xmlns:a16="http://schemas.microsoft.com/office/drawing/2014/main" id="{E5A16B24-E32A-4388-BA06-C00ED0CB22D1}"/>
              </a:ext>
            </a:extLst>
          </p:cNvPr>
          <p:cNvSpPr txBox="1"/>
          <p:nvPr/>
        </p:nvSpPr>
        <p:spPr>
          <a:xfrm>
            <a:off x="1163387" y="1734393"/>
            <a:ext cx="3125474" cy="369332"/>
          </a:xfrm>
          <a:prstGeom prst="rect">
            <a:avLst/>
          </a:prstGeom>
          <a:noFill/>
        </p:spPr>
        <p:txBody>
          <a:bodyPr wrap="square">
            <a:spAutoFit/>
          </a:bodyPr>
          <a:lstStyle/>
          <a:p>
            <a:pPr marL="0" indent="0">
              <a:buNone/>
            </a:pPr>
            <a:r>
              <a:rPr lang="en-US" b="1">
                <a:solidFill>
                  <a:schemeClr val="bg1"/>
                </a:solidFill>
                <a:latin typeface="+mj-lt"/>
              </a:rPr>
              <a:t>Bag Of Words (BOW) approach </a:t>
            </a:r>
          </a:p>
        </p:txBody>
      </p:sp>
    </p:spTree>
    <p:extLst>
      <p:ext uri="{BB962C8B-B14F-4D97-AF65-F5344CB8AC3E}">
        <p14:creationId xmlns:p14="http://schemas.microsoft.com/office/powerpoint/2010/main" val="322412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C884-2A74-4172-A00D-82F56B0FB639}"/>
              </a:ext>
            </a:extLst>
          </p:cNvPr>
          <p:cNvSpPr>
            <a:spLocks noGrp="1"/>
          </p:cNvSpPr>
          <p:nvPr>
            <p:ph type="title"/>
          </p:nvPr>
        </p:nvSpPr>
        <p:spPr/>
        <p:txBody>
          <a:bodyPr>
            <a:normAutofit/>
          </a:bodyPr>
          <a:lstStyle/>
          <a:p>
            <a:r>
              <a:rPr lang="en-US" b="1">
                <a:latin typeface="Calibri Light" panose="020F0302020204030204" pitchFamily="34" charset="0"/>
                <a:cs typeface="Calibri Light" panose="020F0302020204030204" pitchFamily="34" charset="0"/>
              </a:rPr>
              <a:t>N-gram method</a:t>
            </a:r>
          </a:p>
        </p:txBody>
      </p:sp>
      <p:sp>
        <p:nvSpPr>
          <p:cNvPr id="3" name="Content Placeholder 2">
            <a:extLst>
              <a:ext uri="{FF2B5EF4-FFF2-40B4-BE49-F238E27FC236}">
                <a16:creationId xmlns:a16="http://schemas.microsoft.com/office/drawing/2014/main" id="{8D6CB9DF-A8C1-4301-ACD0-D507162BEF73}"/>
              </a:ext>
            </a:extLst>
          </p:cNvPr>
          <p:cNvSpPr>
            <a:spLocks noGrp="1"/>
          </p:cNvSpPr>
          <p:nvPr>
            <p:ph idx="1"/>
          </p:nvPr>
        </p:nvSpPr>
        <p:spPr/>
        <p:txBody>
          <a:bodyPr>
            <a:normAutofit/>
          </a:bodyPr>
          <a:lstStyle/>
          <a:p>
            <a:pPr marL="0" indent="0" algn="r">
              <a:buNone/>
            </a:pPr>
            <a:r>
              <a:rPr lang="en-US" sz="4000">
                <a:latin typeface="Calibri Light"/>
                <a:cs typeface="Calibri Light"/>
              </a:rPr>
              <a:t>“</a:t>
            </a:r>
            <a:r>
              <a:rPr lang="en-US" sz="4000" b="1" err="1">
                <a:latin typeface="Calibri Light"/>
                <a:cs typeface="Calibri Light"/>
              </a:rPr>
              <a:t>التطبيق</a:t>
            </a:r>
            <a:r>
              <a:rPr lang="en-US" sz="4000" b="1">
                <a:latin typeface="Calibri Light"/>
                <a:cs typeface="Calibri Light"/>
              </a:rPr>
              <a:t> </a:t>
            </a:r>
            <a:r>
              <a:rPr lang="en-US" sz="4000" b="1" err="1">
                <a:latin typeface="Calibri Light"/>
                <a:cs typeface="Calibri Light"/>
              </a:rPr>
              <a:t>ليس</a:t>
            </a:r>
            <a:r>
              <a:rPr lang="en-US" sz="4000" b="1">
                <a:latin typeface="Calibri Light"/>
                <a:cs typeface="Calibri Light"/>
              </a:rPr>
              <a:t> </a:t>
            </a:r>
            <a:r>
              <a:rPr lang="en-US" sz="4000" b="1" err="1">
                <a:latin typeface="Calibri Light"/>
                <a:cs typeface="Calibri Light"/>
              </a:rPr>
              <a:t>جيد</a:t>
            </a:r>
            <a:r>
              <a:rPr lang="en-US" sz="4000">
                <a:latin typeface="Calibri Light"/>
                <a:cs typeface="Calibri Light"/>
              </a:rPr>
              <a:t> ”</a:t>
            </a:r>
            <a:endParaRPr lang="en-US" sz="4000"/>
          </a:p>
          <a:p>
            <a:pPr marL="0" indent="0">
              <a:buNone/>
            </a:pPr>
            <a:r>
              <a:rPr lang="en-US" sz="2400" b="1">
                <a:latin typeface="Calibri Light"/>
                <a:cs typeface="Calibri Light"/>
              </a:rPr>
              <a:t>1-gram</a:t>
            </a:r>
            <a:r>
              <a:rPr lang="en-US" sz="2400">
                <a:latin typeface="Calibri Light"/>
                <a:cs typeface="Calibri Light"/>
              </a:rPr>
              <a:t> </a:t>
            </a:r>
            <a:endParaRPr lang="en-US" sz="2400">
              <a:latin typeface="Calibri Light" panose="020F0302020204030204" pitchFamily="34" charset="0"/>
              <a:cs typeface="Calibri Light" panose="020F0302020204030204" pitchFamily="34" charset="0"/>
            </a:endParaRPr>
          </a:p>
          <a:p>
            <a:pPr marL="0" indent="0">
              <a:buNone/>
            </a:pPr>
            <a:endParaRPr lang="en-US" sz="2400">
              <a:latin typeface="Calibri Light" panose="020F0302020204030204" pitchFamily="34" charset="0"/>
              <a:cs typeface="Calibri Light" panose="020F0302020204030204" pitchFamily="34" charset="0"/>
            </a:endParaRPr>
          </a:p>
          <a:p>
            <a:pPr marL="0" indent="0">
              <a:buNone/>
            </a:pPr>
            <a:r>
              <a:rPr lang="en-US" sz="2400" b="1">
                <a:latin typeface="Calibri Light"/>
                <a:cs typeface="Calibri Light"/>
              </a:rPr>
              <a:t>2-gram</a:t>
            </a:r>
          </a:p>
          <a:p>
            <a:pPr marL="0" indent="0">
              <a:buNone/>
            </a:pPr>
            <a:endParaRPr lang="en-US" sz="2400">
              <a:latin typeface="Calibri Light" panose="020F0302020204030204" pitchFamily="34" charset="0"/>
              <a:cs typeface="Calibri Light" panose="020F0302020204030204" pitchFamily="34" charset="0"/>
            </a:endParaRPr>
          </a:p>
          <a:p>
            <a:pPr marL="0" indent="0">
              <a:buNone/>
            </a:pPr>
            <a:r>
              <a:rPr lang="en-US" sz="2400" b="1">
                <a:latin typeface="Calibri Light"/>
                <a:cs typeface="Calibri Light"/>
              </a:rPr>
              <a:t>3-gram</a:t>
            </a:r>
          </a:p>
        </p:txBody>
      </p:sp>
      <p:pic>
        <p:nvPicPr>
          <p:cNvPr id="6" name="Picture 5">
            <a:extLst>
              <a:ext uri="{FF2B5EF4-FFF2-40B4-BE49-F238E27FC236}">
                <a16:creationId xmlns:a16="http://schemas.microsoft.com/office/drawing/2014/main" id="{BE4B267B-59ED-4FA2-8E7B-01183B4B03AF}"/>
              </a:ext>
            </a:extLst>
          </p:cNvPr>
          <p:cNvPicPr>
            <a:picLocks noChangeAspect="1"/>
          </p:cNvPicPr>
          <p:nvPr/>
        </p:nvPicPr>
        <p:blipFill>
          <a:blip r:embed="rId2"/>
          <a:stretch>
            <a:fillRect/>
          </a:stretch>
        </p:blipFill>
        <p:spPr>
          <a:xfrm>
            <a:off x="5118447" y="2915898"/>
            <a:ext cx="4429125" cy="495300"/>
          </a:xfrm>
          <a:prstGeom prst="rect">
            <a:avLst/>
          </a:prstGeom>
        </p:spPr>
      </p:pic>
      <p:pic>
        <p:nvPicPr>
          <p:cNvPr id="8" name="Picture 7">
            <a:extLst>
              <a:ext uri="{FF2B5EF4-FFF2-40B4-BE49-F238E27FC236}">
                <a16:creationId xmlns:a16="http://schemas.microsoft.com/office/drawing/2014/main" id="{3EDF47B7-E0C0-4AD5-997B-5C62813C26E5}"/>
              </a:ext>
            </a:extLst>
          </p:cNvPr>
          <p:cNvPicPr>
            <a:picLocks noChangeAspect="1"/>
          </p:cNvPicPr>
          <p:nvPr/>
        </p:nvPicPr>
        <p:blipFill>
          <a:blip r:embed="rId3"/>
          <a:stretch>
            <a:fillRect/>
          </a:stretch>
        </p:blipFill>
        <p:spPr>
          <a:xfrm>
            <a:off x="5118447" y="4089706"/>
            <a:ext cx="3648075" cy="466725"/>
          </a:xfrm>
          <a:prstGeom prst="rect">
            <a:avLst/>
          </a:prstGeom>
        </p:spPr>
      </p:pic>
      <p:pic>
        <p:nvPicPr>
          <p:cNvPr id="10" name="Picture 9">
            <a:extLst>
              <a:ext uri="{FF2B5EF4-FFF2-40B4-BE49-F238E27FC236}">
                <a16:creationId xmlns:a16="http://schemas.microsoft.com/office/drawing/2014/main" id="{C4C211C3-A383-4488-927F-BF215C126DC6}"/>
              </a:ext>
            </a:extLst>
          </p:cNvPr>
          <p:cNvPicPr>
            <a:picLocks noChangeAspect="1"/>
          </p:cNvPicPr>
          <p:nvPr/>
        </p:nvPicPr>
        <p:blipFill>
          <a:blip r:embed="rId4"/>
          <a:stretch>
            <a:fillRect/>
          </a:stretch>
        </p:blipFill>
        <p:spPr>
          <a:xfrm>
            <a:off x="5118447" y="5234940"/>
            <a:ext cx="2924175" cy="476250"/>
          </a:xfrm>
          <a:prstGeom prst="rect">
            <a:avLst/>
          </a:prstGeom>
        </p:spPr>
      </p:pic>
      <p:pic>
        <p:nvPicPr>
          <p:cNvPr id="11" name="Picture 2" descr="كلية الحاسبات FCIT# (@FCITKAU) | Twitter">
            <a:extLst>
              <a:ext uri="{FF2B5EF4-FFF2-40B4-BE49-F238E27FC236}">
                <a16:creationId xmlns:a16="http://schemas.microsoft.com/office/drawing/2014/main" id="{DE489C52-33EF-499E-8F7A-215C8E1735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95158" y="5461158"/>
            <a:ext cx="1396842" cy="139684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265B0955-448B-41F6-8E80-F15FB39ECF5C}"/>
              </a:ext>
            </a:extLst>
          </p:cNvPr>
          <p:cNvSpPr>
            <a:spLocks noGrp="1"/>
          </p:cNvSpPr>
          <p:nvPr>
            <p:ph type="sldNum" sz="quarter" idx="12"/>
          </p:nvPr>
        </p:nvSpPr>
        <p:spPr/>
        <p:txBody>
          <a:bodyPr/>
          <a:lstStyle/>
          <a:p>
            <a:r>
              <a:rPr lang="en-US" sz="1200"/>
              <a:t>9-23</a:t>
            </a:r>
          </a:p>
        </p:txBody>
      </p:sp>
      <p:pic>
        <p:nvPicPr>
          <p:cNvPr id="5" name="Picture 6">
            <a:extLst>
              <a:ext uri="{FF2B5EF4-FFF2-40B4-BE49-F238E27FC236}">
                <a16:creationId xmlns:a16="http://schemas.microsoft.com/office/drawing/2014/main" id="{6840D676-565B-4361-AD79-85AB0BA21797}"/>
              </a:ext>
            </a:extLst>
          </p:cNvPr>
          <p:cNvPicPr>
            <a:picLocks noChangeAspect="1"/>
          </p:cNvPicPr>
          <p:nvPr/>
        </p:nvPicPr>
        <p:blipFill>
          <a:blip r:embed="rId6"/>
          <a:stretch>
            <a:fillRect/>
          </a:stretch>
        </p:blipFill>
        <p:spPr>
          <a:xfrm>
            <a:off x="5121058" y="2782421"/>
            <a:ext cx="5123145" cy="656420"/>
          </a:xfrm>
          <a:prstGeom prst="rect">
            <a:avLst/>
          </a:prstGeom>
        </p:spPr>
      </p:pic>
      <p:pic>
        <p:nvPicPr>
          <p:cNvPr id="7" name="Picture 8">
            <a:extLst>
              <a:ext uri="{FF2B5EF4-FFF2-40B4-BE49-F238E27FC236}">
                <a16:creationId xmlns:a16="http://schemas.microsoft.com/office/drawing/2014/main" id="{2FEA33C7-2E86-42E2-BE8C-71A97A0C1A6B}"/>
              </a:ext>
            </a:extLst>
          </p:cNvPr>
          <p:cNvPicPr>
            <a:picLocks noChangeAspect="1"/>
          </p:cNvPicPr>
          <p:nvPr/>
        </p:nvPicPr>
        <p:blipFill>
          <a:blip r:embed="rId7"/>
          <a:stretch>
            <a:fillRect/>
          </a:stretch>
        </p:blipFill>
        <p:spPr>
          <a:xfrm>
            <a:off x="5121058" y="4006458"/>
            <a:ext cx="4402898" cy="556975"/>
          </a:xfrm>
          <a:prstGeom prst="rect">
            <a:avLst/>
          </a:prstGeom>
        </p:spPr>
      </p:pic>
      <p:pic>
        <p:nvPicPr>
          <p:cNvPr id="9" name="Picture 11">
            <a:extLst>
              <a:ext uri="{FF2B5EF4-FFF2-40B4-BE49-F238E27FC236}">
                <a16:creationId xmlns:a16="http://schemas.microsoft.com/office/drawing/2014/main" id="{351F5344-58D6-414C-9D84-89A3235D9ED1}"/>
              </a:ext>
            </a:extLst>
          </p:cNvPr>
          <p:cNvPicPr>
            <a:picLocks noChangeAspect="1"/>
          </p:cNvPicPr>
          <p:nvPr/>
        </p:nvPicPr>
        <p:blipFill>
          <a:blip r:embed="rId8"/>
          <a:stretch>
            <a:fillRect/>
          </a:stretch>
        </p:blipFill>
        <p:spPr>
          <a:xfrm>
            <a:off x="5117796" y="5180948"/>
            <a:ext cx="3250765" cy="567063"/>
          </a:xfrm>
          <a:prstGeom prst="rect">
            <a:avLst/>
          </a:prstGeom>
        </p:spPr>
      </p:pic>
    </p:spTree>
    <p:extLst>
      <p:ext uri="{BB962C8B-B14F-4D97-AF65-F5344CB8AC3E}">
        <p14:creationId xmlns:p14="http://schemas.microsoft.com/office/powerpoint/2010/main" val="176875130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8E90C317C7C446B73A4D3CC1698ADD" ma:contentTypeVersion="4" ma:contentTypeDescription="Create a new document." ma:contentTypeScope="" ma:versionID="43824c288625c5d82e0d0835e0d481d2">
  <xsd:schema xmlns:xsd="http://www.w3.org/2001/XMLSchema" xmlns:xs="http://www.w3.org/2001/XMLSchema" xmlns:p="http://schemas.microsoft.com/office/2006/metadata/properties" xmlns:ns3="995e2ead-6607-49a0-a092-f757a4cd0763" targetNamespace="http://schemas.microsoft.com/office/2006/metadata/properties" ma:root="true" ma:fieldsID="a4f1020e98c7b511c0b7bec95c91fe42" ns3:_="">
    <xsd:import namespace="995e2ead-6607-49a0-a092-f757a4cd076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5e2ead-6607-49a0-a092-f757a4cd07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EB6172-088A-4B74-91A7-7466CBF73A74}">
  <ds:schemaRefs>
    <ds:schemaRef ds:uri="995e2ead-6607-49a0-a092-f757a4cd076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F3C4D25-A1D8-405C-96A2-310994D56898}">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995e2ead-6607-49a0-a092-f757a4cd076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173C257-A345-4895-998A-94297B4329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0</TotalTime>
  <Words>1237</Words>
  <Application>Microsoft Office PowerPoint</Application>
  <PresentationFormat>Widescreen</PresentationFormat>
  <Paragraphs>302</Paragraphs>
  <Slides>24</Slides>
  <Notes>9</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Abadi</vt:lpstr>
      <vt:lpstr>Arial</vt:lpstr>
      <vt:lpstr>Calibri</vt:lpstr>
      <vt:lpstr>Calibri </vt:lpstr>
      <vt:lpstr>Calibri Light</vt:lpstr>
      <vt:lpstr>Century Schoolbook</vt:lpstr>
      <vt:lpstr>Rockwell</vt:lpstr>
      <vt:lpstr>Sagona Book</vt:lpstr>
      <vt:lpstr>Symbol</vt:lpstr>
      <vt:lpstr>Times New Roman</vt:lpstr>
      <vt:lpstr>Wingdings</vt:lpstr>
      <vt:lpstr>Atlas</vt:lpstr>
      <vt:lpstr>Arabic Sentiment Analysis</vt:lpstr>
      <vt:lpstr>Content</vt:lpstr>
      <vt:lpstr>Sentiment Analysis</vt:lpstr>
      <vt:lpstr>Roadmap (Project Framework)</vt:lpstr>
      <vt:lpstr>Datasets</vt:lpstr>
      <vt:lpstr>Number of examples </vt:lpstr>
      <vt:lpstr>Data Set &amp; Data Preparation</vt:lpstr>
      <vt:lpstr>CountVectorizer &amp; TF-IDF</vt:lpstr>
      <vt:lpstr>N-gram method</vt:lpstr>
      <vt:lpstr>N-gram method</vt:lpstr>
      <vt:lpstr>Experiments</vt:lpstr>
      <vt:lpstr>Training</vt:lpstr>
      <vt:lpstr>Naïve bayas</vt:lpstr>
      <vt:lpstr>Logistic Regression</vt:lpstr>
      <vt:lpstr>Support Vector Machine (SVM)</vt:lpstr>
      <vt:lpstr>Random forest</vt:lpstr>
      <vt:lpstr>Results of  Training</vt:lpstr>
      <vt:lpstr>Result of  Restaurant Data​</vt:lpstr>
      <vt:lpstr>Result of  Movies  Data​</vt:lpstr>
      <vt:lpstr>Result of  Hotels  Data​</vt:lpstr>
      <vt:lpstr>Information Observed​</vt:lpstr>
      <vt:lpstr>Inference​</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TF gam3r</dc:creator>
  <cp:lastModifiedBy>FARIS ADEL EID ALAHMADI</cp:lastModifiedBy>
  <cp:revision>1</cp:revision>
  <dcterms:created xsi:type="dcterms:W3CDTF">2021-03-02T13:56:36Z</dcterms:created>
  <dcterms:modified xsi:type="dcterms:W3CDTF">2021-11-03T15:08:05Z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0x010100CB8E90C317C7C446B73A4D3CC1698ADD</vt:lpwstr>
  </property>
</Properties>
</file>