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handoutMasterIdLst>
    <p:handoutMasterId r:id="rId27"/>
  </p:handoutMasterIdLst>
  <p:sldIdLst>
    <p:sldId id="256" r:id="rId2"/>
    <p:sldId id="257" r:id="rId3"/>
    <p:sldId id="258" r:id="rId4"/>
    <p:sldId id="259" r:id="rId5"/>
    <p:sldId id="260" r:id="rId6"/>
    <p:sldId id="274" r:id="rId7"/>
    <p:sldId id="267" r:id="rId8"/>
    <p:sldId id="268" r:id="rId9"/>
    <p:sldId id="269" r:id="rId10"/>
    <p:sldId id="270" r:id="rId11"/>
    <p:sldId id="271" r:id="rId12"/>
    <p:sldId id="272" r:id="rId13"/>
    <p:sldId id="273" r:id="rId14"/>
    <p:sldId id="261" r:id="rId15"/>
    <p:sldId id="265" r:id="rId16"/>
    <p:sldId id="275" r:id="rId17"/>
    <p:sldId id="276" r:id="rId18"/>
    <p:sldId id="277" r:id="rId19"/>
    <p:sldId id="278" r:id="rId20"/>
    <p:sldId id="279" r:id="rId21"/>
    <p:sldId id="262" r:id="rId22"/>
    <p:sldId id="263" r:id="rId23"/>
    <p:sldId id="264"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5374F-2A2D-4DFC-8677-B17796AB311D}" v="129" dt="2021-03-03T16:10:41.639"/>
    <p1510:client id="{3357F524-70FD-4C36-0E2B-FE679F3F65B9}" v="16" dt="2021-03-03T18:13:15.229"/>
    <p1510:client id="{42C374A9-73CA-4CAD-92C5-911B87365B8A}" v="2645" dt="2021-03-03T18:48:38.904"/>
    <p1510:client id="{55667C85-F4B1-4225-7125-F6E96E54ED5B}" v="124" dt="2021-03-03T13:08:18.302"/>
    <p1510:client id="{7D06306C-2919-6846-D2F2-92C785AD3267}" v="200" dt="2021-03-02T19:32:25.945"/>
    <p1510:client id="{7DAE435B-8D21-248A-43E6-547739B1FA54}" v="723" dt="2021-03-03T18:44:24.254"/>
    <p1510:client id="{AAEC57F1-5FE7-687B-C979-25F220D8C27A}" v="15" dt="2021-03-03T17:59:59.0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9F57C2-2295-4E80-A298-1C1A3BD4209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B21D330-85FC-45BD-93A8-C399755CA5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C49A2E-3E8F-449A-9B60-F71B1F0AFFDF}" type="datetimeFigureOut">
              <a:rPr lang="en-US" smtClean="0"/>
              <a:t>3/3/2021</a:t>
            </a:fld>
            <a:endParaRPr lang="en-US"/>
          </a:p>
        </p:txBody>
      </p:sp>
      <p:sp>
        <p:nvSpPr>
          <p:cNvPr id="4" name="Footer Placeholder 3">
            <a:extLst>
              <a:ext uri="{FF2B5EF4-FFF2-40B4-BE49-F238E27FC236}">
                <a16:creationId xmlns:a16="http://schemas.microsoft.com/office/drawing/2014/main" id="{B72319D2-20D2-4445-8B83-FE1C173E72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2BB36CB-82CA-45A6-9C76-F62578CE9E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333BEB-147F-487A-9B94-A0159E68836C}" type="slidenum">
              <a:rPr lang="en-US" smtClean="0"/>
              <a:t>‹#›</a:t>
            </a:fld>
            <a:endParaRPr lang="en-US"/>
          </a:p>
        </p:txBody>
      </p:sp>
    </p:spTree>
    <p:extLst>
      <p:ext uri="{BB962C8B-B14F-4D97-AF65-F5344CB8AC3E}">
        <p14:creationId xmlns:p14="http://schemas.microsoft.com/office/powerpoint/2010/main" val="16671767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93EF8-DE94-43F1-98D0-16229794FA99}" type="datetimeFigureOut">
              <a:rPr lang="en-US" smtClean="0"/>
              <a:t>3/3/2021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F518C5-1789-43CC-A62D-537CDF36DBEC}" type="slidenum">
              <a:rPr lang="en-US" smtClean="0"/>
              <a:t>‹#›</a:t>
            </a:fld>
            <a:endParaRPr lang="en-US"/>
          </a:p>
        </p:txBody>
      </p:sp>
    </p:spTree>
    <p:extLst>
      <p:ext uri="{BB962C8B-B14F-4D97-AF65-F5344CB8AC3E}">
        <p14:creationId xmlns:p14="http://schemas.microsoft.com/office/powerpoint/2010/main" val="25999459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F518C5-1789-43CC-A62D-537CDF36DBEC}" type="slidenum">
              <a:rPr lang="en-US" smtClean="0"/>
              <a:t>3</a:t>
            </a:fld>
            <a:endParaRPr lang="en-US"/>
          </a:p>
        </p:txBody>
      </p:sp>
    </p:spTree>
    <p:extLst>
      <p:ext uri="{BB962C8B-B14F-4D97-AF65-F5344CB8AC3E}">
        <p14:creationId xmlns:p14="http://schemas.microsoft.com/office/powerpoint/2010/main" val="2061512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B9530E6-DDF5-4FE4-BA0B-193F5BC56872}" type="datetime1">
              <a:rPr lang="en-US" smtClean="0"/>
              <a:t>3/3/2021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30EA680-D336-4FF7-8B7A-9848BB0A1C3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6656354"/>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99936-C2EC-4F04-9AC3-46F03A61DB5E}" type="datetime1">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7442361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70BA55-53E7-4F26-8D56-F93D792E98EE}" type="datetime1">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322816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1E8D75-485E-4C4F-BC5C-554BABDC9B10}" type="datetime1">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995150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C999C-2399-4AB8-AAC3-D8EABBD5AE2C}" type="datetime1">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310886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0B15F0B-51E5-4150-A9D1-2554873695C4}" type="datetime1">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4050812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C729F4-6CC3-40E4-ADA9-3A731E71EAEF}" type="datetime1">
              <a:rPr lang="en-US" smtClean="0"/>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335401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9008BD-5C42-49E4-9BDE-4ACA16EBB70A}" type="datetime1">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9047826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4A0C2-A1B0-4988-9D81-599163C68B2F}" type="datetime1">
              <a:rPr lang="en-US" smtClean="0"/>
              <a:t>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5655062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3BA68-D0A1-4FE1-B80E-E461685FABA7}" type="datetime1">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9723518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FD7ED0-B6AE-4687-AF7C-300F7528D108}" type="datetime1">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3706665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ACE5414-8B8D-4468-98E7-84764B390F96}" type="datetime1">
              <a:rPr lang="en-US" smtClean="0"/>
              <a:t>3/3/2021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2772141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52782" y="860681"/>
            <a:ext cx="4673600" cy="2889114"/>
          </a:xfrm>
          <a:effectLst>
            <a:outerShdw blurRad="50800" dist="38100" dir="5400000" algn="t" rotWithShape="0">
              <a:prstClr val="black">
                <a:alpha val="40000"/>
              </a:prstClr>
            </a:outerShdw>
          </a:effectLst>
        </p:spPr>
        <p:txBody>
          <a:bodyPr anchor="b">
            <a:noAutofit/>
          </a:bodyPr>
          <a:lstStyle/>
          <a:p>
            <a:pPr algn="ctr"/>
            <a:r>
              <a:rPr lang="en-US" sz="6600">
                <a:latin typeface="Abadi"/>
                <a:cs typeface="Calibri Light"/>
              </a:rPr>
              <a:t>Arabic Sentiments Analysis</a:t>
            </a:r>
          </a:p>
        </p:txBody>
      </p:sp>
      <p:sp>
        <p:nvSpPr>
          <p:cNvPr id="3" name="Subtitle 2"/>
          <p:cNvSpPr>
            <a:spLocks noGrp="1"/>
          </p:cNvSpPr>
          <p:nvPr>
            <p:ph type="subTitle" idx="1"/>
          </p:nvPr>
        </p:nvSpPr>
        <p:spPr>
          <a:xfrm>
            <a:off x="7445930" y="4244865"/>
            <a:ext cx="4087305" cy="1147863"/>
          </a:xfrm>
        </p:spPr>
        <p:txBody>
          <a:bodyPr anchor="t">
            <a:normAutofit/>
          </a:bodyPr>
          <a:lstStyle/>
          <a:p>
            <a:pPr algn="ctr"/>
            <a:r>
              <a:rPr lang="en-US" sz="2800">
                <a:effectLst>
                  <a:outerShdw blurRad="50800" dist="38100" dir="5400000" algn="t" rotWithShape="0">
                    <a:prstClr val="black">
                      <a:alpha val="40000"/>
                    </a:prstClr>
                  </a:outerShdw>
                </a:effectLst>
                <a:latin typeface="Abadi"/>
                <a:cs typeface="Calibri Light"/>
              </a:rPr>
              <a:t>Supervised by: </a:t>
            </a:r>
            <a:endParaRPr lang="en-US" sz="2800">
              <a:effectLst>
                <a:outerShdw blurRad="50800" dist="38100" dir="5400000" algn="t" rotWithShape="0">
                  <a:prstClr val="black">
                    <a:alpha val="40000"/>
                  </a:prstClr>
                </a:outerShdw>
              </a:effectLst>
              <a:latin typeface="Abadi"/>
              <a:cs typeface="Calibri Light" panose="020F0302020204030204" pitchFamily="34" charset="0"/>
            </a:endParaRPr>
          </a:p>
          <a:p>
            <a:pPr algn="ctr"/>
            <a:r>
              <a:rPr lang="en-US" sz="2800">
                <a:effectLst>
                  <a:outerShdw blurRad="50800" dist="38100" dir="5400000" algn="t" rotWithShape="0">
                    <a:prstClr val="black">
                      <a:alpha val="40000"/>
                    </a:prstClr>
                  </a:outerShdw>
                </a:effectLst>
                <a:latin typeface="Abadi"/>
                <a:cs typeface="Calibri Light"/>
              </a:rPr>
              <a:t>Ali Alkhathlan</a:t>
            </a:r>
          </a:p>
        </p:txBody>
      </p:sp>
      <p:pic>
        <p:nvPicPr>
          <p:cNvPr id="1026" name="Picture 2" descr="كلية الحاسبات FCIT# (@FCITKAU) | Twitter">
            <a:extLst>
              <a:ext uri="{FF2B5EF4-FFF2-40B4-BE49-F238E27FC236}">
                <a16:creationId xmlns:a16="http://schemas.microsoft.com/office/drawing/2014/main" id="{54569596-AA89-4D27-8833-93CA046F09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26" r="-1" b="-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BD031453-5EA6-4B7C-958B-53CBBCA058D1}"/>
              </a:ext>
            </a:extLst>
          </p:cNvPr>
          <p:cNvSpPr>
            <a:spLocks noGrp="1"/>
          </p:cNvSpPr>
          <p:nvPr>
            <p:ph type="sldNum" sz="quarter" idx="12"/>
          </p:nvPr>
        </p:nvSpPr>
        <p:spPr/>
        <p:txBody>
          <a:bodyPr>
            <a:normAutofit fontScale="92500" lnSpcReduction="10000"/>
          </a:bodyPr>
          <a:lstStyle/>
          <a:p>
            <a:r>
              <a:rPr lang="en-US"/>
              <a:t>1/24</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88237-83DC-4B8F-8D8E-FBFD5F4636D6}"/>
              </a:ext>
            </a:extLst>
          </p:cNvPr>
          <p:cNvSpPr>
            <a:spLocks noGrp="1"/>
          </p:cNvSpPr>
          <p:nvPr>
            <p:ph type="title"/>
          </p:nvPr>
        </p:nvSpPr>
        <p:spPr/>
        <p:txBody>
          <a:bodyPr>
            <a:normAutofit/>
          </a:bodyPr>
          <a:lstStyle/>
          <a:p>
            <a:r>
              <a:rPr lang="en-US" sz="7200" dirty="0">
                <a:latin typeface="Calibri Light" panose="020F0302020204030204" pitchFamily="34" charset="0"/>
                <a:cs typeface="Calibri Light" panose="020F0302020204030204" pitchFamily="34" charset="0"/>
              </a:rPr>
              <a:t>TF-IDF</a:t>
            </a:r>
          </a:p>
        </p:txBody>
      </p:sp>
      <p:sp>
        <p:nvSpPr>
          <p:cNvPr id="3" name="Content Placeholder 2">
            <a:extLst>
              <a:ext uri="{FF2B5EF4-FFF2-40B4-BE49-F238E27FC236}">
                <a16:creationId xmlns:a16="http://schemas.microsoft.com/office/drawing/2014/main" id="{4E7745CA-3DBD-4336-984A-5529D90B47BE}"/>
              </a:ext>
            </a:extLst>
          </p:cNvPr>
          <p:cNvSpPr>
            <a:spLocks noGrp="1"/>
          </p:cNvSpPr>
          <p:nvPr>
            <p:ph idx="1"/>
          </p:nvPr>
        </p:nvSpPr>
        <p:spPr/>
        <p:txBody>
          <a:bodyPr/>
          <a:lstStyle/>
          <a:p>
            <a:pPr marL="0" indent="0">
              <a:buNone/>
            </a:pPr>
            <a:r>
              <a:rPr lang="en-US" b="0" i="0" dirty="0">
                <a:effectLst/>
                <a:latin typeface="Calibri Light" panose="020F0302020204030204" pitchFamily="34" charset="0"/>
                <a:cs typeface="Calibri Light" panose="020F0302020204030204" pitchFamily="34" charset="0"/>
              </a:rPr>
              <a:t>What is TF-IDF? </a:t>
            </a:r>
          </a:p>
          <a:p>
            <a:pPr marL="0" indent="0">
              <a:buNone/>
            </a:pPr>
            <a:r>
              <a:rPr lang="en-US" b="0" i="0" dirty="0">
                <a:effectLst/>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ts like countvectorizer but instead of </a:t>
            </a:r>
            <a:r>
              <a:rPr lang="en-US" sz="1800" dirty="0">
                <a:latin typeface="Calibri Light" panose="020F0302020204030204" pitchFamily="34" charset="0"/>
                <a:ea typeface="+mn-lt"/>
                <a:cs typeface="Calibri Light" panose="020F0302020204030204" pitchFamily="34" charset="0"/>
              </a:rPr>
              <a:t>Count the number of times each word appears in the document its TF*IDF score.</a:t>
            </a:r>
            <a:endParaRPr lang="en-US" b="0" i="0" dirty="0">
              <a:effectLst/>
              <a:latin typeface="Calibri Light" panose="020F0302020204030204" pitchFamily="34" charset="0"/>
              <a:cs typeface="Calibri Light" panose="020F0302020204030204" pitchFamily="34" charset="0"/>
            </a:endParaRPr>
          </a:p>
          <a:p>
            <a:pPr marL="0" indent="0">
              <a:buNone/>
            </a:pPr>
            <a:r>
              <a:rPr lang="en-US" b="0" i="0" dirty="0">
                <a:effectLst/>
                <a:latin typeface="Calibri Light" panose="020F0302020204030204" pitchFamily="34" charset="0"/>
                <a:cs typeface="Calibri Light" panose="020F0302020204030204" pitchFamily="34" charset="0"/>
              </a:rPr>
              <a:t>TF-IDF is an information retrieval technique that weighs a term’s frequency (TF) and its inverse document frequency (IDF). Each word or term that occurs in the text has its respective TF and IDF score. The product of the TF and IDF scores of a term is called the TF-IDF weight of that term.</a:t>
            </a:r>
          </a:p>
          <a:p>
            <a:pPr marL="0" indent="0">
              <a:buNone/>
            </a:pPr>
            <a:r>
              <a:rPr lang="en-US" b="1" i="0" dirty="0">
                <a:effectLst/>
                <a:latin typeface="Calibri Light" panose="020F0302020204030204" pitchFamily="34" charset="0"/>
                <a:cs typeface="Calibri Light" panose="020F0302020204030204" pitchFamily="34" charset="0"/>
              </a:rPr>
              <a:t>Put simply, the higher the TF-IDF score (weight), the rarer the term and vice versa.</a:t>
            </a:r>
            <a:endParaRPr lang="en-US" b="0" i="0" dirty="0">
              <a:effectLst/>
              <a:latin typeface="Calibri Light" panose="020F0302020204030204" pitchFamily="34" charset="0"/>
              <a:cs typeface="Calibri Light" panose="020F0302020204030204" pitchFamily="34" charset="0"/>
            </a:endParaRPr>
          </a:p>
          <a:p>
            <a:endParaRPr lang="en-US" dirty="0"/>
          </a:p>
        </p:txBody>
      </p:sp>
      <p:pic>
        <p:nvPicPr>
          <p:cNvPr id="5" name="Picture 2" descr="كلية الحاسبات FCIT# (@FCITKAU) | Twitter">
            <a:extLst>
              <a:ext uri="{FF2B5EF4-FFF2-40B4-BE49-F238E27FC236}">
                <a16:creationId xmlns:a16="http://schemas.microsoft.com/office/drawing/2014/main" id="{84A3617F-0839-4A47-B275-1A055CE06D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94697" y="5473065"/>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1BB54C55-7CAF-41B3-8945-42BD1573A6BE}"/>
              </a:ext>
            </a:extLst>
          </p:cNvPr>
          <p:cNvSpPr>
            <a:spLocks noGrp="1"/>
          </p:cNvSpPr>
          <p:nvPr>
            <p:ph type="sldNum" sz="quarter" idx="12"/>
          </p:nvPr>
        </p:nvSpPr>
        <p:spPr/>
        <p:txBody>
          <a:bodyPr>
            <a:normAutofit fontScale="70000" lnSpcReduction="20000"/>
          </a:bodyPr>
          <a:lstStyle/>
          <a:p>
            <a:r>
              <a:rPr lang="en-US"/>
              <a:t>10</a:t>
            </a:r>
            <a:r>
              <a:rPr lang="en-US">
                <a:ea typeface="+mn-lt"/>
                <a:cs typeface="+mn-lt"/>
              </a:rPr>
              <a:t>/24</a:t>
            </a:r>
            <a:endParaRPr lang="en-US"/>
          </a:p>
        </p:txBody>
      </p:sp>
    </p:spTree>
    <p:extLst>
      <p:ext uri="{BB962C8B-B14F-4D97-AF65-F5344CB8AC3E}">
        <p14:creationId xmlns:p14="http://schemas.microsoft.com/office/powerpoint/2010/main" val="2115455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C884-2A74-4172-A00D-82F56B0FB639}"/>
              </a:ext>
            </a:extLst>
          </p:cNvPr>
          <p:cNvSpPr>
            <a:spLocks noGrp="1"/>
          </p:cNvSpPr>
          <p:nvPr>
            <p:ph type="title"/>
          </p:nvPr>
        </p:nvSpPr>
        <p:spPr/>
        <p:txBody>
          <a:bodyPr>
            <a:normAutofit/>
          </a:bodyPr>
          <a:lstStyle/>
          <a:p>
            <a:r>
              <a:rPr lang="en-US" dirty="0">
                <a:latin typeface="Calibri Light" panose="020F0302020204030204" pitchFamily="34" charset="0"/>
                <a:cs typeface="Calibri Light" panose="020F0302020204030204" pitchFamily="34" charset="0"/>
              </a:rPr>
              <a:t>The difference between 1-gram, 2-gram and 3-gram</a:t>
            </a:r>
          </a:p>
        </p:txBody>
      </p:sp>
      <p:sp>
        <p:nvSpPr>
          <p:cNvPr id="3" name="Content Placeholder 2">
            <a:extLst>
              <a:ext uri="{FF2B5EF4-FFF2-40B4-BE49-F238E27FC236}">
                <a16:creationId xmlns:a16="http://schemas.microsoft.com/office/drawing/2014/main" id="{8D6CB9DF-A8C1-4301-ACD0-D507162BEF73}"/>
              </a:ext>
            </a:extLst>
          </p:cNvPr>
          <p:cNvSpPr>
            <a:spLocks noGrp="1"/>
          </p:cNvSpPr>
          <p:nvPr>
            <p:ph idx="1"/>
          </p:nvPr>
        </p:nvSpPr>
        <p:spPr/>
        <p:txBody>
          <a:bodyPr>
            <a:normAutofit/>
          </a:bodyPr>
          <a:lstStyle/>
          <a:p>
            <a:pPr marL="0" indent="0">
              <a:buNone/>
            </a:pPr>
            <a:r>
              <a:rPr lang="en-US" sz="2400" dirty="0">
                <a:latin typeface="Calibri Light" panose="020F0302020204030204" pitchFamily="34" charset="0"/>
                <a:cs typeface="Calibri Light" panose="020F0302020204030204" pitchFamily="34" charset="0"/>
              </a:rPr>
              <a:t>“the app is not good”</a:t>
            </a:r>
          </a:p>
          <a:p>
            <a:pPr marL="0" indent="0">
              <a:buNone/>
            </a:pPr>
            <a:r>
              <a:rPr lang="en-US" sz="2400" dirty="0">
                <a:latin typeface="Calibri Light" panose="020F0302020204030204" pitchFamily="34" charset="0"/>
                <a:cs typeface="Calibri Light" panose="020F0302020204030204" pitchFamily="34" charset="0"/>
              </a:rPr>
              <a:t>1-gram </a:t>
            </a:r>
          </a:p>
          <a:p>
            <a:pPr marL="0" indent="0">
              <a:buNone/>
            </a:pPr>
            <a:endParaRPr lang="en-US" sz="2400" dirty="0">
              <a:latin typeface="Calibri Light" panose="020F0302020204030204" pitchFamily="34" charset="0"/>
              <a:cs typeface="Calibri Light" panose="020F0302020204030204" pitchFamily="34" charset="0"/>
            </a:endParaRPr>
          </a:p>
          <a:p>
            <a:pPr marL="0" indent="0">
              <a:buNone/>
            </a:pPr>
            <a:r>
              <a:rPr lang="en-US" sz="2400" dirty="0">
                <a:latin typeface="Calibri Light" panose="020F0302020204030204" pitchFamily="34" charset="0"/>
                <a:cs typeface="Calibri Light" panose="020F0302020204030204" pitchFamily="34" charset="0"/>
              </a:rPr>
              <a:t>2-gram</a:t>
            </a:r>
          </a:p>
          <a:p>
            <a:pPr marL="0" indent="0">
              <a:buNone/>
            </a:pPr>
            <a:endParaRPr lang="en-US" sz="2400" dirty="0">
              <a:latin typeface="Calibri Light" panose="020F0302020204030204" pitchFamily="34" charset="0"/>
              <a:cs typeface="Calibri Light" panose="020F0302020204030204" pitchFamily="34" charset="0"/>
            </a:endParaRPr>
          </a:p>
          <a:p>
            <a:pPr marL="0" indent="0">
              <a:buNone/>
            </a:pPr>
            <a:r>
              <a:rPr lang="en-US" sz="2400" dirty="0">
                <a:latin typeface="Calibri Light" panose="020F0302020204030204" pitchFamily="34" charset="0"/>
                <a:cs typeface="Calibri Light" panose="020F0302020204030204" pitchFamily="34" charset="0"/>
              </a:rPr>
              <a:t>3-gram</a:t>
            </a:r>
          </a:p>
          <a:p>
            <a:pPr marL="0" indent="0">
              <a:buNone/>
            </a:pPr>
            <a:r>
              <a:rPr lang="en-US" sz="2400" dirty="0">
                <a:latin typeface="Calibri Light" panose="020F0302020204030204" pitchFamily="34" charset="0"/>
                <a:cs typeface="Calibri Light" panose="020F0302020204030204" pitchFamily="34" charset="0"/>
              </a:rPr>
              <a:t>3-gram</a:t>
            </a:r>
          </a:p>
        </p:txBody>
      </p:sp>
      <p:pic>
        <p:nvPicPr>
          <p:cNvPr id="6" name="Picture 5">
            <a:extLst>
              <a:ext uri="{FF2B5EF4-FFF2-40B4-BE49-F238E27FC236}">
                <a16:creationId xmlns:a16="http://schemas.microsoft.com/office/drawing/2014/main" id="{BE4B267B-59ED-4FA2-8E7B-01183B4B03AF}"/>
              </a:ext>
            </a:extLst>
          </p:cNvPr>
          <p:cNvPicPr>
            <a:picLocks noChangeAspect="1"/>
          </p:cNvPicPr>
          <p:nvPr/>
        </p:nvPicPr>
        <p:blipFill>
          <a:blip r:embed="rId2"/>
          <a:stretch>
            <a:fillRect/>
          </a:stretch>
        </p:blipFill>
        <p:spPr>
          <a:xfrm>
            <a:off x="1261872" y="2912883"/>
            <a:ext cx="4429125" cy="495300"/>
          </a:xfrm>
          <a:prstGeom prst="rect">
            <a:avLst/>
          </a:prstGeom>
        </p:spPr>
      </p:pic>
      <p:pic>
        <p:nvPicPr>
          <p:cNvPr id="8" name="Picture 7">
            <a:extLst>
              <a:ext uri="{FF2B5EF4-FFF2-40B4-BE49-F238E27FC236}">
                <a16:creationId xmlns:a16="http://schemas.microsoft.com/office/drawing/2014/main" id="{3EDF47B7-E0C0-4AD5-997B-5C62813C26E5}"/>
              </a:ext>
            </a:extLst>
          </p:cNvPr>
          <p:cNvPicPr>
            <a:picLocks noChangeAspect="1"/>
          </p:cNvPicPr>
          <p:nvPr/>
        </p:nvPicPr>
        <p:blipFill>
          <a:blip r:embed="rId3"/>
          <a:stretch>
            <a:fillRect/>
          </a:stretch>
        </p:blipFill>
        <p:spPr>
          <a:xfrm>
            <a:off x="1261872" y="4094072"/>
            <a:ext cx="3648075" cy="466725"/>
          </a:xfrm>
          <a:prstGeom prst="rect">
            <a:avLst/>
          </a:prstGeom>
        </p:spPr>
      </p:pic>
      <p:pic>
        <p:nvPicPr>
          <p:cNvPr id="10" name="Picture 9">
            <a:extLst>
              <a:ext uri="{FF2B5EF4-FFF2-40B4-BE49-F238E27FC236}">
                <a16:creationId xmlns:a16="http://schemas.microsoft.com/office/drawing/2014/main" id="{C4C211C3-A383-4488-927F-BF215C126DC6}"/>
              </a:ext>
            </a:extLst>
          </p:cNvPr>
          <p:cNvPicPr>
            <a:picLocks noChangeAspect="1"/>
          </p:cNvPicPr>
          <p:nvPr/>
        </p:nvPicPr>
        <p:blipFill>
          <a:blip r:embed="rId4"/>
          <a:stretch>
            <a:fillRect/>
          </a:stretch>
        </p:blipFill>
        <p:spPr>
          <a:xfrm>
            <a:off x="1261872" y="5132797"/>
            <a:ext cx="2924175" cy="476250"/>
          </a:xfrm>
          <a:prstGeom prst="rect">
            <a:avLst/>
          </a:prstGeom>
        </p:spPr>
      </p:pic>
      <p:pic>
        <p:nvPicPr>
          <p:cNvPr id="11" name="Picture 2" descr="كلية الحاسبات FCIT# (@FCITKAU) | Twitter">
            <a:extLst>
              <a:ext uri="{FF2B5EF4-FFF2-40B4-BE49-F238E27FC236}">
                <a16:creationId xmlns:a16="http://schemas.microsoft.com/office/drawing/2014/main" id="{DE489C52-33EF-499E-8F7A-215C8E1735C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94697" y="5473065"/>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3BAB8BDA-5900-41D1-9299-D2271512394F}"/>
              </a:ext>
            </a:extLst>
          </p:cNvPr>
          <p:cNvSpPr>
            <a:spLocks noGrp="1"/>
          </p:cNvSpPr>
          <p:nvPr>
            <p:ph type="sldNum" sz="quarter" idx="12"/>
          </p:nvPr>
        </p:nvSpPr>
        <p:spPr/>
        <p:txBody>
          <a:bodyPr>
            <a:normAutofit fontScale="70000" lnSpcReduction="20000"/>
          </a:bodyPr>
          <a:lstStyle/>
          <a:p>
            <a:r>
              <a:rPr lang="en-US"/>
              <a:t>11</a:t>
            </a:r>
            <a:r>
              <a:rPr lang="en-US">
                <a:ea typeface="+mn-lt"/>
                <a:cs typeface="+mn-lt"/>
              </a:rPr>
              <a:t>/24</a:t>
            </a:r>
            <a:endParaRPr lang="en-US"/>
          </a:p>
        </p:txBody>
      </p:sp>
    </p:spTree>
    <p:extLst>
      <p:ext uri="{BB962C8B-B14F-4D97-AF65-F5344CB8AC3E}">
        <p14:creationId xmlns:p14="http://schemas.microsoft.com/office/powerpoint/2010/main" val="414355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64B15A-F308-40D1-8C0B-9BA402BD260B}"/>
              </a:ext>
            </a:extLst>
          </p:cNvPr>
          <p:cNvSpPr>
            <a:spLocks noGrp="1"/>
          </p:cNvSpPr>
          <p:nvPr>
            <p:ph type="title"/>
          </p:nvPr>
        </p:nvSpPr>
        <p:spPr>
          <a:xfrm>
            <a:off x="965201" y="2808860"/>
            <a:ext cx="3092718" cy="1240277"/>
          </a:xfrm>
          <a:noFill/>
        </p:spPr>
        <p:txBody>
          <a:bodyPr anchor="t">
            <a:normAutofit/>
          </a:bodyPr>
          <a:lstStyle/>
          <a:p>
            <a:r>
              <a:rPr lang="en-US" sz="7200" dirty="0">
                <a:solidFill>
                  <a:srgbClr val="FFFFFF"/>
                </a:solidFill>
                <a:latin typeface="Calibri Light" panose="020F0302020204030204" pitchFamily="34" charset="0"/>
                <a:cs typeface="Calibri Light" panose="020F0302020204030204" pitchFamily="34" charset="0"/>
              </a:rPr>
              <a:t>training</a:t>
            </a:r>
          </a:p>
        </p:txBody>
      </p:sp>
      <p:sp useBgFill="1">
        <p:nvSpPr>
          <p:cNvPr id="13" name="Rectangle 12">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44D214-B474-4A11-B881-56B01915A322}"/>
              </a:ext>
            </a:extLst>
          </p:cNvPr>
          <p:cNvSpPr>
            <a:spLocks noGrp="1"/>
          </p:cNvSpPr>
          <p:nvPr>
            <p:ph idx="1"/>
          </p:nvPr>
        </p:nvSpPr>
        <p:spPr>
          <a:xfrm>
            <a:off x="4821898" y="643466"/>
            <a:ext cx="5827472" cy="5571067"/>
          </a:xfrm>
        </p:spPr>
        <p:txBody>
          <a:bodyPr>
            <a:normAutofit/>
          </a:bodyPr>
          <a:lstStyle/>
          <a:p>
            <a:pPr marL="0" indent="0">
              <a:buNone/>
            </a:pPr>
            <a:r>
              <a:rPr lang="en-US" sz="4000" dirty="0">
                <a:latin typeface="Calibri Light" panose="020F0302020204030204" pitchFamily="34" charset="0"/>
                <a:cs typeface="Calibri Light" panose="020F0302020204030204" pitchFamily="34" charset="0"/>
              </a:rPr>
              <a:t>Training phase is building a machine learning model with 4 machine learning algorithm.</a:t>
            </a:r>
          </a:p>
          <a:p>
            <a:r>
              <a:rPr lang="en-US" sz="4000" dirty="0">
                <a:latin typeface="Calibri Light" panose="020F0302020204030204" pitchFamily="34" charset="0"/>
                <a:cs typeface="Calibri Light" panose="020F0302020204030204" pitchFamily="34" charset="0"/>
              </a:rPr>
              <a:t>Logistic regression.</a:t>
            </a:r>
          </a:p>
          <a:p>
            <a:r>
              <a:rPr lang="en-US" sz="4000" dirty="0">
                <a:latin typeface="Calibri Light" panose="020F0302020204030204" pitchFamily="34" charset="0"/>
                <a:cs typeface="Calibri Light" panose="020F0302020204030204" pitchFamily="34" charset="0"/>
              </a:rPr>
              <a:t>Support vector machine.</a:t>
            </a:r>
          </a:p>
          <a:p>
            <a:r>
              <a:rPr lang="en-US" sz="4000" dirty="0">
                <a:latin typeface="Calibri Light" panose="020F0302020204030204" pitchFamily="34" charset="0"/>
                <a:cs typeface="Calibri Light" panose="020F0302020204030204" pitchFamily="34" charset="0"/>
              </a:rPr>
              <a:t>Random forest.</a:t>
            </a:r>
          </a:p>
          <a:p>
            <a:r>
              <a:rPr lang="en-US" sz="4000" dirty="0">
                <a:latin typeface="Calibri Light" panose="020F0302020204030204" pitchFamily="34" charset="0"/>
                <a:cs typeface="Calibri Light" panose="020F0302020204030204" pitchFamily="34" charset="0"/>
              </a:rPr>
              <a:t>Naïve bayas</a:t>
            </a:r>
          </a:p>
        </p:txBody>
      </p:sp>
      <p:pic>
        <p:nvPicPr>
          <p:cNvPr id="8" name="Picture 2" descr="كلية الحاسبات FCIT# (@FCITKAU) | Twitter">
            <a:extLst>
              <a:ext uri="{FF2B5EF4-FFF2-40B4-BE49-F238E27FC236}">
                <a16:creationId xmlns:a16="http://schemas.microsoft.com/office/drawing/2014/main" id="{234019C1-16A7-405E-885B-A2E0A10EF4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94697" y="5473065"/>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0D3B37D1-0C85-4024-B327-C45371BB9274}"/>
              </a:ext>
            </a:extLst>
          </p:cNvPr>
          <p:cNvSpPr>
            <a:spLocks noGrp="1"/>
          </p:cNvSpPr>
          <p:nvPr>
            <p:ph type="sldNum" sz="quarter" idx="12"/>
          </p:nvPr>
        </p:nvSpPr>
        <p:spPr/>
        <p:txBody>
          <a:bodyPr>
            <a:normAutofit fontScale="70000" lnSpcReduction="20000"/>
          </a:bodyPr>
          <a:lstStyle/>
          <a:p>
            <a:r>
              <a:rPr lang="en-US"/>
              <a:t>12</a:t>
            </a:r>
            <a:r>
              <a:rPr lang="en-US">
                <a:ea typeface="+mn-lt"/>
                <a:cs typeface="+mn-lt"/>
              </a:rPr>
              <a:t>/24</a:t>
            </a:r>
            <a:endParaRPr lang="en-US"/>
          </a:p>
        </p:txBody>
      </p:sp>
    </p:spTree>
    <p:extLst>
      <p:ext uri="{BB962C8B-B14F-4D97-AF65-F5344CB8AC3E}">
        <p14:creationId xmlns:p14="http://schemas.microsoft.com/office/powerpoint/2010/main" val="217542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65C308-A3D5-44F5-9645-538ECF0295A7}"/>
              </a:ext>
            </a:extLst>
          </p:cNvPr>
          <p:cNvSpPr>
            <a:spLocks noGrp="1"/>
          </p:cNvSpPr>
          <p:nvPr>
            <p:ph type="title"/>
          </p:nvPr>
        </p:nvSpPr>
        <p:spPr>
          <a:xfrm>
            <a:off x="965201" y="2794269"/>
            <a:ext cx="3092718" cy="1269460"/>
          </a:xfrm>
          <a:noFill/>
        </p:spPr>
        <p:txBody>
          <a:bodyPr anchor="t">
            <a:normAutofit/>
          </a:bodyPr>
          <a:lstStyle/>
          <a:p>
            <a:r>
              <a:rPr lang="en-US" sz="7200" dirty="0">
                <a:solidFill>
                  <a:srgbClr val="FFFFFF"/>
                </a:solidFill>
                <a:latin typeface="Calibri Light" panose="020F0302020204030204" pitchFamily="34" charset="0"/>
                <a:cs typeface="Calibri Light" panose="020F0302020204030204" pitchFamily="34" charset="0"/>
              </a:rPr>
              <a:t>testing</a:t>
            </a:r>
          </a:p>
        </p:txBody>
      </p:sp>
      <p:sp useBgFill="1">
        <p:nvSpPr>
          <p:cNvPr id="13" name="Rectangle 12">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5D342D-C21D-4193-B769-298F2DFADBFD}"/>
              </a:ext>
            </a:extLst>
          </p:cNvPr>
          <p:cNvSpPr>
            <a:spLocks noGrp="1"/>
          </p:cNvSpPr>
          <p:nvPr>
            <p:ph idx="1"/>
          </p:nvPr>
        </p:nvSpPr>
        <p:spPr>
          <a:xfrm>
            <a:off x="4821898" y="643466"/>
            <a:ext cx="5827472" cy="5571067"/>
          </a:xfrm>
        </p:spPr>
        <p:txBody>
          <a:bodyPr>
            <a:normAutofit/>
          </a:bodyPr>
          <a:lstStyle/>
          <a:p>
            <a:pPr marL="0" indent="0">
              <a:buNone/>
            </a:pPr>
            <a:r>
              <a:rPr lang="en-US" sz="3200" dirty="0">
                <a:latin typeface="Calibri Light" panose="020F0302020204030204" pitchFamily="34" charset="0"/>
                <a:cs typeface="Calibri Light" panose="020F0302020204030204" pitchFamily="34" charset="0"/>
              </a:rPr>
              <a:t>At the end of training phase, we compute the accuracy or the error measure.</a:t>
            </a:r>
          </a:p>
          <a:p>
            <a:pPr marL="0" indent="0">
              <a:buNone/>
            </a:pPr>
            <a:r>
              <a:rPr lang="en-US" sz="3200" dirty="0">
                <a:latin typeface="Calibri Light" panose="020F0302020204030204" pitchFamily="34" charset="0"/>
                <a:cs typeface="Calibri Light" panose="020F0302020204030204" pitchFamily="34" charset="0"/>
              </a:rPr>
              <a:t>So, the testing phase is repeating the training phase and with some techniques to increase accuracy and decrease error.</a:t>
            </a:r>
          </a:p>
          <a:p>
            <a:pPr marL="0" indent="0">
              <a:buNone/>
            </a:pPr>
            <a:endParaRPr lang="en-US" sz="2400" dirty="0"/>
          </a:p>
        </p:txBody>
      </p:sp>
      <p:pic>
        <p:nvPicPr>
          <p:cNvPr id="8" name="Picture 2" descr="كلية الحاسبات FCIT# (@FCITKAU) | Twitter">
            <a:extLst>
              <a:ext uri="{FF2B5EF4-FFF2-40B4-BE49-F238E27FC236}">
                <a16:creationId xmlns:a16="http://schemas.microsoft.com/office/drawing/2014/main" id="{649F5D2D-DB72-4600-9810-39F31B22A6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94697" y="5473065"/>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8F76DDA7-1F72-4DFA-A5F5-2D9FA52F3CB3}"/>
              </a:ext>
            </a:extLst>
          </p:cNvPr>
          <p:cNvSpPr>
            <a:spLocks noGrp="1"/>
          </p:cNvSpPr>
          <p:nvPr>
            <p:ph type="sldNum" sz="quarter" idx="12"/>
          </p:nvPr>
        </p:nvSpPr>
        <p:spPr/>
        <p:txBody>
          <a:bodyPr>
            <a:normAutofit fontScale="70000" lnSpcReduction="20000"/>
          </a:bodyPr>
          <a:lstStyle/>
          <a:p>
            <a:r>
              <a:rPr lang="en-US"/>
              <a:t>13</a:t>
            </a:r>
            <a:r>
              <a:rPr lang="en-US">
                <a:ea typeface="+mn-lt"/>
                <a:cs typeface="+mn-lt"/>
              </a:rPr>
              <a:t>/24</a:t>
            </a:r>
            <a:endParaRPr lang="en-US"/>
          </a:p>
        </p:txBody>
      </p:sp>
    </p:spTree>
    <p:extLst>
      <p:ext uri="{BB962C8B-B14F-4D97-AF65-F5344CB8AC3E}">
        <p14:creationId xmlns:p14="http://schemas.microsoft.com/office/powerpoint/2010/main" val="4134710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18">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20">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8C67FD8-A56F-4D38-A9E7-0A3D294A32C0}"/>
              </a:ext>
            </a:extLst>
          </p:cNvPr>
          <p:cNvSpPr>
            <a:spLocks noGrp="1"/>
          </p:cNvSpPr>
          <p:nvPr>
            <p:ph type="title"/>
          </p:nvPr>
        </p:nvSpPr>
        <p:spPr>
          <a:xfrm>
            <a:off x="1017782" y="5356909"/>
            <a:ext cx="10156435" cy="1076324"/>
          </a:xfrm>
        </p:spPr>
        <p:txBody>
          <a:bodyPr vert="horz" lIns="91440" tIns="45720" rIns="91440" bIns="45720" rtlCol="0" anchor="b">
            <a:normAutofit/>
          </a:bodyPr>
          <a:lstStyle/>
          <a:p>
            <a:pPr>
              <a:lnSpc>
                <a:spcPct val="85000"/>
              </a:lnSpc>
            </a:pPr>
            <a:r>
              <a:rPr lang="en-US" sz="6600" b="1">
                <a:solidFill>
                  <a:srgbClr val="FFFFFF"/>
                </a:solidFill>
                <a:effectLst/>
                <a:latin typeface="Calibri Light" panose="020F0302020204030204" pitchFamily="34" charset="0"/>
                <a:cs typeface="Calibri Light" panose="020F0302020204030204" pitchFamily="34" charset="0"/>
              </a:rPr>
              <a:t>Milestones of the project</a:t>
            </a:r>
            <a:endParaRPr lang="en-US" sz="6600" b="1">
              <a:solidFill>
                <a:srgbClr val="FFFFFF"/>
              </a:solidFill>
              <a:latin typeface="Calibri Light" panose="020F0302020204030204" pitchFamily="34" charset="0"/>
              <a:cs typeface="Calibri Light" panose="020F0302020204030204" pitchFamily="34" charset="0"/>
            </a:endParaRPr>
          </a:p>
        </p:txBody>
      </p:sp>
      <p:sp>
        <p:nvSpPr>
          <p:cNvPr id="23" name="Rectangle 22">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7FAE8A25-F55D-4303-BB2F-E64EA1FC04B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789671"/>
            <a:ext cx="10750705" cy="3950882"/>
          </a:xfrm>
          <a:prstGeom prst="rect">
            <a:avLst/>
          </a:prstGeom>
        </p:spPr>
      </p:pic>
      <p:sp>
        <p:nvSpPr>
          <p:cNvPr id="25" name="Rectangle 24">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6E00B21B-3EBF-4651-8FAD-4C15A9335EDD}"/>
              </a:ext>
            </a:extLst>
          </p:cNvPr>
          <p:cNvSpPr>
            <a:spLocks noGrp="1"/>
          </p:cNvSpPr>
          <p:nvPr>
            <p:ph type="sldNum" sz="quarter" idx="12"/>
          </p:nvPr>
        </p:nvSpPr>
        <p:spPr/>
        <p:txBody>
          <a:bodyPr>
            <a:normAutofit fontScale="70000" lnSpcReduction="20000"/>
          </a:bodyPr>
          <a:lstStyle/>
          <a:p>
            <a:r>
              <a:rPr lang="en-US"/>
              <a:t>14</a:t>
            </a:r>
            <a:r>
              <a:rPr lang="en-US">
                <a:ea typeface="+mn-lt"/>
                <a:cs typeface="+mn-lt"/>
              </a:rPr>
              <a:t>/24</a:t>
            </a:r>
            <a:endParaRPr lang="en-US"/>
          </a:p>
        </p:txBody>
      </p:sp>
    </p:spTree>
    <p:extLst>
      <p:ext uri="{BB962C8B-B14F-4D97-AF65-F5344CB8AC3E}">
        <p14:creationId xmlns:p14="http://schemas.microsoft.com/office/powerpoint/2010/main" val="400082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28FBE-9BE4-4FB0-97D2-25600AB89FCB}"/>
              </a:ext>
            </a:extLst>
          </p:cNvPr>
          <p:cNvSpPr>
            <a:spLocks noGrp="1"/>
          </p:cNvSpPr>
          <p:nvPr>
            <p:ph type="title"/>
          </p:nvPr>
        </p:nvSpPr>
        <p:spPr>
          <a:xfrm>
            <a:off x="6792848" y="2377154"/>
            <a:ext cx="4341624" cy="2157274"/>
          </a:xfrm>
        </p:spPr>
        <p:txBody>
          <a:bodyPr>
            <a:noAutofit/>
          </a:bodyPr>
          <a:lstStyle/>
          <a:p>
            <a:pPr algn="ctr"/>
            <a:r>
              <a:rPr lang="en-US" sz="7200" b="1" dirty="0">
                <a:latin typeface="Calibri Light"/>
                <a:cs typeface="Calibri Light"/>
              </a:rPr>
              <a:t>Project</a:t>
            </a:r>
            <a:br>
              <a:rPr lang="en-US" sz="7200" b="1" dirty="0">
                <a:latin typeface="Calibri Light"/>
                <a:cs typeface="Calibri Light"/>
              </a:rPr>
            </a:br>
            <a:r>
              <a:rPr lang="en-US" sz="7200" b="1" dirty="0">
                <a:latin typeface="Calibri Light"/>
                <a:cs typeface="Calibri Light"/>
              </a:rPr>
              <a:t> Schedule </a:t>
            </a:r>
            <a:endParaRPr lang="en-US" dirty="0"/>
          </a:p>
        </p:txBody>
      </p:sp>
      <p:pic>
        <p:nvPicPr>
          <p:cNvPr id="8" name="Picture 7">
            <a:extLst>
              <a:ext uri="{FF2B5EF4-FFF2-40B4-BE49-F238E27FC236}">
                <a16:creationId xmlns:a16="http://schemas.microsoft.com/office/drawing/2014/main" id="{47E7D4AF-75D0-434C-860F-54F8CCBF8409}"/>
              </a:ext>
            </a:extLst>
          </p:cNvPr>
          <p:cNvPicPr>
            <a:picLocks noChangeAspect="1"/>
          </p:cNvPicPr>
          <p:nvPr/>
        </p:nvPicPr>
        <p:blipFill>
          <a:blip r:embed="rId2"/>
          <a:stretch>
            <a:fillRect/>
          </a:stretch>
        </p:blipFill>
        <p:spPr>
          <a:xfrm>
            <a:off x="0" y="333"/>
            <a:ext cx="6634480" cy="6910917"/>
          </a:xfrm>
          <a:prstGeom prst="rect">
            <a:avLst/>
          </a:prstGeom>
        </p:spPr>
      </p:pic>
      <p:pic>
        <p:nvPicPr>
          <p:cNvPr id="11" name="Picture 2" descr="كلية الحاسبات FCIT# (@FCITKAU) | Twitter">
            <a:extLst>
              <a:ext uri="{FF2B5EF4-FFF2-40B4-BE49-F238E27FC236}">
                <a16:creationId xmlns:a16="http://schemas.microsoft.com/office/drawing/2014/main" id="{A9A0E2C9-702F-4122-9552-85537B57DB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95998" y="5454500"/>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09B3599-0C54-424A-BDFF-D422E355918E}"/>
              </a:ext>
            </a:extLst>
          </p:cNvPr>
          <p:cNvSpPr>
            <a:spLocks noGrp="1"/>
          </p:cNvSpPr>
          <p:nvPr>
            <p:ph type="sldNum" sz="quarter" idx="12"/>
          </p:nvPr>
        </p:nvSpPr>
        <p:spPr/>
        <p:txBody>
          <a:bodyPr>
            <a:normAutofit fontScale="70000" lnSpcReduction="20000"/>
          </a:bodyPr>
          <a:lstStyle/>
          <a:p>
            <a:r>
              <a:rPr lang="en-US"/>
              <a:t>15</a:t>
            </a:r>
            <a:r>
              <a:rPr lang="en-US">
                <a:ea typeface="+mn-lt"/>
                <a:cs typeface="+mn-lt"/>
              </a:rPr>
              <a:t>/24</a:t>
            </a:r>
            <a:endParaRPr lang="en-US"/>
          </a:p>
        </p:txBody>
      </p:sp>
    </p:spTree>
    <p:extLst>
      <p:ext uri="{BB962C8B-B14F-4D97-AF65-F5344CB8AC3E}">
        <p14:creationId xmlns:p14="http://schemas.microsoft.com/office/powerpoint/2010/main" val="3152711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5B90-93B6-4C36-8910-770349D34CAB}"/>
              </a:ext>
            </a:extLst>
          </p:cNvPr>
          <p:cNvSpPr>
            <a:spLocks noGrp="1"/>
          </p:cNvSpPr>
          <p:nvPr>
            <p:ph type="title"/>
          </p:nvPr>
        </p:nvSpPr>
        <p:spPr/>
        <p:txBody>
          <a:bodyPr/>
          <a:lstStyle/>
          <a:p>
            <a:r>
              <a:rPr lang="en-US" b="1">
                <a:latin typeface="Calibri Light"/>
                <a:ea typeface="+mj-lt"/>
                <a:cs typeface="Calibri Light"/>
              </a:rPr>
              <a:t>Phase 1..(Planning)</a:t>
            </a:r>
            <a:endParaRPr lang="en-US" b="1">
              <a:latin typeface="Calibri Light"/>
              <a:cs typeface="Calibri Light"/>
            </a:endParaRPr>
          </a:p>
        </p:txBody>
      </p:sp>
      <p:sp>
        <p:nvSpPr>
          <p:cNvPr id="3" name="Content Placeholder 2">
            <a:extLst>
              <a:ext uri="{FF2B5EF4-FFF2-40B4-BE49-F238E27FC236}">
                <a16:creationId xmlns:a16="http://schemas.microsoft.com/office/drawing/2014/main" id="{62F5F737-BE77-4CE2-9049-129C56A8907E}"/>
              </a:ext>
            </a:extLst>
          </p:cNvPr>
          <p:cNvSpPr>
            <a:spLocks noGrp="1"/>
          </p:cNvSpPr>
          <p:nvPr>
            <p:ph idx="1"/>
          </p:nvPr>
        </p:nvSpPr>
        <p:spPr/>
        <p:txBody>
          <a:bodyPr vert="horz" lIns="91440" tIns="45720" rIns="91440" bIns="45720" rtlCol="0" anchor="t">
            <a:normAutofit/>
          </a:bodyPr>
          <a:lstStyle/>
          <a:p>
            <a:r>
              <a:rPr lang="en-US" dirty="0">
                <a:latin typeface="Calibri Light"/>
                <a:ea typeface="+mn-lt"/>
                <a:cs typeface="Calibri Light"/>
              </a:rPr>
              <a:t>Searching for datasets:</a:t>
            </a:r>
          </a:p>
          <a:p>
            <a:pPr marL="0" indent="0">
              <a:buNone/>
            </a:pPr>
            <a:r>
              <a:rPr lang="en-US" dirty="0">
                <a:latin typeface="Calibri Light"/>
                <a:ea typeface="+mn-lt"/>
                <a:cs typeface="Calibri Light"/>
              </a:rPr>
              <a:t>Searching for </a:t>
            </a:r>
            <a:r>
              <a:rPr lang="en-US" b="1">
                <a:latin typeface="Calibri Light"/>
                <a:ea typeface="+mn-lt"/>
                <a:cs typeface="Calibri Light"/>
              </a:rPr>
              <a:t>Arabic sentiments datasets</a:t>
            </a:r>
            <a:r>
              <a:rPr lang="en-US" dirty="0">
                <a:latin typeface="Calibri Light"/>
                <a:ea typeface="+mn-lt"/>
                <a:cs typeface="Calibri Light"/>
              </a:rPr>
              <a:t> </a:t>
            </a:r>
            <a:r>
              <a:rPr lang="en-US" b="1">
                <a:latin typeface="Calibri Light"/>
                <a:ea typeface="+mn-lt"/>
                <a:cs typeface="Calibri Light"/>
              </a:rPr>
              <a:t>on the internet</a:t>
            </a:r>
            <a:r>
              <a:rPr lang="en-US" dirty="0">
                <a:latin typeface="Calibri Light"/>
                <a:ea typeface="+mn-lt"/>
                <a:cs typeface="Calibri Light"/>
              </a:rPr>
              <a:t>, the datasets should be a review data not just </a:t>
            </a:r>
            <a:r>
              <a:rPr lang="en-US">
                <a:latin typeface="Calibri Light"/>
                <a:ea typeface="+mn-lt"/>
                <a:cs typeface="Calibri Light"/>
              </a:rPr>
              <a:t>ae</a:t>
            </a:r>
            <a:r>
              <a:rPr lang="en-US" dirty="0">
                <a:latin typeface="Calibri Light"/>
                <a:ea typeface="+mn-lt"/>
                <a:cs typeface="Calibri Light"/>
              </a:rPr>
              <a:t> Arabic text.</a:t>
            </a:r>
          </a:p>
          <a:p>
            <a:endParaRPr lang="en-US" dirty="0">
              <a:latin typeface="Calibri Light" panose="020F0302020204030204" pitchFamily="34" charset="0"/>
              <a:ea typeface="+mn-lt"/>
              <a:cs typeface="Calibri Light" panose="020F0302020204030204" pitchFamily="34" charset="0"/>
            </a:endParaRPr>
          </a:p>
          <a:p>
            <a:r>
              <a:rPr lang="en-US" dirty="0">
                <a:latin typeface="Calibri Light"/>
                <a:ea typeface="+mn-lt"/>
                <a:cs typeface="Calibri Light"/>
              </a:rPr>
              <a:t>Experiment's settings:</a:t>
            </a:r>
            <a:endParaRPr lang="en-US" dirty="0">
              <a:latin typeface="Calibri Light"/>
              <a:cs typeface="Calibri Light"/>
            </a:endParaRPr>
          </a:p>
          <a:p>
            <a:pPr marL="0" indent="0">
              <a:buNone/>
            </a:pPr>
            <a:r>
              <a:rPr lang="en-US" dirty="0">
                <a:latin typeface="Calibri Light"/>
                <a:ea typeface="+mn-lt"/>
                <a:cs typeface="Calibri Light"/>
              </a:rPr>
              <a:t>Set the </a:t>
            </a:r>
            <a:r>
              <a:rPr lang="en-US" b="1">
                <a:latin typeface="Calibri Light"/>
                <a:ea typeface="+mn-lt"/>
                <a:cs typeface="Calibri Light"/>
              </a:rPr>
              <a:t>experiments plan and how many experiment we need to do</a:t>
            </a:r>
            <a:r>
              <a:rPr lang="en-US" dirty="0">
                <a:latin typeface="Calibri Light"/>
                <a:ea typeface="+mn-lt"/>
                <a:cs typeface="Calibri Light"/>
              </a:rPr>
              <a:t>.</a:t>
            </a:r>
          </a:p>
          <a:p>
            <a:endParaRPr lang="en-US" dirty="0">
              <a:latin typeface="Calibri Light" panose="020F0302020204030204" pitchFamily="34" charset="0"/>
              <a:ea typeface="+mn-lt"/>
              <a:cs typeface="Calibri Light" panose="020F0302020204030204" pitchFamily="34" charset="0"/>
            </a:endParaRPr>
          </a:p>
          <a:p>
            <a:r>
              <a:rPr lang="en-US" dirty="0">
                <a:latin typeface="Calibri Light"/>
                <a:ea typeface="+mn-lt"/>
                <a:cs typeface="Calibri Light"/>
              </a:rPr>
              <a:t>Required python APIs:</a:t>
            </a:r>
          </a:p>
          <a:p>
            <a:pPr marL="0" indent="0">
              <a:buNone/>
            </a:pPr>
            <a:r>
              <a:rPr lang="en-US" dirty="0">
                <a:latin typeface="Calibri Light"/>
                <a:ea typeface="+mn-lt"/>
                <a:cs typeface="Calibri Light"/>
              </a:rPr>
              <a:t>Define and the </a:t>
            </a:r>
            <a:r>
              <a:rPr lang="en-US" b="1">
                <a:latin typeface="Calibri Light"/>
                <a:ea typeface="+mn-lt"/>
                <a:cs typeface="Calibri Light"/>
              </a:rPr>
              <a:t>APIs we need to perform the machine learning algorithms</a:t>
            </a:r>
            <a:r>
              <a:rPr lang="en-US" dirty="0">
                <a:latin typeface="Calibri Light"/>
                <a:ea typeface="+mn-lt"/>
                <a:cs typeface="Calibri Light"/>
              </a:rPr>
              <a:t> and data preprocessing methods (</a:t>
            </a:r>
            <a:r>
              <a:rPr lang="en-US" b="1" dirty="0">
                <a:latin typeface="Calibri"/>
                <a:ea typeface="+mn-lt"/>
                <a:cs typeface="Calibri"/>
              </a:rPr>
              <a:t>Scikit-learn API, </a:t>
            </a:r>
            <a:r>
              <a:rPr lang="en-US" b="1">
                <a:latin typeface="Calibri"/>
                <a:ea typeface="+mn-lt"/>
                <a:cs typeface="Calibri"/>
              </a:rPr>
              <a:t>NumPy API, </a:t>
            </a:r>
            <a:r>
              <a:rPr lang="en-US">
                <a:ea typeface="+mn-lt"/>
                <a:cs typeface="+mn-lt"/>
              </a:rPr>
              <a:t>etc...</a:t>
            </a:r>
            <a:r>
              <a:rPr lang="en-US" b="1">
                <a:latin typeface="Calibri"/>
                <a:ea typeface="+mn-lt"/>
                <a:cs typeface="Calibri"/>
              </a:rPr>
              <a:t>)</a:t>
            </a:r>
            <a:endParaRPr lang="en-US" dirty="0">
              <a:latin typeface="Calibri Light" panose="020F0302020204030204" pitchFamily="34" charset="0"/>
              <a:cs typeface="Calibri Light" panose="020F0302020204030204" pitchFamily="34" charset="0"/>
            </a:endParaRPr>
          </a:p>
        </p:txBody>
      </p:sp>
      <p:sp>
        <p:nvSpPr>
          <p:cNvPr id="6" name="Slide Number Placeholder 5">
            <a:extLst>
              <a:ext uri="{FF2B5EF4-FFF2-40B4-BE49-F238E27FC236}">
                <a16:creationId xmlns:a16="http://schemas.microsoft.com/office/drawing/2014/main" id="{00BEFFA9-16D2-47A9-91E6-318D028B5894}"/>
              </a:ext>
            </a:extLst>
          </p:cNvPr>
          <p:cNvSpPr>
            <a:spLocks noGrp="1"/>
          </p:cNvSpPr>
          <p:nvPr>
            <p:ph type="sldNum" sz="quarter" idx="12"/>
          </p:nvPr>
        </p:nvSpPr>
        <p:spPr/>
        <p:txBody>
          <a:bodyPr>
            <a:normAutofit fontScale="70000" lnSpcReduction="20000"/>
          </a:bodyPr>
          <a:lstStyle/>
          <a:p>
            <a:r>
              <a:rPr lang="en-US"/>
              <a:t>16</a:t>
            </a:r>
            <a:r>
              <a:rPr lang="en-US">
                <a:ea typeface="+mn-lt"/>
                <a:cs typeface="+mn-lt"/>
              </a:rPr>
              <a:t>/24</a:t>
            </a:r>
            <a:endParaRPr lang="en-US"/>
          </a:p>
        </p:txBody>
      </p:sp>
      <p:pic>
        <p:nvPicPr>
          <p:cNvPr id="7" name="Picture 2" descr="كلية الحاسبات FCIT# (@FCITKAU) | Twitter">
            <a:extLst>
              <a:ext uri="{FF2B5EF4-FFF2-40B4-BE49-F238E27FC236}">
                <a16:creationId xmlns:a16="http://schemas.microsoft.com/office/drawing/2014/main" id="{5C464DEA-C89C-4401-BCB3-01AA71A290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95998" y="5454500"/>
            <a:ext cx="1396842" cy="1396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993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FB34-70CE-49E9-BD46-1F9178AD7B93}"/>
              </a:ext>
            </a:extLst>
          </p:cNvPr>
          <p:cNvSpPr>
            <a:spLocks noGrp="1"/>
          </p:cNvSpPr>
          <p:nvPr>
            <p:ph type="title"/>
          </p:nvPr>
        </p:nvSpPr>
        <p:spPr/>
        <p:txBody>
          <a:bodyPr/>
          <a:lstStyle/>
          <a:p>
            <a:r>
              <a:rPr lang="en-US" b="1">
                <a:latin typeface="Calibri Light"/>
                <a:cs typeface="Calibri Light"/>
              </a:rPr>
              <a:t>Phase 2..(</a:t>
            </a:r>
            <a:r>
              <a:rPr lang="en-US" b="1">
                <a:latin typeface="Calibri Light"/>
                <a:ea typeface="+mj-lt"/>
                <a:cs typeface="+mj-lt"/>
              </a:rPr>
              <a:t>preprocessing</a:t>
            </a:r>
            <a:r>
              <a:rPr lang="en-US" b="1">
                <a:latin typeface="Calibri Light"/>
                <a:cs typeface="Calibri Light"/>
              </a:rPr>
              <a:t>)</a:t>
            </a:r>
          </a:p>
        </p:txBody>
      </p:sp>
      <p:sp>
        <p:nvSpPr>
          <p:cNvPr id="3" name="Content Placeholder 2">
            <a:extLst>
              <a:ext uri="{FF2B5EF4-FFF2-40B4-BE49-F238E27FC236}">
                <a16:creationId xmlns:a16="http://schemas.microsoft.com/office/drawing/2014/main" id="{A0C8393F-B215-484B-AD12-321073C3A210}"/>
              </a:ext>
            </a:extLst>
          </p:cNvPr>
          <p:cNvSpPr>
            <a:spLocks noGrp="1"/>
          </p:cNvSpPr>
          <p:nvPr>
            <p:ph idx="1"/>
          </p:nvPr>
        </p:nvSpPr>
        <p:spPr/>
        <p:txBody>
          <a:bodyPr vert="horz" lIns="91440" tIns="45720" rIns="91440" bIns="45720" rtlCol="0" anchor="t">
            <a:normAutofit/>
          </a:bodyPr>
          <a:lstStyle/>
          <a:p>
            <a:r>
              <a:rPr lang="en-US" sz="2000" dirty="0">
                <a:latin typeface="Calibri Light"/>
                <a:ea typeface="+mn-lt"/>
                <a:cs typeface="+mn-lt"/>
              </a:rPr>
              <a:t>Reading the dataset:</a:t>
            </a:r>
          </a:p>
          <a:p>
            <a:pPr marL="0" indent="0">
              <a:buNone/>
            </a:pPr>
            <a:r>
              <a:rPr lang="en-US" dirty="0">
                <a:latin typeface="Calibri Light"/>
                <a:ea typeface="+mn-lt"/>
                <a:cs typeface="+mn-lt"/>
              </a:rPr>
              <a:t>Read the datasets and </a:t>
            </a:r>
            <a:r>
              <a:rPr lang="en-US" b="1" dirty="0">
                <a:latin typeface="Calibri Light"/>
                <a:ea typeface="+mn-lt"/>
                <a:cs typeface="+mn-lt"/>
              </a:rPr>
              <a:t>define how to process it and analyze it</a:t>
            </a:r>
          </a:p>
          <a:p>
            <a:r>
              <a:rPr lang="en-US" sz="2000" dirty="0">
                <a:latin typeface="Calibri Light"/>
                <a:ea typeface="+mn-lt"/>
                <a:cs typeface="+mn-lt"/>
              </a:rPr>
              <a:t>Cleaning the dataset:</a:t>
            </a:r>
          </a:p>
          <a:p>
            <a:pPr marL="0" indent="0">
              <a:buNone/>
            </a:pPr>
            <a:endParaRPr lang="en-US" sz="2000" dirty="0">
              <a:latin typeface="Calibri Light"/>
              <a:ea typeface="+mn-lt"/>
              <a:cs typeface="+mn-lt"/>
            </a:endParaRPr>
          </a:p>
          <a:p>
            <a:pPr marL="0" indent="0">
              <a:buNone/>
            </a:pPr>
            <a:r>
              <a:rPr lang="en-US" dirty="0">
                <a:latin typeface="Calibri Light"/>
                <a:ea typeface="+mn-lt"/>
                <a:cs typeface="+mn-lt"/>
              </a:rPr>
              <a:t>Clean the data from </a:t>
            </a:r>
            <a:r>
              <a:rPr lang="en-US" b="1" dirty="0">
                <a:latin typeface="Calibri Light"/>
                <a:ea typeface="+mn-lt"/>
                <a:cs typeface="+mn-lt"/>
              </a:rPr>
              <a:t>misspelling</a:t>
            </a:r>
            <a:r>
              <a:rPr lang="en-US" dirty="0">
                <a:latin typeface="Calibri Light"/>
                <a:ea typeface="+mn-lt"/>
                <a:cs typeface="+mn-lt"/>
              </a:rPr>
              <a:t> ,</a:t>
            </a:r>
            <a:r>
              <a:rPr lang="en-US" b="1" dirty="0">
                <a:latin typeface="Calibri Light"/>
                <a:ea typeface="+mn-lt"/>
                <a:cs typeface="+mn-lt"/>
              </a:rPr>
              <a:t>filtering it from dashes and dots (hyphen, </a:t>
            </a:r>
            <a:r>
              <a:rPr lang="en-US" b="1" dirty="0" err="1">
                <a:latin typeface="Calibri Light"/>
                <a:ea typeface="+mn-lt"/>
                <a:cs typeface="+mn-lt"/>
              </a:rPr>
              <a:t>em</a:t>
            </a:r>
            <a:r>
              <a:rPr lang="en-US" b="1" dirty="0">
                <a:latin typeface="Calibri Light"/>
                <a:ea typeface="+mn-lt"/>
                <a:cs typeface="+mn-lt"/>
              </a:rPr>
              <a:t> dash ,</a:t>
            </a:r>
            <a:r>
              <a:rPr lang="en-US" b="1" dirty="0" err="1">
                <a:latin typeface="Calibri Light"/>
                <a:ea typeface="+mn-lt"/>
                <a:cs typeface="+mn-lt"/>
              </a:rPr>
              <a:t>en</a:t>
            </a:r>
            <a:r>
              <a:rPr lang="en-US" b="1" dirty="0">
                <a:latin typeface="Calibri Light"/>
                <a:ea typeface="+mn-lt"/>
                <a:cs typeface="+mn-lt"/>
              </a:rPr>
              <a:t> dash, etc..) </a:t>
            </a:r>
            <a:r>
              <a:rPr lang="en-US" dirty="0">
                <a:latin typeface="Calibri Light"/>
                <a:ea typeface="+mn-lt"/>
                <a:cs typeface="+mn-lt"/>
              </a:rPr>
              <a:t> and do some </a:t>
            </a:r>
            <a:r>
              <a:rPr lang="en-US" b="1" dirty="0">
                <a:latin typeface="Calibri Light"/>
                <a:ea typeface="+mn-lt"/>
                <a:cs typeface="+mn-lt"/>
              </a:rPr>
              <a:t>preprocessing techniques</a:t>
            </a:r>
            <a:r>
              <a:rPr lang="en-US" dirty="0">
                <a:latin typeface="Calibri Light"/>
                <a:ea typeface="+mn-lt"/>
                <a:cs typeface="+mn-lt"/>
              </a:rPr>
              <a:t> . </a:t>
            </a:r>
          </a:p>
          <a:p>
            <a:r>
              <a:rPr lang="en-US" sz="2000" dirty="0">
                <a:latin typeface="Calibri Light"/>
                <a:ea typeface="+mn-lt"/>
                <a:cs typeface="+mn-lt"/>
              </a:rPr>
              <a:t>Text conversion to numbers:</a:t>
            </a:r>
          </a:p>
          <a:p>
            <a:pPr marL="0" indent="0">
              <a:buNone/>
            </a:pPr>
            <a:r>
              <a:rPr lang="en-US" dirty="0">
                <a:latin typeface="Calibri Light"/>
                <a:ea typeface="+mn-lt"/>
                <a:cs typeface="+mn-lt"/>
              </a:rPr>
              <a:t>Convert the </a:t>
            </a:r>
            <a:r>
              <a:rPr lang="en-US" b="1" dirty="0">
                <a:latin typeface="Calibri Light"/>
                <a:ea typeface="+mn-lt"/>
                <a:cs typeface="+mn-lt"/>
              </a:rPr>
              <a:t>text to number</a:t>
            </a:r>
            <a:r>
              <a:rPr lang="en-US" dirty="0">
                <a:latin typeface="Calibri Light"/>
                <a:ea typeface="+mn-lt"/>
                <a:cs typeface="+mn-lt"/>
              </a:rPr>
              <a:t> by using </a:t>
            </a:r>
            <a:r>
              <a:rPr lang="en-US" b="1" dirty="0">
                <a:latin typeface="Calibri Light"/>
                <a:ea typeface="+mn-lt"/>
                <a:cs typeface="+mn-lt"/>
              </a:rPr>
              <a:t>BOW(Bag Of Word)</a:t>
            </a:r>
            <a:r>
              <a:rPr lang="en-US" dirty="0">
                <a:latin typeface="Calibri Light"/>
                <a:ea typeface="+mn-lt"/>
                <a:cs typeface="+mn-lt"/>
              </a:rPr>
              <a:t> approach.</a:t>
            </a:r>
          </a:p>
        </p:txBody>
      </p:sp>
      <p:sp>
        <p:nvSpPr>
          <p:cNvPr id="6" name="Slide Number Placeholder 5">
            <a:extLst>
              <a:ext uri="{FF2B5EF4-FFF2-40B4-BE49-F238E27FC236}">
                <a16:creationId xmlns:a16="http://schemas.microsoft.com/office/drawing/2014/main" id="{4A46A800-4990-4A87-8DF1-E56E690DB494}"/>
              </a:ext>
            </a:extLst>
          </p:cNvPr>
          <p:cNvSpPr>
            <a:spLocks noGrp="1"/>
          </p:cNvSpPr>
          <p:nvPr>
            <p:ph type="sldNum" sz="quarter" idx="12"/>
          </p:nvPr>
        </p:nvSpPr>
        <p:spPr/>
        <p:txBody>
          <a:bodyPr>
            <a:normAutofit fontScale="70000" lnSpcReduction="20000"/>
          </a:bodyPr>
          <a:lstStyle/>
          <a:p>
            <a:r>
              <a:rPr lang="en-US"/>
              <a:t>17</a:t>
            </a:r>
            <a:r>
              <a:rPr lang="en-US">
                <a:ea typeface="+mn-lt"/>
                <a:cs typeface="+mn-lt"/>
              </a:rPr>
              <a:t>/24</a:t>
            </a:r>
            <a:endParaRPr lang="en-US"/>
          </a:p>
        </p:txBody>
      </p:sp>
      <p:pic>
        <p:nvPicPr>
          <p:cNvPr id="7" name="Picture 2" descr="كلية الحاسبات FCIT# (@FCITKAU) | Twitter">
            <a:extLst>
              <a:ext uri="{FF2B5EF4-FFF2-40B4-BE49-F238E27FC236}">
                <a16:creationId xmlns:a16="http://schemas.microsoft.com/office/drawing/2014/main" id="{B81B4463-E709-4B87-AD32-0016543422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95998" y="5454500"/>
            <a:ext cx="1396842" cy="13968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A picture containing graphical user interface&#10;&#10;Description automatically generated">
            <a:extLst>
              <a:ext uri="{FF2B5EF4-FFF2-40B4-BE49-F238E27FC236}">
                <a16:creationId xmlns:a16="http://schemas.microsoft.com/office/drawing/2014/main" id="{1F82BC84-C71E-4CE2-9090-A2A64E6203BC}"/>
              </a:ext>
            </a:extLst>
          </p:cNvPr>
          <p:cNvPicPr>
            <a:picLocks noChangeAspect="1"/>
          </p:cNvPicPr>
          <p:nvPr/>
        </p:nvPicPr>
        <p:blipFill>
          <a:blip r:embed="rId3"/>
          <a:stretch>
            <a:fillRect/>
          </a:stretch>
        </p:blipFill>
        <p:spPr>
          <a:xfrm>
            <a:off x="1261872" y="3179819"/>
            <a:ext cx="3646714" cy="498361"/>
          </a:xfrm>
          <a:prstGeom prst="rect">
            <a:avLst/>
          </a:prstGeom>
        </p:spPr>
      </p:pic>
    </p:spTree>
    <p:extLst>
      <p:ext uri="{BB962C8B-B14F-4D97-AF65-F5344CB8AC3E}">
        <p14:creationId xmlns:p14="http://schemas.microsoft.com/office/powerpoint/2010/main" val="4287725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1566-B10A-492A-B721-78FBFDAC66B9}"/>
              </a:ext>
            </a:extLst>
          </p:cNvPr>
          <p:cNvSpPr>
            <a:spLocks noGrp="1"/>
          </p:cNvSpPr>
          <p:nvPr>
            <p:ph type="title"/>
          </p:nvPr>
        </p:nvSpPr>
        <p:spPr/>
        <p:txBody>
          <a:bodyPr/>
          <a:lstStyle/>
          <a:p>
            <a:r>
              <a:rPr lang="en-US" b="1" dirty="0">
                <a:latin typeface="Calibri Light"/>
                <a:ea typeface="+mj-lt"/>
                <a:cs typeface="+mj-lt"/>
              </a:rPr>
              <a:t>Phase 3..(Executing &amp; testing)</a:t>
            </a:r>
          </a:p>
        </p:txBody>
      </p:sp>
      <p:sp>
        <p:nvSpPr>
          <p:cNvPr id="3" name="Content Placeholder 2">
            <a:extLst>
              <a:ext uri="{FF2B5EF4-FFF2-40B4-BE49-F238E27FC236}">
                <a16:creationId xmlns:a16="http://schemas.microsoft.com/office/drawing/2014/main" id="{F67BD105-67EB-415B-88C2-C5B3F2598E2C}"/>
              </a:ext>
            </a:extLst>
          </p:cNvPr>
          <p:cNvSpPr>
            <a:spLocks noGrp="1"/>
          </p:cNvSpPr>
          <p:nvPr>
            <p:ph idx="1"/>
          </p:nvPr>
        </p:nvSpPr>
        <p:spPr/>
        <p:txBody>
          <a:bodyPr vert="horz" lIns="91440" tIns="45720" rIns="91440" bIns="45720" rtlCol="0" anchor="t">
            <a:normAutofit/>
          </a:bodyPr>
          <a:lstStyle/>
          <a:p>
            <a:r>
              <a:rPr lang="en-US" dirty="0">
                <a:latin typeface="Calibri Light"/>
                <a:ea typeface="+mn-lt"/>
                <a:cs typeface="+mn-lt"/>
              </a:rPr>
              <a:t>Machine learning algorithms:</a:t>
            </a:r>
          </a:p>
          <a:p>
            <a:pPr marL="0" indent="0">
              <a:buNone/>
            </a:pPr>
            <a:r>
              <a:rPr lang="en-US" dirty="0">
                <a:latin typeface="Calibri Light"/>
                <a:cs typeface="Calibri Light"/>
              </a:rPr>
              <a:t>Studying and</a:t>
            </a:r>
            <a:r>
              <a:rPr lang="en-US" b="1" dirty="0">
                <a:latin typeface="Calibri Light"/>
                <a:cs typeface="Calibri Light"/>
              </a:rPr>
              <a:t> implement the Machine Learning algorithms</a:t>
            </a:r>
            <a:r>
              <a:rPr lang="en-US" dirty="0">
                <a:latin typeface="Calibri Light"/>
                <a:cs typeface="Calibri Light"/>
              </a:rPr>
              <a:t>.</a:t>
            </a:r>
          </a:p>
          <a:p>
            <a:r>
              <a:rPr lang="en-US" dirty="0">
                <a:latin typeface="Calibri Light"/>
                <a:ea typeface="+mn-lt"/>
                <a:cs typeface="+mn-lt"/>
              </a:rPr>
              <a:t>Building the models:</a:t>
            </a:r>
          </a:p>
          <a:p>
            <a:pPr marL="0" indent="0">
              <a:buNone/>
            </a:pPr>
            <a:r>
              <a:rPr lang="en-US" b="1" dirty="0">
                <a:latin typeface="Calibri Light"/>
                <a:ea typeface="+mn-lt"/>
                <a:cs typeface="+mn-lt"/>
              </a:rPr>
              <a:t>Writing</a:t>
            </a:r>
            <a:r>
              <a:rPr lang="en-US" dirty="0">
                <a:latin typeface="Calibri Light"/>
                <a:ea typeface="+mn-lt"/>
                <a:cs typeface="+mn-lt"/>
              </a:rPr>
              <a:t> a </a:t>
            </a:r>
            <a:r>
              <a:rPr lang="en-US" b="1" dirty="0">
                <a:latin typeface="Calibri Light"/>
                <a:ea typeface="+mn-lt"/>
                <a:cs typeface="+mn-lt"/>
              </a:rPr>
              <a:t>python code</a:t>
            </a:r>
            <a:r>
              <a:rPr lang="en-US" dirty="0">
                <a:latin typeface="Calibri Light"/>
                <a:ea typeface="+mn-lt"/>
                <a:cs typeface="+mn-lt"/>
              </a:rPr>
              <a:t> and </a:t>
            </a:r>
            <a:r>
              <a:rPr lang="en-US" b="1" dirty="0">
                <a:latin typeface="Calibri Light"/>
                <a:ea typeface="+mn-lt"/>
                <a:cs typeface="+mn-lt"/>
              </a:rPr>
              <a:t>running </a:t>
            </a:r>
            <a:r>
              <a:rPr lang="en-US" dirty="0">
                <a:latin typeface="Calibri Light"/>
                <a:ea typeface="+mn-lt"/>
                <a:cs typeface="+mn-lt"/>
              </a:rPr>
              <a:t>the </a:t>
            </a:r>
            <a:r>
              <a:rPr lang="en-US" b="1" dirty="0">
                <a:latin typeface="Calibri Light"/>
                <a:ea typeface="+mn-lt"/>
                <a:cs typeface="+mn-lt"/>
              </a:rPr>
              <a:t>model</a:t>
            </a:r>
            <a:r>
              <a:rPr lang="en-US" dirty="0">
                <a:latin typeface="Calibri Light"/>
                <a:ea typeface="+mn-lt"/>
                <a:cs typeface="+mn-lt"/>
              </a:rPr>
              <a:t>. </a:t>
            </a:r>
          </a:p>
          <a:p>
            <a:r>
              <a:rPr lang="en-US" dirty="0">
                <a:latin typeface="Calibri Light"/>
                <a:ea typeface="+mn-lt"/>
                <a:cs typeface="+mn-lt"/>
              </a:rPr>
              <a:t>Evaluation metrics:</a:t>
            </a:r>
          </a:p>
          <a:p>
            <a:pPr marL="0" indent="0">
              <a:buNone/>
            </a:pPr>
            <a:r>
              <a:rPr lang="en-US" dirty="0">
                <a:latin typeface="Calibri Light"/>
                <a:ea typeface="+mn-lt"/>
                <a:cs typeface="+mn-lt"/>
              </a:rPr>
              <a:t>Evaluate the </a:t>
            </a:r>
            <a:r>
              <a:rPr lang="en-US" b="1" dirty="0">
                <a:latin typeface="Calibri Light"/>
                <a:ea typeface="+mn-lt"/>
                <a:cs typeface="+mn-lt"/>
              </a:rPr>
              <a:t>accuracy</a:t>
            </a:r>
            <a:r>
              <a:rPr lang="en-US" dirty="0">
                <a:latin typeface="Calibri Light"/>
                <a:ea typeface="+mn-lt"/>
                <a:cs typeface="+mn-lt"/>
              </a:rPr>
              <a:t> by </a:t>
            </a:r>
            <a:r>
              <a:rPr lang="en-US" b="1" dirty="0">
                <a:latin typeface="Calibri Light"/>
                <a:ea typeface="+mn-lt"/>
                <a:cs typeface="+mn-lt"/>
              </a:rPr>
              <a:t>using some evaluation methods (confusion matrix, F1-score </a:t>
            </a:r>
            <a:r>
              <a:rPr lang="en-US" b="1">
                <a:latin typeface="Calibri Light"/>
                <a:ea typeface="+mn-lt"/>
                <a:cs typeface="+mn-lt"/>
              </a:rPr>
              <a:t>,etc...)</a:t>
            </a:r>
            <a:endParaRPr lang="en-US" b="1" dirty="0">
              <a:latin typeface="Calibri Light"/>
              <a:ea typeface="+mn-lt"/>
              <a:cs typeface="+mn-lt"/>
            </a:endParaRPr>
          </a:p>
          <a:p>
            <a:r>
              <a:rPr lang="en-US" dirty="0">
                <a:latin typeface="Calibri Light"/>
                <a:ea typeface="+mn-lt"/>
                <a:cs typeface="+mn-lt"/>
              </a:rPr>
              <a:t>Testing the models:</a:t>
            </a:r>
          </a:p>
          <a:p>
            <a:pPr marL="0" indent="0">
              <a:buNone/>
            </a:pPr>
            <a:r>
              <a:rPr lang="en-US" dirty="0">
                <a:latin typeface="Calibri Light"/>
                <a:ea typeface="+mn-lt"/>
                <a:cs typeface="+mn-lt"/>
              </a:rPr>
              <a:t>Test the model and </a:t>
            </a:r>
            <a:r>
              <a:rPr lang="en-US" b="1" dirty="0">
                <a:latin typeface="Calibri Light"/>
                <a:ea typeface="+mn-lt"/>
                <a:cs typeface="+mn-lt"/>
              </a:rPr>
              <a:t>enhance the accuracy</a:t>
            </a:r>
            <a:r>
              <a:rPr lang="en-US" dirty="0">
                <a:latin typeface="Calibri Light"/>
                <a:ea typeface="+mn-lt"/>
                <a:cs typeface="+mn-lt"/>
              </a:rPr>
              <a:t>. </a:t>
            </a:r>
          </a:p>
        </p:txBody>
      </p:sp>
      <p:sp>
        <p:nvSpPr>
          <p:cNvPr id="6" name="Slide Number Placeholder 5">
            <a:extLst>
              <a:ext uri="{FF2B5EF4-FFF2-40B4-BE49-F238E27FC236}">
                <a16:creationId xmlns:a16="http://schemas.microsoft.com/office/drawing/2014/main" id="{19954F7F-AC33-4320-B034-601F728D3394}"/>
              </a:ext>
            </a:extLst>
          </p:cNvPr>
          <p:cNvSpPr>
            <a:spLocks noGrp="1"/>
          </p:cNvSpPr>
          <p:nvPr>
            <p:ph type="sldNum" sz="quarter" idx="12"/>
          </p:nvPr>
        </p:nvSpPr>
        <p:spPr/>
        <p:txBody>
          <a:bodyPr>
            <a:normAutofit fontScale="70000" lnSpcReduction="20000"/>
          </a:bodyPr>
          <a:lstStyle/>
          <a:p>
            <a:r>
              <a:rPr lang="en-US"/>
              <a:t>18</a:t>
            </a:r>
            <a:r>
              <a:rPr lang="en-US">
                <a:ea typeface="+mn-lt"/>
                <a:cs typeface="+mn-lt"/>
              </a:rPr>
              <a:t>/24</a:t>
            </a:r>
            <a:endParaRPr lang="en-US"/>
          </a:p>
        </p:txBody>
      </p:sp>
      <p:pic>
        <p:nvPicPr>
          <p:cNvPr id="7" name="Picture 2" descr="كلية الحاسبات FCIT# (@FCITKAU) | Twitter">
            <a:extLst>
              <a:ext uri="{FF2B5EF4-FFF2-40B4-BE49-F238E27FC236}">
                <a16:creationId xmlns:a16="http://schemas.microsoft.com/office/drawing/2014/main" id="{8E159CDB-26C8-497C-A335-3338A6985B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95998" y="5454500"/>
            <a:ext cx="1396842" cy="1396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493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3938-6A2E-40DC-9A36-FA4C3E0E69C2}"/>
              </a:ext>
            </a:extLst>
          </p:cNvPr>
          <p:cNvSpPr>
            <a:spLocks noGrp="1"/>
          </p:cNvSpPr>
          <p:nvPr>
            <p:ph type="title"/>
          </p:nvPr>
        </p:nvSpPr>
        <p:spPr/>
        <p:txBody>
          <a:bodyPr/>
          <a:lstStyle/>
          <a:p>
            <a:r>
              <a:rPr lang="en-US" b="1">
                <a:latin typeface="Calibri Light"/>
                <a:cs typeface="Calibri Light"/>
              </a:rPr>
              <a:t>Phase 4..(</a:t>
            </a:r>
            <a:r>
              <a:rPr lang="en-US" b="1">
                <a:latin typeface="Calibri Light"/>
                <a:ea typeface="+mj-lt"/>
                <a:cs typeface="+mj-lt"/>
              </a:rPr>
              <a:t>Design GUI</a:t>
            </a:r>
            <a:r>
              <a:rPr lang="en-US" b="1">
                <a:latin typeface="Calibri Light"/>
                <a:cs typeface="Calibri Light"/>
              </a:rPr>
              <a:t>)</a:t>
            </a:r>
          </a:p>
        </p:txBody>
      </p:sp>
      <p:sp>
        <p:nvSpPr>
          <p:cNvPr id="3" name="Content Placeholder 2">
            <a:extLst>
              <a:ext uri="{FF2B5EF4-FFF2-40B4-BE49-F238E27FC236}">
                <a16:creationId xmlns:a16="http://schemas.microsoft.com/office/drawing/2014/main" id="{A6A02209-3CEE-46C5-8AA0-7010C46DF143}"/>
              </a:ext>
            </a:extLst>
          </p:cNvPr>
          <p:cNvSpPr>
            <a:spLocks noGrp="1"/>
          </p:cNvSpPr>
          <p:nvPr>
            <p:ph idx="1"/>
          </p:nvPr>
        </p:nvSpPr>
        <p:spPr/>
        <p:txBody>
          <a:bodyPr vert="horz" lIns="91440" tIns="45720" rIns="91440" bIns="45720" rtlCol="0" anchor="t">
            <a:normAutofit/>
          </a:bodyPr>
          <a:lstStyle/>
          <a:p>
            <a:r>
              <a:rPr lang="en-US" sz="3200" dirty="0">
                <a:latin typeface="Calibri Light"/>
                <a:ea typeface="+mn-lt"/>
                <a:cs typeface="+mn-lt"/>
              </a:rPr>
              <a:t>Design GUI:</a:t>
            </a:r>
          </a:p>
          <a:p>
            <a:pPr marL="0" indent="0">
              <a:buNone/>
            </a:pPr>
            <a:r>
              <a:rPr lang="en-US" sz="3200" dirty="0">
                <a:latin typeface="Calibri Light"/>
                <a:ea typeface="+mn-lt"/>
                <a:cs typeface="+mn-lt"/>
              </a:rPr>
              <a:t>Design the GUI and </a:t>
            </a:r>
            <a:r>
              <a:rPr lang="en-US" sz="3200" b="1">
                <a:latin typeface="Calibri Light"/>
                <a:ea typeface="+mn-lt"/>
                <a:cs typeface="+mn-lt"/>
              </a:rPr>
              <a:t>create a GUI app that take a text review as string and make predicate</a:t>
            </a:r>
            <a:r>
              <a:rPr lang="en-US" sz="3200" dirty="0">
                <a:latin typeface="Calibri Light"/>
                <a:ea typeface="+mn-lt"/>
                <a:cs typeface="+mn-lt"/>
              </a:rPr>
              <a:t>.</a:t>
            </a:r>
            <a:r>
              <a:rPr lang="en-US" sz="3200">
                <a:latin typeface="Calibri Light"/>
                <a:ea typeface="+mn-lt"/>
                <a:cs typeface="+mn-lt"/>
              </a:rPr>
              <a:t>  </a:t>
            </a:r>
            <a:endParaRPr lang="en-US" sz="3200" dirty="0">
              <a:latin typeface="Calibri Light"/>
              <a:ea typeface="+mn-lt"/>
              <a:cs typeface="+mn-lt"/>
            </a:endParaRPr>
          </a:p>
        </p:txBody>
      </p:sp>
      <p:sp>
        <p:nvSpPr>
          <p:cNvPr id="6" name="Slide Number Placeholder 5">
            <a:extLst>
              <a:ext uri="{FF2B5EF4-FFF2-40B4-BE49-F238E27FC236}">
                <a16:creationId xmlns:a16="http://schemas.microsoft.com/office/drawing/2014/main" id="{AEB2B5A4-AF5D-4542-A960-7248232E96AE}"/>
              </a:ext>
            </a:extLst>
          </p:cNvPr>
          <p:cNvSpPr>
            <a:spLocks noGrp="1"/>
          </p:cNvSpPr>
          <p:nvPr>
            <p:ph type="sldNum" sz="quarter" idx="12"/>
          </p:nvPr>
        </p:nvSpPr>
        <p:spPr/>
        <p:txBody>
          <a:bodyPr>
            <a:normAutofit fontScale="70000" lnSpcReduction="20000"/>
          </a:bodyPr>
          <a:lstStyle/>
          <a:p>
            <a:r>
              <a:rPr lang="en-US"/>
              <a:t>19</a:t>
            </a:r>
            <a:r>
              <a:rPr lang="en-US">
                <a:ea typeface="+mn-lt"/>
                <a:cs typeface="+mn-lt"/>
              </a:rPr>
              <a:t>/24</a:t>
            </a:r>
            <a:endParaRPr lang="en-US"/>
          </a:p>
        </p:txBody>
      </p:sp>
      <p:pic>
        <p:nvPicPr>
          <p:cNvPr id="7" name="Picture 2" descr="كلية الحاسبات FCIT# (@FCITKAU) | Twitter">
            <a:extLst>
              <a:ext uri="{FF2B5EF4-FFF2-40B4-BE49-F238E27FC236}">
                <a16:creationId xmlns:a16="http://schemas.microsoft.com/office/drawing/2014/main" id="{7DDB98C4-648A-4F67-AD33-B9DB979B58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95998" y="5454500"/>
            <a:ext cx="1396842" cy="1396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169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89A3-1A69-4BC2-BC79-E570CBB4F6B0}"/>
              </a:ext>
            </a:extLst>
          </p:cNvPr>
          <p:cNvSpPr>
            <a:spLocks noGrp="1"/>
          </p:cNvSpPr>
          <p:nvPr>
            <p:ph type="title"/>
          </p:nvPr>
        </p:nvSpPr>
        <p:spPr/>
        <p:txBody>
          <a:bodyPr>
            <a:normAutofit/>
          </a:bodyPr>
          <a:lstStyle/>
          <a:p>
            <a:pPr algn="ctr"/>
            <a:r>
              <a:rPr lang="en-US" sz="6000" b="1">
                <a:latin typeface="Calibri Light"/>
                <a:cs typeface="Calibri Light"/>
              </a:rPr>
              <a:t>Content</a:t>
            </a:r>
            <a:endParaRPr lang="en-US" sz="600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DCBFEB3F-7BE9-46E0-A9AA-DE0A46CBD207}"/>
              </a:ext>
            </a:extLst>
          </p:cNvPr>
          <p:cNvSpPr>
            <a:spLocks noGrp="1"/>
          </p:cNvSpPr>
          <p:nvPr>
            <p:ph idx="1"/>
          </p:nvPr>
        </p:nvSpPr>
        <p:spPr/>
        <p:txBody>
          <a:bodyPr vert="horz" lIns="91440" tIns="45720" rIns="91440" bIns="45720" rtlCol="0" anchor="t">
            <a:normAutofit fontScale="92500" lnSpcReduction="10000"/>
          </a:bodyPr>
          <a:lstStyle/>
          <a:p>
            <a:r>
              <a:rPr lang="en-US" sz="2800">
                <a:latin typeface="Calibri Light"/>
                <a:cs typeface="Calibri Light"/>
              </a:rPr>
              <a:t>Tittle and project aim.</a:t>
            </a:r>
          </a:p>
          <a:p>
            <a:r>
              <a:rPr lang="en-US" sz="2800">
                <a:latin typeface="Calibri Light"/>
                <a:cs typeface="Calibri Light"/>
              </a:rPr>
              <a:t>Problem definition.</a:t>
            </a:r>
          </a:p>
          <a:p>
            <a:r>
              <a:rPr lang="en-US" sz="2800">
                <a:latin typeface="Calibri Light"/>
                <a:cs typeface="Calibri Light"/>
              </a:rPr>
              <a:t>Suggested solution.</a:t>
            </a:r>
          </a:p>
          <a:p>
            <a:r>
              <a:rPr lang="en-US" sz="2800">
                <a:latin typeface="Calibri Light"/>
                <a:cs typeface="Calibri Light"/>
              </a:rPr>
              <a:t>Schedule of project.</a:t>
            </a:r>
          </a:p>
          <a:p>
            <a:r>
              <a:rPr lang="en-US" sz="2800">
                <a:solidFill>
                  <a:srgbClr val="000000"/>
                </a:solidFill>
                <a:effectLst/>
                <a:latin typeface="Calibri Light"/>
                <a:ea typeface="Calibri" panose="020F0502020204030204" pitchFamily="34" charset="0"/>
                <a:cs typeface="Calibri Light"/>
              </a:rPr>
              <a:t>Milestones of the project.</a:t>
            </a:r>
          </a:p>
          <a:p>
            <a:r>
              <a:rPr lang="en-US" sz="2800">
                <a:solidFill>
                  <a:srgbClr val="000000"/>
                </a:solidFill>
                <a:effectLst/>
                <a:latin typeface="Calibri Light"/>
                <a:ea typeface="Calibri" panose="020F0502020204030204" pitchFamily="34" charset="0"/>
                <a:cs typeface="Calibri Light"/>
              </a:rPr>
              <a:t>Project timeline.</a:t>
            </a:r>
            <a:endParaRPr lang="en-US" sz="2800">
              <a:solidFill>
                <a:srgbClr val="000000"/>
              </a:solidFill>
              <a:latin typeface="Calibri Light"/>
              <a:ea typeface="Calibri" panose="020F0502020204030204" pitchFamily="34" charset="0"/>
              <a:cs typeface="Calibri Light"/>
            </a:endParaRPr>
          </a:p>
          <a:p>
            <a:r>
              <a:rPr lang="en-US" sz="2800">
                <a:solidFill>
                  <a:srgbClr val="000000"/>
                </a:solidFill>
                <a:effectLst/>
                <a:latin typeface="Calibri Light"/>
                <a:ea typeface="Comic Sans MS" panose="030F0702030302020204" pitchFamily="66" charset="0"/>
                <a:cs typeface="Calibri Light"/>
              </a:rPr>
              <a:t>Literature search and bibliography.</a:t>
            </a:r>
          </a:p>
          <a:p>
            <a:r>
              <a:rPr lang="en-US" sz="2800">
                <a:solidFill>
                  <a:srgbClr val="000000"/>
                </a:solidFill>
                <a:effectLst/>
                <a:latin typeface="Calibri Light"/>
                <a:ea typeface="Calibri" panose="020F0502020204030204" pitchFamily="34" charset="0"/>
                <a:cs typeface="Calibri Light"/>
              </a:rPr>
              <a:t>Equipment or software will </a:t>
            </a:r>
            <a:r>
              <a:rPr lang="en-US" sz="2800">
                <a:solidFill>
                  <a:srgbClr val="000000"/>
                </a:solidFill>
                <a:latin typeface="Calibri Light"/>
                <a:ea typeface="Calibri" panose="020F0502020204030204" pitchFamily="34" charset="0"/>
                <a:cs typeface="Calibri Light"/>
              </a:rPr>
              <a:t>be used</a:t>
            </a:r>
            <a:endParaRPr lang="en-US" sz="2800">
              <a:latin typeface="Calibri Light" panose="020F0302020204030204" pitchFamily="34" charset="0"/>
              <a:cs typeface="Calibri Light" panose="020F0302020204030204" pitchFamily="34" charset="0"/>
            </a:endParaRPr>
          </a:p>
          <a:p>
            <a:endParaRPr lang="en-US"/>
          </a:p>
          <a:p>
            <a:endParaRPr lang="en-US"/>
          </a:p>
        </p:txBody>
      </p:sp>
      <p:pic>
        <p:nvPicPr>
          <p:cNvPr id="3074" name="Picture 2" descr="كلية الحاسبات FCIT# (@FCITKAU) | Twitter">
            <a:extLst>
              <a:ext uri="{FF2B5EF4-FFF2-40B4-BE49-F238E27FC236}">
                <a16:creationId xmlns:a16="http://schemas.microsoft.com/office/drawing/2014/main" id="{5EDD7F6A-1CBC-4F19-BAA8-F831DDEF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5072" y="4663440"/>
            <a:ext cx="2194560" cy="219456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7A0A43C9-9041-4466-BC12-CC1850DA7A51}"/>
              </a:ext>
            </a:extLst>
          </p:cNvPr>
          <p:cNvSpPr>
            <a:spLocks noGrp="1"/>
          </p:cNvSpPr>
          <p:nvPr>
            <p:ph type="sldNum" sz="quarter" idx="12"/>
          </p:nvPr>
        </p:nvSpPr>
        <p:spPr/>
        <p:txBody>
          <a:bodyPr>
            <a:normAutofit fontScale="92500" lnSpcReduction="10000"/>
          </a:bodyPr>
          <a:lstStyle/>
          <a:p>
            <a:r>
              <a:rPr lang="en-US"/>
              <a:t>2</a:t>
            </a:r>
            <a:r>
              <a:rPr lang="en-US">
                <a:ea typeface="+mn-lt"/>
                <a:cs typeface="+mn-lt"/>
              </a:rPr>
              <a:t>/24</a:t>
            </a:r>
            <a:endParaRPr lang="en-US"/>
          </a:p>
        </p:txBody>
      </p:sp>
    </p:spTree>
    <p:extLst>
      <p:ext uri="{BB962C8B-B14F-4D97-AF65-F5344CB8AC3E}">
        <p14:creationId xmlns:p14="http://schemas.microsoft.com/office/powerpoint/2010/main" val="525317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95AC-9DBF-4D93-B9D3-6D62CF889F51}"/>
              </a:ext>
            </a:extLst>
          </p:cNvPr>
          <p:cNvSpPr>
            <a:spLocks noGrp="1"/>
          </p:cNvSpPr>
          <p:nvPr>
            <p:ph type="title"/>
          </p:nvPr>
        </p:nvSpPr>
        <p:spPr/>
        <p:txBody>
          <a:bodyPr/>
          <a:lstStyle/>
          <a:p>
            <a:r>
              <a:rPr lang="en-US" b="1" dirty="0">
                <a:latin typeface="Calibri Light"/>
                <a:ea typeface="+mj-lt"/>
                <a:cs typeface="+mj-lt"/>
              </a:rPr>
              <a:t>Phase 6..(Closing)</a:t>
            </a:r>
          </a:p>
        </p:txBody>
      </p:sp>
      <p:sp>
        <p:nvSpPr>
          <p:cNvPr id="3" name="Content Placeholder 2">
            <a:extLst>
              <a:ext uri="{FF2B5EF4-FFF2-40B4-BE49-F238E27FC236}">
                <a16:creationId xmlns:a16="http://schemas.microsoft.com/office/drawing/2014/main" id="{0A3C96D0-6829-4C53-8AF0-73DAE3A3EEA9}"/>
              </a:ext>
            </a:extLst>
          </p:cNvPr>
          <p:cNvSpPr>
            <a:spLocks noGrp="1"/>
          </p:cNvSpPr>
          <p:nvPr>
            <p:ph idx="1"/>
          </p:nvPr>
        </p:nvSpPr>
        <p:spPr/>
        <p:txBody>
          <a:bodyPr vert="horz" lIns="91440" tIns="45720" rIns="91440" bIns="45720" rtlCol="0" anchor="t">
            <a:normAutofit/>
          </a:bodyPr>
          <a:lstStyle/>
          <a:p>
            <a:r>
              <a:rPr lang="en-US" sz="2800" dirty="0">
                <a:latin typeface="Calibri Light"/>
                <a:ea typeface="+mn-lt"/>
                <a:cs typeface="+mn-lt"/>
              </a:rPr>
              <a:t>Write final report</a:t>
            </a:r>
          </a:p>
          <a:p>
            <a:pPr marL="0" indent="0">
              <a:buNone/>
            </a:pPr>
            <a:r>
              <a:rPr lang="en-US" sz="2800" dirty="0">
                <a:latin typeface="Calibri Light"/>
                <a:cs typeface="Calibri Light"/>
              </a:rPr>
              <a:t>Write final project report.</a:t>
            </a:r>
          </a:p>
          <a:p>
            <a:r>
              <a:rPr lang="en-US" sz="2800" dirty="0">
                <a:latin typeface="Calibri Light"/>
                <a:ea typeface="+mn-lt"/>
                <a:cs typeface="+mn-lt"/>
              </a:rPr>
              <a:t>Submission deliverable</a:t>
            </a:r>
          </a:p>
          <a:p>
            <a:pPr marL="0" indent="0">
              <a:buNone/>
            </a:pPr>
            <a:r>
              <a:rPr lang="en-US" sz="2800" dirty="0">
                <a:latin typeface="Calibri Light"/>
                <a:ea typeface="+mn-lt"/>
                <a:cs typeface="+mn-lt"/>
              </a:rPr>
              <a:t>Submit the project report and GUI app.</a:t>
            </a:r>
            <a:endParaRPr lang="en-US" sz="2800" dirty="0">
              <a:latin typeface="Calibri Light"/>
              <a:cs typeface="Calibri Light"/>
            </a:endParaRPr>
          </a:p>
        </p:txBody>
      </p:sp>
      <p:sp>
        <p:nvSpPr>
          <p:cNvPr id="6" name="Slide Number Placeholder 5">
            <a:extLst>
              <a:ext uri="{FF2B5EF4-FFF2-40B4-BE49-F238E27FC236}">
                <a16:creationId xmlns:a16="http://schemas.microsoft.com/office/drawing/2014/main" id="{0CB16D21-092A-4478-A9C7-43775F002AB3}"/>
              </a:ext>
            </a:extLst>
          </p:cNvPr>
          <p:cNvSpPr>
            <a:spLocks noGrp="1"/>
          </p:cNvSpPr>
          <p:nvPr>
            <p:ph type="sldNum" sz="quarter" idx="12"/>
          </p:nvPr>
        </p:nvSpPr>
        <p:spPr/>
        <p:txBody>
          <a:bodyPr>
            <a:normAutofit fontScale="70000" lnSpcReduction="20000"/>
          </a:bodyPr>
          <a:lstStyle/>
          <a:p>
            <a:r>
              <a:rPr lang="en-US"/>
              <a:t>20</a:t>
            </a:r>
            <a:r>
              <a:rPr lang="en-US">
                <a:ea typeface="+mn-lt"/>
                <a:cs typeface="+mn-lt"/>
              </a:rPr>
              <a:t>/24</a:t>
            </a:r>
            <a:endParaRPr lang="en-US"/>
          </a:p>
        </p:txBody>
      </p:sp>
      <p:pic>
        <p:nvPicPr>
          <p:cNvPr id="7" name="Picture 2" descr="كلية الحاسبات FCIT# (@FCITKAU) | Twitter">
            <a:extLst>
              <a:ext uri="{FF2B5EF4-FFF2-40B4-BE49-F238E27FC236}">
                <a16:creationId xmlns:a16="http://schemas.microsoft.com/office/drawing/2014/main" id="{63B0529F-D0C6-4EBE-85DA-D0A769EC89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95998" y="5454500"/>
            <a:ext cx="1396842" cy="1396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27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8C67FD8-A56F-4D38-A9E7-0A3D294A32C0}"/>
              </a:ext>
            </a:extLst>
          </p:cNvPr>
          <p:cNvSpPr>
            <a:spLocks noGrp="1"/>
          </p:cNvSpPr>
          <p:nvPr>
            <p:ph type="title"/>
          </p:nvPr>
        </p:nvSpPr>
        <p:spPr>
          <a:xfrm>
            <a:off x="797291" y="5383576"/>
            <a:ext cx="10156435" cy="1076324"/>
          </a:xfrm>
        </p:spPr>
        <p:txBody>
          <a:bodyPr vert="horz" lIns="91440" tIns="45720" rIns="91440" bIns="45720" rtlCol="0" anchor="b">
            <a:normAutofit/>
          </a:bodyPr>
          <a:lstStyle/>
          <a:p>
            <a:pPr>
              <a:lnSpc>
                <a:spcPct val="85000"/>
              </a:lnSpc>
            </a:pPr>
            <a:r>
              <a:rPr lang="en-US" sz="7200" b="1">
                <a:solidFill>
                  <a:srgbClr val="FFFFFF"/>
                </a:solidFill>
                <a:effectLst/>
                <a:latin typeface="Calibri Light"/>
                <a:cs typeface="Calibri Light"/>
              </a:rPr>
              <a:t>Project </a:t>
            </a:r>
            <a:r>
              <a:rPr lang="en-US" sz="7200" b="1">
                <a:solidFill>
                  <a:srgbClr val="FFFFFF"/>
                </a:solidFill>
                <a:latin typeface="Calibri Light"/>
                <a:cs typeface="Calibri Light"/>
              </a:rPr>
              <a:t>Timeline</a:t>
            </a:r>
            <a:endParaRPr lang="en-US" sz="7200" b="1">
              <a:solidFill>
                <a:srgbClr val="FFFFFF"/>
              </a:solidFill>
              <a:latin typeface="Calibri Light" panose="020F0302020204030204" pitchFamily="34" charset="0"/>
              <a:cs typeface="Calibri Light" panose="020F0302020204030204" pitchFamily="34" charset="0"/>
            </a:endParaRPr>
          </a:p>
        </p:txBody>
      </p:sp>
      <p:sp>
        <p:nvSpPr>
          <p:cNvPr id="23" name="Rectangle 22">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BDA3F1CA-1B82-4533-B83A-535A500658C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6825"/>
            <a:ext cx="10835640" cy="5186569"/>
          </a:xfrm>
          <a:prstGeom prst="rect">
            <a:avLst/>
          </a:prstGeom>
        </p:spPr>
      </p:pic>
      <p:sp>
        <p:nvSpPr>
          <p:cNvPr id="25" name="Rectangle 24">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572087F1-3A55-4787-8933-649AADCD455F}"/>
              </a:ext>
            </a:extLst>
          </p:cNvPr>
          <p:cNvSpPr>
            <a:spLocks noGrp="1"/>
          </p:cNvSpPr>
          <p:nvPr>
            <p:ph type="sldNum" sz="quarter" idx="12"/>
          </p:nvPr>
        </p:nvSpPr>
        <p:spPr/>
        <p:txBody>
          <a:bodyPr>
            <a:normAutofit fontScale="70000" lnSpcReduction="20000"/>
          </a:bodyPr>
          <a:lstStyle/>
          <a:p>
            <a:r>
              <a:rPr lang="en-US"/>
              <a:t>21</a:t>
            </a:r>
            <a:r>
              <a:rPr lang="en-US">
                <a:ea typeface="+mn-lt"/>
                <a:cs typeface="+mn-lt"/>
              </a:rPr>
              <a:t>/24</a:t>
            </a:r>
            <a:endParaRPr lang="en-US"/>
          </a:p>
        </p:txBody>
      </p:sp>
    </p:spTree>
    <p:extLst>
      <p:ext uri="{BB962C8B-B14F-4D97-AF65-F5344CB8AC3E}">
        <p14:creationId xmlns:p14="http://schemas.microsoft.com/office/powerpoint/2010/main" val="337612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C67FD8-A56F-4D38-A9E7-0A3D294A32C0}"/>
              </a:ext>
            </a:extLst>
          </p:cNvPr>
          <p:cNvSpPr>
            <a:spLocks noGrp="1"/>
          </p:cNvSpPr>
          <p:nvPr>
            <p:ph type="title"/>
          </p:nvPr>
        </p:nvSpPr>
        <p:spPr>
          <a:xfrm>
            <a:off x="381741" y="2268605"/>
            <a:ext cx="3959440" cy="2394835"/>
          </a:xfrm>
          <a:noFill/>
        </p:spPr>
        <p:txBody>
          <a:bodyPr anchor="t">
            <a:normAutofit/>
          </a:bodyPr>
          <a:lstStyle/>
          <a:p>
            <a:pPr algn="ctr"/>
            <a:r>
              <a:rPr lang="en-US" sz="4800" b="1">
                <a:solidFill>
                  <a:schemeClr val="bg1"/>
                </a:solidFill>
                <a:effectLst/>
                <a:latin typeface="Calibri Light"/>
                <a:ea typeface="Comic Sans MS" panose="030F0702030302020204" pitchFamily="66" charset="0"/>
                <a:cs typeface="Calibri Light"/>
              </a:rPr>
              <a:t>Literature </a:t>
            </a:r>
            <a:r>
              <a:rPr lang="en-US" sz="4800" b="1">
                <a:solidFill>
                  <a:schemeClr val="bg1"/>
                </a:solidFill>
                <a:latin typeface="Calibri Light"/>
                <a:ea typeface="Comic Sans MS" panose="030F0702030302020204" pitchFamily="66" charset="0"/>
                <a:cs typeface="Calibri Light"/>
              </a:rPr>
              <a:t>Search</a:t>
            </a:r>
            <a:r>
              <a:rPr lang="en-US" sz="4800" b="1">
                <a:solidFill>
                  <a:schemeClr val="bg1"/>
                </a:solidFill>
                <a:effectLst/>
                <a:latin typeface="Calibri Light"/>
                <a:ea typeface="Comic Sans MS" panose="030F0702030302020204" pitchFamily="66" charset="0"/>
                <a:cs typeface="Calibri Light"/>
              </a:rPr>
              <a:t> and </a:t>
            </a:r>
            <a:r>
              <a:rPr lang="en-US" sz="4800" b="1">
                <a:solidFill>
                  <a:schemeClr val="bg1"/>
                </a:solidFill>
                <a:latin typeface="Calibri Light"/>
                <a:ea typeface="Comic Sans MS" panose="030F0702030302020204" pitchFamily="66" charset="0"/>
                <a:cs typeface="Calibri Light"/>
              </a:rPr>
              <a:t>Bibliography</a:t>
            </a:r>
            <a:endParaRPr lang="en-US" sz="4800" b="1">
              <a:solidFill>
                <a:schemeClr val="bg1"/>
              </a:solidFill>
              <a:latin typeface="Calibri Light"/>
              <a:cs typeface="Calibri Light"/>
            </a:endParaRP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10F479-475F-44BD-A266-4E38105B5FB8}"/>
              </a:ext>
            </a:extLst>
          </p:cNvPr>
          <p:cNvSpPr>
            <a:spLocks noGrp="1"/>
          </p:cNvSpPr>
          <p:nvPr>
            <p:ph idx="1"/>
          </p:nvPr>
        </p:nvSpPr>
        <p:spPr>
          <a:xfrm>
            <a:off x="4550523" y="1899899"/>
            <a:ext cx="6666995" cy="3077454"/>
          </a:xfrm>
        </p:spPr>
        <p:txBody>
          <a:bodyPr vert="horz" lIns="91440" tIns="45720" rIns="91440" bIns="45720" rtlCol="0" anchor="t">
            <a:noAutofit/>
          </a:bodyPr>
          <a:lstStyle/>
          <a:p>
            <a:r>
              <a:rPr lang="en-US" b="1">
                <a:effectLst/>
                <a:latin typeface="Calibri Light" panose="020F0302020204030204" pitchFamily="34" charset="0"/>
                <a:ea typeface="Century Schoolbook" panose="02040604050505020304" pitchFamily="18" charset="0"/>
                <a:cs typeface="Calibri Light" panose="020F0302020204030204" pitchFamily="34" charset="0"/>
              </a:rPr>
              <a:t>[ Mohammad S. Hasan, </a:t>
            </a:r>
            <a:r>
              <a:rPr lang="en-US" b="1" err="1">
                <a:effectLst/>
                <a:latin typeface="Calibri Light" panose="020F0302020204030204" pitchFamily="34" charset="0"/>
                <a:ea typeface="Century Schoolbook" panose="02040604050505020304" pitchFamily="18" charset="0"/>
                <a:cs typeface="Calibri Light" panose="020F0302020204030204" pitchFamily="34" charset="0"/>
              </a:rPr>
              <a:t>Shahnoor</a:t>
            </a:r>
            <a:r>
              <a:rPr lang="en-US" b="1">
                <a:effectLst/>
                <a:latin typeface="Calibri Light" panose="020F0302020204030204" pitchFamily="34" charset="0"/>
                <a:ea typeface="Century Schoolbook" panose="02040604050505020304" pitchFamily="18" charset="0"/>
                <a:cs typeface="Calibri Light" panose="020F0302020204030204" pitchFamily="34" charset="0"/>
              </a:rPr>
              <a:t> C. </a:t>
            </a:r>
            <a:r>
              <a:rPr lang="en-US" b="1" err="1">
                <a:effectLst/>
                <a:latin typeface="Calibri Light" panose="020F0302020204030204" pitchFamily="34" charset="0"/>
                <a:ea typeface="Century Schoolbook" panose="02040604050505020304" pitchFamily="18" charset="0"/>
                <a:cs typeface="Calibri Light" panose="020F0302020204030204" pitchFamily="34" charset="0"/>
              </a:rPr>
              <a:t>Eshan</a:t>
            </a:r>
            <a:r>
              <a:rPr lang="en-US" b="1">
                <a:effectLst/>
                <a:latin typeface="Calibri Light" panose="020F0302020204030204" pitchFamily="34" charset="0"/>
                <a:ea typeface="Century Schoolbook" panose="02040604050505020304" pitchFamily="18" charset="0"/>
                <a:cs typeface="Calibri Light" panose="020F0302020204030204" pitchFamily="34" charset="0"/>
              </a:rPr>
              <a:t>]</a:t>
            </a:r>
            <a:r>
              <a:rPr lang="en-US">
                <a:effectLst/>
                <a:latin typeface="Calibri Light" panose="020F0302020204030204" pitchFamily="34" charset="0"/>
                <a:ea typeface="Century Schoolbook" panose="02040604050505020304" pitchFamily="18" charset="0"/>
                <a:cs typeface="Calibri Light" panose="020F0302020204030204" pitchFamily="34" charset="0"/>
              </a:rPr>
              <a:t>, An application of Machine Learning to Detect Abusive Bengali Text.</a:t>
            </a:r>
          </a:p>
          <a:p>
            <a:r>
              <a:rPr lang="en-US" b="1">
                <a:effectLst/>
                <a:latin typeface="Calibri Light" panose="020F0302020204030204" pitchFamily="34" charset="0"/>
                <a:ea typeface="Century Schoolbook" panose="02040604050505020304" pitchFamily="18" charset="0"/>
                <a:cs typeface="Calibri Light" panose="020F0302020204030204" pitchFamily="34" charset="0"/>
              </a:rPr>
              <a:t>[</a:t>
            </a:r>
            <a:r>
              <a:rPr lang="en-US" b="1" err="1">
                <a:effectLst/>
                <a:latin typeface="Calibri Light" panose="020F0302020204030204" pitchFamily="34" charset="0"/>
                <a:ea typeface="Century Schoolbook" panose="02040604050505020304" pitchFamily="18" charset="0"/>
                <a:cs typeface="Calibri Light" panose="020F0302020204030204" pitchFamily="34" charset="0"/>
              </a:rPr>
              <a:t>Anjuman</a:t>
            </a:r>
            <a:r>
              <a:rPr lang="en-US" b="1">
                <a:effectLst/>
                <a:latin typeface="Calibri Light" panose="020F0302020204030204" pitchFamily="34" charset="0"/>
                <a:ea typeface="Century Schoolbook" panose="02040604050505020304" pitchFamily="18" charset="0"/>
                <a:cs typeface="Calibri Light" panose="020F0302020204030204" pitchFamily="34" charset="0"/>
              </a:rPr>
              <a:t> Prabhat, Vikas Khullar]</a:t>
            </a:r>
            <a:r>
              <a:rPr lang="en-US">
                <a:effectLst/>
                <a:latin typeface="Calibri Light" panose="020F0302020204030204" pitchFamily="34" charset="0"/>
                <a:ea typeface="Century Schoolbook" panose="02040604050505020304" pitchFamily="18" charset="0"/>
                <a:cs typeface="Calibri Light" panose="020F0302020204030204" pitchFamily="34" charset="0"/>
              </a:rPr>
              <a:t>, Sentiment classification on Big Data using Naïve Bayes and Logistic Regression.</a:t>
            </a:r>
            <a:endParaRPr lang="en-US">
              <a:latin typeface="Calibri Light" panose="020F0302020204030204" pitchFamily="34" charset="0"/>
              <a:ea typeface="Century Schoolbook" panose="02040604050505020304" pitchFamily="18" charset="0"/>
              <a:cs typeface="Calibri Light" panose="020F0302020204030204" pitchFamily="34" charset="0"/>
            </a:endParaRPr>
          </a:p>
          <a:p>
            <a:r>
              <a:rPr lang="en-US" b="1">
                <a:effectLst/>
                <a:latin typeface="Calibri Light" panose="020F0302020204030204" pitchFamily="34" charset="0"/>
                <a:ea typeface="Century Schoolbook" panose="02040604050505020304" pitchFamily="18" charset="0"/>
                <a:cs typeface="Calibri Light" panose="020F0302020204030204" pitchFamily="34" charset="0"/>
              </a:rPr>
              <a:t>[</a:t>
            </a:r>
            <a:r>
              <a:rPr lang="en-US" b="1">
                <a:effectLst/>
                <a:latin typeface="Calibri Light" panose="020F0302020204030204" pitchFamily="34" charset="0"/>
                <a:ea typeface="Calibri" panose="020F0502020204030204" pitchFamily="34" charset="0"/>
                <a:cs typeface="Calibri Light" panose="020F0302020204030204" pitchFamily="34" charset="0"/>
              </a:rPr>
              <a:t>Sarah O. </a:t>
            </a:r>
            <a:r>
              <a:rPr lang="en-US" b="1" err="1">
                <a:effectLst/>
                <a:latin typeface="Calibri Light" panose="020F0302020204030204" pitchFamily="34" charset="0"/>
                <a:ea typeface="Calibri" panose="020F0502020204030204" pitchFamily="34" charset="0"/>
                <a:cs typeface="Calibri Light" panose="020F0302020204030204" pitchFamily="34" charset="0"/>
              </a:rPr>
              <a:t>Alhumoud</a:t>
            </a:r>
            <a:r>
              <a:rPr lang="en-US" b="1">
                <a:effectLst/>
                <a:latin typeface="Calibri Light" panose="020F0302020204030204" pitchFamily="34" charset="0"/>
                <a:ea typeface="Calibri" panose="020F0502020204030204" pitchFamily="34" charset="0"/>
                <a:cs typeface="Calibri Light" panose="020F0302020204030204" pitchFamily="34" charset="0"/>
              </a:rPr>
              <a:t>, </a:t>
            </a:r>
            <a:r>
              <a:rPr lang="en-US" b="1" err="1">
                <a:effectLst/>
                <a:latin typeface="Calibri Light" panose="020F0302020204030204" pitchFamily="34" charset="0"/>
                <a:ea typeface="Calibri" panose="020F0502020204030204" pitchFamily="34" charset="0"/>
                <a:cs typeface="Calibri Light" panose="020F0302020204030204" pitchFamily="34" charset="0"/>
              </a:rPr>
              <a:t>Mawaheb</a:t>
            </a:r>
            <a:r>
              <a:rPr lang="en-US" b="1">
                <a:effectLst/>
                <a:latin typeface="Calibri Light" panose="020F0302020204030204" pitchFamily="34" charset="0"/>
                <a:ea typeface="Calibri" panose="020F0502020204030204" pitchFamily="34" charset="0"/>
                <a:cs typeface="Calibri Light" panose="020F0302020204030204" pitchFamily="34" charset="0"/>
              </a:rPr>
              <a:t> I. </a:t>
            </a:r>
            <a:r>
              <a:rPr lang="en-US" b="1" err="1">
                <a:effectLst/>
                <a:latin typeface="Calibri Light" panose="020F0302020204030204" pitchFamily="34" charset="0"/>
                <a:ea typeface="Calibri" panose="020F0502020204030204" pitchFamily="34" charset="0"/>
                <a:cs typeface="Calibri Light" panose="020F0302020204030204" pitchFamily="34" charset="0"/>
              </a:rPr>
              <a:t>Altuwaijri</a:t>
            </a:r>
            <a:r>
              <a:rPr lang="en-US" b="1">
                <a:effectLst/>
                <a:latin typeface="Calibri Light" panose="020F0302020204030204" pitchFamily="34" charset="0"/>
                <a:ea typeface="Calibri" panose="020F0502020204030204" pitchFamily="34" charset="0"/>
                <a:cs typeface="Calibri Light" panose="020F0302020204030204" pitchFamily="34" charset="0"/>
              </a:rPr>
              <a:t>, </a:t>
            </a:r>
            <a:r>
              <a:rPr lang="en-US" b="1" err="1">
                <a:effectLst/>
                <a:latin typeface="Calibri Light" panose="020F0302020204030204" pitchFamily="34" charset="0"/>
                <a:ea typeface="Calibri" panose="020F0502020204030204" pitchFamily="34" charset="0"/>
                <a:cs typeface="Calibri Light" panose="020F0302020204030204" pitchFamily="34" charset="0"/>
              </a:rPr>
              <a:t>Tarfa</a:t>
            </a:r>
            <a:r>
              <a:rPr lang="en-US" b="1">
                <a:effectLst/>
                <a:latin typeface="Calibri Light" panose="020F0302020204030204" pitchFamily="34" charset="0"/>
                <a:ea typeface="Calibri" panose="020F0502020204030204" pitchFamily="34" charset="0"/>
                <a:cs typeface="Calibri Light" panose="020F0302020204030204" pitchFamily="34" charset="0"/>
              </a:rPr>
              <a:t> M. </a:t>
            </a:r>
            <a:r>
              <a:rPr lang="en-US" b="1" err="1">
                <a:effectLst/>
                <a:latin typeface="Calibri Light" panose="020F0302020204030204" pitchFamily="34" charset="0"/>
                <a:ea typeface="Calibri" panose="020F0502020204030204" pitchFamily="34" charset="0"/>
                <a:cs typeface="Calibri Light" panose="020F0302020204030204" pitchFamily="34" charset="0"/>
              </a:rPr>
              <a:t>Albuhairi</a:t>
            </a:r>
            <a:r>
              <a:rPr lang="en-US" b="1">
                <a:effectLst/>
                <a:latin typeface="Calibri Light" panose="020F0302020204030204" pitchFamily="34" charset="0"/>
                <a:ea typeface="Calibri" panose="020F0502020204030204" pitchFamily="34" charset="0"/>
                <a:cs typeface="Calibri Light" panose="020F0302020204030204" pitchFamily="34" charset="0"/>
              </a:rPr>
              <a:t>, </a:t>
            </a:r>
            <a:r>
              <a:rPr lang="en-US" b="1" err="1">
                <a:effectLst/>
                <a:latin typeface="Calibri Light" panose="020F0302020204030204" pitchFamily="34" charset="0"/>
                <a:ea typeface="Calibri" panose="020F0502020204030204" pitchFamily="34" charset="0"/>
                <a:cs typeface="Calibri Light" panose="020F0302020204030204" pitchFamily="34" charset="0"/>
              </a:rPr>
              <a:t>Wejdan</a:t>
            </a:r>
            <a:r>
              <a:rPr lang="en-US" b="1">
                <a:effectLst/>
                <a:latin typeface="Calibri Light" panose="020F0302020204030204" pitchFamily="34" charset="0"/>
                <a:ea typeface="Calibri" panose="020F0502020204030204" pitchFamily="34" charset="0"/>
                <a:cs typeface="Calibri Light" panose="020F0302020204030204" pitchFamily="34" charset="0"/>
              </a:rPr>
              <a:t> M. </a:t>
            </a:r>
            <a:r>
              <a:rPr lang="en-US" b="1" err="1">
                <a:effectLst/>
                <a:latin typeface="Calibri Light" panose="020F0302020204030204" pitchFamily="34" charset="0"/>
                <a:ea typeface="Calibri" panose="020F0502020204030204" pitchFamily="34" charset="0"/>
                <a:cs typeface="Calibri Light" panose="020F0302020204030204" pitchFamily="34" charset="0"/>
              </a:rPr>
              <a:t>Alohaideb</a:t>
            </a:r>
            <a:r>
              <a:rPr lang="en-US" b="1">
                <a:effectLst/>
                <a:latin typeface="Calibri Light" panose="020F0302020204030204" pitchFamily="34" charset="0"/>
                <a:ea typeface="Century Schoolbook" panose="02040604050505020304" pitchFamily="18" charset="0"/>
                <a:cs typeface="Calibri Light" panose="020F0302020204030204" pitchFamily="34" charset="0"/>
              </a:rPr>
              <a:t>],</a:t>
            </a:r>
            <a:r>
              <a:rPr lang="en-US">
                <a:effectLst/>
                <a:latin typeface="Calibri Light" panose="020F0302020204030204" pitchFamily="34" charset="0"/>
                <a:ea typeface="Calibri" panose="020F0502020204030204" pitchFamily="34" charset="0"/>
                <a:cs typeface="Calibri Light" panose="020F0302020204030204" pitchFamily="34" charset="0"/>
              </a:rPr>
              <a:t> Survey on Arabic Sentiment Analysis in Twitter</a:t>
            </a:r>
            <a:r>
              <a:rPr lang="en-US" b="1">
                <a:effectLst/>
                <a:latin typeface="Calibri Light" panose="020F0302020204030204" pitchFamily="34" charset="0"/>
                <a:ea typeface="Calibri" panose="020F0502020204030204" pitchFamily="34" charset="0"/>
                <a:cs typeface="Calibri Light" panose="020F0302020204030204" pitchFamily="34" charset="0"/>
              </a:rPr>
              <a:t>.</a:t>
            </a:r>
          </a:p>
          <a:p>
            <a:r>
              <a:rPr lang="en-US" b="1">
                <a:effectLst/>
                <a:latin typeface="Calibri Light" panose="020F0302020204030204" pitchFamily="34" charset="0"/>
                <a:ea typeface="Calibri" panose="020F0502020204030204" pitchFamily="34" charset="0"/>
                <a:cs typeface="Calibri Light" panose="020F0302020204030204" pitchFamily="34" charset="0"/>
              </a:rPr>
              <a:t>[</a:t>
            </a:r>
            <a:r>
              <a:rPr lang="en-US" b="1" err="1">
                <a:effectLst/>
                <a:latin typeface="Calibri Light" panose="020F0302020204030204" pitchFamily="34" charset="0"/>
                <a:ea typeface="Calibri" panose="020F0502020204030204" pitchFamily="34" charset="0"/>
                <a:cs typeface="Calibri Light" panose="020F0302020204030204" pitchFamily="34" charset="0"/>
              </a:rPr>
              <a:t>Doaa</a:t>
            </a:r>
            <a:r>
              <a:rPr lang="en-US" b="1">
                <a:effectLst/>
                <a:latin typeface="Calibri Light" panose="020F0302020204030204" pitchFamily="34" charset="0"/>
                <a:ea typeface="Calibri" panose="020F0502020204030204" pitchFamily="34" charset="0"/>
                <a:cs typeface="Calibri Light" panose="020F0302020204030204" pitchFamily="34" charset="0"/>
              </a:rPr>
              <a:t> Mohey El-Din]</a:t>
            </a:r>
            <a:r>
              <a:rPr lang="en-US">
                <a:effectLst/>
                <a:latin typeface="Calibri Light" panose="020F0302020204030204" pitchFamily="34" charset="0"/>
                <a:ea typeface="Calibri" panose="020F0502020204030204" pitchFamily="34" charset="0"/>
                <a:cs typeface="Calibri Light" panose="020F0302020204030204" pitchFamily="34" charset="0"/>
              </a:rPr>
              <a:t>, Enhancement Bag-of-Words Model for Solving the Challenges of Sentiment Analysis</a:t>
            </a:r>
          </a:p>
          <a:p>
            <a:r>
              <a:rPr lang="en-US" b="1">
                <a:effectLst/>
                <a:latin typeface="Calibri Light" panose="020F0302020204030204" pitchFamily="34" charset="0"/>
                <a:ea typeface="Calibri" panose="020F0502020204030204" pitchFamily="34" charset="0"/>
                <a:cs typeface="Calibri Light" panose="020F0302020204030204" pitchFamily="34" charset="0"/>
              </a:rPr>
              <a:t>[Ibrahim </a:t>
            </a:r>
            <a:r>
              <a:rPr lang="en-US" b="1" err="1">
                <a:effectLst/>
                <a:latin typeface="Calibri Light" panose="020F0302020204030204" pitchFamily="34" charset="0"/>
                <a:ea typeface="Calibri" panose="020F0502020204030204" pitchFamily="34" charset="0"/>
                <a:cs typeface="Calibri Light" panose="020F0302020204030204" pitchFamily="34" charset="0"/>
              </a:rPr>
              <a:t>Awajan</a:t>
            </a:r>
            <a:r>
              <a:rPr lang="en-US" b="1">
                <a:effectLst/>
                <a:latin typeface="Calibri Light" panose="020F0302020204030204" pitchFamily="34" charset="0"/>
                <a:ea typeface="Calibri" panose="020F0502020204030204" pitchFamily="34" charset="0"/>
                <a:cs typeface="Calibri Light" panose="020F0302020204030204" pitchFamily="34" charset="0"/>
              </a:rPr>
              <a:t> , </a:t>
            </a:r>
            <a:r>
              <a:rPr lang="en-US" b="1" err="1">
                <a:effectLst/>
                <a:latin typeface="Calibri Light" panose="020F0302020204030204" pitchFamily="34" charset="0"/>
                <a:ea typeface="Calibri" panose="020F0502020204030204" pitchFamily="34" charset="0"/>
                <a:cs typeface="Calibri Light" panose="020F0302020204030204" pitchFamily="34" charset="0"/>
              </a:rPr>
              <a:t>Mumtazimah</a:t>
            </a:r>
            <a:r>
              <a:rPr lang="en-US" b="1">
                <a:effectLst/>
                <a:latin typeface="Calibri Light" panose="020F0302020204030204" pitchFamily="34" charset="0"/>
                <a:ea typeface="Calibri" panose="020F0502020204030204" pitchFamily="34" charset="0"/>
                <a:cs typeface="Calibri Light" panose="020F0302020204030204" pitchFamily="34" charset="0"/>
              </a:rPr>
              <a:t> Mohamad ],</a:t>
            </a:r>
            <a:r>
              <a:rPr lang="en-US">
                <a:effectLst/>
                <a:latin typeface="Calibri Light" panose="020F0302020204030204" pitchFamily="34" charset="0"/>
                <a:ea typeface="Calibri" panose="020F0502020204030204" pitchFamily="34" charset="0"/>
                <a:cs typeface="Calibri Light" panose="020F0302020204030204" pitchFamily="34" charset="0"/>
              </a:rPr>
              <a:t> A Review on Sentiment Analysis in Arabic Using Document Level</a:t>
            </a:r>
            <a:endParaRPr lang="en-US">
              <a:latin typeface="Calibri Light" panose="020F0302020204030204" pitchFamily="34" charset="0"/>
              <a:cs typeface="Calibri Light" panose="020F0302020204030204" pitchFamily="34" charset="0"/>
            </a:endParaRPr>
          </a:p>
        </p:txBody>
      </p:sp>
      <p:pic>
        <p:nvPicPr>
          <p:cNvPr id="11" name="Picture 2" descr="كلية الحاسبات FCIT# (@FCITKAU) | Twitter">
            <a:extLst>
              <a:ext uri="{FF2B5EF4-FFF2-40B4-BE49-F238E27FC236}">
                <a16:creationId xmlns:a16="http://schemas.microsoft.com/office/drawing/2014/main" id="{BC615773-4E98-4257-BBE6-2E2F848005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84080" y="5349240"/>
            <a:ext cx="1508760" cy="15087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4B14A04-7CF2-4F0B-9194-BB816B96153E}"/>
              </a:ext>
            </a:extLst>
          </p:cNvPr>
          <p:cNvSpPr txBox="1"/>
          <p:nvPr/>
        </p:nvSpPr>
        <p:spPr>
          <a:xfrm>
            <a:off x="4625266" y="257452"/>
            <a:ext cx="5752730" cy="1384995"/>
          </a:xfrm>
          <a:prstGeom prst="rect">
            <a:avLst/>
          </a:prstGeom>
          <a:noFill/>
        </p:spPr>
        <p:txBody>
          <a:bodyPr wrap="square" lIns="91440" tIns="45720" rIns="91440" bIns="45720" rtlCol="0" anchor="t">
            <a:spAutoFit/>
          </a:bodyPr>
          <a:lstStyle/>
          <a:p>
            <a:r>
              <a:rPr lang="en-US" sz="2800">
                <a:latin typeface="Calibri Light"/>
                <a:cs typeface="Calibri Light"/>
              </a:rPr>
              <a:t>We prepared for the project by searching in google scholar and we choose these three-research papers:</a:t>
            </a:r>
          </a:p>
        </p:txBody>
      </p:sp>
      <p:sp>
        <p:nvSpPr>
          <p:cNvPr id="7" name="Slide Number Placeholder 6">
            <a:extLst>
              <a:ext uri="{FF2B5EF4-FFF2-40B4-BE49-F238E27FC236}">
                <a16:creationId xmlns:a16="http://schemas.microsoft.com/office/drawing/2014/main" id="{A80DCF5E-B0D6-485D-A519-6DF63D372A40}"/>
              </a:ext>
            </a:extLst>
          </p:cNvPr>
          <p:cNvSpPr>
            <a:spLocks noGrp="1"/>
          </p:cNvSpPr>
          <p:nvPr>
            <p:ph type="sldNum" sz="quarter" idx="12"/>
          </p:nvPr>
        </p:nvSpPr>
        <p:spPr/>
        <p:txBody>
          <a:bodyPr>
            <a:normAutofit fontScale="70000" lnSpcReduction="20000"/>
          </a:bodyPr>
          <a:lstStyle/>
          <a:p>
            <a:r>
              <a:rPr lang="en-US"/>
              <a:t>22</a:t>
            </a:r>
            <a:r>
              <a:rPr lang="en-US">
                <a:ea typeface="+mn-lt"/>
                <a:cs typeface="+mn-lt"/>
              </a:rPr>
              <a:t>/24</a:t>
            </a:r>
            <a:endParaRPr lang="en-US"/>
          </a:p>
        </p:txBody>
      </p:sp>
    </p:spTree>
    <p:extLst>
      <p:ext uri="{BB962C8B-B14F-4D97-AF65-F5344CB8AC3E}">
        <p14:creationId xmlns:p14="http://schemas.microsoft.com/office/powerpoint/2010/main" val="3580716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C67FD8-A56F-4D38-A9E7-0A3D294A32C0}"/>
              </a:ext>
            </a:extLst>
          </p:cNvPr>
          <p:cNvSpPr>
            <a:spLocks noGrp="1"/>
          </p:cNvSpPr>
          <p:nvPr>
            <p:ph type="title"/>
          </p:nvPr>
        </p:nvSpPr>
        <p:spPr>
          <a:xfrm>
            <a:off x="608230" y="2231581"/>
            <a:ext cx="3771423" cy="2394835"/>
          </a:xfrm>
          <a:noFill/>
        </p:spPr>
        <p:txBody>
          <a:bodyPr anchor="t">
            <a:normAutofit/>
          </a:bodyPr>
          <a:lstStyle/>
          <a:p>
            <a:pPr algn="ctr"/>
            <a:r>
              <a:rPr lang="en-US" sz="5400" b="1">
                <a:solidFill>
                  <a:schemeClr val="bg1"/>
                </a:solidFill>
                <a:effectLst/>
                <a:latin typeface="Calibri Light"/>
                <a:ea typeface="Calibri" panose="020F0502020204030204" pitchFamily="34" charset="0"/>
                <a:cs typeface="Calibri Light"/>
              </a:rPr>
              <a:t>Equipment or software will </a:t>
            </a:r>
            <a:r>
              <a:rPr lang="en-US" sz="5400" b="1">
                <a:solidFill>
                  <a:schemeClr val="bg1"/>
                </a:solidFill>
                <a:latin typeface="Calibri Light"/>
                <a:ea typeface="Calibri" panose="020F0502020204030204" pitchFamily="34" charset="0"/>
                <a:cs typeface="Calibri Light"/>
              </a:rPr>
              <a:t>be used</a:t>
            </a:r>
            <a:endParaRPr lang="en-US" sz="5400" b="1">
              <a:solidFill>
                <a:schemeClr val="bg1"/>
              </a:solidFill>
              <a:latin typeface="Calibri Light" panose="020F0302020204030204" pitchFamily="34" charset="0"/>
              <a:cs typeface="Calibri Light" panose="020F0302020204030204" pitchFamily="34" charset="0"/>
            </a:endParaRP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كلية الحاسبات FCIT# (@FCITKAU) | Twitter">
            <a:extLst>
              <a:ext uri="{FF2B5EF4-FFF2-40B4-BE49-F238E27FC236}">
                <a16:creationId xmlns:a16="http://schemas.microsoft.com/office/drawing/2014/main" id="{8BAD071C-F561-4744-A4D1-2060353520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95998"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210F479-475F-44BD-A266-4E38105B5FB8}"/>
              </a:ext>
            </a:extLst>
          </p:cNvPr>
          <p:cNvSpPr>
            <a:spLocks noGrp="1"/>
          </p:cNvSpPr>
          <p:nvPr>
            <p:ph idx="1"/>
          </p:nvPr>
        </p:nvSpPr>
        <p:spPr>
          <a:xfrm>
            <a:off x="4821898" y="643466"/>
            <a:ext cx="6159780" cy="5331205"/>
          </a:xfrm>
        </p:spPr>
        <p:txBody>
          <a:bodyPr vert="horz" lIns="91440" tIns="45720" rIns="91440" bIns="45720" rtlCol="0" anchor="t">
            <a:normAutofit/>
          </a:bodyPr>
          <a:lstStyle/>
          <a:p>
            <a:pPr marL="0" marR="0" indent="0">
              <a:lnSpc>
                <a:spcPct val="107000"/>
              </a:lnSpc>
              <a:spcBef>
                <a:spcPts val="0"/>
              </a:spcBef>
              <a:spcAft>
                <a:spcPts val="800"/>
              </a:spcAft>
              <a:buNone/>
            </a:pPr>
            <a:r>
              <a:rPr lang="en-US" b="1">
                <a:solidFill>
                  <a:srgbClr val="000000"/>
                </a:solidFill>
                <a:effectLst/>
                <a:latin typeface="Calibri" panose="020F0502020204030204" pitchFamily="34" charset="0"/>
                <a:ea typeface="Calibri" panose="020F0502020204030204" pitchFamily="34" charset="0"/>
                <a:cs typeface="Calibri" panose="020F0502020204030204" pitchFamily="34" charset="0"/>
              </a:rPr>
              <a:t>The equipment will be used:</a:t>
            </a:r>
            <a:endParaRPr lang="en-US" b="1">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a:effectLst/>
                <a:latin typeface="Calibri" panose="020F0502020204030204" pitchFamily="34" charset="0"/>
                <a:ea typeface="Comic Sans MS" panose="030F0702030302020204" pitchFamily="66" charset="0"/>
                <a:cs typeface="Calibri" panose="020F0502020204030204" pitchFamily="34" charset="0"/>
              </a:rPr>
              <a:t>Aziz supercomputer.</a:t>
            </a:r>
          </a:p>
          <a:p>
            <a:pPr marL="0" indent="0">
              <a:lnSpc>
                <a:spcPct val="107000"/>
              </a:lnSpc>
              <a:spcBef>
                <a:spcPts val="0"/>
              </a:spcBef>
              <a:spcAft>
                <a:spcPts val="800"/>
              </a:spcAft>
              <a:buNone/>
            </a:pPr>
            <a:r>
              <a:rPr lang="en-US">
                <a:latin typeface="Calibri" panose="020F0502020204030204" pitchFamily="34" charset="0"/>
                <a:ea typeface="Comic Sans MS" panose="030F0702030302020204" pitchFamily="66" charset="0"/>
                <a:cs typeface="Calibri" panose="020F0502020204030204" pitchFamily="34" charset="0"/>
              </a:rPr>
              <a:t>Because machine learning algorithms computational expensive  </a:t>
            </a:r>
          </a:p>
          <a:p>
            <a:pPr marL="0" marR="0" lvl="0" indent="0">
              <a:lnSpc>
                <a:spcPct val="107000"/>
              </a:lnSpc>
              <a:spcBef>
                <a:spcPts val="0"/>
              </a:spcBef>
              <a:spcAft>
                <a:spcPts val="800"/>
              </a:spcAft>
              <a:buNone/>
            </a:pPr>
            <a:r>
              <a:rPr lang="en-US" b="1">
                <a:effectLst/>
                <a:latin typeface="Calibri" panose="020F0502020204030204" pitchFamily="34" charset="0"/>
                <a:ea typeface="Comic Sans MS" panose="030F0702030302020204" pitchFamily="66" charset="0"/>
                <a:cs typeface="Calibri" panose="020F0502020204030204" pitchFamily="34" charset="0"/>
              </a:rPr>
              <a:t>The software </a:t>
            </a:r>
            <a:r>
              <a:rPr lang="en-US" b="1">
                <a:solidFill>
                  <a:srgbClr val="000000"/>
                </a:solidFill>
                <a:effectLst/>
                <a:latin typeface="Calibri" panose="020F0502020204030204" pitchFamily="34" charset="0"/>
                <a:ea typeface="Calibri" panose="020F0502020204030204" pitchFamily="34" charset="0"/>
                <a:cs typeface="Calibri" panose="020F0502020204030204" pitchFamily="34" charset="0"/>
              </a:rPr>
              <a:t>will be used</a:t>
            </a:r>
            <a:r>
              <a:rPr lang="en-US" b="1">
                <a:effectLst/>
                <a:latin typeface="Calibri" panose="020F0502020204030204" pitchFamily="34" charset="0"/>
                <a:ea typeface="Comic Sans MS" panose="030F0702030302020204" pitchFamily="66" charset="0"/>
                <a:cs typeface="Calibri" panose="020F0502020204030204" pitchFamily="34" charset="0"/>
              </a:rPr>
              <a:t>:</a:t>
            </a:r>
            <a:endParaRPr lang="en-US" b="1">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b="1">
                <a:effectLst/>
                <a:latin typeface="Calibri" panose="020F0502020204030204" pitchFamily="34" charset="0"/>
                <a:ea typeface="Comic Sans MS" panose="030F0702030302020204" pitchFamily="66" charset="0"/>
                <a:cs typeface="Calibri" panose="020F0502020204030204" pitchFamily="34" charset="0"/>
              </a:rPr>
              <a:t>Python</a:t>
            </a:r>
            <a:r>
              <a:rPr lang="en-US">
                <a:effectLst/>
                <a:latin typeface="Calibri" panose="020F0502020204030204" pitchFamily="34" charset="0"/>
                <a:ea typeface="Comic Sans MS" panose="030F0702030302020204" pitchFamily="66" charset="0"/>
                <a:cs typeface="Calibri" panose="020F0502020204030204" pitchFamily="34" charset="0"/>
              </a:rPr>
              <a:t> programing language.</a:t>
            </a:r>
            <a:endParaRPr lang="en-US">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b="1">
                <a:effectLst/>
                <a:latin typeface="Calibri" panose="020F0502020204030204" pitchFamily="34" charset="0"/>
                <a:ea typeface="Comic Sans MS" panose="030F0702030302020204" pitchFamily="66" charset="0"/>
                <a:cs typeface="Calibri" panose="020F0502020204030204" pitchFamily="34" charset="0"/>
              </a:rPr>
              <a:t>NumPy API</a:t>
            </a:r>
            <a:r>
              <a:rPr lang="en-US">
                <a:effectLst/>
                <a:latin typeface="Calibri" panose="020F0502020204030204" pitchFamily="34" charset="0"/>
                <a:ea typeface="Comic Sans MS" panose="030F0702030302020204" pitchFamily="66" charset="0"/>
                <a:cs typeface="Calibri" panose="020F0502020204030204" pitchFamily="34" charset="0"/>
              </a:rPr>
              <a:t>, for linear algebra operation.</a:t>
            </a:r>
            <a:endParaRPr lang="en-US">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rtl="0">
              <a:lnSpc>
                <a:spcPct val="107000"/>
              </a:lnSpc>
              <a:spcBef>
                <a:spcPts val="0"/>
              </a:spcBef>
              <a:spcAft>
                <a:spcPts val="800"/>
              </a:spcAft>
              <a:buFont typeface="Symbol" panose="05050102010706020507" pitchFamily="18" charset="2"/>
              <a:buChar char=""/>
            </a:pPr>
            <a:r>
              <a:rPr lang="en-US" b="1">
                <a:effectLst/>
                <a:latin typeface="Calibri" panose="020F0502020204030204" pitchFamily="34" charset="0"/>
                <a:ea typeface="Comic Sans MS" panose="030F0702030302020204" pitchFamily="66" charset="0"/>
                <a:cs typeface="Calibri" panose="020F0502020204030204" pitchFamily="34" charset="0"/>
              </a:rPr>
              <a:t>Scikit-learn API</a:t>
            </a:r>
            <a:r>
              <a:rPr lang="en-US">
                <a:effectLst/>
                <a:latin typeface="Calibri" panose="020F0502020204030204" pitchFamily="34" charset="0"/>
                <a:ea typeface="Comic Sans MS" panose="030F0702030302020204" pitchFamily="66" charset="0"/>
                <a:cs typeface="Calibri" panose="020F0502020204030204" pitchFamily="34" charset="0"/>
              </a:rPr>
              <a:t>, for machine learning and conversion text to number algorithms.</a:t>
            </a:r>
            <a:endParaRPr lang="en-US">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7000"/>
              </a:lnSpc>
              <a:spcBef>
                <a:spcPts val="0"/>
              </a:spcBef>
              <a:spcAft>
                <a:spcPts val="0"/>
              </a:spcAft>
              <a:buFont typeface="Symbol" panose="05050102010706020507" pitchFamily="18" charset="2"/>
              <a:buChar char=""/>
            </a:pPr>
            <a:r>
              <a:rPr lang="en-US" b="1">
                <a:effectLst/>
                <a:latin typeface="Calibri" panose="020F0502020204030204" pitchFamily="34" charset="0"/>
                <a:ea typeface="Comic Sans MS" panose="030F0702030302020204" pitchFamily="66" charset="0"/>
                <a:cs typeface="Calibri" panose="020F0502020204030204" pitchFamily="34" charset="0"/>
              </a:rPr>
              <a:t>Pandas API</a:t>
            </a:r>
            <a:r>
              <a:rPr lang="en-US">
                <a:effectLst/>
                <a:latin typeface="Calibri" panose="020F0502020204030204" pitchFamily="34" charset="0"/>
                <a:ea typeface="Comic Sans MS" panose="030F0702030302020204" pitchFamily="66" charset="0"/>
                <a:cs typeface="Calibri" panose="020F0502020204030204" pitchFamily="34" charset="0"/>
              </a:rPr>
              <a:t>, for data preprocessing.</a:t>
            </a:r>
            <a:r>
              <a:rPr lang="en-US">
                <a:latin typeface="Calibri" panose="020F0502020204030204" pitchFamily="34" charset="0"/>
                <a:ea typeface="Comic Sans MS" panose="030F0702030302020204" pitchFamily="66" charset="0"/>
                <a:cs typeface="Calibri" panose="020F0502020204030204" pitchFamily="34" charset="0"/>
              </a:rPr>
              <a:t> </a:t>
            </a:r>
            <a:endParaRPr lang="en-US">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b="1">
                <a:effectLst/>
                <a:latin typeface="Calibri" panose="020F0502020204030204" pitchFamily="34" charset="0"/>
                <a:ea typeface="Comic Sans MS" panose="030F0702030302020204" pitchFamily="66" charset="0"/>
                <a:cs typeface="Calibri" panose="020F0502020204030204" pitchFamily="34" charset="0"/>
              </a:rPr>
              <a:t>PyCharm IDE</a:t>
            </a:r>
            <a:r>
              <a:rPr lang="en-US">
                <a:effectLst/>
                <a:latin typeface="Calibri" panose="020F0502020204030204" pitchFamily="34" charset="0"/>
                <a:ea typeface="Comic Sans MS" panose="030F0702030302020204" pitchFamily="66" charset="0"/>
                <a:cs typeface="Calibri" panose="020F0502020204030204" pitchFamily="34" charset="0"/>
              </a:rPr>
              <a:t>, for python programing language.</a:t>
            </a:r>
            <a:endParaRPr lang="en-US">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b="1">
                <a:effectLst/>
                <a:latin typeface="Calibri" panose="020F0502020204030204" pitchFamily="34" charset="0"/>
                <a:ea typeface="Comic Sans MS" panose="030F0702030302020204" pitchFamily="66" charset="0"/>
                <a:cs typeface="Calibri" panose="020F0502020204030204" pitchFamily="34" charset="0"/>
              </a:rPr>
              <a:t>IntelliJ IDE</a:t>
            </a:r>
            <a:r>
              <a:rPr lang="en-US">
                <a:effectLst/>
                <a:latin typeface="Calibri" panose="020F0502020204030204" pitchFamily="34" charset="0"/>
                <a:ea typeface="Comic Sans MS" panose="030F0702030302020204" pitchFamily="66" charset="0"/>
                <a:cs typeface="Calibri" panose="020F0502020204030204" pitchFamily="34" charset="0"/>
              </a:rPr>
              <a:t>, for GUI and UX/UI designing.</a:t>
            </a:r>
            <a:endParaRPr lang="en-US">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50000"/>
              </a:lnSpc>
              <a:spcBef>
                <a:spcPts val="0"/>
              </a:spcBef>
              <a:spcAft>
                <a:spcPts val="800"/>
              </a:spcAft>
              <a:buNone/>
            </a:pPr>
            <a:r>
              <a:rPr lang="en-US">
                <a:latin typeface="Calibri" panose="020F0502020204030204" pitchFamily="34" charset="0"/>
                <a:ea typeface="Comic Sans MS" panose="030F0702030302020204" pitchFamily="66" charset="0"/>
                <a:cs typeface="Calibri" panose="020F0502020204030204" pitchFamily="34" charset="0"/>
              </a:rPr>
              <a:t>These</a:t>
            </a:r>
            <a:r>
              <a:rPr lang="en-US">
                <a:effectLst/>
                <a:latin typeface="Calibri" panose="020F0502020204030204" pitchFamily="34" charset="0"/>
                <a:ea typeface="Comic Sans MS" panose="030F0702030302020204" pitchFamily="66" charset="0"/>
                <a:cs typeface="Calibri" panose="020F0502020204030204" pitchFamily="34" charset="0"/>
              </a:rPr>
              <a:t> software and equipment can change in</a:t>
            </a:r>
            <a:r>
              <a:rPr lang="en-US">
                <a:latin typeface="Calibri" panose="020F0502020204030204" pitchFamily="34" charset="0"/>
                <a:ea typeface="Comic Sans MS" panose="030F0702030302020204" pitchFamily="66" charset="0"/>
                <a:cs typeface="Calibri" panose="020F0502020204030204" pitchFamily="34" charset="0"/>
              </a:rPr>
              <a:t> the</a:t>
            </a:r>
            <a:r>
              <a:rPr lang="en-US">
                <a:effectLst/>
                <a:latin typeface="Calibri" panose="020F0502020204030204" pitchFamily="34" charset="0"/>
                <a:ea typeface="Comic Sans MS" panose="030F0702030302020204" pitchFamily="66" charset="0"/>
                <a:cs typeface="Calibri" panose="020F0502020204030204" pitchFamily="34" charset="0"/>
              </a:rPr>
              <a:t> future.</a:t>
            </a:r>
            <a:endParaRPr lang="en-US">
              <a:effectLst/>
              <a:latin typeface="Calibri" panose="020F0502020204030204" pitchFamily="34" charset="0"/>
              <a:ea typeface="Calibri" panose="020F0502020204030204" pitchFamily="34" charset="0"/>
              <a:cs typeface="Calibri" panose="020F0502020204030204" pitchFamily="34" charset="0"/>
            </a:endParaRPr>
          </a:p>
          <a:p>
            <a:endParaRPr lang="en-US" sz="2400"/>
          </a:p>
        </p:txBody>
      </p:sp>
      <p:sp>
        <p:nvSpPr>
          <p:cNvPr id="6" name="Slide Number Placeholder 5">
            <a:extLst>
              <a:ext uri="{FF2B5EF4-FFF2-40B4-BE49-F238E27FC236}">
                <a16:creationId xmlns:a16="http://schemas.microsoft.com/office/drawing/2014/main" id="{60FDD72E-F0EB-4CC3-BB43-6503566FE6A0}"/>
              </a:ext>
            </a:extLst>
          </p:cNvPr>
          <p:cNvSpPr>
            <a:spLocks noGrp="1"/>
          </p:cNvSpPr>
          <p:nvPr>
            <p:ph type="sldNum" sz="quarter" idx="12"/>
          </p:nvPr>
        </p:nvSpPr>
        <p:spPr/>
        <p:txBody>
          <a:bodyPr>
            <a:normAutofit fontScale="70000" lnSpcReduction="20000"/>
          </a:bodyPr>
          <a:lstStyle/>
          <a:p>
            <a:r>
              <a:rPr lang="en-US"/>
              <a:t>23</a:t>
            </a:r>
            <a:r>
              <a:rPr lang="en-US">
                <a:ea typeface="+mn-lt"/>
                <a:cs typeface="+mn-lt"/>
              </a:rPr>
              <a:t>/24</a:t>
            </a:r>
            <a:endParaRPr lang="en-US"/>
          </a:p>
        </p:txBody>
      </p:sp>
    </p:spTree>
    <p:extLst>
      <p:ext uri="{BB962C8B-B14F-4D97-AF65-F5344CB8AC3E}">
        <p14:creationId xmlns:p14="http://schemas.microsoft.com/office/powerpoint/2010/main" val="1853155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EEAC5-0AA7-4DA9-B6E7-5DB5776835B3}"/>
              </a:ext>
            </a:extLst>
          </p:cNvPr>
          <p:cNvSpPr>
            <a:spLocks noGrp="1"/>
          </p:cNvSpPr>
          <p:nvPr>
            <p:ph type="title"/>
          </p:nvPr>
        </p:nvSpPr>
        <p:spPr>
          <a:xfrm>
            <a:off x="965201" y="1408128"/>
            <a:ext cx="3092718" cy="4041742"/>
          </a:xfrm>
          <a:noFill/>
        </p:spPr>
        <p:txBody>
          <a:bodyPr anchor="t">
            <a:normAutofit/>
          </a:bodyPr>
          <a:lstStyle/>
          <a:p>
            <a:pPr algn="ctr"/>
            <a:r>
              <a:rPr lang="en-US" sz="5400" b="1" dirty="0">
                <a:solidFill>
                  <a:schemeClr val="bg1"/>
                </a:solidFill>
                <a:effectLst/>
                <a:latin typeface="Calibri Light" panose="020F0302020204030204" pitchFamily="34" charset="0"/>
                <a:ea typeface="Calibri" panose="020F0502020204030204" pitchFamily="34" charset="0"/>
                <a:cs typeface="Arial" panose="020B0604020202020204" pitchFamily="34" charset="0"/>
              </a:rPr>
              <a:t>What do we intend to carry out in the future?</a:t>
            </a:r>
            <a:endParaRPr lang="en-US" sz="5400" dirty="0">
              <a:solidFill>
                <a:schemeClr val="bg1"/>
              </a:solidFill>
            </a:endParaRPr>
          </a:p>
        </p:txBody>
      </p:sp>
      <p:sp useBgFill="1">
        <p:nvSpPr>
          <p:cNvPr id="13" name="Rectangle 12">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342A74-601B-4B95-AAD6-3914D4F64ABD}"/>
              </a:ext>
            </a:extLst>
          </p:cNvPr>
          <p:cNvSpPr>
            <a:spLocks noGrp="1"/>
          </p:cNvSpPr>
          <p:nvPr>
            <p:ph idx="1"/>
          </p:nvPr>
        </p:nvSpPr>
        <p:spPr>
          <a:xfrm>
            <a:off x="4821898" y="643466"/>
            <a:ext cx="5827472" cy="5571067"/>
          </a:xfrm>
        </p:spPr>
        <p:txBody>
          <a:bodyPr>
            <a:normAutofit/>
          </a:bodyPr>
          <a:lstStyle/>
          <a:p>
            <a:r>
              <a:rPr lang="en-US" sz="3600" dirty="0">
                <a:latin typeface="Calibri Light" panose="020F0302020204030204" pitchFamily="34" charset="0"/>
                <a:ea typeface="Comic Sans MS" panose="030F0702030302020204" pitchFamily="66" charset="0"/>
                <a:cs typeface="Calibri Light" panose="020F0302020204030204" pitchFamily="34" charset="0"/>
              </a:rPr>
              <a:t>E</a:t>
            </a:r>
            <a:r>
              <a:rPr lang="en-US" sz="3600" dirty="0">
                <a:effectLst/>
                <a:latin typeface="Calibri Light" panose="020F0302020204030204" pitchFamily="34" charset="0"/>
                <a:ea typeface="Comic Sans MS" panose="030F0702030302020204" pitchFamily="66" charset="0"/>
                <a:cs typeface="Calibri Light" panose="020F0302020204030204" pitchFamily="34" charset="0"/>
              </a:rPr>
              <a:t>xplore deeper and more advanced approaches to enhance the quality of text analysis </a:t>
            </a:r>
          </a:p>
          <a:p>
            <a:r>
              <a:rPr lang="en-US" sz="3600" dirty="0">
                <a:latin typeface="Calibri Light" panose="020F0302020204030204" pitchFamily="34" charset="0"/>
                <a:cs typeface="Calibri Light" panose="020F0302020204030204" pitchFamily="34" charset="0"/>
              </a:rPr>
              <a:t>Applying and investigating possible directions of improvements.</a:t>
            </a:r>
          </a:p>
        </p:txBody>
      </p:sp>
      <p:pic>
        <p:nvPicPr>
          <p:cNvPr id="8" name="Picture 2" descr="كلية الحاسبات FCIT# (@FCITKAU) | Twitter">
            <a:extLst>
              <a:ext uri="{FF2B5EF4-FFF2-40B4-BE49-F238E27FC236}">
                <a16:creationId xmlns:a16="http://schemas.microsoft.com/office/drawing/2014/main" id="{E4384F1B-D6C0-43B6-8BD3-BEC8FA716B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84080" y="5349240"/>
            <a:ext cx="1508760" cy="150876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583E1E41-B0E0-4A3D-93E6-57D30EAF713B}"/>
              </a:ext>
            </a:extLst>
          </p:cNvPr>
          <p:cNvSpPr>
            <a:spLocks noGrp="1"/>
          </p:cNvSpPr>
          <p:nvPr>
            <p:ph type="sldNum" sz="quarter" idx="12"/>
          </p:nvPr>
        </p:nvSpPr>
        <p:spPr/>
        <p:txBody>
          <a:bodyPr>
            <a:normAutofit fontScale="70000" lnSpcReduction="20000"/>
          </a:bodyPr>
          <a:lstStyle/>
          <a:p>
            <a:r>
              <a:rPr lang="en-US"/>
              <a:t>24</a:t>
            </a:r>
            <a:r>
              <a:rPr lang="en-US">
                <a:ea typeface="+mn-lt"/>
                <a:cs typeface="+mn-lt"/>
              </a:rPr>
              <a:t>/24</a:t>
            </a:r>
            <a:endParaRPr lang="en-US"/>
          </a:p>
        </p:txBody>
      </p:sp>
    </p:spTree>
    <p:extLst>
      <p:ext uri="{BB962C8B-B14F-4D97-AF65-F5344CB8AC3E}">
        <p14:creationId xmlns:p14="http://schemas.microsoft.com/office/powerpoint/2010/main" val="380293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C67FD8-A56F-4D38-A9E7-0A3D294A32C0}"/>
              </a:ext>
            </a:extLst>
          </p:cNvPr>
          <p:cNvSpPr>
            <a:spLocks noGrp="1"/>
          </p:cNvSpPr>
          <p:nvPr>
            <p:ph type="title"/>
          </p:nvPr>
        </p:nvSpPr>
        <p:spPr>
          <a:xfrm>
            <a:off x="965201" y="1034165"/>
            <a:ext cx="3092718" cy="4789668"/>
          </a:xfrm>
          <a:noFill/>
        </p:spPr>
        <p:txBody>
          <a:bodyPr anchor="t">
            <a:normAutofit/>
          </a:bodyPr>
          <a:lstStyle/>
          <a:p>
            <a:pPr algn="ctr"/>
            <a:r>
              <a:rPr lang="en-US" sz="7200" b="1">
                <a:solidFill>
                  <a:srgbClr val="FFFFFF"/>
                </a:solidFill>
                <a:latin typeface="Calibri Light" panose="020F0302020204030204" pitchFamily="34" charset="0"/>
                <a:cs typeface="Calibri Light" panose="020F0302020204030204" pitchFamily="34" charset="0"/>
              </a:rPr>
              <a:t>Tittle and project aims</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10F479-475F-44BD-A266-4E38105B5FB8}"/>
              </a:ext>
            </a:extLst>
          </p:cNvPr>
          <p:cNvSpPr>
            <a:spLocks noGrp="1"/>
          </p:cNvSpPr>
          <p:nvPr>
            <p:ph idx="1"/>
          </p:nvPr>
        </p:nvSpPr>
        <p:spPr>
          <a:xfrm>
            <a:off x="4766946" y="597111"/>
            <a:ext cx="5827472" cy="5571067"/>
          </a:xfrm>
        </p:spPr>
        <p:txBody>
          <a:bodyPr vert="horz" lIns="91440" tIns="45720" rIns="91440" bIns="45720" rtlCol="0" anchor="t">
            <a:normAutofit/>
          </a:bodyPr>
          <a:lstStyle/>
          <a:p>
            <a:pPr marL="0" indent="0">
              <a:buNone/>
            </a:pPr>
            <a:r>
              <a:rPr lang="en-US" sz="2200" dirty="0">
                <a:latin typeface="Calibri"/>
                <a:ea typeface="+mn-lt"/>
                <a:cs typeface="+mn-lt"/>
              </a:rPr>
              <a:t>The project discusses </a:t>
            </a:r>
            <a:r>
              <a:rPr lang="en-US" sz="2200" b="1" dirty="0">
                <a:latin typeface="Calibri"/>
                <a:ea typeface="+mn-lt"/>
                <a:cs typeface="+mn-lt"/>
              </a:rPr>
              <a:t>Arabic Sentiments Analysis </a:t>
            </a:r>
            <a:r>
              <a:rPr lang="en-US" sz="2200" dirty="0">
                <a:latin typeface="Calibri"/>
                <a:ea typeface="+mn-lt"/>
                <a:cs typeface="+mn-lt"/>
              </a:rPr>
              <a:t>according to different aspects</a:t>
            </a:r>
            <a:r>
              <a:rPr lang="en-US" sz="2200" dirty="0">
                <a:latin typeface="Calibri"/>
                <a:cs typeface="Calibri"/>
              </a:rPr>
              <a:t>:</a:t>
            </a:r>
            <a:endParaRPr lang="en-US" sz="2200" dirty="0">
              <a:latin typeface="Calibri"/>
            </a:endParaRPr>
          </a:p>
          <a:p>
            <a:pPr marL="342900" indent="-342900"/>
            <a:r>
              <a:rPr lang="en-US" sz="2200" dirty="0">
                <a:latin typeface="Calibri"/>
                <a:ea typeface="+mn-lt"/>
                <a:cs typeface="+mn-lt"/>
              </a:rPr>
              <a:t>The number of Arabic internet users</a:t>
            </a:r>
          </a:p>
          <a:p>
            <a:pPr marL="342900" indent="-342900"/>
            <a:r>
              <a:rPr lang="en-US" sz="2200" i="0" dirty="0">
                <a:solidFill>
                  <a:srgbClr val="000000"/>
                </a:solidFill>
                <a:effectLst/>
                <a:latin typeface="Calibri"/>
                <a:cs typeface="Calibri"/>
              </a:rPr>
              <a:t>Sentiment Analysis in</a:t>
            </a:r>
            <a:r>
              <a:rPr lang="en-US" sz="2200" i="0" dirty="0">
                <a:solidFill>
                  <a:srgbClr val="000000"/>
                </a:solidFill>
                <a:effectLst/>
                <a:latin typeface="Calibri"/>
                <a:ea typeface="+mn-lt"/>
                <a:cs typeface="+mn-lt"/>
              </a:rPr>
              <a:t> the Arabic language</a:t>
            </a:r>
          </a:p>
          <a:p>
            <a:pPr marL="342900" indent="-342900"/>
            <a:r>
              <a:rPr lang="en-US" sz="2200" dirty="0">
                <a:solidFill>
                  <a:srgbClr val="000000"/>
                </a:solidFill>
                <a:latin typeface="Calibri"/>
                <a:ea typeface="+mn-lt"/>
                <a:cs typeface="+mn-lt"/>
              </a:rPr>
              <a:t>The importance of the Arabic language</a:t>
            </a:r>
            <a:endParaRPr lang="en-US" sz="2200" i="0" dirty="0">
              <a:solidFill>
                <a:srgbClr val="000000"/>
              </a:solidFill>
              <a:effectLst/>
              <a:latin typeface="Calibri"/>
              <a:ea typeface="+mn-lt"/>
              <a:cs typeface="+mn-lt"/>
            </a:endParaRPr>
          </a:p>
          <a:p>
            <a:pPr marL="342900" indent="-342900"/>
            <a:r>
              <a:rPr lang="en-US" sz="2200" i="0" dirty="0">
                <a:solidFill>
                  <a:srgbClr val="000000"/>
                </a:solidFill>
                <a:effectLst/>
                <a:latin typeface="Calibri"/>
                <a:cs typeface="Calibri"/>
              </a:rPr>
              <a:t>The Arabic users' contributions</a:t>
            </a:r>
          </a:p>
          <a:p>
            <a:pPr marL="0" indent="0">
              <a:buNone/>
            </a:pPr>
            <a:endParaRPr lang="en-US" sz="2200" dirty="0">
              <a:solidFill>
                <a:srgbClr val="000000"/>
              </a:solidFill>
              <a:latin typeface="Calibri"/>
              <a:cs typeface="Calibri"/>
            </a:endParaRPr>
          </a:p>
          <a:p>
            <a:pPr marL="0" indent="0">
              <a:buNone/>
            </a:pPr>
            <a:r>
              <a:rPr lang="en-US" sz="2200" dirty="0">
                <a:solidFill>
                  <a:srgbClr val="000000"/>
                </a:solidFill>
                <a:latin typeface="Calibri"/>
                <a:cs typeface="Calibri"/>
              </a:rPr>
              <a:t>The project aims to:</a:t>
            </a:r>
          </a:p>
          <a:p>
            <a:r>
              <a:rPr lang="en-US" sz="2200" b="0" i="0" dirty="0">
                <a:solidFill>
                  <a:srgbClr val="000000"/>
                </a:solidFill>
                <a:effectLst/>
                <a:latin typeface="Calibri"/>
                <a:cs typeface="Calibri"/>
              </a:rPr>
              <a:t>Enhance </a:t>
            </a:r>
            <a:r>
              <a:rPr lang="en-US" sz="2200" i="0" dirty="0">
                <a:solidFill>
                  <a:srgbClr val="000000"/>
                </a:solidFill>
                <a:effectLst/>
                <a:latin typeface="Calibri"/>
                <a:cs typeface="Calibri"/>
              </a:rPr>
              <a:t>Arabic Sentiment Analysis</a:t>
            </a:r>
            <a:r>
              <a:rPr lang="en-US" sz="2200" b="0" i="0" dirty="0">
                <a:solidFill>
                  <a:srgbClr val="000000"/>
                </a:solidFill>
                <a:effectLst/>
                <a:latin typeface="Calibri"/>
                <a:cs typeface="Calibri"/>
              </a:rPr>
              <a:t> progressing</a:t>
            </a:r>
          </a:p>
          <a:p>
            <a:r>
              <a:rPr lang="en-US" sz="2200" dirty="0">
                <a:latin typeface="Calibri"/>
                <a:cs typeface="Calibri"/>
              </a:rPr>
              <a:t>Develop a software system for Arabic Sentiments Analysis</a:t>
            </a:r>
          </a:p>
        </p:txBody>
      </p:sp>
      <p:pic>
        <p:nvPicPr>
          <p:cNvPr id="9" name="Picture 2" descr="كلية الحاسبات FCIT# (@FCITKAU) | Twitter">
            <a:extLst>
              <a:ext uri="{FF2B5EF4-FFF2-40B4-BE49-F238E27FC236}">
                <a16:creationId xmlns:a16="http://schemas.microsoft.com/office/drawing/2014/main" id="{D6D4D957-D606-49A1-816D-3000448BCB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95997"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C6DBE89B-6B98-40F8-989A-A5F0656A3D63}"/>
              </a:ext>
            </a:extLst>
          </p:cNvPr>
          <p:cNvSpPr>
            <a:spLocks noGrp="1"/>
          </p:cNvSpPr>
          <p:nvPr>
            <p:ph type="sldNum" sz="quarter" idx="12"/>
          </p:nvPr>
        </p:nvSpPr>
        <p:spPr/>
        <p:txBody>
          <a:bodyPr>
            <a:normAutofit fontScale="92500" lnSpcReduction="10000"/>
          </a:bodyPr>
          <a:lstStyle/>
          <a:p>
            <a:r>
              <a:rPr lang="en-US"/>
              <a:t>3</a:t>
            </a:r>
            <a:r>
              <a:rPr lang="en-US">
                <a:ea typeface="+mn-lt"/>
                <a:cs typeface="+mn-lt"/>
              </a:rPr>
              <a:t>/24</a:t>
            </a:r>
            <a:endParaRPr lang="en-US"/>
          </a:p>
        </p:txBody>
      </p:sp>
    </p:spTree>
    <p:extLst>
      <p:ext uri="{BB962C8B-B14F-4D97-AF65-F5344CB8AC3E}">
        <p14:creationId xmlns:p14="http://schemas.microsoft.com/office/powerpoint/2010/main" val="3047060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C67FD8-A56F-4D38-A9E7-0A3D294A32C0}"/>
              </a:ext>
            </a:extLst>
          </p:cNvPr>
          <p:cNvSpPr>
            <a:spLocks noGrp="1"/>
          </p:cNvSpPr>
          <p:nvPr>
            <p:ph type="title"/>
          </p:nvPr>
        </p:nvSpPr>
        <p:spPr>
          <a:xfrm>
            <a:off x="601096" y="2268605"/>
            <a:ext cx="3736188" cy="2394835"/>
          </a:xfrm>
          <a:noFill/>
        </p:spPr>
        <p:txBody>
          <a:bodyPr anchor="t">
            <a:normAutofit/>
          </a:bodyPr>
          <a:lstStyle/>
          <a:p>
            <a:pPr algn="ctr"/>
            <a:r>
              <a:rPr lang="en-US" sz="7200" b="1" dirty="0">
                <a:solidFill>
                  <a:srgbClr val="FFFFFF"/>
                </a:solidFill>
                <a:latin typeface="Calibri Light" panose="020F0302020204030204" pitchFamily="34" charset="0"/>
                <a:cs typeface="Calibri Light" panose="020F0302020204030204" pitchFamily="34" charset="0"/>
              </a:rPr>
              <a:t>Problem definition</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10F479-475F-44BD-A266-4E38105B5FB8}"/>
              </a:ext>
            </a:extLst>
          </p:cNvPr>
          <p:cNvSpPr>
            <a:spLocks noGrp="1"/>
          </p:cNvSpPr>
          <p:nvPr>
            <p:ph idx="1"/>
          </p:nvPr>
        </p:nvSpPr>
        <p:spPr>
          <a:xfrm>
            <a:off x="4880140" y="601133"/>
            <a:ext cx="5827472" cy="5571067"/>
          </a:xfrm>
        </p:spPr>
        <p:txBody>
          <a:bodyPr vert="horz" lIns="91440" tIns="45720" rIns="91440" bIns="45720" rtlCol="0" anchor="t">
            <a:normAutofit/>
          </a:bodyPr>
          <a:lstStyle/>
          <a:p>
            <a:pPr marL="0" indent="0">
              <a:buNone/>
            </a:pPr>
            <a:r>
              <a:rPr lang="en-US" sz="4000">
                <a:effectLst/>
                <a:latin typeface="Calibri"/>
                <a:ea typeface="Comic Sans MS" panose="030F0702030302020204" pitchFamily="66" charset="0"/>
                <a:cs typeface="Calibri"/>
              </a:rPr>
              <a:t>The problem is that we need to make a machine recognize the compliments reviews and the criticism reviews so that we can use these classified reviews to </a:t>
            </a:r>
            <a:r>
              <a:rPr lang="en-US" sz="4000">
                <a:latin typeface="Calibri"/>
                <a:ea typeface="Comic Sans MS" panose="030F0702030302020204" pitchFamily="66" charset="0"/>
                <a:cs typeface="Calibri"/>
              </a:rPr>
              <a:t>get</a:t>
            </a:r>
            <a:r>
              <a:rPr lang="en-US" sz="4000">
                <a:effectLst/>
                <a:latin typeface="Calibri"/>
                <a:ea typeface="Comic Sans MS" panose="030F0702030302020204" pitchFamily="66" charset="0"/>
                <a:cs typeface="Calibri"/>
              </a:rPr>
              <a:t> many </a:t>
            </a:r>
            <a:r>
              <a:rPr lang="en-US" sz="4000">
                <a:latin typeface="Calibri"/>
                <a:ea typeface="Comic Sans MS" panose="030F0702030302020204" pitchFamily="66" charset="0"/>
                <a:cs typeface="Calibri"/>
              </a:rPr>
              <a:t>benefits</a:t>
            </a:r>
            <a:r>
              <a:rPr lang="en-US" sz="4000">
                <a:effectLst/>
                <a:latin typeface="Calibri"/>
                <a:ea typeface="Comic Sans MS" panose="030F0702030302020204" pitchFamily="66" charset="0"/>
                <a:cs typeface="Calibri"/>
              </a:rPr>
              <a:t>.</a:t>
            </a:r>
            <a:endParaRPr lang="en-US" sz="4000">
              <a:latin typeface="Calibri"/>
              <a:cs typeface="Calibri"/>
            </a:endParaRPr>
          </a:p>
        </p:txBody>
      </p:sp>
      <p:pic>
        <p:nvPicPr>
          <p:cNvPr id="9" name="Picture 2" descr="كلية الحاسبات FCIT# (@FCITKAU) | Twitter">
            <a:extLst>
              <a:ext uri="{FF2B5EF4-FFF2-40B4-BE49-F238E27FC236}">
                <a16:creationId xmlns:a16="http://schemas.microsoft.com/office/drawing/2014/main" id="{0C5EA81C-5899-4750-8C9E-4E3A3FC1AA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95997"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7B74145F-6C0D-4EA1-B00C-B10530B6F669}"/>
              </a:ext>
            </a:extLst>
          </p:cNvPr>
          <p:cNvSpPr>
            <a:spLocks noGrp="1"/>
          </p:cNvSpPr>
          <p:nvPr>
            <p:ph type="sldNum" sz="quarter" idx="12"/>
          </p:nvPr>
        </p:nvSpPr>
        <p:spPr/>
        <p:txBody>
          <a:bodyPr>
            <a:normAutofit fontScale="92500" lnSpcReduction="10000"/>
          </a:bodyPr>
          <a:lstStyle/>
          <a:p>
            <a:r>
              <a:rPr lang="en-US"/>
              <a:t>4</a:t>
            </a:r>
            <a:r>
              <a:rPr lang="en-US">
                <a:ea typeface="+mn-lt"/>
                <a:cs typeface="+mn-lt"/>
              </a:rPr>
              <a:t>/24</a:t>
            </a:r>
            <a:endParaRPr lang="en-US"/>
          </a:p>
        </p:txBody>
      </p:sp>
    </p:spTree>
    <p:extLst>
      <p:ext uri="{BB962C8B-B14F-4D97-AF65-F5344CB8AC3E}">
        <p14:creationId xmlns:p14="http://schemas.microsoft.com/office/powerpoint/2010/main" val="982110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C67FD8-A56F-4D38-A9E7-0A3D294A32C0}"/>
              </a:ext>
            </a:extLst>
          </p:cNvPr>
          <p:cNvSpPr>
            <a:spLocks noGrp="1"/>
          </p:cNvSpPr>
          <p:nvPr>
            <p:ph type="title"/>
          </p:nvPr>
        </p:nvSpPr>
        <p:spPr>
          <a:xfrm>
            <a:off x="601095" y="2268605"/>
            <a:ext cx="3740085" cy="2394835"/>
          </a:xfrm>
          <a:noFill/>
        </p:spPr>
        <p:txBody>
          <a:bodyPr anchor="t">
            <a:normAutofit/>
          </a:bodyPr>
          <a:lstStyle/>
          <a:p>
            <a:pPr algn="ctr"/>
            <a:r>
              <a:rPr lang="en-US" sz="6600" b="1">
                <a:solidFill>
                  <a:schemeClr val="bg1"/>
                </a:solidFill>
                <a:latin typeface="Calibri Light" panose="020F0302020204030204" pitchFamily="34" charset="0"/>
                <a:cs typeface="Calibri Light" panose="020F0302020204030204" pitchFamily="34" charset="0"/>
              </a:rPr>
              <a:t>Suggested solution</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كلية الحاسبات FCIT# (@FCITKAU) | Twitter">
            <a:extLst>
              <a:ext uri="{FF2B5EF4-FFF2-40B4-BE49-F238E27FC236}">
                <a16:creationId xmlns:a16="http://schemas.microsoft.com/office/drawing/2014/main" id="{BC615773-4E98-4257-BBE6-2E2F848005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94697" y="5473065"/>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00FC4B2-6CD6-4746-9497-335D0CA098B7}"/>
              </a:ext>
            </a:extLst>
          </p:cNvPr>
          <p:cNvSpPr txBox="1"/>
          <p:nvPr/>
        </p:nvSpPr>
        <p:spPr>
          <a:xfrm>
            <a:off x="4757241" y="752177"/>
            <a:ext cx="6287679" cy="4708981"/>
          </a:xfrm>
          <a:prstGeom prst="rect">
            <a:avLst/>
          </a:prstGeom>
          <a:noFill/>
        </p:spPr>
        <p:txBody>
          <a:bodyPr wrap="square" rtlCol="0">
            <a:spAutoFit/>
          </a:bodyPr>
          <a:lstStyle/>
          <a:p>
            <a:r>
              <a:rPr lang="en-US" sz="3000">
                <a:latin typeface="Calibri" panose="020F0502020204030204" pitchFamily="34" charset="0"/>
                <a:cs typeface="Calibri" panose="020F0502020204030204" pitchFamily="34" charset="0"/>
              </a:rPr>
              <a:t>The solution:</a:t>
            </a:r>
          </a:p>
          <a:p>
            <a:r>
              <a:rPr lang="en-US" sz="3000">
                <a:latin typeface="Calibri" panose="020F0502020204030204" pitchFamily="34" charset="0"/>
                <a:cs typeface="Calibri" panose="020F0502020204030204" pitchFamily="34" charset="0"/>
              </a:rPr>
              <a:t>Build an </a:t>
            </a:r>
            <a:r>
              <a:rPr lang="en-US" sz="3000" b="1">
                <a:latin typeface="Calibri" panose="020F0502020204030204" pitchFamily="34" charset="0"/>
                <a:cs typeface="Calibri" panose="020F0502020204030204" pitchFamily="34" charset="0"/>
              </a:rPr>
              <a:t>Arabic sentiments analysis </a:t>
            </a:r>
            <a:r>
              <a:rPr lang="en-US" sz="3000">
                <a:latin typeface="Calibri" panose="020F0502020204030204" pitchFamily="34" charset="0"/>
                <a:cs typeface="Calibri" panose="020F0502020204030204" pitchFamily="34" charset="0"/>
              </a:rPr>
              <a:t>system, that predicate if the review is positive, negative and natural.</a:t>
            </a:r>
          </a:p>
          <a:p>
            <a:endParaRPr lang="en-US" sz="3000">
              <a:latin typeface="Calibri" panose="020F0502020204030204" pitchFamily="34" charset="0"/>
              <a:cs typeface="Calibri" panose="020F0502020204030204" pitchFamily="34" charset="0"/>
            </a:endParaRPr>
          </a:p>
          <a:p>
            <a:r>
              <a:rPr lang="en-US" sz="3000">
                <a:latin typeface="Calibri" panose="020F0502020204030204" pitchFamily="34" charset="0"/>
                <a:cs typeface="Calibri" panose="020F0502020204030204" pitchFamily="34" charset="0"/>
              </a:rPr>
              <a:t>The system is going through 4 phases: </a:t>
            </a:r>
          </a:p>
          <a:p>
            <a:pPr marL="285750" indent="-285750">
              <a:buFont typeface="Arial" panose="020B0604020202020204" pitchFamily="34" charset="0"/>
              <a:buChar char="•"/>
            </a:pPr>
            <a:r>
              <a:rPr lang="en-US" sz="3000">
                <a:latin typeface="Calibri" panose="020F0502020204030204" pitchFamily="34" charset="0"/>
                <a:cs typeface="Calibri" panose="020F0502020204030204" pitchFamily="34" charset="0"/>
              </a:rPr>
              <a:t>Data preprocessing.</a:t>
            </a:r>
          </a:p>
          <a:p>
            <a:pPr marL="285750" indent="-285750">
              <a:buFont typeface="Arial" panose="020B0604020202020204" pitchFamily="34" charset="0"/>
              <a:buChar char="•"/>
            </a:pPr>
            <a:r>
              <a:rPr lang="en-US" sz="3000">
                <a:latin typeface="Calibri" panose="020F0502020204030204" pitchFamily="34" charset="0"/>
                <a:cs typeface="Calibri" panose="020F0502020204030204" pitchFamily="34" charset="0"/>
              </a:rPr>
              <a:t>Text conversion to numbers.</a:t>
            </a:r>
          </a:p>
          <a:p>
            <a:pPr marL="285750" indent="-285750">
              <a:buFont typeface="Arial" panose="020B0604020202020204" pitchFamily="34" charset="0"/>
              <a:buChar char="•"/>
            </a:pPr>
            <a:r>
              <a:rPr lang="en-US" sz="3000">
                <a:latin typeface="Calibri" panose="020F0502020204030204" pitchFamily="34" charset="0"/>
                <a:cs typeface="Calibri" panose="020F0502020204030204" pitchFamily="34" charset="0"/>
              </a:rPr>
              <a:t>Training.</a:t>
            </a:r>
          </a:p>
          <a:p>
            <a:pPr marL="285750" indent="-285750">
              <a:buFont typeface="Arial" panose="020B0604020202020204" pitchFamily="34" charset="0"/>
              <a:buChar char="•"/>
            </a:pPr>
            <a:r>
              <a:rPr lang="en-US" sz="3000">
                <a:latin typeface="Calibri" panose="020F0502020204030204" pitchFamily="34" charset="0"/>
                <a:cs typeface="Calibri" panose="020F0502020204030204" pitchFamily="34" charset="0"/>
              </a:rPr>
              <a:t>Testing.</a:t>
            </a:r>
          </a:p>
        </p:txBody>
      </p:sp>
      <p:sp>
        <p:nvSpPr>
          <p:cNvPr id="6" name="Slide Number Placeholder 5">
            <a:extLst>
              <a:ext uri="{FF2B5EF4-FFF2-40B4-BE49-F238E27FC236}">
                <a16:creationId xmlns:a16="http://schemas.microsoft.com/office/drawing/2014/main" id="{54928323-1BE5-4619-9ECD-C94CC8E704A7}"/>
              </a:ext>
            </a:extLst>
          </p:cNvPr>
          <p:cNvSpPr>
            <a:spLocks noGrp="1"/>
          </p:cNvSpPr>
          <p:nvPr>
            <p:ph type="sldNum" sz="quarter" idx="12"/>
          </p:nvPr>
        </p:nvSpPr>
        <p:spPr/>
        <p:txBody>
          <a:bodyPr>
            <a:normAutofit fontScale="92500" lnSpcReduction="10000"/>
          </a:bodyPr>
          <a:lstStyle/>
          <a:p>
            <a:r>
              <a:rPr lang="en-US"/>
              <a:t>5</a:t>
            </a:r>
            <a:r>
              <a:rPr lang="en-US">
                <a:ea typeface="+mn-lt"/>
                <a:cs typeface="+mn-lt"/>
              </a:rPr>
              <a:t>/24</a:t>
            </a:r>
            <a:endParaRPr lang="en-US"/>
          </a:p>
        </p:txBody>
      </p:sp>
    </p:spTree>
    <p:extLst>
      <p:ext uri="{BB962C8B-B14F-4D97-AF65-F5344CB8AC3E}">
        <p14:creationId xmlns:p14="http://schemas.microsoft.com/office/powerpoint/2010/main" val="190107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D7F191-7839-4344-A273-B409FCAD84E1}"/>
              </a:ext>
            </a:extLst>
          </p:cNvPr>
          <p:cNvSpPr>
            <a:spLocks noGrp="1"/>
          </p:cNvSpPr>
          <p:nvPr>
            <p:ph type="title"/>
          </p:nvPr>
        </p:nvSpPr>
        <p:spPr>
          <a:xfrm>
            <a:off x="8420965" y="2227373"/>
            <a:ext cx="3114439" cy="2396765"/>
          </a:xfrm>
        </p:spPr>
        <p:txBody>
          <a:bodyPr vert="horz" lIns="91440" tIns="45720" rIns="91440" bIns="45720" rtlCol="0" anchor="b">
            <a:normAutofit/>
          </a:bodyPr>
          <a:lstStyle/>
          <a:p>
            <a:pPr algn="ctr">
              <a:lnSpc>
                <a:spcPct val="85000"/>
              </a:lnSpc>
            </a:pPr>
            <a:r>
              <a:rPr lang="en-US" dirty="0">
                <a:solidFill>
                  <a:srgbClr val="FFFFFF"/>
                </a:solidFill>
                <a:latin typeface="Calibri Light" panose="020F0302020204030204" pitchFamily="34" charset="0"/>
                <a:cs typeface="Calibri Light" panose="020F0302020204030204" pitchFamily="34" charset="0"/>
              </a:rPr>
              <a:t>Arabic sentiments analysis architecture </a:t>
            </a:r>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51A557A1-44D6-41F1-B5DB-1540E73FACF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37410" y="484632"/>
            <a:ext cx="6590753" cy="5882248"/>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0FB43876-F7BA-4324-89DA-3B13CC54F3D5}"/>
              </a:ext>
            </a:extLst>
          </p:cNvPr>
          <p:cNvSpPr>
            <a:spLocks noGrp="1"/>
          </p:cNvSpPr>
          <p:nvPr>
            <p:ph type="sldNum" sz="quarter" idx="12"/>
          </p:nvPr>
        </p:nvSpPr>
        <p:spPr/>
        <p:txBody>
          <a:bodyPr>
            <a:normAutofit fontScale="92500" lnSpcReduction="10000"/>
          </a:bodyPr>
          <a:lstStyle/>
          <a:p>
            <a:r>
              <a:rPr lang="en-US"/>
              <a:t>6</a:t>
            </a:r>
            <a:r>
              <a:rPr lang="en-US">
                <a:ea typeface="+mn-lt"/>
                <a:cs typeface="+mn-lt"/>
              </a:rPr>
              <a:t>/24</a:t>
            </a:r>
            <a:endParaRPr lang="en-US"/>
          </a:p>
        </p:txBody>
      </p:sp>
    </p:spTree>
    <p:extLst>
      <p:ext uri="{BB962C8B-B14F-4D97-AF65-F5344CB8AC3E}">
        <p14:creationId xmlns:p14="http://schemas.microsoft.com/office/powerpoint/2010/main" val="105989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76E694-0B20-48EB-827F-851617135217}"/>
              </a:ext>
            </a:extLst>
          </p:cNvPr>
          <p:cNvSpPr>
            <a:spLocks noGrp="1"/>
          </p:cNvSpPr>
          <p:nvPr>
            <p:ph type="title"/>
          </p:nvPr>
        </p:nvSpPr>
        <p:spPr>
          <a:xfrm>
            <a:off x="643465" y="2856320"/>
            <a:ext cx="3736188" cy="1145358"/>
          </a:xfrm>
          <a:noFill/>
        </p:spPr>
        <p:txBody>
          <a:bodyPr anchor="t">
            <a:noAutofit/>
          </a:bodyPr>
          <a:lstStyle/>
          <a:p>
            <a:pPr algn="ctr"/>
            <a:r>
              <a:rPr lang="en-US" sz="4800" dirty="0">
                <a:solidFill>
                  <a:srgbClr val="FFFFFF"/>
                </a:solidFill>
                <a:latin typeface="Calibri Light" panose="020F0302020204030204" pitchFamily="34" charset="0"/>
                <a:cs typeface="Calibri Light" panose="020F0302020204030204" pitchFamily="34" charset="0"/>
              </a:rPr>
              <a:t>Data preprocessing </a:t>
            </a:r>
          </a:p>
        </p:txBody>
      </p:sp>
      <p:sp useBgFill="1">
        <p:nvSpPr>
          <p:cNvPr id="13" name="Rectangle 12">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E990D6-1687-41A2-86DD-345026C12D4C}"/>
              </a:ext>
            </a:extLst>
          </p:cNvPr>
          <p:cNvSpPr>
            <a:spLocks noGrp="1"/>
          </p:cNvSpPr>
          <p:nvPr>
            <p:ph idx="1"/>
          </p:nvPr>
        </p:nvSpPr>
        <p:spPr>
          <a:xfrm>
            <a:off x="4821898" y="643466"/>
            <a:ext cx="5827472" cy="5571067"/>
          </a:xfrm>
        </p:spPr>
        <p:txBody>
          <a:bodyPr>
            <a:normAutofit/>
          </a:bodyPr>
          <a:lstStyle/>
          <a:p>
            <a:r>
              <a:rPr lang="en-US" sz="4000" dirty="0">
                <a:latin typeface="Calibri Light" panose="020F0302020204030204" pitchFamily="34" charset="0"/>
                <a:cs typeface="Calibri Light" panose="020F0302020204030204" pitchFamily="34" charset="0"/>
              </a:rPr>
              <a:t>Filtering.</a:t>
            </a:r>
          </a:p>
          <a:p>
            <a:r>
              <a:rPr lang="en-US" sz="4000" dirty="0">
                <a:latin typeface="Calibri Light" panose="020F0302020204030204" pitchFamily="34" charset="0"/>
                <a:cs typeface="Calibri Light" panose="020F0302020204030204" pitchFamily="34" charset="0"/>
              </a:rPr>
              <a:t>Normalization.</a:t>
            </a:r>
          </a:p>
          <a:p>
            <a:r>
              <a:rPr lang="en-US" sz="4000" dirty="0">
                <a:effectLst/>
                <a:latin typeface="Calibri Light" panose="020F0302020204030204" pitchFamily="34" charset="0"/>
                <a:ea typeface="Calibri" panose="020F0502020204030204" pitchFamily="34" charset="0"/>
                <a:cs typeface="Calibri Light" panose="020F0302020204030204" pitchFamily="34" charset="0"/>
              </a:rPr>
              <a:t>Misspelling.</a:t>
            </a:r>
          </a:p>
          <a:p>
            <a:r>
              <a:rPr lang="en-US" sz="4000" dirty="0">
                <a:effectLst/>
                <a:latin typeface="Calibri Light" panose="020F0302020204030204" pitchFamily="34" charset="0"/>
                <a:ea typeface="Calibri" panose="020F0502020204030204" pitchFamily="34" charset="0"/>
                <a:cs typeface="Calibri Light" panose="020F0302020204030204" pitchFamily="34" charset="0"/>
              </a:rPr>
              <a:t>repeated letters.</a:t>
            </a:r>
            <a:endParaRPr lang="en-US" sz="4000" dirty="0">
              <a:latin typeface="Calibri Light" panose="020F0302020204030204" pitchFamily="34" charset="0"/>
              <a:cs typeface="Calibri Light" panose="020F0302020204030204" pitchFamily="34" charset="0"/>
            </a:endParaRPr>
          </a:p>
          <a:p>
            <a:r>
              <a:rPr lang="en-US" sz="4000" dirty="0">
                <a:latin typeface="Calibri Light" panose="020F0302020204030204" pitchFamily="34" charset="0"/>
                <a:cs typeface="Calibri Light" panose="020F0302020204030204" pitchFamily="34" charset="0"/>
              </a:rPr>
              <a:t>Balance the data</a:t>
            </a:r>
          </a:p>
        </p:txBody>
      </p:sp>
      <p:pic>
        <p:nvPicPr>
          <p:cNvPr id="8" name="Picture 2" descr="كلية الحاسبات FCIT# (@FCITKAU) | Twitter">
            <a:extLst>
              <a:ext uri="{FF2B5EF4-FFF2-40B4-BE49-F238E27FC236}">
                <a16:creationId xmlns:a16="http://schemas.microsoft.com/office/drawing/2014/main" id="{19C7D555-EB8D-47B1-9BFE-3BE2D83A25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94697" y="5473065"/>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2256A32C-8C49-45BF-8356-90CD61252BE3}"/>
              </a:ext>
            </a:extLst>
          </p:cNvPr>
          <p:cNvSpPr>
            <a:spLocks noGrp="1"/>
          </p:cNvSpPr>
          <p:nvPr>
            <p:ph type="sldNum" sz="quarter" idx="12"/>
          </p:nvPr>
        </p:nvSpPr>
        <p:spPr/>
        <p:txBody>
          <a:bodyPr>
            <a:normAutofit fontScale="92500" lnSpcReduction="10000"/>
          </a:bodyPr>
          <a:lstStyle/>
          <a:p>
            <a:r>
              <a:rPr lang="en-US"/>
              <a:t>7</a:t>
            </a:r>
            <a:r>
              <a:rPr lang="en-US">
                <a:ea typeface="+mn-lt"/>
                <a:cs typeface="+mn-lt"/>
              </a:rPr>
              <a:t>/24</a:t>
            </a:r>
            <a:endParaRPr lang="en-US"/>
          </a:p>
        </p:txBody>
      </p:sp>
    </p:spTree>
    <p:extLst>
      <p:ext uri="{BB962C8B-B14F-4D97-AF65-F5344CB8AC3E}">
        <p14:creationId xmlns:p14="http://schemas.microsoft.com/office/powerpoint/2010/main" val="1403703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4F3870-0E32-41A6-B85E-6EDC9AA0C60F}"/>
              </a:ext>
            </a:extLst>
          </p:cNvPr>
          <p:cNvSpPr>
            <a:spLocks noGrp="1"/>
          </p:cNvSpPr>
          <p:nvPr>
            <p:ph type="title"/>
          </p:nvPr>
        </p:nvSpPr>
        <p:spPr>
          <a:xfrm>
            <a:off x="965201" y="2002060"/>
            <a:ext cx="3092718" cy="2853878"/>
          </a:xfrm>
          <a:noFill/>
        </p:spPr>
        <p:txBody>
          <a:bodyPr anchor="t">
            <a:normAutofit/>
          </a:bodyPr>
          <a:lstStyle/>
          <a:p>
            <a:pPr algn="ctr"/>
            <a:r>
              <a:rPr lang="en-US">
                <a:solidFill>
                  <a:srgbClr val="FFFFFF"/>
                </a:solidFill>
                <a:latin typeface="Calibri Light"/>
                <a:cs typeface="Calibri Light"/>
              </a:rPr>
              <a:t>Text conversion to number</a:t>
            </a:r>
            <a:br>
              <a:rPr lang="en-US" sz="2800"/>
            </a:br>
            <a:r>
              <a:rPr lang="en-US">
                <a:solidFill>
                  <a:srgbClr val="FFFFFF"/>
                </a:solidFill>
                <a:latin typeface="Calibri Light"/>
                <a:cs typeface="Calibri Light"/>
              </a:rPr>
              <a:t>(BOW)</a:t>
            </a:r>
            <a:endParaRPr lang="en-US" sz="2800" dirty="0">
              <a:solidFill>
                <a:srgbClr val="FFFFFF"/>
              </a:solidFill>
            </a:endParaRPr>
          </a:p>
        </p:txBody>
      </p:sp>
      <p:sp useBgFill="1">
        <p:nvSpPr>
          <p:cNvPr id="13" name="Rectangle 12">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91E8FE-2BC0-405F-9B84-E8E77CBA02D3}"/>
              </a:ext>
            </a:extLst>
          </p:cNvPr>
          <p:cNvSpPr>
            <a:spLocks noGrp="1"/>
          </p:cNvSpPr>
          <p:nvPr>
            <p:ph idx="1"/>
          </p:nvPr>
        </p:nvSpPr>
        <p:spPr>
          <a:xfrm>
            <a:off x="4821898" y="643466"/>
            <a:ext cx="5827472" cy="5571067"/>
          </a:xfrm>
        </p:spPr>
        <p:txBody>
          <a:bodyPr>
            <a:normAutofit/>
          </a:bodyPr>
          <a:lstStyle/>
          <a:p>
            <a:r>
              <a:rPr lang="en-US" sz="4400" dirty="0">
                <a:latin typeface="Calibri Light" panose="020F0302020204030204" pitchFamily="34" charset="0"/>
                <a:cs typeface="Calibri Light" panose="020F0302020204030204" pitchFamily="34" charset="0"/>
              </a:rPr>
              <a:t>Conutvectorizer </a:t>
            </a:r>
          </a:p>
          <a:p>
            <a:pPr marL="0" indent="0">
              <a:buNone/>
            </a:pPr>
            <a:r>
              <a:rPr lang="en-US" sz="4000" dirty="0">
                <a:latin typeface="Calibri Light" panose="020F0302020204030204" pitchFamily="34" charset="0"/>
                <a:cs typeface="Calibri Light" panose="020F0302020204030204" pitchFamily="34" charset="0"/>
              </a:rPr>
              <a:t>(1-gram, 2-gram, 3-gram)</a:t>
            </a:r>
          </a:p>
          <a:p>
            <a:r>
              <a:rPr lang="en-US" sz="4400" dirty="0">
                <a:latin typeface="Calibri Light" panose="020F0302020204030204" pitchFamily="34" charset="0"/>
                <a:cs typeface="Calibri Light" panose="020F0302020204030204" pitchFamily="34" charset="0"/>
              </a:rPr>
              <a:t>TF-IDF </a:t>
            </a:r>
          </a:p>
          <a:p>
            <a:pPr marL="0" indent="0">
              <a:buNone/>
            </a:pPr>
            <a:r>
              <a:rPr lang="en-US" sz="4000" dirty="0">
                <a:latin typeface="Calibri Light" panose="020F0302020204030204" pitchFamily="34" charset="0"/>
                <a:cs typeface="Calibri Light" panose="020F0302020204030204" pitchFamily="34" charset="0"/>
              </a:rPr>
              <a:t>(1-gram, 2-gram, 3-gram)</a:t>
            </a:r>
          </a:p>
        </p:txBody>
      </p:sp>
      <p:pic>
        <p:nvPicPr>
          <p:cNvPr id="8" name="Picture 2" descr="كلية الحاسبات FCIT# (@FCITKAU) | Twitter">
            <a:extLst>
              <a:ext uri="{FF2B5EF4-FFF2-40B4-BE49-F238E27FC236}">
                <a16:creationId xmlns:a16="http://schemas.microsoft.com/office/drawing/2014/main" id="{9366903C-5B8F-442E-94A4-1C520B035D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94697" y="5473065"/>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063177C6-1AF3-4073-A7FC-F857286BA655}"/>
              </a:ext>
            </a:extLst>
          </p:cNvPr>
          <p:cNvSpPr>
            <a:spLocks noGrp="1"/>
          </p:cNvSpPr>
          <p:nvPr>
            <p:ph type="sldNum" sz="quarter" idx="12"/>
          </p:nvPr>
        </p:nvSpPr>
        <p:spPr/>
        <p:txBody>
          <a:bodyPr>
            <a:normAutofit fontScale="92500" lnSpcReduction="10000"/>
          </a:bodyPr>
          <a:lstStyle/>
          <a:p>
            <a:r>
              <a:rPr lang="en-US"/>
              <a:t>8</a:t>
            </a:r>
            <a:r>
              <a:rPr lang="en-US">
                <a:ea typeface="+mn-lt"/>
                <a:cs typeface="+mn-lt"/>
              </a:rPr>
              <a:t>/24</a:t>
            </a:r>
            <a:endParaRPr lang="en-US"/>
          </a:p>
        </p:txBody>
      </p:sp>
    </p:spTree>
    <p:extLst>
      <p:ext uri="{BB962C8B-B14F-4D97-AF65-F5344CB8AC3E}">
        <p14:creationId xmlns:p14="http://schemas.microsoft.com/office/powerpoint/2010/main" val="8598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3F9D-07B0-4341-934C-4DB7122C92E0}"/>
              </a:ext>
            </a:extLst>
          </p:cNvPr>
          <p:cNvSpPr>
            <a:spLocks noGrp="1"/>
          </p:cNvSpPr>
          <p:nvPr>
            <p:ph type="title"/>
          </p:nvPr>
        </p:nvSpPr>
        <p:spPr/>
        <p:txBody>
          <a:bodyPr>
            <a:normAutofit/>
          </a:bodyPr>
          <a:lstStyle/>
          <a:p>
            <a:r>
              <a:rPr lang="en-US" sz="7200">
                <a:latin typeface="Calibri Light" panose="020F0302020204030204" pitchFamily="34" charset="0"/>
                <a:cs typeface="Calibri Light" panose="020F0302020204030204" pitchFamily="34" charset="0"/>
              </a:rPr>
              <a:t>countvectorizer</a:t>
            </a:r>
          </a:p>
        </p:txBody>
      </p:sp>
      <p:sp>
        <p:nvSpPr>
          <p:cNvPr id="3" name="Content Placeholder 2">
            <a:extLst>
              <a:ext uri="{FF2B5EF4-FFF2-40B4-BE49-F238E27FC236}">
                <a16:creationId xmlns:a16="http://schemas.microsoft.com/office/drawing/2014/main" id="{4E32CF49-98AD-43C2-8461-3D2654900AFD}"/>
              </a:ext>
            </a:extLst>
          </p:cNvPr>
          <p:cNvSpPr>
            <a:spLocks noGrp="1"/>
          </p:cNvSpPr>
          <p:nvPr>
            <p:ph idx="1"/>
          </p:nvPr>
        </p:nvSpPr>
        <p:spPr/>
        <p:txBody>
          <a:bodyPr/>
          <a:lstStyle/>
          <a:p>
            <a:pPr marL="0" indent="0">
              <a:buNone/>
            </a:pPr>
            <a:r>
              <a:rPr lang="en-US" sz="2000">
                <a:latin typeface="Calibri Light" panose="020F0302020204030204" pitchFamily="34" charset="0"/>
                <a:ea typeface="+mn-lt"/>
                <a:cs typeface="Calibri Light" panose="020F0302020204030204" pitchFamily="34" charset="0"/>
              </a:rPr>
              <a:t>Is Count the number of times each word appears in a document</a:t>
            </a:r>
            <a:endParaRPr lang="en-US" sz="2000">
              <a:solidFill>
                <a:srgbClr val="371F32">
                  <a:alpha val="70000"/>
                </a:srgbClr>
              </a:solidFill>
              <a:latin typeface="Calibri Light" panose="020F0302020204030204" pitchFamily="34" charset="0"/>
              <a:ea typeface="+mn-lt"/>
              <a:cs typeface="Calibri Light" panose="020F0302020204030204" pitchFamily="34" charset="0"/>
            </a:endParaRPr>
          </a:p>
          <a:p>
            <a:pPr marL="0" indent="0">
              <a:buNone/>
            </a:pPr>
            <a:r>
              <a:rPr lang="en-US">
                <a:latin typeface="Calibri Light" panose="020F0302020204030204" pitchFamily="34" charset="0"/>
                <a:cs typeface="Calibri Light" panose="020F0302020204030204" pitchFamily="34" charset="0"/>
              </a:rPr>
              <a:t>Example : </a:t>
            </a:r>
          </a:p>
          <a:p>
            <a:pPr marL="0" indent="0">
              <a:buNone/>
            </a:pPr>
            <a:r>
              <a:rPr lang="en-US" sz="1600">
                <a:latin typeface="Calibri Light" panose="020F0302020204030204" pitchFamily="34" charset="0"/>
                <a:cs typeface="Calibri Light" panose="020F0302020204030204" pitchFamily="34" charset="0"/>
              </a:rPr>
              <a:t>“this book is good”, “this movie is bad”, “the app is not good”.</a:t>
            </a:r>
          </a:p>
          <a:p>
            <a:pPr marL="0" indent="0">
              <a:buNone/>
            </a:pPr>
            <a:r>
              <a:rPr lang="en-US" sz="1600">
                <a:latin typeface="Calibri Light" panose="020F0302020204030204" pitchFamily="34" charset="0"/>
                <a:cs typeface="Calibri Light" panose="020F0302020204030204" pitchFamily="34" charset="0"/>
              </a:rPr>
              <a:t>“this book is good”</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sz="1600">
                <a:latin typeface="Calibri Light" panose="020F0302020204030204" pitchFamily="34" charset="0"/>
                <a:cs typeface="Calibri Light" panose="020F0302020204030204" pitchFamily="34" charset="0"/>
              </a:rPr>
              <a:t>“this movie is bad”</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sz="1600">
                <a:latin typeface="Calibri Light" panose="020F0302020204030204" pitchFamily="34" charset="0"/>
                <a:cs typeface="Calibri Light" panose="020F0302020204030204" pitchFamily="34" charset="0"/>
              </a:rPr>
              <a:t>“the app is not good”</a:t>
            </a:r>
          </a:p>
          <a:p>
            <a:pPr marL="0" indent="0">
              <a:buNone/>
            </a:pPr>
            <a:endParaRPr lang="en-US">
              <a:latin typeface="Calibri Light" panose="020F0302020204030204" pitchFamily="34" charset="0"/>
              <a:cs typeface="Calibri Light" panose="020F0302020204030204" pitchFamily="34" charset="0"/>
            </a:endParaRPr>
          </a:p>
          <a:p>
            <a:pPr marL="0" indent="0">
              <a:buNone/>
            </a:pPr>
            <a:endParaRPr lang="en-US"/>
          </a:p>
        </p:txBody>
      </p:sp>
      <p:pic>
        <p:nvPicPr>
          <p:cNvPr id="6" name="Picture 5">
            <a:extLst>
              <a:ext uri="{FF2B5EF4-FFF2-40B4-BE49-F238E27FC236}">
                <a16:creationId xmlns:a16="http://schemas.microsoft.com/office/drawing/2014/main" id="{2DB8CF24-3D3A-4E23-B512-D93550791A3D}"/>
              </a:ext>
            </a:extLst>
          </p:cNvPr>
          <p:cNvPicPr>
            <a:picLocks noChangeAspect="1"/>
          </p:cNvPicPr>
          <p:nvPr/>
        </p:nvPicPr>
        <p:blipFill>
          <a:blip r:embed="rId2"/>
          <a:stretch>
            <a:fillRect/>
          </a:stretch>
        </p:blipFill>
        <p:spPr>
          <a:xfrm>
            <a:off x="1258419" y="3561821"/>
            <a:ext cx="6858000" cy="514350"/>
          </a:xfrm>
          <a:prstGeom prst="rect">
            <a:avLst/>
          </a:prstGeom>
        </p:spPr>
      </p:pic>
      <p:pic>
        <p:nvPicPr>
          <p:cNvPr id="8" name="Picture 7">
            <a:extLst>
              <a:ext uri="{FF2B5EF4-FFF2-40B4-BE49-F238E27FC236}">
                <a16:creationId xmlns:a16="http://schemas.microsoft.com/office/drawing/2014/main" id="{1AEEDD8F-7B9D-4392-93FF-0591B4162FEF}"/>
              </a:ext>
            </a:extLst>
          </p:cNvPr>
          <p:cNvPicPr>
            <a:picLocks noChangeAspect="1"/>
          </p:cNvPicPr>
          <p:nvPr/>
        </p:nvPicPr>
        <p:blipFill>
          <a:blip r:embed="rId3"/>
          <a:stretch>
            <a:fillRect/>
          </a:stretch>
        </p:blipFill>
        <p:spPr>
          <a:xfrm>
            <a:off x="1258419" y="4479439"/>
            <a:ext cx="6838950" cy="476250"/>
          </a:xfrm>
          <a:prstGeom prst="rect">
            <a:avLst/>
          </a:prstGeom>
        </p:spPr>
      </p:pic>
      <p:pic>
        <p:nvPicPr>
          <p:cNvPr id="10" name="Picture 9">
            <a:extLst>
              <a:ext uri="{FF2B5EF4-FFF2-40B4-BE49-F238E27FC236}">
                <a16:creationId xmlns:a16="http://schemas.microsoft.com/office/drawing/2014/main" id="{F5255246-5901-4073-95A7-80740F8F29BE}"/>
              </a:ext>
            </a:extLst>
          </p:cNvPr>
          <p:cNvPicPr>
            <a:picLocks noChangeAspect="1"/>
          </p:cNvPicPr>
          <p:nvPr/>
        </p:nvPicPr>
        <p:blipFill>
          <a:blip r:embed="rId4"/>
          <a:stretch>
            <a:fillRect/>
          </a:stretch>
        </p:blipFill>
        <p:spPr>
          <a:xfrm>
            <a:off x="1258419" y="5358957"/>
            <a:ext cx="6896100" cy="476250"/>
          </a:xfrm>
          <a:prstGeom prst="rect">
            <a:avLst/>
          </a:prstGeom>
        </p:spPr>
      </p:pic>
      <p:pic>
        <p:nvPicPr>
          <p:cNvPr id="11" name="Picture 2" descr="كلية الحاسبات FCIT# (@FCITKAU) | Twitter">
            <a:extLst>
              <a:ext uri="{FF2B5EF4-FFF2-40B4-BE49-F238E27FC236}">
                <a16:creationId xmlns:a16="http://schemas.microsoft.com/office/drawing/2014/main" id="{5936125F-EE48-4091-A647-EA6378342BE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94697" y="5473065"/>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1E0697F3-23B2-4F93-857D-F4ACD0FFCAAE}"/>
              </a:ext>
            </a:extLst>
          </p:cNvPr>
          <p:cNvSpPr>
            <a:spLocks noGrp="1"/>
          </p:cNvSpPr>
          <p:nvPr>
            <p:ph type="sldNum" sz="quarter" idx="12"/>
          </p:nvPr>
        </p:nvSpPr>
        <p:spPr/>
        <p:txBody>
          <a:bodyPr>
            <a:normAutofit fontScale="92500" lnSpcReduction="10000"/>
          </a:bodyPr>
          <a:lstStyle/>
          <a:p>
            <a:r>
              <a:rPr lang="en-US"/>
              <a:t>9</a:t>
            </a:r>
            <a:r>
              <a:rPr lang="en-US">
                <a:ea typeface="+mn-lt"/>
                <a:cs typeface="+mn-lt"/>
              </a:rPr>
              <a:t>/24</a:t>
            </a:r>
            <a:endParaRPr lang="en-US"/>
          </a:p>
        </p:txBody>
      </p:sp>
    </p:spTree>
    <p:extLst>
      <p:ext uri="{BB962C8B-B14F-4D97-AF65-F5344CB8AC3E}">
        <p14:creationId xmlns:p14="http://schemas.microsoft.com/office/powerpoint/2010/main" val="318615871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1003</Words>
  <Application>Microsoft Office PowerPoint</Application>
  <PresentationFormat>Widescreen</PresentationFormat>
  <Paragraphs>160</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Abadi</vt:lpstr>
      <vt:lpstr>Arial</vt:lpstr>
      <vt:lpstr>Calibri</vt:lpstr>
      <vt:lpstr>Calibri Light</vt:lpstr>
      <vt:lpstr>Century Schoolbook</vt:lpstr>
      <vt:lpstr>Symbol</vt:lpstr>
      <vt:lpstr>Wingdings 2</vt:lpstr>
      <vt:lpstr>View</vt:lpstr>
      <vt:lpstr>Arabic Sentiments Analysis</vt:lpstr>
      <vt:lpstr>Content</vt:lpstr>
      <vt:lpstr>Tittle and project aims</vt:lpstr>
      <vt:lpstr>Problem definition</vt:lpstr>
      <vt:lpstr>Suggested solution</vt:lpstr>
      <vt:lpstr>Arabic sentiments analysis architecture </vt:lpstr>
      <vt:lpstr>Data preprocessing </vt:lpstr>
      <vt:lpstr>Text conversion to number (BOW)</vt:lpstr>
      <vt:lpstr>countvectorizer</vt:lpstr>
      <vt:lpstr>TF-IDF</vt:lpstr>
      <vt:lpstr>The difference between 1-gram, 2-gram and 3-gram</vt:lpstr>
      <vt:lpstr>training</vt:lpstr>
      <vt:lpstr>testing</vt:lpstr>
      <vt:lpstr>Milestones of the project</vt:lpstr>
      <vt:lpstr>Project  Schedule </vt:lpstr>
      <vt:lpstr>Phase 1..(Planning)</vt:lpstr>
      <vt:lpstr>Phase 2..(preprocessing)</vt:lpstr>
      <vt:lpstr>Phase 3..(Executing &amp; testing)</vt:lpstr>
      <vt:lpstr>Phase 4..(Design GUI)</vt:lpstr>
      <vt:lpstr>Phase 6..(Closing)</vt:lpstr>
      <vt:lpstr>Project Timeline</vt:lpstr>
      <vt:lpstr>Literature Search and Bibliography</vt:lpstr>
      <vt:lpstr>Equipment or software will be used</vt:lpstr>
      <vt:lpstr>What do we intend to carry out in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TF gam3r</dc:creator>
  <cp:lastModifiedBy>FARIS ADEL EID ALAHMADI</cp:lastModifiedBy>
  <cp:revision>2</cp:revision>
  <dcterms:created xsi:type="dcterms:W3CDTF">2021-03-02T13:56:36Z</dcterms:created>
  <dcterms:modified xsi:type="dcterms:W3CDTF">2021-03-03T18:48:39Z</dcterms:modified>
</cp:coreProperties>
</file>