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handoutMasterIdLst>
    <p:handoutMasterId r:id="rId30"/>
  </p:handoutMasterIdLst>
  <p:sldIdLst>
    <p:sldId id="256" r:id="rId2"/>
    <p:sldId id="280" r:id="rId3"/>
    <p:sldId id="281" r:id="rId4"/>
    <p:sldId id="296" r:id="rId5"/>
    <p:sldId id="282" r:id="rId6"/>
    <p:sldId id="297" r:id="rId7"/>
    <p:sldId id="301" r:id="rId8"/>
    <p:sldId id="283" r:id="rId9"/>
    <p:sldId id="284" r:id="rId10"/>
    <p:sldId id="285" r:id="rId11"/>
    <p:sldId id="286" r:id="rId12"/>
    <p:sldId id="298" r:id="rId13"/>
    <p:sldId id="299" r:id="rId14"/>
    <p:sldId id="287" r:id="rId15"/>
    <p:sldId id="300" r:id="rId16"/>
    <p:sldId id="302" r:id="rId17"/>
    <p:sldId id="303" r:id="rId18"/>
    <p:sldId id="304" r:id="rId19"/>
    <p:sldId id="305" r:id="rId20"/>
    <p:sldId id="288" r:id="rId21"/>
    <p:sldId id="306" r:id="rId22"/>
    <p:sldId id="307" r:id="rId23"/>
    <p:sldId id="308" r:id="rId24"/>
    <p:sldId id="292" r:id="rId25"/>
    <p:sldId id="309" r:id="rId26"/>
    <p:sldId id="294" r:id="rId27"/>
    <p:sldId id="29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838" dt="2021-04-10T17:58:32.603"/>
    <p1510:client id="{16CEA01C-52ED-F9DE-2B01-CE4FF6075522}" v="180" dt="2021-04-09T18:00:14.679"/>
    <p1510:client id="{33FE9EB3-2C2E-9B7F-BD87-27C1759A0536}" v="139" dt="2021-04-10T16:05:23.240"/>
    <p1510:client id="{B9C8A82F-9CBB-040C-9A0E-A31CC7EFA679}" v="4" dt="2021-04-10T16:08:12.946"/>
    <p1510:client id="{FDF6FD23-2B25-4883-936B-78FB6953D4C9}" v="951" dt="2021-04-10T18:09:19.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56" d="100"/>
          <a:sy n="156" d="100"/>
        </p:scale>
        <p:origin x="34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9F57C2-2295-4E80-A298-1C1A3BD420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B21D330-85FC-45BD-93A8-C399755CA5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C49A2E-3E8F-449A-9B60-F71B1F0AFFDF}" type="datetimeFigureOut">
              <a:rPr lang="en-US" smtClean="0"/>
              <a:t>4/12/2021</a:t>
            </a:fld>
            <a:endParaRPr lang="en-US"/>
          </a:p>
        </p:txBody>
      </p:sp>
      <p:sp>
        <p:nvSpPr>
          <p:cNvPr id="4" name="Footer Placeholder 3">
            <a:extLst>
              <a:ext uri="{FF2B5EF4-FFF2-40B4-BE49-F238E27FC236}">
                <a16:creationId xmlns:a16="http://schemas.microsoft.com/office/drawing/2014/main" id="{B72319D2-20D2-4445-8B83-FE1C173E72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BB36CB-82CA-45A6-9C76-F62578CE9E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333BEB-147F-487A-9B94-A0159E68836C}" type="slidenum">
              <a:rPr lang="en-US" smtClean="0"/>
              <a:t>‹#›</a:t>
            </a:fld>
            <a:endParaRPr lang="en-US"/>
          </a:p>
        </p:txBody>
      </p:sp>
    </p:spTree>
    <p:extLst>
      <p:ext uri="{BB962C8B-B14F-4D97-AF65-F5344CB8AC3E}">
        <p14:creationId xmlns:p14="http://schemas.microsoft.com/office/powerpoint/2010/main" val="16671767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93EF8-DE94-43F1-98D0-16229794FA99}"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518C5-1789-43CC-A62D-537CDF36DBEC}" type="slidenum">
              <a:rPr lang="en-US" smtClean="0"/>
              <a:t>‹#›</a:t>
            </a:fld>
            <a:endParaRPr lang="en-US"/>
          </a:p>
        </p:txBody>
      </p:sp>
    </p:spTree>
    <p:extLst>
      <p:ext uri="{BB962C8B-B14F-4D97-AF65-F5344CB8AC3E}">
        <p14:creationId xmlns:p14="http://schemas.microsoft.com/office/powerpoint/2010/main" val="25999459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F518C5-1789-43CC-A62D-537CDF36DBEC}" type="slidenum">
              <a:rPr lang="en-US" smtClean="0"/>
              <a:t>26</a:t>
            </a:fld>
            <a:endParaRPr lang="en-US"/>
          </a:p>
        </p:txBody>
      </p:sp>
    </p:spTree>
    <p:extLst>
      <p:ext uri="{BB962C8B-B14F-4D97-AF65-F5344CB8AC3E}">
        <p14:creationId xmlns:p14="http://schemas.microsoft.com/office/powerpoint/2010/main" val="7880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7C66D2-D2C7-4FD6-9F64-9F9EE0D7E291}" type="datetime1">
              <a:rPr lang="en-US" smtClean="0"/>
              <a:t>4/12/2021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9447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42B216-A705-406A-8AAF-5FABD208C88B}" type="datetime1">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14779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7D1E9536-A25D-4509-BED4-2435261F3D55}" type="datetime1">
              <a:rPr lang="en-US" smtClean="0"/>
              <a:t>4/12/2021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34104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0837F-42A7-4489-86CA-82976D6D69B0}" type="datetime1">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3936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1658E9B9-9B47-4137-B976-A25E06A9F29E}" type="datetime1">
              <a:rPr lang="en-US" smtClean="0"/>
              <a:t>4/12/2021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8154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F8D8C7F9-B81E-4BAA-B8C9-FD762CF4E5A6}" type="datetime1">
              <a:rPr lang="en-US" smtClean="0"/>
              <a:t>4/12/2021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949905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FFBC7EDB-53DD-44BC-8F04-2CF28886A195}" type="datetime1">
              <a:rPr lang="en-US" smtClean="0"/>
              <a:t>4/12/2021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0714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BD5CDF66-4D7A-4F29-BDFC-1837516E5A51}" type="datetime1">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3949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CE27B41-3F28-431E-A9AD-E55E3FED93A5}" type="datetime1">
              <a:rPr lang="en-US" smtClean="0"/>
              <a:t>4/12/2021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8683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EEA97B-BAC0-45B4-A950-7C82B01F9A6F}" type="datetime1">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548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7D7B6A92-F8CD-42AF-8028-2ECCD71C2185}" type="datetime1">
              <a:rPr lang="en-US" smtClean="0"/>
              <a:t>4/12/2021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1383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799B620E-E92D-4778-AFD7-0A9C52C0F3C9}" type="datetime1">
              <a:rPr lang="en-US" smtClean="0"/>
              <a:t>4/12/2021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9040976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9" name="Rectangle 9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0" name="Group 9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2037374" y="1263404"/>
            <a:ext cx="8247189" cy="3115075"/>
          </a:xfrm>
        </p:spPr>
        <p:txBody>
          <a:bodyPr>
            <a:normAutofit/>
          </a:bodyPr>
          <a:lstStyle/>
          <a:p>
            <a:pPr algn="l"/>
            <a:r>
              <a:rPr lang="en-US" sz="7200" dirty="0">
                <a:solidFill>
                  <a:schemeClr val="accent1"/>
                </a:solidFill>
                <a:latin typeface="Abadi"/>
                <a:cs typeface="Calibri Light"/>
              </a:rPr>
              <a:t>Arabic Sentiments Analysis</a:t>
            </a:r>
            <a:endParaRPr lang="en-US" sz="7200" dirty="0">
              <a:solidFill>
                <a:schemeClr val="accent1"/>
              </a:solidFill>
              <a:cs typeface="Calibri Light" panose="020F0302020204030204"/>
            </a:endParaRPr>
          </a:p>
        </p:txBody>
      </p:sp>
      <p:sp>
        <p:nvSpPr>
          <p:cNvPr id="3" name="Subtitle 2"/>
          <p:cNvSpPr>
            <a:spLocks noGrp="1"/>
          </p:cNvSpPr>
          <p:nvPr>
            <p:ph type="subTitle" idx="1"/>
          </p:nvPr>
        </p:nvSpPr>
        <p:spPr>
          <a:xfrm>
            <a:off x="2037374" y="4560432"/>
            <a:ext cx="8300202" cy="1228171"/>
          </a:xfrm>
        </p:spPr>
        <p:txBody>
          <a:bodyPr vert="horz" lIns="91440" tIns="0" rIns="91440" bIns="45720" rtlCol="0">
            <a:normAutofit/>
          </a:bodyPr>
          <a:lstStyle/>
          <a:p>
            <a:pPr algn="l"/>
            <a:r>
              <a:rPr lang="en-US" sz="2400">
                <a:solidFill>
                  <a:schemeClr val="tx1"/>
                </a:solidFill>
                <a:effectLst>
                  <a:outerShdw blurRad="50800" dist="38100" dir="5400000" algn="t" rotWithShape="0">
                    <a:prstClr val="black">
                      <a:alpha val="40000"/>
                    </a:prstClr>
                  </a:outerShdw>
                </a:effectLst>
                <a:latin typeface="Abadi"/>
                <a:cs typeface="Calibri Light"/>
              </a:rPr>
              <a:t>Supervised by: </a:t>
            </a:r>
            <a:endParaRPr lang="en-US" sz="2400">
              <a:solidFill>
                <a:schemeClr val="tx1"/>
              </a:solidFill>
              <a:effectLst>
                <a:outerShdw blurRad="50800" dist="38100" dir="5400000" algn="t" rotWithShape="0">
                  <a:prstClr val="black">
                    <a:alpha val="40000"/>
                  </a:prstClr>
                </a:outerShdw>
              </a:effectLst>
              <a:latin typeface="Abadi"/>
              <a:cs typeface="Calibri Light" panose="020F0302020204030204" pitchFamily="34" charset="0"/>
            </a:endParaRPr>
          </a:p>
          <a:p>
            <a:pPr algn="l"/>
            <a:r>
              <a:rPr lang="en-US" sz="2400">
                <a:solidFill>
                  <a:schemeClr val="tx1"/>
                </a:solidFill>
                <a:effectLst>
                  <a:outerShdw blurRad="50800" dist="38100" dir="5400000" algn="t" rotWithShape="0">
                    <a:prstClr val="black">
                      <a:alpha val="40000"/>
                    </a:prstClr>
                  </a:outerShdw>
                </a:effectLst>
                <a:latin typeface="Abadi"/>
                <a:cs typeface="Calibri Light"/>
              </a:rPr>
              <a:t>Ali Alkhathlan</a:t>
            </a:r>
          </a:p>
        </p:txBody>
      </p:sp>
      <p:sp>
        <p:nvSpPr>
          <p:cNvPr id="117" name="Isosceles Triangle 11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2" descr="كلية الحاسبات FCIT# (@FCITKAU) | Twitter">
            <a:extLst>
              <a:ext uri="{FF2B5EF4-FFF2-40B4-BE49-F238E27FC236}">
                <a16:creationId xmlns:a16="http://schemas.microsoft.com/office/drawing/2014/main" id="{F75CDC6C-5F20-4513-BAF8-C8A2EBC1B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3030" y="4609271"/>
            <a:ext cx="2235997" cy="223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latin typeface="Calibri Light"/>
                <a:ea typeface="+mj-lt"/>
                <a:cs typeface="+mj-lt"/>
              </a:rPr>
              <a:t>Text conversion to numbers</a:t>
            </a:r>
            <a:endParaRPr lang="en-US" sz="4400">
              <a:solidFill>
                <a:schemeClr val="tx1"/>
              </a:solidFill>
              <a:latin typeface="Calibri Light"/>
              <a:ea typeface="+mj-lt"/>
              <a:cs typeface="+mj-lt"/>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4983164" y="960120"/>
            <a:ext cx="5511800" cy="4171278"/>
          </a:xfrm>
        </p:spPr>
        <p:txBody>
          <a:bodyPr>
            <a:normAutofit/>
          </a:bodyPr>
          <a:lstStyle/>
          <a:p>
            <a:pPr marL="0" indent="0">
              <a:buNone/>
            </a:pPr>
            <a:r>
              <a:rPr lang="en-US">
                <a:latin typeface="+mj-lt"/>
              </a:rPr>
              <a:t>Bag Of Words (BOW) approach </a:t>
            </a:r>
          </a:p>
          <a:p>
            <a:r>
              <a:rPr lang="en-US">
                <a:latin typeface="+mj-lt"/>
              </a:rPr>
              <a:t>CountVectorizer</a:t>
            </a:r>
            <a:endParaRPr lang="en-US">
              <a:latin typeface="+mj-lt"/>
              <a:cs typeface="Calibri Light"/>
            </a:endParaRPr>
          </a:p>
          <a:p>
            <a:r>
              <a:rPr lang="en-US">
                <a:latin typeface="+mj-lt"/>
              </a:rPr>
              <a:t>TF-IDF</a:t>
            </a:r>
            <a:endParaRPr lang="en-US">
              <a:latin typeface="+mj-lt"/>
              <a:cs typeface="Calibri Light" panose="020F0302020204030204"/>
            </a:endParaRPr>
          </a:p>
        </p:txBody>
      </p:sp>
      <p:pic>
        <p:nvPicPr>
          <p:cNvPr id="33" name="Picture 2" descr="كلية الحاسبات FCIT# (@FCITKAU) | Twitter">
            <a:extLst>
              <a:ext uri="{FF2B5EF4-FFF2-40B4-BE49-F238E27FC236}">
                <a16:creationId xmlns:a16="http://schemas.microsoft.com/office/drawing/2014/main" id="{7A75129F-0060-468E-B98C-36F254467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8174" y="43714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855BE89-438B-435F-B603-1C8F79A27DD5}"/>
              </a:ext>
            </a:extLst>
          </p:cNvPr>
          <p:cNvSpPr>
            <a:spLocks noGrp="1"/>
          </p:cNvSpPr>
          <p:nvPr>
            <p:ph type="sldNum" sz="quarter" idx="12"/>
          </p:nvPr>
        </p:nvSpPr>
        <p:spPr/>
        <p:txBody>
          <a:bodyPr/>
          <a:lstStyle/>
          <a:p>
            <a:fld id="{6D22F896-40B5-4ADD-8801-0D06FADFA095}" type="slidenum">
              <a:rPr lang="en-US" smtClean="0"/>
              <a:pPr/>
              <a:t>10</a:t>
            </a:fld>
            <a:r>
              <a:rPr lang="en-US" dirty="0"/>
              <a:t>-27</a:t>
            </a:r>
          </a:p>
        </p:txBody>
      </p:sp>
    </p:spTree>
    <p:extLst>
      <p:ext uri="{BB962C8B-B14F-4D97-AF65-F5344CB8AC3E}">
        <p14:creationId xmlns:p14="http://schemas.microsoft.com/office/powerpoint/2010/main" val="143950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p:txBody>
          <a:bodyPr/>
          <a:lstStyle/>
          <a:p>
            <a:r>
              <a:rPr lang="en-US" b="1" dirty="0">
                <a:latin typeface="Calibri Light"/>
                <a:ea typeface="+mj-lt"/>
                <a:cs typeface="+mj-lt"/>
              </a:rPr>
              <a:t>CountVectorizer</a:t>
            </a:r>
            <a:endParaRPr lang="en-US" dirty="0">
              <a:latin typeface="Calibri Light"/>
              <a:ea typeface="+mj-lt"/>
              <a:cs typeface="+mj-lt"/>
            </a:endParaRPr>
          </a:p>
        </p:txBody>
      </p: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5021496" y="804689"/>
            <a:ext cx="6281873" cy="5248622"/>
          </a:xfrm>
        </p:spPr>
        <p:txBody>
          <a:bodyPr/>
          <a:lstStyle/>
          <a:p>
            <a:pPr marL="0" indent="0">
              <a:buNone/>
            </a:pPr>
            <a:r>
              <a:rPr lang="en-US" dirty="0">
                <a:latin typeface="Calibri Light" panose="020F0302020204030204" pitchFamily="34" charset="0"/>
                <a:ea typeface="+mn-lt"/>
                <a:cs typeface="Calibri Light" panose="020F0302020204030204" pitchFamily="34" charset="0"/>
              </a:rPr>
              <a:t>Is Count the number of times each word appears in a document</a:t>
            </a:r>
            <a:endParaRPr lang="en-US" dirty="0">
              <a:solidFill>
                <a:srgbClr val="371F32">
                  <a:alpha val="70000"/>
                </a:srgbClr>
              </a:solidFill>
              <a:latin typeface="Calibri Light" panose="020F0302020204030204" pitchFamily="34" charset="0"/>
              <a:ea typeface="+mn-lt"/>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Example : </a:t>
            </a:r>
          </a:p>
          <a:p>
            <a:pPr marL="0" indent="0">
              <a:buNone/>
            </a:pPr>
            <a:r>
              <a:rPr lang="en-US" dirty="0">
                <a:latin typeface="Calibri Light" panose="020F0302020204030204" pitchFamily="34" charset="0"/>
                <a:cs typeface="Calibri Light" panose="020F0302020204030204" pitchFamily="34" charset="0"/>
              </a:rPr>
              <a:t>“this book is good”, “this movie is bad”, “the app is not good”.</a:t>
            </a:r>
          </a:p>
          <a:p>
            <a:pPr marL="0" indent="0">
              <a:buNone/>
            </a:pPr>
            <a:r>
              <a:rPr lang="en-US" dirty="0">
                <a:latin typeface="Calibri Light" panose="020F0302020204030204" pitchFamily="34" charset="0"/>
                <a:cs typeface="Calibri Light" panose="020F0302020204030204" pitchFamily="34" charset="0"/>
              </a:rPr>
              <a:t>“this book is good”</a:t>
            </a:r>
          </a:p>
          <a:p>
            <a:pPr marL="0" indent="0">
              <a:buNone/>
            </a:pPr>
            <a:endParaRPr lang="en-US" dirty="0">
              <a:latin typeface="Calibri Light" panose="020F0302020204030204" pitchFamily="34" charset="0"/>
              <a:cs typeface="Calibri Light" panose="020F0302020204030204" pitchFamily="34" charset="0"/>
            </a:endParaRPr>
          </a:p>
          <a:p>
            <a:pPr marL="0" indent="0">
              <a:buNone/>
            </a:pPr>
            <a:r>
              <a:rPr lang="en-US" sz="1800" dirty="0">
                <a:latin typeface="Calibri Light" panose="020F0302020204030204" pitchFamily="34" charset="0"/>
                <a:cs typeface="Calibri Light" panose="020F0302020204030204" pitchFamily="34" charset="0"/>
              </a:rPr>
              <a:t>“this movie is bad”</a:t>
            </a:r>
          </a:p>
          <a:p>
            <a:pPr marL="0" indent="0">
              <a:buNone/>
            </a:pPr>
            <a:endParaRPr lang="en-US" dirty="0">
              <a:latin typeface="Calibri Light" panose="020F0302020204030204" pitchFamily="34" charset="0"/>
              <a:cs typeface="Calibri Light" panose="020F0302020204030204" pitchFamily="34" charset="0"/>
            </a:endParaRPr>
          </a:p>
          <a:p>
            <a:pPr marL="0" indent="0">
              <a:buNone/>
            </a:pPr>
            <a:r>
              <a:rPr lang="en-US" sz="1800" dirty="0">
                <a:latin typeface="Calibri Light" panose="020F0302020204030204" pitchFamily="34" charset="0"/>
                <a:cs typeface="Calibri Light" panose="020F0302020204030204" pitchFamily="34" charset="0"/>
              </a:rPr>
              <a:t>“the app is not good”</a:t>
            </a:r>
          </a:p>
          <a:p>
            <a:pPr marL="0" indent="0">
              <a:buNone/>
            </a:pPr>
            <a:endParaRPr lang="en-US" dirty="0">
              <a:latin typeface="Calibri Light" panose="020F0302020204030204" pitchFamily="34" charset="0"/>
              <a:cs typeface="Calibri Light" panose="020F0302020204030204" pitchFamily="34" charset="0"/>
            </a:endParaRPr>
          </a:p>
          <a:p>
            <a:endParaRPr lang="en-US" dirty="0"/>
          </a:p>
        </p:txBody>
      </p:sp>
      <p:pic>
        <p:nvPicPr>
          <p:cNvPr id="5" name="Picture 4">
            <a:extLst>
              <a:ext uri="{FF2B5EF4-FFF2-40B4-BE49-F238E27FC236}">
                <a16:creationId xmlns:a16="http://schemas.microsoft.com/office/drawing/2014/main" id="{891A24F3-E76B-40C4-9FFF-00C242302864}"/>
              </a:ext>
            </a:extLst>
          </p:cNvPr>
          <p:cNvPicPr>
            <a:picLocks noChangeAspect="1"/>
          </p:cNvPicPr>
          <p:nvPr/>
        </p:nvPicPr>
        <p:blipFill>
          <a:blip r:embed="rId2"/>
          <a:stretch>
            <a:fillRect/>
          </a:stretch>
        </p:blipFill>
        <p:spPr>
          <a:xfrm>
            <a:off x="5034452" y="2973397"/>
            <a:ext cx="6858000" cy="514350"/>
          </a:xfrm>
          <a:prstGeom prst="rect">
            <a:avLst/>
          </a:prstGeom>
        </p:spPr>
      </p:pic>
      <p:pic>
        <p:nvPicPr>
          <p:cNvPr id="6" name="Picture 5">
            <a:extLst>
              <a:ext uri="{FF2B5EF4-FFF2-40B4-BE49-F238E27FC236}">
                <a16:creationId xmlns:a16="http://schemas.microsoft.com/office/drawing/2014/main" id="{DFADCEA4-1CE8-4FFA-9256-6020B9B80D7A}"/>
              </a:ext>
            </a:extLst>
          </p:cNvPr>
          <p:cNvPicPr>
            <a:picLocks noChangeAspect="1"/>
          </p:cNvPicPr>
          <p:nvPr/>
        </p:nvPicPr>
        <p:blipFill>
          <a:blip r:embed="rId3"/>
          <a:stretch>
            <a:fillRect/>
          </a:stretch>
        </p:blipFill>
        <p:spPr>
          <a:xfrm>
            <a:off x="5015402" y="3861827"/>
            <a:ext cx="6838950" cy="476250"/>
          </a:xfrm>
          <a:prstGeom prst="rect">
            <a:avLst/>
          </a:prstGeom>
        </p:spPr>
      </p:pic>
      <p:pic>
        <p:nvPicPr>
          <p:cNvPr id="7" name="Picture 6">
            <a:extLst>
              <a:ext uri="{FF2B5EF4-FFF2-40B4-BE49-F238E27FC236}">
                <a16:creationId xmlns:a16="http://schemas.microsoft.com/office/drawing/2014/main" id="{8D9CF375-5C0E-43E0-AB00-3D03F054CD81}"/>
              </a:ext>
            </a:extLst>
          </p:cNvPr>
          <p:cNvPicPr>
            <a:picLocks noChangeAspect="1"/>
          </p:cNvPicPr>
          <p:nvPr/>
        </p:nvPicPr>
        <p:blipFill>
          <a:blip r:embed="rId4"/>
          <a:stretch>
            <a:fillRect/>
          </a:stretch>
        </p:blipFill>
        <p:spPr>
          <a:xfrm>
            <a:off x="5034452" y="4821914"/>
            <a:ext cx="6896100" cy="476250"/>
          </a:xfrm>
          <a:prstGeom prst="rect">
            <a:avLst/>
          </a:prstGeom>
        </p:spPr>
      </p:pic>
      <p:pic>
        <p:nvPicPr>
          <p:cNvPr id="8" name="Picture 2" descr="كلية الحاسبات FCIT# (@FCITKAU) | Twitter">
            <a:extLst>
              <a:ext uri="{FF2B5EF4-FFF2-40B4-BE49-F238E27FC236}">
                <a16:creationId xmlns:a16="http://schemas.microsoft.com/office/drawing/2014/main" id="{B65BC619-AB08-46E6-9BF6-6A869C0F7C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F31158B7-4893-4EAE-AB79-CA793801073C}"/>
              </a:ext>
            </a:extLst>
          </p:cNvPr>
          <p:cNvSpPr>
            <a:spLocks noGrp="1"/>
          </p:cNvSpPr>
          <p:nvPr>
            <p:ph type="sldNum" sz="quarter" idx="12"/>
          </p:nvPr>
        </p:nvSpPr>
        <p:spPr/>
        <p:txBody>
          <a:bodyPr/>
          <a:lstStyle/>
          <a:p>
            <a:fld id="{6D22F896-40B5-4ADD-8801-0D06FADFA095}" type="slidenum">
              <a:rPr lang="en-US" smtClean="0"/>
              <a:pPr/>
              <a:t>11</a:t>
            </a:fld>
            <a:r>
              <a:rPr lang="en-US" dirty="0"/>
              <a:t>-27</a:t>
            </a:r>
          </a:p>
        </p:txBody>
      </p:sp>
    </p:spTree>
    <p:extLst>
      <p:ext uri="{BB962C8B-B14F-4D97-AF65-F5344CB8AC3E}">
        <p14:creationId xmlns:p14="http://schemas.microsoft.com/office/powerpoint/2010/main" val="322412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2"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7" name="Rectangle 36">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88237-83DC-4B8F-8D8E-FBFD5F4636D6}"/>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latin typeface="Calibri Light" panose="020F0302020204030204" pitchFamily="34" charset="0"/>
                <a:cs typeface="Calibri Light" panose="020F0302020204030204" pitchFamily="34" charset="0"/>
              </a:rPr>
              <a:t>TF-IDF</a:t>
            </a:r>
          </a:p>
        </p:txBody>
      </p:sp>
      <p:cxnSp>
        <p:nvCxnSpPr>
          <p:cNvPr id="39" name="Straight Connector 38">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7745CA-3DBD-4336-984A-5529D90B47BE}"/>
              </a:ext>
            </a:extLst>
          </p:cNvPr>
          <p:cNvSpPr>
            <a:spLocks noGrp="1"/>
          </p:cNvSpPr>
          <p:nvPr>
            <p:ph idx="1"/>
          </p:nvPr>
        </p:nvSpPr>
        <p:spPr>
          <a:xfrm>
            <a:off x="4983164" y="960120"/>
            <a:ext cx="5511800" cy="4171278"/>
          </a:xfrm>
        </p:spPr>
        <p:txBody>
          <a:bodyPr>
            <a:normAutofit/>
          </a:bodyPr>
          <a:lstStyle/>
          <a:p>
            <a:pPr marL="0" indent="0">
              <a:buNone/>
            </a:pPr>
            <a:r>
              <a:rPr lang="en-US" b="0" i="0" dirty="0">
                <a:effectLst/>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ts like CountVectorizer but instead of </a:t>
            </a:r>
            <a:r>
              <a:rPr lang="en-US">
                <a:latin typeface="Calibri Light" panose="020F0302020204030204" pitchFamily="34" charset="0"/>
                <a:ea typeface="+mn-lt"/>
                <a:cs typeface="Calibri Light" panose="020F0302020204030204" pitchFamily="34" charset="0"/>
              </a:rPr>
              <a:t>Count the number of times each word appears in the document its TF*IDF score.</a:t>
            </a:r>
            <a:endParaRPr lang="en-US" b="0" i="0" dirty="0">
              <a:effectLst/>
              <a:latin typeface="Calibri Light" panose="020F0302020204030204" pitchFamily="34" charset="0"/>
              <a:cs typeface="Calibri Light" panose="020F0302020204030204" pitchFamily="34" charset="0"/>
            </a:endParaRPr>
          </a:p>
          <a:p>
            <a:pPr marL="0" indent="0">
              <a:buNone/>
            </a:pPr>
            <a:r>
              <a:rPr lang="en-US" b="0" i="0" dirty="0">
                <a:effectLst/>
                <a:latin typeface="Calibri Light" panose="020F0302020204030204" pitchFamily="34" charset="0"/>
                <a:cs typeface="Calibri Light" panose="020F0302020204030204" pitchFamily="34" charset="0"/>
              </a:rPr>
              <a:t>TF-IDF is an information retrieval technique that weighs a term’s frequency (TF) and its inverse document frequency (IDF). Each word or term that occurs in the text has its respective TF and IDF score. The product of the TF and IDF scores of a term is called the TF-IDF weight of that term.</a:t>
            </a:r>
          </a:p>
          <a:p>
            <a:pPr marL="0" indent="0">
              <a:buNone/>
            </a:pPr>
            <a:r>
              <a:rPr lang="en-US" b="1" i="0" dirty="0">
                <a:effectLst/>
                <a:latin typeface="Calibri Light" panose="020F0302020204030204" pitchFamily="34" charset="0"/>
                <a:cs typeface="Calibri Light" panose="020F0302020204030204" pitchFamily="34" charset="0"/>
              </a:rPr>
              <a:t>Put simply, the higher the TF-IDF score (weight), the rarer the term and vice versa.</a:t>
            </a:r>
            <a:endParaRPr lang="en-US" b="0" i="0" dirty="0">
              <a:effectLst/>
              <a:latin typeface="Calibri Light" panose="020F0302020204030204" pitchFamily="34" charset="0"/>
              <a:cs typeface="Calibri Light" panose="020F0302020204030204" pitchFamily="34" charset="0"/>
            </a:endParaRPr>
          </a:p>
          <a:p>
            <a:endParaRPr lang="en-US" dirty="0"/>
          </a:p>
        </p:txBody>
      </p:sp>
      <p:pic>
        <p:nvPicPr>
          <p:cNvPr id="36" name="Picture 2" descr="كلية الحاسبات FCIT# (@FCITKAU) | Twitter">
            <a:extLst>
              <a:ext uri="{FF2B5EF4-FFF2-40B4-BE49-F238E27FC236}">
                <a16:creationId xmlns:a16="http://schemas.microsoft.com/office/drawing/2014/main" id="{4AF5B2F5-A2CD-410E-89E2-AA73C0DC5F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7017" y="4320430"/>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1E968DA-4F59-409D-8124-CE8D184BA377}"/>
              </a:ext>
            </a:extLst>
          </p:cNvPr>
          <p:cNvSpPr>
            <a:spLocks noGrp="1"/>
          </p:cNvSpPr>
          <p:nvPr>
            <p:ph type="sldNum" sz="quarter" idx="12"/>
          </p:nvPr>
        </p:nvSpPr>
        <p:spPr/>
        <p:txBody>
          <a:bodyPr/>
          <a:lstStyle/>
          <a:p>
            <a:fld id="{6D22F896-40B5-4ADD-8801-0D06FADFA095}" type="slidenum">
              <a:rPr lang="en-US" smtClean="0"/>
              <a:pPr/>
              <a:t>12</a:t>
            </a:fld>
            <a:r>
              <a:rPr lang="en-US" dirty="0"/>
              <a:t>-27</a:t>
            </a:r>
          </a:p>
        </p:txBody>
      </p:sp>
    </p:spTree>
    <p:extLst>
      <p:ext uri="{BB962C8B-B14F-4D97-AF65-F5344CB8AC3E}">
        <p14:creationId xmlns:p14="http://schemas.microsoft.com/office/powerpoint/2010/main" val="234944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884-2A74-4172-A00D-82F56B0FB639}"/>
              </a:ext>
            </a:extLst>
          </p:cNvPr>
          <p:cNvSpPr>
            <a:spLocks noGrp="1"/>
          </p:cNvSpPr>
          <p:nvPr>
            <p:ph type="title"/>
          </p:nvPr>
        </p:nvSpPr>
        <p:spPr/>
        <p:txBody>
          <a:bodyPr>
            <a:normAutofit/>
          </a:bodyPr>
          <a:lstStyle/>
          <a:p>
            <a:r>
              <a:rPr lang="en-US" b="1" dirty="0">
                <a:latin typeface="Calibri Light" panose="020F0302020204030204" pitchFamily="34" charset="0"/>
                <a:cs typeface="Calibri Light" panose="020F0302020204030204" pitchFamily="34" charset="0"/>
              </a:rPr>
              <a:t>N-gram method</a:t>
            </a:r>
          </a:p>
        </p:txBody>
      </p:sp>
      <p:sp>
        <p:nvSpPr>
          <p:cNvPr id="3" name="Content Placeholder 2">
            <a:extLst>
              <a:ext uri="{FF2B5EF4-FFF2-40B4-BE49-F238E27FC236}">
                <a16:creationId xmlns:a16="http://schemas.microsoft.com/office/drawing/2014/main" id="{8D6CB9DF-A8C1-4301-ACD0-D507162BEF73}"/>
              </a:ext>
            </a:extLst>
          </p:cNvPr>
          <p:cNvSpPr>
            <a:spLocks noGrp="1"/>
          </p:cNvSpPr>
          <p:nvPr>
            <p:ph idx="1"/>
          </p:nvPr>
        </p:nvSpPr>
        <p:spPr/>
        <p:txBody>
          <a:bodyPr>
            <a:normAutofit/>
          </a:bodyPr>
          <a:lstStyle/>
          <a:p>
            <a:pPr marL="0" indent="0">
              <a:buNone/>
            </a:pPr>
            <a:r>
              <a:rPr lang="en-US" sz="2400" dirty="0">
                <a:latin typeface="Calibri Light" panose="020F0302020204030204" pitchFamily="34" charset="0"/>
                <a:cs typeface="Calibri Light" panose="020F0302020204030204" pitchFamily="34" charset="0"/>
              </a:rPr>
              <a:t>“the app is not good”</a:t>
            </a:r>
          </a:p>
          <a:p>
            <a:pPr marL="0" indent="0">
              <a:buNone/>
            </a:pPr>
            <a:r>
              <a:rPr lang="en-US" sz="2400" dirty="0">
                <a:latin typeface="Calibri Light" panose="020F0302020204030204" pitchFamily="34" charset="0"/>
                <a:cs typeface="Calibri Light" panose="020F0302020204030204" pitchFamily="34" charset="0"/>
              </a:rPr>
              <a:t>1-gram </a:t>
            </a:r>
          </a:p>
          <a:p>
            <a:pPr marL="0" indent="0">
              <a:buNone/>
            </a:pPr>
            <a:endParaRPr lang="en-US" sz="2400" dirty="0">
              <a:latin typeface="Calibri Light" panose="020F0302020204030204" pitchFamily="34" charset="0"/>
              <a:cs typeface="Calibri Light" panose="020F0302020204030204" pitchFamily="34" charset="0"/>
            </a:endParaRPr>
          </a:p>
          <a:p>
            <a:pPr marL="0" indent="0">
              <a:buNone/>
            </a:pPr>
            <a:r>
              <a:rPr lang="en-US" sz="2400" dirty="0">
                <a:latin typeface="Calibri Light" panose="020F0302020204030204" pitchFamily="34" charset="0"/>
                <a:cs typeface="Calibri Light" panose="020F0302020204030204" pitchFamily="34" charset="0"/>
              </a:rPr>
              <a:t>2-gram</a:t>
            </a:r>
          </a:p>
          <a:p>
            <a:pPr marL="0" indent="0">
              <a:buNone/>
            </a:pPr>
            <a:endParaRPr lang="en-US" sz="2400" dirty="0">
              <a:latin typeface="Calibri Light" panose="020F0302020204030204" pitchFamily="34" charset="0"/>
              <a:cs typeface="Calibri Light" panose="020F0302020204030204" pitchFamily="34" charset="0"/>
            </a:endParaRPr>
          </a:p>
          <a:p>
            <a:pPr marL="0" indent="0">
              <a:buNone/>
            </a:pPr>
            <a:r>
              <a:rPr lang="en-US" sz="2400" dirty="0">
                <a:latin typeface="Calibri Light" panose="020F0302020204030204" pitchFamily="34" charset="0"/>
                <a:cs typeface="Calibri Light" panose="020F0302020204030204" pitchFamily="34" charset="0"/>
              </a:rPr>
              <a:t>3-gram</a:t>
            </a:r>
          </a:p>
        </p:txBody>
      </p:sp>
      <p:pic>
        <p:nvPicPr>
          <p:cNvPr id="6" name="Picture 5">
            <a:extLst>
              <a:ext uri="{FF2B5EF4-FFF2-40B4-BE49-F238E27FC236}">
                <a16:creationId xmlns:a16="http://schemas.microsoft.com/office/drawing/2014/main" id="{BE4B267B-59ED-4FA2-8E7B-01183B4B03AF}"/>
              </a:ext>
            </a:extLst>
          </p:cNvPr>
          <p:cNvPicPr>
            <a:picLocks noChangeAspect="1"/>
          </p:cNvPicPr>
          <p:nvPr/>
        </p:nvPicPr>
        <p:blipFill>
          <a:blip r:embed="rId2"/>
          <a:stretch>
            <a:fillRect/>
          </a:stretch>
        </p:blipFill>
        <p:spPr>
          <a:xfrm>
            <a:off x="5118447" y="2915898"/>
            <a:ext cx="4429125" cy="495300"/>
          </a:xfrm>
          <a:prstGeom prst="rect">
            <a:avLst/>
          </a:prstGeom>
        </p:spPr>
      </p:pic>
      <p:pic>
        <p:nvPicPr>
          <p:cNvPr id="8" name="Picture 7">
            <a:extLst>
              <a:ext uri="{FF2B5EF4-FFF2-40B4-BE49-F238E27FC236}">
                <a16:creationId xmlns:a16="http://schemas.microsoft.com/office/drawing/2014/main" id="{3EDF47B7-E0C0-4AD5-997B-5C62813C26E5}"/>
              </a:ext>
            </a:extLst>
          </p:cNvPr>
          <p:cNvPicPr>
            <a:picLocks noChangeAspect="1"/>
          </p:cNvPicPr>
          <p:nvPr/>
        </p:nvPicPr>
        <p:blipFill>
          <a:blip r:embed="rId3"/>
          <a:stretch>
            <a:fillRect/>
          </a:stretch>
        </p:blipFill>
        <p:spPr>
          <a:xfrm>
            <a:off x="5118447" y="4089706"/>
            <a:ext cx="3648075" cy="466725"/>
          </a:xfrm>
          <a:prstGeom prst="rect">
            <a:avLst/>
          </a:prstGeom>
        </p:spPr>
      </p:pic>
      <p:pic>
        <p:nvPicPr>
          <p:cNvPr id="10" name="Picture 9">
            <a:extLst>
              <a:ext uri="{FF2B5EF4-FFF2-40B4-BE49-F238E27FC236}">
                <a16:creationId xmlns:a16="http://schemas.microsoft.com/office/drawing/2014/main" id="{C4C211C3-A383-4488-927F-BF215C126DC6}"/>
              </a:ext>
            </a:extLst>
          </p:cNvPr>
          <p:cNvPicPr>
            <a:picLocks noChangeAspect="1"/>
          </p:cNvPicPr>
          <p:nvPr/>
        </p:nvPicPr>
        <p:blipFill>
          <a:blip r:embed="rId4"/>
          <a:stretch>
            <a:fillRect/>
          </a:stretch>
        </p:blipFill>
        <p:spPr>
          <a:xfrm>
            <a:off x="5118447" y="5234940"/>
            <a:ext cx="2924175" cy="476250"/>
          </a:xfrm>
          <a:prstGeom prst="rect">
            <a:avLst/>
          </a:prstGeom>
        </p:spPr>
      </p:pic>
      <p:pic>
        <p:nvPicPr>
          <p:cNvPr id="11" name="Picture 2" descr="كلية الحاسبات FCIT# (@FCITKAU) | Twitter">
            <a:extLst>
              <a:ext uri="{FF2B5EF4-FFF2-40B4-BE49-F238E27FC236}">
                <a16:creationId xmlns:a16="http://schemas.microsoft.com/office/drawing/2014/main" id="{DE489C52-33EF-499E-8F7A-215C8E1735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65B0955-448B-41F6-8E80-F15FB39ECF5C}"/>
              </a:ext>
            </a:extLst>
          </p:cNvPr>
          <p:cNvSpPr>
            <a:spLocks noGrp="1"/>
          </p:cNvSpPr>
          <p:nvPr>
            <p:ph type="sldNum" sz="quarter" idx="12"/>
          </p:nvPr>
        </p:nvSpPr>
        <p:spPr/>
        <p:txBody>
          <a:bodyPr/>
          <a:lstStyle/>
          <a:p>
            <a:fld id="{6D22F896-40B5-4ADD-8801-0D06FADFA095}" type="slidenum">
              <a:rPr lang="en-US" smtClean="0"/>
              <a:pPr/>
              <a:t>13</a:t>
            </a:fld>
            <a:r>
              <a:rPr lang="en-US" dirty="0"/>
              <a:t>-27</a:t>
            </a:r>
          </a:p>
        </p:txBody>
      </p:sp>
    </p:spTree>
    <p:extLst>
      <p:ext uri="{BB962C8B-B14F-4D97-AF65-F5344CB8AC3E}">
        <p14:creationId xmlns:p14="http://schemas.microsoft.com/office/powerpoint/2010/main" val="176875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latin typeface="Calibri Light"/>
                <a:ea typeface="+mj-lt"/>
                <a:cs typeface="+mj-lt"/>
              </a:rPr>
              <a:t>Machine learning algorithms</a:t>
            </a:r>
            <a:endParaRPr lang="en-US" sz="4400">
              <a:solidFill>
                <a:schemeClr val="tx1"/>
              </a:solidFill>
              <a:latin typeface="Calibri Light"/>
              <a:ea typeface="+mj-lt"/>
              <a:cs typeface="+mj-lt"/>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4983164" y="960120"/>
            <a:ext cx="5511800" cy="4171278"/>
          </a:xfrm>
        </p:spPr>
        <p:txBody>
          <a:bodyPr>
            <a:normAutofit/>
          </a:bodyPr>
          <a:lstStyle/>
          <a:p>
            <a:r>
              <a:rPr lang="en-US" dirty="0">
                <a:latin typeface="+mj-lt"/>
              </a:rPr>
              <a:t>Naïve bayas</a:t>
            </a:r>
          </a:p>
          <a:p>
            <a:r>
              <a:rPr lang="en-US" dirty="0">
                <a:latin typeface="+mj-lt"/>
              </a:rPr>
              <a:t>Random forest</a:t>
            </a:r>
          </a:p>
          <a:p>
            <a:r>
              <a:rPr lang="en-US" dirty="0">
                <a:latin typeface="+mj-lt"/>
              </a:rPr>
              <a:t>Support vector machine</a:t>
            </a:r>
          </a:p>
          <a:p>
            <a:r>
              <a:rPr lang="en-US" dirty="0">
                <a:latin typeface="+mj-lt"/>
              </a:rPr>
              <a:t>Logistic regression </a:t>
            </a:r>
          </a:p>
        </p:txBody>
      </p:sp>
      <p:pic>
        <p:nvPicPr>
          <p:cNvPr id="33" name="Picture 2" descr="كلية الحاسبات FCIT# (@FCITKAU) | Twitter">
            <a:extLst>
              <a:ext uri="{FF2B5EF4-FFF2-40B4-BE49-F238E27FC236}">
                <a16:creationId xmlns:a16="http://schemas.microsoft.com/office/drawing/2014/main" id="{4BB8D25B-92E6-47D0-8D54-51117AC426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6242"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6F2BD84-A3E6-4F26-B1EB-C6BC6A20D9D3}"/>
              </a:ext>
            </a:extLst>
          </p:cNvPr>
          <p:cNvSpPr>
            <a:spLocks noGrp="1"/>
          </p:cNvSpPr>
          <p:nvPr>
            <p:ph type="sldNum" sz="quarter" idx="12"/>
          </p:nvPr>
        </p:nvSpPr>
        <p:spPr/>
        <p:txBody>
          <a:bodyPr/>
          <a:lstStyle/>
          <a:p>
            <a:fld id="{6D22F896-40B5-4ADD-8801-0D06FADFA095}" type="slidenum">
              <a:rPr lang="en-US" smtClean="0"/>
              <a:pPr/>
              <a:t>14</a:t>
            </a:fld>
            <a:r>
              <a:rPr lang="en-US" dirty="0"/>
              <a:t>-27</a:t>
            </a:r>
          </a:p>
        </p:txBody>
      </p:sp>
    </p:spTree>
    <p:extLst>
      <p:ext uri="{BB962C8B-B14F-4D97-AF65-F5344CB8AC3E}">
        <p14:creationId xmlns:p14="http://schemas.microsoft.com/office/powerpoint/2010/main" val="22863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A88A-7239-4F0D-B040-C96B5127AE08}"/>
              </a:ext>
            </a:extLst>
          </p:cNvPr>
          <p:cNvSpPr>
            <a:spLocks noGrp="1"/>
          </p:cNvSpPr>
          <p:nvPr>
            <p:ph type="title"/>
          </p:nvPr>
        </p:nvSpPr>
        <p:spPr/>
        <p:txBody>
          <a:bodyPr/>
          <a:lstStyle/>
          <a:p>
            <a:r>
              <a:rPr lang="en-US" b="1" dirty="0"/>
              <a:t>Naïve bayas</a:t>
            </a:r>
          </a:p>
        </p:txBody>
      </p:sp>
      <p:sp>
        <p:nvSpPr>
          <p:cNvPr id="3" name="Content Placeholder 2">
            <a:extLst>
              <a:ext uri="{FF2B5EF4-FFF2-40B4-BE49-F238E27FC236}">
                <a16:creationId xmlns:a16="http://schemas.microsoft.com/office/drawing/2014/main" id="{D8C88277-A66E-461A-B2A2-2E5F153DBEC6}"/>
              </a:ext>
            </a:extLst>
          </p:cNvPr>
          <p:cNvSpPr>
            <a:spLocks noGrp="1"/>
          </p:cNvSpPr>
          <p:nvPr>
            <p:ph idx="1"/>
          </p:nvPr>
        </p:nvSpPr>
        <p:spPr/>
        <p:txBody>
          <a:bodyPr anchor="t"/>
          <a:lstStyle/>
          <a:p>
            <a:pPr marL="0" marR="0">
              <a:lnSpc>
                <a:spcPct val="107000"/>
              </a:lnSpc>
              <a:spcBef>
                <a:spcPts val="0"/>
              </a:spcBef>
              <a:spcAft>
                <a:spcPts val="800"/>
              </a:spcAft>
            </a:pPr>
            <a:r>
              <a:rPr lang="en-US" sz="1800" dirty="0">
                <a:effectLst/>
                <a:latin typeface="+mj-lt"/>
                <a:ea typeface="Calibri" panose="020F0502020204030204" pitchFamily="34" charset="0"/>
                <a:cs typeface="Arial" panose="020B0604020202020204" pitchFamily="34" charset="0"/>
              </a:rPr>
              <a:t>It is a classification algorithm based on Bayes’ Theorem </a:t>
            </a:r>
          </a:p>
          <a:p>
            <a:pPr marL="0" marR="0" algn="just">
              <a:lnSpc>
                <a:spcPct val="150000"/>
              </a:lnSpc>
              <a:spcBef>
                <a:spcPts val="0"/>
              </a:spcBef>
              <a:spcAft>
                <a:spcPts val="800"/>
              </a:spcAft>
            </a:pPr>
            <a:r>
              <a:rPr lang="en-US" sz="1800" dirty="0">
                <a:effectLst/>
                <a:latin typeface="+mj-lt"/>
                <a:ea typeface="Calibri" panose="020F0502020204030204" pitchFamily="34" charset="0"/>
                <a:cs typeface="Arial" panose="020B0604020202020204" pitchFamily="34" charset="0"/>
              </a:rPr>
              <a:t>In simple terms, a Naive Bayes classifier assumes that the presence of a particular feature in a class is unrelated to the presence of any other feature.</a:t>
            </a:r>
          </a:p>
          <a:p>
            <a:endParaRPr lang="en-US" dirty="0"/>
          </a:p>
        </p:txBody>
      </p:sp>
      <p:pic>
        <p:nvPicPr>
          <p:cNvPr id="4" name="Picture 3" descr="naive bayes, bayes theorem">
            <a:extLst>
              <a:ext uri="{FF2B5EF4-FFF2-40B4-BE49-F238E27FC236}">
                <a16:creationId xmlns:a16="http://schemas.microsoft.com/office/drawing/2014/main" id="{C2D0F8AE-D368-40D5-A46B-43570D3B11ED}"/>
              </a:ext>
            </a:extLst>
          </p:cNvPr>
          <p:cNvPicPr/>
          <p:nvPr/>
        </p:nvPicPr>
        <p:blipFill>
          <a:blip r:embed="rId2">
            <a:extLst>
              <a:ext uri="{28A0092B-C50C-407E-A947-70E740481C1C}">
                <a14:useLocalDpi xmlns:a14="http://schemas.microsoft.com/office/drawing/2010/main" val="0"/>
              </a:ext>
            </a:extLst>
          </a:blip>
          <a:stretch>
            <a:fillRect/>
          </a:stretch>
        </p:blipFill>
        <p:spPr>
          <a:xfrm>
            <a:off x="5118447" y="2606073"/>
            <a:ext cx="5768340" cy="3307080"/>
          </a:xfrm>
          <a:prstGeom prst="rect">
            <a:avLst/>
          </a:prstGeom>
        </p:spPr>
      </p:pic>
      <p:pic>
        <p:nvPicPr>
          <p:cNvPr id="5" name="Picture 2" descr="كلية الحاسبات FCIT# (@FCITKAU) | Twitter">
            <a:extLst>
              <a:ext uri="{FF2B5EF4-FFF2-40B4-BE49-F238E27FC236}">
                <a16:creationId xmlns:a16="http://schemas.microsoft.com/office/drawing/2014/main" id="{BC4F230A-1438-4CE8-83AF-D56FB6663A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158" y="5431179"/>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3450819-33C0-40AC-83BA-7E201D91F5D9}"/>
              </a:ext>
            </a:extLst>
          </p:cNvPr>
          <p:cNvSpPr>
            <a:spLocks noGrp="1"/>
          </p:cNvSpPr>
          <p:nvPr>
            <p:ph type="sldNum" sz="quarter" idx="12"/>
          </p:nvPr>
        </p:nvSpPr>
        <p:spPr/>
        <p:txBody>
          <a:bodyPr/>
          <a:lstStyle/>
          <a:p>
            <a:fld id="{6D22F896-40B5-4ADD-8801-0D06FADFA095}" type="slidenum">
              <a:rPr lang="en-US" smtClean="0"/>
              <a:pPr/>
              <a:t>15</a:t>
            </a:fld>
            <a:r>
              <a:rPr lang="en-US" dirty="0"/>
              <a:t>-27</a:t>
            </a:r>
          </a:p>
        </p:txBody>
      </p:sp>
    </p:spTree>
    <p:extLst>
      <p:ext uri="{BB962C8B-B14F-4D97-AF65-F5344CB8AC3E}">
        <p14:creationId xmlns:p14="http://schemas.microsoft.com/office/powerpoint/2010/main" val="16006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910C-0646-4286-8A76-CCC8A870EED0}"/>
              </a:ext>
            </a:extLst>
          </p:cNvPr>
          <p:cNvSpPr>
            <a:spLocks noGrp="1"/>
          </p:cNvSpPr>
          <p:nvPr>
            <p:ph type="title"/>
          </p:nvPr>
        </p:nvSpPr>
        <p:spPr/>
        <p:txBody>
          <a:bodyPr/>
          <a:lstStyle/>
          <a:p>
            <a:r>
              <a:rPr lang="en-US" b="1" dirty="0"/>
              <a:t>Logistic regression</a:t>
            </a:r>
          </a:p>
        </p:txBody>
      </p:sp>
      <p:sp>
        <p:nvSpPr>
          <p:cNvPr id="3" name="Content Placeholder 2">
            <a:extLst>
              <a:ext uri="{FF2B5EF4-FFF2-40B4-BE49-F238E27FC236}">
                <a16:creationId xmlns:a16="http://schemas.microsoft.com/office/drawing/2014/main" id="{BFD47637-9329-46F9-B60B-AD1FE6DF2042}"/>
              </a:ext>
            </a:extLst>
          </p:cNvPr>
          <p:cNvSpPr>
            <a:spLocks noGrp="1"/>
          </p:cNvSpPr>
          <p:nvPr>
            <p:ph idx="1"/>
          </p:nvPr>
        </p:nvSpPr>
        <p:spPr/>
        <p:txBody>
          <a:bodyPr anchor="t"/>
          <a:lstStyle/>
          <a:p>
            <a:pPr marL="0" marR="0" algn="just">
              <a:lnSpc>
                <a:spcPct val="107000"/>
              </a:lnSpc>
              <a:spcBef>
                <a:spcPts val="0"/>
              </a:spcBef>
              <a:spcAft>
                <a:spcPts val="800"/>
              </a:spcAft>
            </a:pPr>
            <a:r>
              <a:rPr lang="en-US" sz="1800" spc="-5" dirty="0">
                <a:solidFill>
                  <a:srgbClr val="292929"/>
                </a:solidFill>
                <a:effectLst/>
                <a:latin typeface="+mj-lt"/>
                <a:ea typeface="Calibri" panose="020F0502020204030204" pitchFamily="34" charset="0"/>
                <a:cs typeface="Arial" panose="020B0604020202020204" pitchFamily="34" charset="0"/>
              </a:rPr>
              <a:t>Logistic Regression is a classification Machine Learning algorithm, it is a predictive analysis algorithm and based on the concept of probability.</a:t>
            </a:r>
            <a:endParaRPr lang="en-US" sz="1800" dirty="0">
              <a:effectLst/>
              <a:latin typeface="+mj-lt"/>
              <a:ea typeface="Calibri" panose="020F0502020204030204" pitchFamily="34" charset="0"/>
              <a:cs typeface="Arial" panose="020B0604020202020204" pitchFamily="34" charset="0"/>
            </a:endParaRPr>
          </a:p>
          <a:p>
            <a:r>
              <a:rPr lang="en-US" sz="1800" spc="-5" dirty="0">
                <a:solidFill>
                  <a:srgbClr val="292929"/>
                </a:solidFill>
                <a:effectLst/>
                <a:latin typeface="+mj-lt"/>
                <a:ea typeface="Calibri" panose="020F0502020204030204" pitchFamily="34" charset="0"/>
              </a:rPr>
              <a:t>Logistic regression algorithm uses hypothesis and a sigmoid function to make a prediction, so what is hypothesis and sigmoid function.</a:t>
            </a:r>
            <a:endParaRPr lang="en-US" dirty="0">
              <a:latin typeface="+mj-lt"/>
            </a:endParaRPr>
          </a:p>
        </p:txBody>
      </p:sp>
      <p:pic>
        <p:nvPicPr>
          <p:cNvPr id="4" name="Picture 3">
            <a:extLst>
              <a:ext uri="{FF2B5EF4-FFF2-40B4-BE49-F238E27FC236}">
                <a16:creationId xmlns:a16="http://schemas.microsoft.com/office/drawing/2014/main" id="{56FA970E-3261-40F9-8BF5-901FEB5BABF5}"/>
              </a:ext>
            </a:extLst>
          </p:cNvPr>
          <p:cNvPicPr/>
          <p:nvPr/>
        </p:nvPicPr>
        <p:blipFill>
          <a:blip r:embed="rId2">
            <a:extLst>
              <a:ext uri="{28A0092B-C50C-407E-A947-70E740481C1C}">
                <a14:useLocalDpi xmlns:a14="http://schemas.microsoft.com/office/drawing/2010/main" val="0"/>
              </a:ext>
            </a:extLst>
          </a:blip>
          <a:stretch>
            <a:fillRect/>
          </a:stretch>
        </p:blipFill>
        <p:spPr>
          <a:xfrm>
            <a:off x="5118447" y="2967636"/>
            <a:ext cx="4246245" cy="3185160"/>
          </a:xfrm>
          <a:prstGeom prst="rect">
            <a:avLst/>
          </a:prstGeom>
        </p:spPr>
      </p:pic>
      <p:pic>
        <p:nvPicPr>
          <p:cNvPr id="5" name="Picture 2" descr="كلية الحاسبات FCIT# (@FCITKAU) | Twitter">
            <a:extLst>
              <a:ext uri="{FF2B5EF4-FFF2-40B4-BE49-F238E27FC236}">
                <a16:creationId xmlns:a16="http://schemas.microsoft.com/office/drawing/2014/main" id="{EC573415-17AE-4BA1-A99A-F25A65BD74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34315"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B79AAFCD-5C52-4085-8005-B31E2A6F5073}"/>
              </a:ext>
            </a:extLst>
          </p:cNvPr>
          <p:cNvSpPr>
            <a:spLocks noGrp="1"/>
          </p:cNvSpPr>
          <p:nvPr>
            <p:ph type="sldNum" sz="quarter" idx="12"/>
          </p:nvPr>
        </p:nvSpPr>
        <p:spPr/>
        <p:txBody>
          <a:bodyPr/>
          <a:lstStyle/>
          <a:p>
            <a:fld id="{6D22F896-40B5-4ADD-8801-0D06FADFA095}" type="slidenum">
              <a:rPr lang="en-US" smtClean="0"/>
              <a:pPr/>
              <a:t>16</a:t>
            </a:fld>
            <a:r>
              <a:rPr lang="en-US" dirty="0"/>
              <a:t>-27</a:t>
            </a:r>
          </a:p>
        </p:txBody>
      </p:sp>
    </p:spTree>
    <p:extLst>
      <p:ext uri="{BB962C8B-B14F-4D97-AF65-F5344CB8AC3E}">
        <p14:creationId xmlns:p14="http://schemas.microsoft.com/office/powerpoint/2010/main" val="27469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241B-CA16-4C1D-A267-E9796854E709}"/>
              </a:ext>
            </a:extLst>
          </p:cNvPr>
          <p:cNvSpPr>
            <a:spLocks noGrp="1"/>
          </p:cNvSpPr>
          <p:nvPr>
            <p:ph type="title"/>
          </p:nvPr>
        </p:nvSpPr>
        <p:spPr/>
        <p:txBody>
          <a:bodyPr/>
          <a:lstStyle/>
          <a:p>
            <a:r>
              <a:rPr lang="en-US" b="1" dirty="0"/>
              <a:t>Support vector machine (SVM)</a:t>
            </a:r>
          </a:p>
        </p:txBody>
      </p:sp>
      <p:sp>
        <p:nvSpPr>
          <p:cNvPr id="3" name="Content Placeholder 2">
            <a:extLst>
              <a:ext uri="{FF2B5EF4-FFF2-40B4-BE49-F238E27FC236}">
                <a16:creationId xmlns:a16="http://schemas.microsoft.com/office/drawing/2014/main" id="{89266DC6-61E7-4E83-8256-C6FC6B5B79CA}"/>
              </a:ext>
            </a:extLst>
          </p:cNvPr>
          <p:cNvSpPr>
            <a:spLocks noGrp="1"/>
          </p:cNvSpPr>
          <p:nvPr>
            <p:ph idx="1"/>
          </p:nvPr>
        </p:nvSpPr>
        <p:spPr/>
        <p:txBody>
          <a:bodyPr anchor="t"/>
          <a:lstStyle/>
          <a:p>
            <a:r>
              <a:rPr lang="en-US" sz="1800" dirty="0">
                <a:solidFill>
                  <a:srgbClr val="000000"/>
                </a:solidFill>
                <a:effectLst/>
                <a:latin typeface="+mj-lt"/>
                <a:ea typeface="Calibri" panose="020F0502020204030204" pitchFamily="34" charset="0"/>
                <a:cs typeface="Arial" panose="020B0604020202020204" pitchFamily="34" charset="0"/>
              </a:rPr>
              <a:t>Support Vector Machine (SVM) </a:t>
            </a:r>
            <a:r>
              <a:rPr lang="en-US" sz="1800" dirty="0">
                <a:effectLst/>
                <a:latin typeface="+mj-lt"/>
                <a:ea typeface="Calibri" panose="020F0502020204030204" pitchFamily="34" charset="0"/>
                <a:cs typeface="Arial" panose="020B0604020202020204" pitchFamily="34" charset="0"/>
              </a:rPr>
              <a:t>machine learning algorithm</a:t>
            </a:r>
            <a:r>
              <a:rPr lang="en-US" sz="1800" dirty="0">
                <a:solidFill>
                  <a:srgbClr val="000000"/>
                </a:solidFill>
                <a:effectLst/>
                <a:latin typeface="+mj-lt"/>
                <a:ea typeface="Calibri" panose="020F0502020204030204" pitchFamily="34" charset="0"/>
                <a:cs typeface="Arial" panose="020B0604020202020204" pitchFamily="34" charset="0"/>
              </a:rPr>
              <a:t> which can be used for both classification or regression challenges. In the SVM algorithm, we plot each data item as a point, and we perform classification by finding the best decision boundary that differentiates the two classes very well.</a:t>
            </a:r>
            <a:endParaRPr lang="en-US" sz="1800" dirty="0">
              <a:effectLst/>
              <a:latin typeface="+mj-lt"/>
              <a:ea typeface="Calibri" panose="020F0502020204030204" pitchFamily="34" charset="0"/>
              <a:cs typeface="Arial" panose="020B0604020202020204" pitchFamily="34" charset="0"/>
            </a:endParaRPr>
          </a:p>
          <a:p>
            <a:endParaRPr lang="en-US" dirty="0"/>
          </a:p>
        </p:txBody>
      </p:sp>
      <p:pic>
        <p:nvPicPr>
          <p:cNvPr id="4" name="Picture 3" descr="SVM_3">
            <a:extLst>
              <a:ext uri="{FF2B5EF4-FFF2-40B4-BE49-F238E27FC236}">
                <a16:creationId xmlns:a16="http://schemas.microsoft.com/office/drawing/2014/main" id="{362C5D1A-329B-4CA1-9FFE-6375E329EDD6}"/>
              </a:ext>
            </a:extLst>
          </p:cNvPr>
          <p:cNvPicPr/>
          <p:nvPr/>
        </p:nvPicPr>
        <p:blipFill>
          <a:blip r:embed="rId2">
            <a:extLst>
              <a:ext uri="{28A0092B-C50C-407E-A947-70E740481C1C}">
                <a14:useLocalDpi xmlns:a14="http://schemas.microsoft.com/office/drawing/2010/main" val="0"/>
              </a:ext>
            </a:extLst>
          </a:blip>
          <a:stretch>
            <a:fillRect/>
          </a:stretch>
        </p:blipFill>
        <p:spPr>
          <a:xfrm>
            <a:off x="5118447" y="2997527"/>
            <a:ext cx="4533900" cy="3238500"/>
          </a:xfrm>
          <a:prstGeom prst="rect">
            <a:avLst/>
          </a:prstGeom>
        </p:spPr>
      </p:pic>
      <p:pic>
        <p:nvPicPr>
          <p:cNvPr id="5" name="Picture 2" descr="كلية الحاسبات FCIT# (@FCITKAU) | Twitter">
            <a:extLst>
              <a:ext uri="{FF2B5EF4-FFF2-40B4-BE49-F238E27FC236}">
                <a16:creationId xmlns:a16="http://schemas.microsoft.com/office/drawing/2014/main" id="{A2640ADD-AEA0-4D64-8EBA-C43439F1C3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3CB9BD2-2A19-4CC7-A59C-C890AE165428}"/>
              </a:ext>
            </a:extLst>
          </p:cNvPr>
          <p:cNvSpPr>
            <a:spLocks noGrp="1"/>
          </p:cNvSpPr>
          <p:nvPr>
            <p:ph type="sldNum" sz="quarter" idx="12"/>
          </p:nvPr>
        </p:nvSpPr>
        <p:spPr/>
        <p:txBody>
          <a:bodyPr/>
          <a:lstStyle/>
          <a:p>
            <a:fld id="{6D22F896-40B5-4ADD-8801-0D06FADFA095}" type="slidenum">
              <a:rPr lang="en-US" smtClean="0"/>
              <a:pPr/>
              <a:t>17</a:t>
            </a:fld>
            <a:r>
              <a:rPr lang="en-US" dirty="0"/>
              <a:t>-27</a:t>
            </a:r>
          </a:p>
        </p:txBody>
      </p:sp>
    </p:spTree>
    <p:extLst>
      <p:ext uri="{BB962C8B-B14F-4D97-AF65-F5344CB8AC3E}">
        <p14:creationId xmlns:p14="http://schemas.microsoft.com/office/powerpoint/2010/main" val="45150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4BC6-A875-425C-8873-27378A042545}"/>
              </a:ext>
            </a:extLst>
          </p:cNvPr>
          <p:cNvSpPr>
            <a:spLocks noGrp="1"/>
          </p:cNvSpPr>
          <p:nvPr>
            <p:ph type="title"/>
          </p:nvPr>
        </p:nvSpPr>
        <p:spPr/>
        <p:txBody>
          <a:bodyPr/>
          <a:lstStyle/>
          <a:p>
            <a:r>
              <a:rPr lang="en-US" b="1" dirty="0"/>
              <a:t>Random forest</a:t>
            </a:r>
          </a:p>
        </p:txBody>
      </p:sp>
      <p:sp>
        <p:nvSpPr>
          <p:cNvPr id="3" name="Content Placeholder 2">
            <a:extLst>
              <a:ext uri="{FF2B5EF4-FFF2-40B4-BE49-F238E27FC236}">
                <a16:creationId xmlns:a16="http://schemas.microsoft.com/office/drawing/2014/main" id="{79133D8C-0C8E-4F42-AE97-A5E64E94B907}"/>
              </a:ext>
            </a:extLst>
          </p:cNvPr>
          <p:cNvSpPr>
            <a:spLocks noGrp="1"/>
          </p:cNvSpPr>
          <p:nvPr>
            <p:ph idx="1"/>
          </p:nvPr>
        </p:nvSpPr>
        <p:spPr/>
        <p:txBody>
          <a:bodyPr anchor="t"/>
          <a:lstStyle/>
          <a:p>
            <a:r>
              <a:rPr lang="en-US" sz="1800" dirty="0">
                <a:effectLst/>
                <a:latin typeface="+mj-lt"/>
                <a:ea typeface="Comic Sans MS" panose="030F0702030302020204" pitchFamily="66" charset="0"/>
                <a:cs typeface="Arial" panose="020B0604020202020204" pitchFamily="34" charset="0"/>
              </a:rPr>
              <a:t>Random forest is a classification algorithm, that use bagging method by combining a lot of decision trees together, that is why they call it forest</a:t>
            </a:r>
            <a:r>
              <a:rPr lang="en-US" sz="1800" dirty="0">
                <a:effectLst/>
                <a:latin typeface="Times New Roman" panose="02020603050405020304" pitchFamily="18" charset="0"/>
                <a:ea typeface="Comic Sans MS" panose="030F0702030302020204" pitchFamily="66"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descr="two tree random forest">
            <a:extLst>
              <a:ext uri="{FF2B5EF4-FFF2-40B4-BE49-F238E27FC236}">
                <a16:creationId xmlns:a16="http://schemas.microsoft.com/office/drawing/2014/main" id="{5F3AA1EB-DEE3-4FD8-AE9D-4E8CF7364306}"/>
              </a:ext>
            </a:extLst>
          </p:cNvPr>
          <p:cNvPicPr/>
          <p:nvPr/>
        </p:nvPicPr>
        <p:blipFill rotWithShape="1">
          <a:blip r:embed="rId2">
            <a:extLst>
              <a:ext uri="{28A0092B-C50C-407E-A947-70E740481C1C}">
                <a14:useLocalDpi xmlns:a14="http://schemas.microsoft.com/office/drawing/2010/main" val="0"/>
              </a:ext>
            </a:extLst>
          </a:blip>
          <a:srcRect l="6137" t="9260" r="9234" b="13588"/>
          <a:stretch/>
        </p:blipFill>
        <p:spPr bwMode="auto">
          <a:xfrm>
            <a:off x="5118446" y="2428907"/>
            <a:ext cx="5445791" cy="3352514"/>
          </a:xfrm>
          <a:prstGeom prst="rect">
            <a:avLst/>
          </a:prstGeom>
          <a:ln>
            <a:noFill/>
          </a:ln>
          <a:extLst>
            <a:ext uri="{53640926-AAD7-44D8-BBD7-CCE9431645EC}">
              <a14:shadowObscured xmlns:a14="http://schemas.microsoft.com/office/drawing/2010/main"/>
            </a:ext>
          </a:extLst>
        </p:spPr>
      </p:pic>
      <p:pic>
        <p:nvPicPr>
          <p:cNvPr id="5" name="Picture 2" descr="كلية الحاسبات FCIT# (@FCITKAU) | Twitter">
            <a:extLst>
              <a:ext uri="{FF2B5EF4-FFF2-40B4-BE49-F238E27FC236}">
                <a16:creationId xmlns:a16="http://schemas.microsoft.com/office/drawing/2014/main" id="{0ECE5E32-2D77-40AA-B7BD-95F314A53E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3A8A2C08-ACED-446B-B1E6-87FDC9ADD5B9}"/>
              </a:ext>
            </a:extLst>
          </p:cNvPr>
          <p:cNvSpPr>
            <a:spLocks noGrp="1"/>
          </p:cNvSpPr>
          <p:nvPr>
            <p:ph type="sldNum" sz="quarter" idx="12"/>
          </p:nvPr>
        </p:nvSpPr>
        <p:spPr/>
        <p:txBody>
          <a:bodyPr/>
          <a:lstStyle/>
          <a:p>
            <a:fld id="{6D22F896-40B5-4ADD-8801-0D06FADFA095}" type="slidenum">
              <a:rPr lang="en-US" smtClean="0"/>
              <a:pPr/>
              <a:t>18</a:t>
            </a:fld>
            <a:r>
              <a:rPr lang="en-US" dirty="0"/>
              <a:t>-27</a:t>
            </a:r>
          </a:p>
        </p:txBody>
      </p:sp>
    </p:spTree>
    <p:extLst>
      <p:ext uri="{BB962C8B-B14F-4D97-AF65-F5344CB8AC3E}">
        <p14:creationId xmlns:p14="http://schemas.microsoft.com/office/powerpoint/2010/main" val="276761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857A-5F0B-42FC-BE15-1B4BF1715CF9}"/>
              </a:ext>
            </a:extLst>
          </p:cNvPr>
          <p:cNvSpPr>
            <a:spLocks noGrp="1"/>
          </p:cNvSpPr>
          <p:nvPr>
            <p:ph type="title"/>
          </p:nvPr>
        </p:nvSpPr>
        <p:spPr/>
        <p:txBody>
          <a:bodyPr/>
          <a:lstStyle/>
          <a:p>
            <a:r>
              <a:rPr lang="en-US" b="1" dirty="0"/>
              <a:t>experiments</a:t>
            </a:r>
          </a:p>
        </p:txBody>
      </p:sp>
      <p:sp>
        <p:nvSpPr>
          <p:cNvPr id="3" name="Content Placeholder 2">
            <a:extLst>
              <a:ext uri="{FF2B5EF4-FFF2-40B4-BE49-F238E27FC236}">
                <a16:creationId xmlns:a16="http://schemas.microsoft.com/office/drawing/2014/main" id="{FBF38457-6162-416D-926A-D63656428F2E}"/>
              </a:ext>
            </a:extLst>
          </p:cNvPr>
          <p:cNvSpPr>
            <a:spLocks noGrp="1"/>
          </p:cNvSpPr>
          <p:nvPr>
            <p:ph idx="1"/>
          </p:nvPr>
        </p:nvSpPr>
        <p:spPr>
          <a:xfrm>
            <a:off x="4958713" y="804689"/>
            <a:ext cx="2274574" cy="5248622"/>
          </a:xfrm>
        </p:spPr>
        <p:txBody>
          <a:bodyPr anchor="ctr"/>
          <a:lstStyle/>
          <a:p>
            <a:r>
              <a:rPr lang="en-US" sz="1800" dirty="0">
                <a:effectLst/>
                <a:latin typeface="+mj-lt"/>
                <a:ea typeface="Comic Sans MS" panose="030F0702030302020204" pitchFamily="66" charset="0"/>
                <a:cs typeface="Arial" panose="020B0604020202020204" pitchFamily="34" charset="0"/>
              </a:rPr>
              <a:t>We will not perform these algorithms from scratch, we will use some APIs to make it easy and fast. We will make 24 experiment and we will choose the best accuracy to use it in a GUI app.</a:t>
            </a:r>
            <a:endParaRPr lang="en-US" sz="1800" dirty="0">
              <a:effectLst/>
              <a:latin typeface="+mj-lt"/>
              <a:ea typeface="Calibri" panose="020F0502020204030204" pitchFamily="34" charset="0"/>
              <a:cs typeface="Arial" panose="020B0604020202020204" pitchFamily="34" charset="0"/>
            </a:endParaRPr>
          </a:p>
          <a:p>
            <a:endParaRPr lang="en-US" dirty="0"/>
          </a:p>
        </p:txBody>
      </p:sp>
      <p:pic>
        <p:nvPicPr>
          <p:cNvPr id="6" name="Picture 2" descr="كلية الحاسبات FCIT# (@FCITKAU) | Twitter">
            <a:extLst>
              <a:ext uri="{FF2B5EF4-FFF2-40B4-BE49-F238E27FC236}">
                <a16:creationId xmlns:a16="http://schemas.microsoft.com/office/drawing/2014/main" id="{3C25BFE5-97D4-43FC-91BE-716A6ED584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iagram&#10;&#10;Description automatically generated">
            <a:extLst>
              <a:ext uri="{FF2B5EF4-FFF2-40B4-BE49-F238E27FC236}">
                <a16:creationId xmlns:a16="http://schemas.microsoft.com/office/drawing/2014/main" id="{FDF8377C-734D-4539-9DBD-0FC3E562D561}"/>
              </a:ext>
            </a:extLst>
          </p:cNvPr>
          <p:cNvPicPr/>
          <p:nvPr/>
        </p:nvPicPr>
        <p:blipFill>
          <a:blip r:embed="rId3">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rto="http://schemas.microsoft.com/office/word/2006/arto" xmlns:a16="http://schemas.microsoft.com/office/drawing/2014/main" xmlns:a14="http://schemas.microsoft.com/office/drawing/2010/main" xmlns:w="http://schemas.openxmlformats.org/wordprocessingml/2006/main" xmlns:w10="urn:schemas-microsoft-com:office:word" xmlns:v="urn:schemas-microsoft-com:vml" xmlns:o="urn:schemas-microsoft-com:office:office" xmlns:lc="http://schemas.openxmlformats.org/drawingml/2006/lockedCanvas" id="{92186EE5-C0C4-4D7A-9FAB-15D555392DAA}"/>
              </a:ext>
            </a:extLst>
          </a:blip>
          <a:stretch>
            <a:fillRect/>
          </a:stretch>
        </p:blipFill>
        <p:spPr>
          <a:xfrm>
            <a:off x="7299593" y="406082"/>
            <a:ext cx="4305300" cy="6045835"/>
          </a:xfrm>
          <a:prstGeom prst="rect">
            <a:avLst/>
          </a:prstGeom>
        </p:spPr>
      </p:pic>
      <p:sp>
        <p:nvSpPr>
          <p:cNvPr id="7" name="Slide Number Placeholder 6">
            <a:extLst>
              <a:ext uri="{FF2B5EF4-FFF2-40B4-BE49-F238E27FC236}">
                <a16:creationId xmlns:a16="http://schemas.microsoft.com/office/drawing/2014/main" id="{779FE070-E3A6-4ED9-991D-0604C3496A89}"/>
              </a:ext>
            </a:extLst>
          </p:cNvPr>
          <p:cNvSpPr>
            <a:spLocks noGrp="1"/>
          </p:cNvSpPr>
          <p:nvPr>
            <p:ph type="sldNum" sz="quarter" idx="12"/>
          </p:nvPr>
        </p:nvSpPr>
        <p:spPr>
          <a:xfrm>
            <a:off x="10657658" y="144508"/>
            <a:ext cx="914400" cy="320040"/>
          </a:xfrm>
        </p:spPr>
        <p:txBody>
          <a:bodyPr/>
          <a:lstStyle/>
          <a:p>
            <a:fld id="{6D22F896-40B5-4ADD-8801-0D06FADFA095}" type="slidenum">
              <a:rPr lang="en-US" smtClean="0"/>
              <a:pPr/>
              <a:t>19</a:t>
            </a:fld>
            <a:r>
              <a:rPr lang="en-US" dirty="0"/>
              <a:t>-27</a:t>
            </a:r>
          </a:p>
          <a:p>
            <a:endParaRPr lang="en-US" dirty="0"/>
          </a:p>
        </p:txBody>
      </p:sp>
    </p:spTree>
    <p:extLst>
      <p:ext uri="{BB962C8B-B14F-4D97-AF65-F5344CB8AC3E}">
        <p14:creationId xmlns:p14="http://schemas.microsoft.com/office/powerpoint/2010/main" val="409679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00">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02">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4"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1"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9" name="Rectangle 12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089A3-1A69-4BC2-BC79-E570CBB4F6B0}"/>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latin typeface="Calibri Light"/>
                <a:cs typeface="Calibri Light"/>
              </a:rPr>
              <a:t>Content</a:t>
            </a:r>
            <a:endParaRPr lang="en-US" sz="4400">
              <a:solidFill>
                <a:schemeClr val="tx1"/>
              </a:solidFill>
              <a:latin typeface="Calibri Light" panose="020F0302020204030204" pitchFamily="34" charset="0"/>
              <a:cs typeface="Calibri Light" panose="020F0302020204030204" pitchFamily="34" charset="0"/>
            </a:endParaRPr>
          </a:p>
        </p:txBody>
      </p:sp>
      <p:cxnSp>
        <p:nvCxnSpPr>
          <p:cNvPr id="130" name="Straight Connector 127">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BFEB3F-7BE9-46E0-A9AA-DE0A46CBD207}"/>
              </a:ext>
            </a:extLst>
          </p:cNvPr>
          <p:cNvSpPr>
            <a:spLocks noGrp="1"/>
          </p:cNvSpPr>
          <p:nvPr>
            <p:ph idx="1"/>
          </p:nvPr>
        </p:nvSpPr>
        <p:spPr>
          <a:xfrm>
            <a:off x="4992345" y="1419156"/>
            <a:ext cx="5511800" cy="4171278"/>
          </a:xfrm>
        </p:spPr>
        <p:txBody>
          <a:bodyPr vert="horz" lIns="91440" tIns="45720" rIns="91440" bIns="45720" rtlCol="0" anchor="ctr">
            <a:noAutofit/>
          </a:bodyPr>
          <a:lstStyle/>
          <a:p>
            <a:pPr>
              <a:lnSpc>
                <a:spcPct val="110000"/>
              </a:lnSpc>
              <a:buClr>
                <a:srgbClr val="A1D75F"/>
              </a:buClr>
            </a:pPr>
            <a:r>
              <a:rPr lang="en-US" sz="1900">
                <a:latin typeface="Calibri Light"/>
                <a:ea typeface="+mn-lt"/>
                <a:cs typeface="+mn-lt"/>
              </a:rPr>
              <a:t>Introduction</a:t>
            </a:r>
            <a:endParaRPr lang="en-US" sz="1900">
              <a:latin typeface="Calibri Light"/>
              <a:cs typeface="Calibri Light"/>
            </a:endParaRPr>
          </a:p>
          <a:p>
            <a:pPr>
              <a:lnSpc>
                <a:spcPct val="110000"/>
              </a:lnSpc>
              <a:buClr>
                <a:srgbClr val="A1D75F"/>
              </a:buClr>
            </a:pPr>
            <a:r>
              <a:rPr lang="en-US" sz="1900">
                <a:latin typeface="Calibri Light"/>
                <a:ea typeface="+mn-lt"/>
                <a:cs typeface="+mn-lt"/>
              </a:rPr>
              <a:t>Problem statement</a:t>
            </a:r>
            <a:endParaRPr lang="en-US" sz="1900">
              <a:latin typeface="Calibri Light"/>
              <a:cs typeface="Calibri Light"/>
            </a:endParaRPr>
          </a:p>
          <a:p>
            <a:pPr>
              <a:lnSpc>
                <a:spcPct val="110000"/>
              </a:lnSpc>
              <a:buClr>
                <a:srgbClr val="A1D75F"/>
              </a:buClr>
            </a:pPr>
            <a:r>
              <a:rPr lang="en-US" sz="1900">
                <a:latin typeface="Calibri Light"/>
                <a:ea typeface="+mn-lt"/>
                <a:cs typeface="+mn-lt"/>
              </a:rPr>
              <a:t>What is the solution </a:t>
            </a:r>
            <a:endParaRPr lang="en-US" sz="1900">
              <a:latin typeface="Calibri Light"/>
              <a:cs typeface="Calibri Light"/>
            </a:endParaRPr>
          </a:p>
          <a:p>
            <a:pPr>
              <a:lnSpc>
                <a:spcPct val="110000"/>
              </a:lnSpc>
              <a:buClr>
                <a:srgbClr val="A1D75F"/>
              </a:buClr>
            </a:pPr>
            <a:r>
              <a:rPr lang="en-US" sz="1900">
                <a:latin typeface="Calibri Light"/>
                <a:ea typeface="+mn-lt"/>
                <a:cs typeface="+mn-lt"/>
              </a:rPr>
              <a:t>What is the chosen dataset </a:t>
            </a:r>
            <a:endParaRPr lang="en-US" sz="1900">
              <a:latin typeface="Calibri Light"/>
              <a:cs typeface="Calibri Light"/>
            </a:endParaRPr>
          </a:p>
          <a:p>
            <a:pPr>
              <a:lnSpc>
                <a:spcPct val="110000"/>
              </a:lnSpc>
              <a:buClr>
                <a:srgbClr val="A1D75F"/>
              </a:buClr>
            </a:pPr>
            <a:r>
              <a:rPr lang="en-US" sz="1900">
                <a:latin typeface="Calibri Light"/>
                <a:ea typeface="+mn-lt"/>
                <a:cs typeface="+mn-lt"/>
              </a:rPr>
              <a:t>What is the data preparation method </a:t>
            </a:r>
            <a:endParaRPr lang="en-US" sz="1900">
              <a:latin typeface="Calibri Light"/>
              <a:cs typeface="Calibri Light"/>
            </a:endParaRPr>
          </a:p>
          <a:p>
            <a:pPr>
              <a:lnSpc>
                <a:spcPct val="110000"/>
              </a:lnSpc>
              <a:buClr>
                <a:srgbClr val="A1D75F"/>
              </a:buClr>
            </a:pPr>
            <a:r>
              <a:rPr lang="en-US" sz="1900">
                <a:latin typeface="Calibri Light"/>
                <a:ea typeface="+mn-lt"/>
                <a:cs typeface="+mn-lt"/>
              </a:rPr>
              <a:t>How to convert text to numbers </a:t>
            </a:r>
            <a:endParaRPr lang="en-US" sz="1900">
              <a:latin typeface="Calibri Light"/>
              <a:cs typeface="Calibri Light"/>
            </a:endParaRPr>
          </a:p>
          <a:p>
            <a:pPr>
              <a:lnSpc>
                <a:spcPct val="110000"/>
              </a:lnSpc>
              <a:buClr>
                <a:srgbClr val="A1D75F"/>
              </a:buClr>
            </a:pPr>
            <a:r>
              <a:rPr lang="en-US" sz="1900">
                <a:latin typeface="Calibri Light"/>
                <a:ea typeface="+mn-lt"/>
                <a:cs typeface="+mn-lt"/>
              </a:rPr>
              <a:t>What the machine learning algorithms will be used </a:t>
            </a:r>
            <a:endParaRPr lang="en-US" sz="1900">
              <a:latin typeface="Calibri Light"/>
              <a:cs typeface="Calibri Light"/>
            </a:endParaRPr>
          </a:p>
          <a:p>
            <a:pPr>
              <a:lnSpc>
                <a:spcPct val="110000"/>
              </a:lnSpc>
              <a:buClr>
                <a:srgbClr val="A1D75F"/>
              </a:buClr>
            </a:pPr>
            <a:r>
              <a:rPr lang="en-US" sz="1900">
                <a:latin typeface="Calibri Light"/>
                <a:ea typeface="+mn-lt"/>
                <a:cs typeface="+mn-lt"/>
              </a:rPr>
              <a:t>Flow chart of the project </a:t>
            </a:r>
            <a:endParaRPr lang="en-US" sz="1900">
              <a:latin typeface="Calibri Light"/>
              <a:cs typeface="Calibri Light"/>
            </a:endParaRPr>
          </a:p>
          <a:p>
            <a:pPr>
              <a:lnSpc>
                <a:spcPct val="110000"/>
              </a:lnSpc>
              <a:buClr>
                <a:srgbClr val="A1D75F"/>
              </a:buClr>
            </a:pPr>
            <a:r>
              <a:rPr lang="en-US" sz="1900">
                <a:latin typeface="Calibri Light"/>
                <a:ea typeface="+mn-lt"/>
                <a:cs typeface="+mn-lt"/>
              </a:rPr>
              <a:t>Timeline </a:t>
            </a:r>
            <a:r>
              <a:rPr lang="en-US" sz="1900">
                <a:effectLst/>
                <a:latin typeface="Calibri Light"/>
                <a:ea typeface="+mn-lt"/>
                <a:cs typeface="+mn-lt"/>
              </a:rPr>
              <a:t>of the project</a:t>
            </a:r>
            <a:r>
              <a:rPr lang="en-US" sz="1900">
                <a:latin typeface="Calibri Light"/>
                <a:ea typeface="+mn-lt"/>
                <a:cs typeface="+mn-lt"/>
              </a:rPr>
              <a:t> </a:t>
            </a:r>
            <a:endParaRPr lang="en-US" sz="1900">
              <a:latin typeface="Calibri Light"/>
              <a:cs typeface="Calibri Light"/>
            </a:endParaRPr>
          </a:p>
          <a:p>
            <a:pPr>
              <a:lnSpc>
                <a:spcPct val="110000"/>
              </a:lnSpc>
              <a:buClr>
                <a:srgbClr val="A1D75F"/>
              </a:buClr>
            </a:pPr>
            <a:r>
              <a:rPr lang="en-US" sz="1900">
                <a:latin typeface="Calibri Light"/>
                <a:ea typeface="+mn-lt"/>
                <a:cs typeface="+mn-lt"/>
              </a:rPr>
              <a:t>Conclusion</a:t>
            </a:r>
            <a:endParaRPr lang="en-US" sz="1900" err="1">
              <a:latin typeface="Calibri Light"/>
              <a:cs typeface="Calibri Light"/>
            </a:endParaRPr>
          </a:p>
          <a:p>
            <a:pPr>
              <a:lnSpc>
                <a:spcPct val="110000"/>
              </a:lnSpc>
              <a:buClr>
                <a:srgbClr val="A1D75F"/>
              </a:buClr>
            </a:pPr>
            <a:endParaRPr lang="en-US" sz="1700">
              <a:latin typeface="Calibri Light"/>
              <a:cs typeface="Calibri Light"/>
            </a:endParaRPr>
          </a:p>
          <a:p>
            <a:pPr>
              <a:lnSpc>
                <a:spcPct val="110000"/>
              </a:lnSpc>
              <a:buClr>
                <a:srgbClr val="A1D75F"/>
              </a:buClr>
            </a:pPr>
            <a:endParaRPr lang="en-US" sz="1700">
              <a:latin typeface="Century Schoolbook"/>
              <a:cs typeface="Calibri Light"/>
            </a:endParaRPr>
          </a:p>
          <a:p>
            <a:pPr>
              <a:lnSpc>
                <a:spcPct val="110000"/>
              </a:lnSpc>
              <a:buClr>
                <a:srgbClr val="A1D75F"/>
              </a:buClr>
            </a:pPr>
            <a:endParaRPr lang="en-US" sz="1700"/>
          </a:p>
        </p:txBody>
      </p:sp>
      <p:pic>
        <p:nvPicPr>
          <p:cNvPr id="30" name="Picture 2" descr="كلية الحاسبات FCIT# (@FCITKAU) | Twitter">
            <a:extLst>
              <a:ext uri="{FF2B5EF4-FFF2-40B4-BE49-F238E27FC236}">
                <a16:creationId xmlns:a16="http://schemas.microsoft.com/office/drawing/2014/main" id="{9DC9703C-EB60-4210-8C92-9DFAD29EE6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551"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2384C8-D367-4AD9-9A6A-B46238AD6E6C}"/>
              </a:ext>
            </a:extLst>
          </p:cNvPr>
          <p:cNvSpPr>
            <a:spLocks noGrp="1"/>
          </p:cNvSpPr>
          <p:nvPr>
            <p:ph type="sldNum" sz="quarter" idx="12"/>
          </p:nvPr>
        </p:nvSpPr>
        <p:spPr/>
        <p:txBody>
          <a:bodyPr/>
          <a:lstStyle/>
          <a:p>
            <a:fld id="{6D22F896-40B5-4ADD-8801-0D06FADFA095}" type="slidenum">
              <a:rPr lang="en-US" smtClean="0"/>
              <a:t>2</a:t>
            </a:fld>
            <a:r>
              <a:rPr lang="en-US" dirty="0"/>
              <a:t>-27</a:t>
            </a:r>
          </a:p>
        </p:txBody>
      </p:sp>
    </p:spTree>
    <p:extLst>
      <p:ext uri="{BB962C8B-B14F-4D97-AF65-F5344CB8AC3E}">
        <p14:creationId xmlns:p14="http://schemas.microsoft.com/office/powerpoint/2010/main" val="275428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latin typeface="Calibri Light"/>
                <a:ea typeface="+mj-lt"/>
                <a:cs typeface="+mj-lt"/>
              </a:rPr>
              <a:t>Flow chart of the project</a:t>
            </a: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4983164" y="960120"/>
            <a:ext cx="5511800" cy="4171278"/>
          </a:xfrm>
        </p:spPr>
        <p:txBody>
          <a:bodyPr>
            <a:normAutofit/>
          </a:bodyPr>
          <a:lstStyle/>
          <a:p>
            <a:pPr marL="0" marR="0" indent="0">
              <a:spcBef>
                <a:spcPts val="0"/>
              </a:spcBef>
              <a:spcAft>
                <a:spcPts val="800"/>
              </a:spcAft>
              <a:buNone/>
            </a:pPr>
            <a:r>
              <a:rPr lang="en-US">
                <a:effectLst/>
                <a:latin typeface="+mj-lt"/>
                <a:ea typeface="Calibri" panose="020F0502020204030204" pitchFamily="34" charset="0"/>
                <a:cs typeface="Arial" panose="020B0604020202020204" pitchFamily="34" charset="0"/>
              </a:rPr>
              <a:t>The project will go through 3 phases. </a:t>
            </a:r>
          </a:p>
          <a:p>
            <a:pPr marL="342900" marR="0" lvl="0" indent="-342900">
              <a:spcBef>
                <a:spcPts val="0"/>
              </a:spcBef>
              <a:spcAft>
                <a:spcPts val="0"/>
              </a:spcAft>
              <a:buFont typeface="Symbol" panose="05050102010706020507" pitchFamily="18" charset="2"/>
              <a:buChar char=""/>
            </a:pPr>
            <a:r>
              <a:rPr lang="en-US">
                <a:effectLst/>
                <a:latin typeface="+mj-lt"/>
                <a:ea typeface="Calibri" panose="020F0502020204030204" pitchFamily="34" charset="0"/>
                <a:cs typeface="Arial" panose="020B0604020202020204" pitchFamily="34" charset="0"/>
              </a:rPr>
              <a:t>Data preprocessing.</a:t>
            </a:r>
          </a:p>
          <a:p>
            <a:pPr marL="342900" marR="0" lvl="0" indent="-342900">
              <a:spcBef>
                <a:spcPts val="0"/>
              </a:spcBef>
              <a:spcAft>
                <a:spcPts val="0"/>
              </a:spcAft>
              <a:buFont typeface="Symbol" panose="05050102010706020507" pitchFamily="18" charset="2"/>
              <a:buChar char=""/>
            </a:pPr>
            <a:r>
              <a:rPr lang="en-US">
                <a:effectLst/>
                <a:latin typeface="+mj-lt"/>
                <a:ea typeface="Calibri" panose="020F0502020204030204" pitchFamily="34" charset="0"/>
                <a:cs typeface="Arial" panose="020B0604020202020204" pitchFamily="34" charset="0"/>
              </a:rPr>
              <a:t>Training &amp; testing</a:t>
            </a:r>
          </a:p>
          <a:p>
            <a:pPr marL="342900" marR="0" lvl="0" indent="-342900">
              <a:spcBef>
                <a:spcPts val="0"/>
              </a:spcBef>
              <a:spcAft>
                <a:spcPts val="800"/>
              </a:spcAft>
              <a:buFont typeface="Symbol" panose="05050102010706020507" pitchFamily="18" charset="2"/>
              <a:buChar char=""/>
            </a:pPr>
            <a:r>
              <a:rPr lang="en-US">
                <a:effectLst/>
                <a:latin typeface="+mj-lt"/>
                <a:ea typeface="Calibri" panose="020F0502020204030204" pitchFamily="34" charset="0"/>
                <a:cs typeface="Arial" panose="020B0604020202020204" pitchFamily="34" charset="0"/>
              </a:rPr>
              <a:t>GUI app</a:t>
            </a:r>
          </a:p>
          <a:p>
            <a:pPr marL="0" marR="0" indent="0">
              <a:spcBef>
                <a:spcPts val="0"/>
              </a:spcBef>
              <a:spcAft>
                <a:spcPts val="800"/>
              </a:spcAft>
              <a:buNone/>
            </a:pPr>
            <a:r>
              <a:rPr lang="en-US">
                <a:effectLst/>
                <a:latin typeface="+mj-lt"/>
                <a:ea typeface="Calibri" panose="020F0502020204030204" pitchFamily="34" charset="0"/>
                <a:cs typeface="Arial" panose="020B0604020202020204" pitchFamily="34" charset="0"/>
              </a:rPr>
              <a:t>There is a flow chart for every phase. And the phases one and two are performing just one time after that we will extract the model and use the model in phase 3 when we are using GUI app.</a:t>
            </a:r>
          </a:p>
          <a:p>
            <a:endParaRPr lang="en-US" dirty="0"/>
          </a:p>
        </p:txBody>
      </p:sp>
      <p:pic>
        <p:nvPicPr>
          <p:cNvPr id="33" name="Picture 2" descr="كلية الحاسبات FCIT# (@FCITKAU) | Twitter">
            <a:extLst>
              <a:ext uri="{FF2B5EF4-FFF2-40B4-BE49-F238E27FC236}">
                <a16:creationId xmlns:a16="http://schemas.microsoft.com/office/drawing/2014/main" id="{555207C0-FDC0-4443-A3D3-E70C7E4980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4171" y="4344292"/>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FE544CD-BC31-4BDF-81C3-939DF64E9872}"/>
              </a:ext>
            </a:extLst>
          </p:cNvPr>
          <p:cNvSpPr>
            <a:spLocks noGrp="1"/>
          </p:cNvSpPr>
          <p:nvPr>
            <p:ph type="sldNum" sz="quarter" idx="12"/>
          </p:nvPr>
        </p:nvSpPr>
        <p:spPr/>
        <p:txBody>
          <a:bodyPr/>
          <a:lstStyle/>
          <a:p>
            <a:fld id="{6D22F896-40B5-4ADD-8801-0D06FADFA095}" type="slidenum">
              <a:rPr lang="en-US" smtClean="0"/>
              <a:pPr/>
              <a:t>20</a:t>
            </a:fld>
            <a:r>
              <a:rPr lang="en-US" dirty="0"/>
              <a:t>-27</a:t>
            </a:r>
          </a:p>
        </p:txBody>
      </p:sp>
    </p:spTree>
    <p:extLst>
      <p:ext uri="{BB962C8B-B14F-4D97-AF65-F5344CB8AC3E}">
        <p14:creationId xmlns:p14="http://schemas.microsoft.com/office/powerpoint/2010/main" val="283493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6D97BF4-E144-493D-9865-108EB4E40DE3}"/>
              </a:ext>
            </a:extLst>
          </p:cNvPr>
          <p:cNvSpPr>
            <a:spLocks noGrp="1"/>
          </p:cNvSpPr>
          <p:nvPr>
            <p:ph type="title"/>
          </p:nvPr>
        </p:nvSpPr>
        <p:spPr>
          <a:xfrm>
            <a:off x="7550663" y="1455611"/>
            <a:ext cx="3849624" cy="2312521"/>
          </a:xfrm>
        </p:spPr>
        <p:txBody>
          <a:bodyPr vert="horz" lIns="228600" tIns="228600" rIns="228600" bIns="0" rtlCol="0" anchor="b">
            <a:normAutofit/>
          </a:bodyPr>
          <a:lstStyle/>
          <a:p>
            <a:pPr algn="l">
              <a:lnSpc>
                <a:spcPct val="80000"/>
              </a:lnSpc>
            </a:pPr>
            <a:r>
              <a:rPr lang="en-US" dirty="0">
                <a:solidFill>
                  <a:schemeClr val="tx2"/>
                </a:solidFill>
              </a:rPr>
              <a:t>Data </a:t>
            </a:r>
            <a:r>
              <a:rPr lang="en-US" dirty="0" err="1">
                <a:solidFill>
                  <a:schemeClr val="tx2"/>
                </a:solidFill>
              </a:rPr>
              <a:t>prerpocessing</a:t>
            </a:r>
            <a:endParaRPr lang="en-US" dirty="0">
              <a:solidFill>
                <a:schemeClr val="tx2"/>
              </a:solidFill>
            </a:endParaRP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2A63A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6C0157-382A-4A98-8209-D790129AA76F}"/>
              </a:ext>
            </a:extLst>
          </p:cNvPr>
          <p:cNvPicPr/>
          <p:nvPr/>
        </p:nvPicPr>
        <p:blipFill>
          <a:blip r:embed="rId2">
            <a:extLst>
              <a:ext uri="{28A0092B-C50C-407E-A947-70E740481C1C}">
                <a14:useLocalDpi xmlns:a14="http://schemas.microsoft.com/office/drawing/2010/main" val="0"/>
              </a:ext>
            </a:extLst>
          </a:blip>
          <a:stretch>
            <a:fillRect/>
          </a:stretch>
        </p:blipFill>
        <p:spPr>
          <a:xfrm>
            <a:off x="2600067" y="960214"/>
            <a:ext cx="2385943" cy="4919472"/>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descr="كلية الحاسبات FCIT# (@FCITKAU) | Twitter">
            <a:extLst>
              <a:ext uri="{FF2B5EF4-FFF2-40B4-BE49-F238E27FC236}">
                <a16:creationId xmlns:a16="http://schemas.microsoft.com/office/drawing/2014/main" id="{87CE8133-5A8C-4D1F-A93F-DEE6A4430A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334" y="546470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47B35B9-9517-4241-86A8-9C64A9C4EC16}"/>
              </a:ext>
            </a:extLst>
          </p:cNvPr>
          <p:cNvSpPr>
            <a:spLocks noGrp="1"/>
          </p:cNvSpPr>
          <p:nvPr>
            <p:ph type="sldNum" sz="quarter" idx="12"/>
          </p:nvPr>
        </p:nvSpPr>
        <p:spPr/>
        <p:txBody>
          <a:bodyPr/>
          <a:lstStyle/>
          <a:p>
            <a:fld id="{6D22F896-40B5-4ADD-8801-0D06FADFA095}" type="slidenum">
              <a:rPr lang="en-US" smtClean="0"/>
              <a:pPr/>
              <a:t>21</a:t>
            </a:fld>
            <a:r>
              <a:rPr lang="en-US" dirty="0"/>
              <a:t>-27</a:t>
            </a:r>
          </a:p>
        </p:txBody>
      </p:sp>
    </p:spTree>
    <p:extLst>
      <p:ext uri="{BB962C8B-B14F-4D97-AF65-F5344CB8AC3E}">
        <p14:creationId xmlns:p14="http://schemas.microsoft.com/office/powerpoint/2010/main" val="2776780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265FF37-516D-4F92-89F1-C8AA5882AE41}"/>
              </a:ext>
            </a:extLst>
          </p:cNvPr>
          <p:cNvSpPr>
            <a:spLocks noGrp="1"/>
          </p:cNvSpPr>
          <p:nvPr>
            <p:ph type="title"/>
          </p:nvPr>
        </p:nvSpPr>
        <p:spPr>
          <a:xfrm>
            <a:off x="7550663" y="1455611"/>
            <a:ext cx="3849624" cy="2312521"/>
          </a:xfrm>
        </p:spPr>
        <p:txBody>
          <a:bodyPr vert="horz" lIns="228600" tIns="228600" rIns="228600" bIns="0" rtlCol="0" anchor="b">
            <a:normAutofit/>
          </a:bodyPr>
          <a:lstStyle/>
          <a:p>
            <a:pPr algn="l">
              <a:lnSpc>
                <a:spcPct val="80000"/>
              </a:lnSpc>
            </a:pPr>
            <a:r>
              <a:rPr lang="en-US" dirty="0">
                <a:solidFill>
                  <a:schemeClr val="tx2"/>
                </a:solidFill>
              </a:rPr>
              <a:t>Training &amp; testing</a:t>
            </a: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2D6AA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7AF1E4-A377-47DC-929A-9B676169C20C}"/>
              </a:ext>
            </a:extLst>
          </p:cNvPr>
          <p:cNvPicPr/>
          <p:nvPr/>
        </p:nvPicPr>
        <p:blipFill>
          <a:blip r:embed="rId2">
            <a:extLst>
              <a:ext uri="{28A0092B-C50C-407E-A947-70E740481C1C}">
                <a14:useLocalDpi xmlns:a14="http://schemas.microsoft.com/office/drawing/2010/main" val="0"/>
              </a:ext>
            </a:extLst>
          </a:blip>
          <a:stretch>
            <a:fillRect/>
          </a:stretch>
        </p:blipFill>
        <p:spPr>
          <a:xfrm>
            <a:off x="2686158" y="960214"/>
            <a:ext cx="2213761" cy="4919472"/>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descr="كلية الحاسبات FCIT# (@FCITKAU) | Twitter">
            <a:extLst>
              <a:ext uri="{FF2B5EF4-FFF2-40B4-BE49-F238E27FC236}">
                <a16:creationId xmlns:a16="http://schemas.microsoft.com/office/drawing/2014/main" id="{D3ED3AA5-1120-462C-BBDB-DD48039BFC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334" y="546470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BC0EF34-F715-462E-9815-5C102A1A6EDC}"/>
              </a:ext>
            </a:extLst>
          </p:cNvPr>
          <p:cNvSpPr>
            <a:spLocks noGrp="1"/>
          </p:cNvSpPr>
          <p:nvPr>
            <p:ph type="sldNum" sz="quarter" idx="12"/>
          </p:nvPr>
        </p:nvSpPr>
        <p:spPr/>
        <p:txBody>
          <a:bodyPr/>
          <a:lstStyle/>
          <a:p>
            <a:fld id="{6D22F896-40B5-4ADD-8801-0D06FADFA095}" type="slidenum">
              <a:rPr lang="en-US" smtClean="0"/>
              <a:pPr/>
              <a:t>22</a:t>
            </a:fld>
            <a:r>
              <a:rPr lang="en-US" dirty="0"/>
              <a:t>-27</a:t>
            </a:r>
          </a:p>
        </p:txBody>
      </p:sp>
    </p:spTree>
    <p:extLst>
      <p:ext uri="{BB962C8B-B14F-4D97-AF65-F5344CB8AC3E}">
        <p14:creationId xmlns:p14="http://schemas.microsoft.com/office/powerpoint/2010/main" val="1609284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9"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77"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3D30B24-2FED-45D1-AAD1-52161F942518}"/>
              </a:ext>
            </a:extLst>
          </p:cNvPr>
          <p:cNvSpPr>
            <a:spLocks noGrp="1"/>
          </p:cNvSpPr>
          <p:nvPr>
            <p:ph type="title"/>
          </p:nvPr>
        </p:nvSpPr>
        <p:spPr>
          <a:xfrm>
            <a:off x="7550663" y="1455611"/>
            <a:ext cx="3849624" cy="2312521"/>
          </a:xfrm>
        </p:spPr>
        <p:txBody>
          <a:bodyPr vert="horz" lIns="228600" tIns="228600" rIns="228600" bIns="0" rtlCol="0" anchor="b">
            <a:normAutofit/>
          </a:bodyPr>
          <a:lstStyle/>
          <a:p>
            <a:pPr algn="l">
              <a:lnSpc>
                <a:spcPct val="80000"/>
              </a:lnSpc>
            </a:pPr>
            <a:r>
              <a:rPr lang="en-US">
                <a:solidFill>
                  <a:schemeClr val="tx2"/>
                </a:solidFill>
              </a:rPr>
              <a:t>GUI app</a:t>
            </a: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316A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CB266C5-30EE-43AC-9E2D-34CF95834E7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58633" y="960214"/>
            <a:ext cx="2668812" cy="4919472"/>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2" descr="كلية الحاسبات FCIT# (@FCITKAU) | Twitter">
            <a:extLst>
              <a:ext uri="{FF2B5EF4-FFF2-40B4-BE49-F238E27FC236}">
                <a16:creationId xmlns:a16="http://schemas.microsoft.com/office/drawing/2014/main" id="{8173758B-1371-43B4-9884-E6665F890F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334" y="5345953"/>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7C13C13A-F43E-44E1-8AFE-C245AFFABD12}"/>
              </a:ext>
            </a:extLst>
          </p:cNvPr>
          <p:cNvSpPr>
            <a:spLocks noGrp="1"/>
          </p:cNvSpPr>
          <p:nvPr>
            <p:ph type="sldNum" sz="quarter" idx="12"/>
          </p:nvPr>
        </p:nvSpPr>
        <p:spPr/>
        <p:txBody>
          <a:bodyPr/>
          <a:lstStyle/>
          <a:p>
            <a:fld id="{6D22F896-40B5-4ADD-8801-0D06FADFA095}" type="slidenum">
              <a:rPr lang="en-US" smtClean="0"/>
              <a:pPr/>
              <a:t>23</a:t>
            </a:fld>
            <a:r>
              <a:rPr lang="en-US" dirty="0"/>
              <a:t>-27</a:t>
            </a:r>
          </a:p>
        </p:txBody>
      </p:sp>
    </p:spTree>
    <p:extLst>
      <p:ext uri="{BB962C8B-B14F-4D97-AF65-F5344CB8AC3E}">
        <p14:creationId xmlns:p14="http://schemas.microsoft.com/office/powerpoint/2010/main" val="164871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ea typeface="+mj-lt"/>
                <a:cs typeface="+mj-lt"/>
              </a:rPr>
              <a:t>Equipment or software will be used</a:t>
            </a:r>
            <a:endParaRPr lang="en-US" sz="4400">
              <a:solidFill>
                <a:schemeClr val="tx1"/>
              </a:solidFill>
              <a:ea typeface="+mj-lt"/>
              <a:cs typeface="+mj-lt"/>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4983164" y="960120"/>
            <a:ext cx="5511800" cy="4171278"/>
          </a:xfrm>
        </p:spPr>
        <p:txBody>
          <a:bodyPr>
            <a:normAutofit/>
          </a:bodyPr>
          <a:lstStyle/>
          <a:p>
            <a:pPr marL="0" marR="0" indent="0">
              <a:lnSpc>
                <a:spcPct val="110000"/>
              </a:lnSpc>
              <a:spcBef>
                <a:spcPts val="0"/>
              </a:spcBef>
              <a:spcAft>
                <a:spcPts val="800"/>
              </a:spcAft>
              <a:buNone/>
            </a:pPr>
            <a:r>
              <a:rPr lang="en-US" b="1">
                <a:effectLst/>
                <a:latin typeface="+mj-lt"/>
                <a:ea typeface="Calibri" panose="020F0502020204030204" pitchFamily="34" charset="0"/>
                <a:cs typeface="Arial" panose="020B0604020202020204" pitchFamily="34" charset="0"/>
              </a:rPr>
              <a:t>The equipment we will used:</a:t>
            </a:r>
          </a:p>
          <a:p>
            <a:pPr marL="342900" marR="0" lvl="0" indent="-342900">
              <a:lnSpc>
                <a:spcPct val="110000"/>
              </a:lnSpc>
              <a:spcBef>
                <a:spcPts val="0"/>
              </a:spcBef>
              <a:spcAft>
                <a:spcPts val="800"/>
              </a:spcAft>
              <a:buFont typeface="Symbol" panose="05050102010706020507" pitchFamily="18" charset="2"/>
              <a:buChar char=""/>
            </a:pPr>
            <a:r>
              <a:rPr lang="en-US">
                <a:effectLst/>
                <a:latin typeface="+mj-lt"/>
                <a:ea typeface="Comic Sans MS" panose="030F0702030302020204" pitchFamily="66" charset="0"/>
                <a:cs typeface="Arial" panose="020B0604020202020204" pitchFamily="34" charset="0"/>
              </a:rPr>
              <a:t>Aziz supercomputer.</a:t>
            </a:r>
            <a:endParaRPr lang="en-US">
              <a:effectLst/>
              <a:latin typeface="+mj-lt"/>
              <a:ea typeface="Calibri" panose="020F0502020204030204" pitchFamily="34" charset="0"/>
              <a:cs typeface="Arial" panose="020B0604020202020204" pitchFamily="34" charset="0"/>
            </a:endParaRPr>
          </a:p>
          <a:p>
            <a:pPr marL="0" marR="0" indent="0">
              <a:lnSpc>
                <a:spcPct val="110000"/>
              </a:lnSpc>
              <a:spcBef>
                <a:spcPts val="0"/>
              </a:spcBef>
              <a:spcAft>
                <a:spcPts val="800"/>
              </a:spcAft>
              <a:buNone/>
            </a:pPr>
            <a:r>
              <a:rPr lang="en-US" b="1">
                <a:effectLst/>
                <a:latin typeface="+mj-lt"/>
                <a:ea typeface="Comic Sans MS" panose="030F0702030302020204" pitchFamily="66" charset="0"/>
                <a:cs typeface="Arial" panose="020B0604020202020204" pitchFamily="34" charset="0"/>
              </a:rPr>
              <a:t>Software we will used:</a:t>
            </a:r>
            <a:endParaRPr lang="en-US" b="1">
              <a:effectLst/>
              <a:latin typeface="+mj-lt"/>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b="1">
                <a:effectLst/>
                <a:latin typeface="+mj-lt"/>
                <a:ea typeface="Comic Sans MS" panose="030F0702030302020204" pitchFamily="66" charset="0"/>
                <a:cs typeface="Arial" panose="020B0604020202020204" pitchFamily="34" charset="0"/>
              </a:rPr>
              <a:t>Python</a:t>
            </a:r>
            <a:r>
              <a:rPr lang="en-US">
                <a:effectLst/>
                <a:latin typeface="+mj-lt"/>
                <a:ea typeface="Comic Sans MS" panose="030F0702030302020204" pitchFamily="66" charset="0"/>
                <a:cs typeface="Arial" panose="020B0604020202020204" pitchFamily="34" charset="0"/>
              </a:rPr>
              <a:t> programing language.</a:t>
            </a:r>
            <a:endParaRPr lang="en-US">
              <a:effectLst/>
              <a:latin typeface="+mj-lt"/>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b="1">
                <a:effectLst/>
                <a:latin typeface="+mj-lt"/>
                <a:ea typeface="Comic Sans MS" panose="030F0702030302020204" pitchFamily="66" charset="0"/>
                <a:cs typeface="Arial" panose="020B0604020202020204" pitchFamily="34" charset="0"/>
              </a:rPr>
              <a:t>NumPy API</a:t>
            </a:r>
            <a:r>
              <a:rPr lang="en-US">
                <a:effectLst/>
                <a:latin typeface="+mj-lt"/>
                <a:ea typeface="Comic Sans MS" panose="030F0702030302020204" pitchFamily="66" charset="0"/>
                <a:cs typeface="Arial" panose="020B0604020202020204" pitchFamily="34" charset="0"/>
              </a:rPr>
              <a:t>, for linear algebra operation.</a:t>
            </a:r>
            <a:endParaRPr lang="en-US">
              <a:effectLst/>
              <a:latin typeface="+mj-lt"/>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b="1">
                <a:effectLst/>
                <a:latin typeface="+mj-lt"/>
                <a:ea typeface="Comic Sans MS" panose="030F0702030302020204" pitchFamily="66" charset="0"/>
                <a:cs typeface="Arial" panose="020B0604020202020204" pitchFamily="34" charset="0"/>
              </a:rPr>
              <a:t>Scikit-learn API</a:t>
            </a:r>
            <a:r>
              <a:rPr lang="en-US">
                <a:effectLst/>
                <a:latin typeface="+mj-lt"/>
                <a:ea typeface="Comic Sans MS" panose="030F0702030302020204" pitchFamily="66" charset="0"/>
                <a:cs typeface="Arial" panose="020B0604020202020204" pitchFamily="34" charset="0"/>
              </a:rPr>
              <a:t>, for machine learning and conversion text to number algorithms.</a:t>
            </a:r>
            <a:endParaRPr lang="en-US">
              <a:effectLst/>
              <a:latin typeface="+mj-lt"/>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b="1">
                <a:effectLst/>
                <a:latin typeface="+mj-lt"/>
                <a:ea typeface="Comic Sans MS" panose="030F0702030302020204" pitchFamily="66" charset="0"/>
                <a:cs typeface="Arial" panose="020B0604020202020204" pitchFamily="34" charset="0"/>
              </a:rPr>
              <a:t>Pandas API</a:t>
            </a:r>
            <a:r>
              <a:rPr lang="en-US">
                <a:effectLst/>
                <a:latin typeface="+mj-lt"/>
                <a:ea typeface="Comic Sans MS" panose="030F0702030302020204" pitchFamily="66" charset="0"/>
                <a:cs typeface="Arial" panose="020B0604020202020204" pitchFamily="34" charset="0"/>
              </a:rPr>
              <a:t>, for data preprocessing. </a:t>
            </a:r>
            <a:endParaRPr lang="en-US">
              <a:effectLst/>
              <a:latin typeface="+mj-lt"/>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b="1">
                <a:effectLst/>
                <a:latin typeface="+mj-lt"/>
                <a:ea typeface="Comic Sans MS" panose="030F0702030302020204" pitchFamily="66" charset="0"/>
                <a:cs typeface="Arial" panose="020B0604020202020204" pitchFamily="34" charset="0"/>
              </a:rPr>
              <a:t>PyCharm IDE</a:t>
            </a:r>
            <a:r>
              <a:rPr lang="en-US">
                <a:effectLst/>
                <a:latin typeface="+mj-lt"/>
                <a:ea typeface="Comic Sans MS" panose="030F0702030302020204" pitchFamily="66" charset="0"/>
                <a:cs typeface="Arial" panose="020B0604020202020204" pitchFamily="34" charset="0"/>
              </a:rPr>
              <a:t>, for python programing language.</a:t>
            </a:r>
            <a:endParaRPr lang="en-US">
              <a:effectLst/>
              <a:latin typeface="+mj-lt"/>
              <a:ea typeface="Calibri" panose="020F0502020204030204" pitchFamily="34" charset="0"/>
              <a:cs typeface="Arial" panose="020B0604020202020204" pitchFamily="34" charset="0"/>
            </a:endParaRPr>
          </a:p>
          <a:p>
            <a:pPr marL="342900" marR="0" lvl="0" indent="-342900">
              <a:lnSpc>
                <a:spcPct val="110000"/>
              </a:lnSpc>
              <a:spcBef>
                <a:spcPts val="0"/>
              </a:spcBef>
              <a:spcAft>
                <a:spcPts val="800"/>
              </a:spcAft>
              <a:buFont typeface="Symbol" panose="05050102010706020507" pitchFamily="18" charset="2"/>
              <a:buChar char=""/>
            </a:pPr>
            <a:r>
              <a:rPr lang="en-US" b="1">
                <a:effectLst/>
                <a:latin typeface="+mj-lt"/>
                <a:ea typeface="Comic Sans MS" panose="030F0702030302020204" pitchFamily="66" charset="0"/>
                <a:cs typeface="Arial" panose="020B0604020202020204" pitchFamily="34" charset="0"/>
              </a:rPr>
              <a:t>IntelliJ IDE</a:t>
            </a:r>
            <a:r>
              <a:rPr lang="en-US">
                <a:effectLst/>
                <a:latin typeface="+mj-lt"/>
                <a:ea typeface="Comic Sans MS" panose="030F0702030302020204" pitchFamily="66" charset="0"/>
                <a:cs typeface="Arial" panose="020B0604020202020204" pitchFamily="34" charset="0"/>
              </a:rPr>
              <a:t>, for GUI and UX/UI designing.</a:t>
            </a:r>
            <a:endParaRPr lang="en-US">
              <a:effectLst/>
              <a:latin typeface="+mj-lt"/>
              <a:ea typeface="Calibri" panose="020F0502020204030204" pitchFamily="34" charset="0"/>
              <a:cs typeface="Arial" panose="020B0604020202020204" pitchFamily="34" charset="0"/>
            </a:endParaRPr>
          </a:p>
          <a:p>
            <a:pPr marL="0" marR="0" indent="0">
              <a:lnSpc>
                <a:spcPct val="110000"/>
              </a:lnSpc>
              <a:spcBef>
                <a:spcPts val="0"/>
              </a:spcBef>
              <a:spcAft>
                <a:spcPts val="800"/>
              </a:spcAft>
              <a:buNone/>
            </a:pPr>
            <a:r>
              <a:rPr lang="en-US">
                <a:effectLst/>
                <a:latin typeface="+mj-lt"/>
                <a:ea typeface="Comic Sans MS" panose="030F0702030302020204" pitchFamily="66" charset="0"/>
                <a:cs typeface="Arial" panose="020B0604020202020204" pitchFamily="34" charset="0"/>
              </a:rPr>
              <a:t>Those software and equipment can change in the future.</a:t>
            </a:r>
            <a:endParaRPr lang="en-US">
              <a:effectLst/>
              <a:latin typeface="+mj-lt"/>
              <a:ea typeface="Calibri" panose="020F0502020204030204" pitchFamily="34" charset="0"/>
              <a:cs typeface="Arial" panose="020B0604020202020204" pitchFamily="34" charset="0"/>
            </a:endParaRPr>
          </a:p>
          <a:p>
            <a:pPr>
              <a:lnSpc>
                <a:spcPct val="110000"/>
              </a:lnSpc>
            </a:pPr>
            <a:endParaRPr lang="en-US">
              <a:latin typeface="+mj-lt"/>
            </a:endParaRPr>
          </a:p>
        </p:txBody>
      </p:sp>
      <p:pic>
        <p:nvPicPr>
          <p:cNvPr id="33" name="Picture 2" descr="كلية الحاسبات FCIT# (@FCITKAU) | Twitter">
            <a:extLst>
              <a:ext uri="{FF2B5EF4-FFF2-40B4-BE49-F238E27FC236}">
                <a16:creationId xmlns:a16="http://schemas.microsoft.com/office/drawing/2014/main" id="{4B64F3D4-A2D0-4943-893A-C8C54DA4BD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981"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9605262-7BF0-4A1A-8535-A072817326EF}"/>
              </a:ext>
            </a:extLst>
          </p:cNvPr>
          <p:cNvSpPr>
            <a:spLocks noGrp="1"/>
          </p:cNvSpPr>
          <p:nvPr>
            <p:ph type="sldNum" sz="quarter" idx="12"/>
          </p:nvPr>
        </p:nvSpPr>
        <p:spPr/>
        <p:txBody>
          <a:bodyPr/>
          <a:lstStyle/>
          <a:p>
            <a:fld id="{6D22F896-40B5-4ADD-8801-0D06FADFA095}" type="slidenum">
              <a:rPr lang="en-US" smtClean="0"/>
              <a:pPr/>
              <a:t>24</a:t>
            </a:fld>
            <a:r>
              <a:rPr lang="en-US" dirty="0"/>
              <a:t>-27</a:t>
            </a:r>
          </a:p>
        </p:txBody>
      </p:sp>
    </p:spTree>
    <p:extLst>
      <p:ext uri="{BB962C8B-B14F-4D97-AF65-F5344CB8AC3E}">
        <p14:creationId xmlns:p14="http://schemas.microsoft.com/office/powerpoint/2010/main" val="72137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A1E1BF9-3514-4811-B554-5DFD6124F9E7}"/>
              </a:ext>
            </a:extLst>
          </p:cNvPr>
          <p:cNvSpPr>
            <a:spLocks noGrp="1"/>
          </p:cNvSpPr>
          <p:nvPr>
            <p:ph type="title"/>
          </p:nvPr>
        </p:nvSpPr>
        <p:spPr>
          <a:xfrm>
            <a:off x="7550663" y="1455611"/>
            <a:ext cx="3849624" cy="2312521"/>
          </a:xfrm>
        </p:spPr>
        <p:txBody>
          <a:bodyPr vert="horz" lIns="228600" tIns="228600" rIns="228600" bIns="0" rtlCol="0" anchor="b">
            <a:normAutofit/>
          </a:bodyPr>
          <a:lstStyle/>
          <a:p>
            <a:pPr algn="l">
              <a:lnSpc>
                <a:spcPct val="80000"/>
              </a:lnSpc>
            </a:pPr>
            <a:r>
              <a:rPr lang="en-US">
                <a:solidFill>
                  <a:schemeClr val="tx2"/>
                </a:solidFill>
              </a:rPr>
              <a:t>Milestones </a:t>
            </a: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6C4F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292EC9-A2BA-425D-B6E0-24F4AF3B5DFE}"/>
              </a:ext>
            </a:extLst>
          </p:cNvPr>
          <p:cNvPicPr/>
          <p:nvPr/>
        </p:nvPicPr>
        <p:blipFill>
          <a:blip r:embed="rId2">
            <a:extLst>
              <a:ext uri="{28A0092B-C50C-407E-A947-70E740481C1C}">
                <a14:useLocalDpi xmlns:a14="http://schemas.microsoft.com/office/drawing/2010/main" val="0"/>
              </a:ext>
            </a:extLst>
          </a:blip>
          <a:stretch>
            <a:fillRect/>
          </a:stretch>
        </p:blipFill>
        <p:spPr>
          <a:xfrm>
            <a:off x="824554" y="2356205"/>
            <a:ext cx="5867361" cy="2156254"/>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descr="كلية الحاسبات FCIT# (@FCITKAU) | Twitter">
            <a:extLst>
              <a:ext uri="{FF2B5EF4-FFF2-40B4-BE49-F238E27FC236}">
                <a16:creationId xmlns:a16="http://schemas.microsoft.com/office/drawing/2014/main" id="{CF2E7E44-CD30-459F-817E-F197D88F33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334" y="5345953"/>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BE1DE0E-E2E5-4DD3-8242-BBC4472C26C1}"/>
              </a:ext>
            </a:extLst>
          </p:cNvPr>
          <p:cNvSpPr>
            <a:spLocks noGrp="1"/>
          </p:cNvSpPr>
          <p:nvPr>
            <p:ph type="sldNum" sz="quarter" idx="12"/>
          </p:nvPr>
        </p:nvSpPr>
        <p:spPr/>
        <p:txBody>
          <a:bodyPr/>
          <a:lstStyle/>
          <a:p>
            <a:fld id="{6D22F896-40B5-4ADD-8801-0D06FADFA095}" type="slidenum">
              <a:rPr lang="en-US" smtClean="0"/>
              <a:pPr/>
              <a:t>25</a:t>
            </a:fld>
            <a:r>
              <a:rPr lang="en-US" dirty="0"/>
              <a:t>-27</a:t>
            </a:r>
          </a:p>
        </p:txBody>
      </p:sp>
    </p:spTree>
    <p:extLst>
      <p:ext uri="{BB962C8B-B14F-4D97-AF65-F5344CB8AC3E}">
        <p14:creationId xmlns:p14="http://schemas.microsoft.com/office/powerpoint/2010/main" val="3359372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5"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6" name="Rectangle 3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3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8" name="Rectangle 5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EE988AB-325F-47E9-B085-90C443018E49}"/>
              </a:ext>
            </a:extLst>
          </p:cNvPr>
          <p:cNvPicPr/>
          <p:nvPr/>
        </p:nvPicPr>
        <p:blipFill>
          <a:blip r:embed="rId3">
            <a:extLst>
              <a:ext uri="{28A0092B-C50C-407E-A947-70E740481C1C}">
                <a14:useLocalDpi xmlns:a14="http://schemas.microsoft.com/office/drawing/2010/main" val="0"/>
              </a:ext>
            </a:extLst>
          </a:blip>
          <a:stretch>
            <a:fillRect/>
          </a:stretch>
        </p:blipFill>
        <p:spPr>
          <a:xfrm>
            <a:off x="1200236" y="568335"/>
            <a:ext cx="9790467" cy="3230853"/>
          </a:xfrm>
          <a:prstGeom prst="rect">
            <a:avLst/>
          </a:prstGeom>
          <a:ln w="12700">
            <a:noFill/>
          </a:ln>
        </p:spPr>
      </p:pic>
      <p:grpSp>
        <p:nvGrpSpPr>
          <p:cNvPr id="61" name="Group 6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Timeline of the project</a:t>
            </a:r>
          </a:p>
        </p:txBody>
      </p:sp>
      <p:pic>
        <p:nvPicPr>
          <p:cNvPr id="60" name="Picture 2" descr="كلية الحاسبات FCIT# (@FCITKAU) | Twitter">
            <a:extLst>
              <a:ext uri="{FF2B5EF4-FFF2-40B4-BE49-F238E27FC236}">
                <a16:creationId xmlns:a16="http://schemas.microsoft.com/office/drawing/2014/main" id="{65E02F65-6FC0-4002-B835-4310BCDAC4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3279" y="5447283"/>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C637AE8-1179-48D2-8DB5-D058E42968AD}"/>
              </a:ext>
            </a:extLst>
          </p:cNvPr>
          <p:cNvSpPr>
            <a:spLocks noGrp="1"/>
          </p:cNvSpPr>
          <p:nvPr>
            <p:ph type="sldNum" sz="quarter" idx="12"/>
          </p:nvPr>
        </p:nvSpPr>
        <p:spPr/>
        <p:txBody>
          <a:bodyPr/>
          <a:lstStyle/>
          <a:p>
            <a:fld id="{6D22F896-40B5-4ADD-8801-0D06FADFA095}" type="slidenum">
              <a:rPr lang="en-US" smtClean="0"/>
              <a:pPr/>
              <a:t>26</a:t>
            </a:fld>
            <a:r>
              <a:rPr lang="en-US" dirty="0"/>
              <a:t>-27</a:t>
            </a:r>
          </a:p>
        </p:txBody>
      </p:sp>
    </p:spTree>
    <p:extLst>
      <p:ext uri="{BB962C8B-B14F-4D97-AF65-F5344CB8AC3E}">
        <p14:creationId xmlns:p14="http://schemas.microsoft.com/office/powerpoint/2010/main" val="1592618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7"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8"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5"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8" name="Rectangle 97">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98">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2" name="Rectangle 101">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465DDECC-A11E-434E-87B2-8997CD383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5"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
              <a:extLst>
                <a:ext uri="{FF2B5EF4-FFF2-40B4-BE49-F238E27FC236}">
                  <a16:creationId xmlns:a16="http://schemas.microsoft.com/office/drawing/2014/main" id="{0A9092BE-A36C-4833-8E71-2850F4AF7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5">
              <a:extLst>
                <a:ext uri="{FF2B5EF4-FFF2-40B4-BE49-F238E27FC236}">
                  <a16:creationId xmlns:a16="http://schemas.microsoft.com/office/drawing/2014/main" id="{1E3F0C5B-76A9-4A8F-A1CB-35C0DE83A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
              <a:extLst>
                <a:ext uri="{FF2B5EF4-FFF2-40B4-BE49-F238E27FC236}">
                  <a16:creationId xmlns:a16="http://schemas.microsoft.com/office/drawing/2014/main" id="{202722D1-549B-407E-BF75-2A1E8DB5BA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
              <a:extLst>
                <a:ext uri="{FF2B5EF4-FFF2-40B4-BE49-F238E27FC236}">
                  <a16:creationId xmlns:a16="http://schemas.microsoft.com/office/drawing/2014/main" id="{5CA8D742-18BD-41B5-9C00-FCFFAED257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
              <a:extLst>
                <a:ext uri="{FF2B5EF4-FFF2-40B4-BE49-F238E27FC236}">
                  <a16:creationId xmlns:a16="http://schemas.microsoft.com/office/drawing/2014/main" id="{8BF81081-4C33-488E-A37E-B95567D0B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0">
              <a:extLst>
                <a:ext uri="{FF2B5EF4-FFF2-40B4-BE49-F238E27FC236}">
                  <a16:creationId xmlns:a16="http://schemas.microsoft.com/office/drawing/2014/main" id="{462F0DE0-CEBA-420B-8032-FB60893B8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2057439" y="4904269"/>
            <a:ext cx="8081960" cy="943954"/>
          </a:xfrm>
        </p:spPr>
        <p:txBody>
          <a:bodyPr vert="horz" lIns="228600" tIns="228600" rIns="228600" bIns="0" rtlCol="0" anchor="b">
            <a:noAutofit/>
          </a:bodyPr>
          <a:lstStyle/>
          <a:p>
            <a:pPr>
              <a:lnSpc>
                <a:spcPct val="80000"/>
              </a:lnSpc>
            </a:pPr>
            <a:r>
              <a:rPr lang="en-US" sz="6600" b="1">
                <a:solidFill>
                  <a:schemeClr val="tx2"/>
                </a:solidFill>
              </a:rPr>
              <a:t>Thanks for listening!</a:t>
            </a:r>
            <a:endParaRPr lang="en-US" sz="6600" b="1">
              <a:solidFill>
                <a:schemeClr val="tx2"/>
              </a:solidFill>
              <a:cs typeface="Calibri Light"/>
            </a:endParaRPr>
          </a:p>
        </p:txBody>
      </p:sp>
      <p:sp>
        <p:nvSpPr>
          <p:cNvPr id="125"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A1D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6E168E2-3256-43A5-9298-9E5A6AE8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A1D7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descr="كلية الحاسبات FCIT# (@FCITKAU) | Twitter">
            <a:extLst>
              <a:ext uri="{FF2B5EF4-FFF2-40B4-BE49-F238E27FC236}">
                <a16:creationId xmlns:a16="http://schemas.microsoft.com/office/drawing/2014/main" id="{709E127E-52B6-4B1C-A796-CA9568336E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6092" y="1120792"/>
            <a:ext cx="3099816" cy="3099816"/>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62D4A77-E583-4F5A-BE0D-B58AD04BCFCF}"/>
              </a:ext>
            </a:extLst>
          </p:cNvPr>
          <p:cNvSpPr>
            <a:spLocks noGrp="1"/>
          </p:cNvSpPr>
          <p:nvPr>
            <p:ph type="sldNum" sz="quarter" idx="12"/>
          </p:nvPr>
        </p:nvSpPr>
        <p:spPr/>
        <p:txBody>
          <a:bodyPr/>
          <a:lstStyle/>
          <a:p>
            <a:fld id="{6D22F896-40B5-4ADD-8801-0D06FADFA095}" type="slidenum">
              <a:rPr lang="en-US" smtClean="0"/>
              <a:pPr/>
              <a:t>27</a:t>
            </a:fld>
            <a:r>
              <a:rPr lang="en-US" dirty="0"/>
              <a:t>-27</a:t>
            </a:r>
          </a:p>
        </p:txBody>
      </p:sp>
    </p:spTree>
    <p:extLst>
      <p:ext uri="{BB962C8B-B14F-4D97-AF65-F5344CB8AC3E}">
        <p14:creationId xmlns:p14="http://schemas.microsoft.com/office/powerpoint/2010/main" val="145154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6" name="Rectangle 6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645459" y="960120"/>
            <a:ext cx="3865695" cy="4171278"/>
          </a:xfrm>
        </p:spPr>
        <p:txBody>
          <a:bodyPr>
            <a:normAutofit/>
          </a:bodyPr>
          <a:lstStyle/>
          <a:p>
            <a:pPr algn="r"/>
            <a:r>
              <a:rPr lang="en-US" b="1">
                <a:solidFill>
                  <a:schemeClr val="tx1"/>
                </a:solidFill>
                <a:latin typeface="Calibri Light"/>
                <a:ea typeface="+mj-lt"/>
                <a:cs typeface="+mj-lt"/>
              </a:rPr>
              <a:t>Introduction</a:t>
            </a:r>
            <a:endParaRPr lang="en-US">
              <a:solidFill>
                <a:schemeClr val="tx1"/>
              </a:solidFill>
              <a:latin typeface="Calibri Light"/>
              <a:ea typeface="+mj-lt"/>
              <a:cs typeface="+mj-lt"/>
            </a:endParaRPr>
          </a:p>
        </p:txBody>
      </p:sp>
      <p:cxnSp>
        <p:nvCxnSpPr>
          <p:cNvPr id="68" name="Straight Connector 67">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4983164" y="960120"/>
            <a:ext cx="6099366" cy="4171278"/>
          </a:xfrm>
        </p:spPr>
        <p:txBody>
          <a:bodyPr vert="horz" lIns="91440" tIns="45720" rIns="91440" bIns="45720" rtlCol="0">
            <a:normAutofit/>
          </a:bodyPr>
          <a:lstStyle/>
          <a:p>
            <a:pPr marL="0" indent="0">
              <a:lnSpc>
                <a:spcPct val="110000"/>
              </a:lnSpc>
              <a:buNone/>
            </a:pPr>
            <a:r>
              <a:rPr lang="en-US" sz="1400" dirty="0">
                <a:latin typeface="Calibri"/>
                <a:ea typeface="+mn-lt"/>
                <a:cs typeface="+mn-lt"/>
              </a:rPr>
              <a:t>Sentiment Analysis indicates the use of Natural Language Processing (NLP) and Machine Learning to specify and extract subjective information in a piece of text. Sentiment Analysis is powerfully useful as it enables us to obtain an overview of the wider public opinions (e.g., happy, sad, and anger) towards certain topics, products, or services. It is the method of determining the emotional tone behind a series of words, used to understand the attitudes, opinions, and emotions expressed within a web review. In general, Sentiment Analysis requires identifying four elements comprising entity, its aspect, opinion holder, and his sentiment. The extracted opinions can be classified as either objective or subjective text. The subjective text also can be classified as positive or negative or natural sentiments. </a:t>
            </a:r>
          </a:p>
        </p:txBody>
      </p:sp>
      <p:pic>
        <p:nvPicPr>
          <p:cNvPr id="30" name="Picture 2" descr="كلية الحاسبات FCIT# (@FCITKAU) | Twitter">
            <a:extLst>
              <a:ext uri="{FF2B5EF4-FFF2-40B4-BE49-F238E27FC236}">
                <a16:creationId xmlns:a16="http://schemas.microsoft.com/office/drawing/2014/main" id="{5C9D93AF-D0B1-4938-B171-3F3FE09562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2938"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57B972B-522F-472B-92CD-73CD0A4692EC}"/>
              </a:ext>
            </a:extLst>
          </p:cNvPr>
          <p:cNvSpPr>
            <a:spLocks noGrp="1"/>
          </p:cNvSpPr>
          <p:nvPr>
            <p:ph type="sldNum" sz="quarter" idx="12"/>
          </p:nvPr>
        </p:nvSpPr>
        <p:spPr/>
        <p:txBody>
          <a:bodyPr/>
          <a:lstStyle/>
          <a:p>
            <a:fld id="{6D22F896-40B5-4ADD-8801-0D06FADFA095}" type="slidenum">
              <a:rPr lang="en-US" smtClean="0"/>
              <a:pPr/>
              <a:t>3</a:t>
            </a:fld>
            <a:r>
              <a:rPr lang="en-US" dirty="0"/>
              <a:t>-27</a:t>
            </a:r>
          </a:p>
        </p:txBody>
      </p:sp>
    </p:spTree>
    <p:extLst>
      <p:ext uri="{BB962C8B-B14F-4D97-AF65-F5344CB8AC3E}">
        <p14:creationId xmlns:p14="http://schemas.microsoft.com/office/powerpoint/2010/main" val="270225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9F1F0-E8A8-4283-9A62-7E7D6EF672B0}"/>
              </a:ext>
            </a:extLst>
          </p:cNvPr>
          <p:cNvSpPr>
            <a:spLocks noGrp="1"/>
          </p:cNvSpPr>
          <p:nvPr>
            <p:ph type="title"/>
          </p:nvPr>
        </p:nvSpPr>
        <p:spPr>
          <a:xfrm>
            <a:off x="2880485" y="841375"/>
            <a:ext cx="6230857" cy="1230570"/>
          </a:xfrm>
        </p:spPr>
        <p:txBody>
          <a:bodyPr anchor="t">
            <a:noAutofit/>
          </a:bodyPr>
          <a:lstStyle/>
          <a:p>
            <a:pPr algn="l"/>
            <a:r>
              <a:rPr lang="en-US" sz="3000" b="1">
                <a:solidFill>
                  <a:srgbClr val="FF0000"/>
                </a:solidFill>
                <a:ea typeface="+mj-lt"/>
                <a:cs typeface="+mj-lt"/>
              </a:rPr>
              <a:t>Sentiment Analysis importance for the Arabic language</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66F3E19-8C29-4170-B3A7-7AF2506058B4}"/>
              </a:ext>
            </a:extLst>
          </p:cNvPr>
          <p:cNvSpPr>
            <a:spLocks noGrp="1"/>
          </p:cNvSpPr>
          <p:nvPr>
            <p:ph idx="1"/>
          </p:nvPr>
        </p:nvSpPr>
        <p:spPr>
          <a:xfrm>
            <a:off x="2880487" y="2249046"/>
            <a:ext cx="5747607" cy="3802762"/>
          </a:xfrm>
        </p:spPr>
        <p:txBody>
          <a:bodyPr anchor="t">
            <a:normAutofit/>
          </a:bodyPr>
          <a:lstStyle/>
          <a:p>
            <a:r>
              <a:rPr lang="en-US" sz="2000">
                <a:latin typeface="Calibri"/>
                <a:ea typeface="+mn-lt"/>
                <a:cs typeface="+mn-lt"/>
              </a:rPr>
              <a:t>Obtain an overview of the wider public opinions</a:t>
            </a:r>
          </a:p>
          <a:p>
            <a:r>
              <a:rPr lang="en-US" sz="2000">
                <a:latin typeface="Calibri"/>
                <a:ea typeface="+mn-lt"/>
                <a:cs typeface="+mn-lt"/>
              </a:rPr>
              <a:t>The lack of interest in terms of applications of artificial intelligence, including machine learning and deep learning</a:t>
            </a:r>
          </a:p>
          <a:p>
            <a:r>
              <a:rPr lang="en-US" sz="2000">
                <a:latin typeface="Calibri"/>
                <a:ea typeface="+mn-lt"/>
                <a:cs typeface="+mn-lt"/>
              </a:rPr>
              <a:t>Assisting decision-makers and business managers also general public users</a:t>
            </a:r>
          </a:p>
          <a:p>
            <a:r>
              <a:rPr lang="en-US" sz="2000">
                <a:latin typeface="Calibri"/>
                <a:ea typeface="+mn-lt"/>
                <a:cs typeface="+mn-lt"/>
              </a:rPr>
              <a:t>Important aspect within the global economy and international politics.</a:t>
            </a:r>
          </a:p>
        </p:txBody>
      </p:sp>
      <p:pic>
        <p:nvPicPr>
          <p:cNvPr id="32" name="Picture 2" descr="كلية الحاسبات FCIT# (@FCITKAU) | Twitter">
            <a:extLst>
              <a:ext uri="{FF2B5EF4-FFF2-40B4-BE49-F238E27FC236}">
                <a16:creationId xmlns:a16="http://schemas.microsoft.com/office/drawing/2014/main" id="{455A1A8D-B1A4-4197-8CBF-E9F8BB805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5" y="548511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AD8CF74-BDDD-47F4-97C2-0D4ECBB0066E}"/>
              </a:ext>
            </a:extLst>
          </p:cNvPr>
          <p:cNvSpPr>
            <a:spLocks noGrp="1"/>
          </p:cNvSpPr>
          <p:nvPr>
            <p:ph type="sldNum" sz="quarter" idx="12"/>
          </p:nvPr>
        </p:nvSpPr>
        <p:spPr/>
        <p:txBody>
          <a:bodyPr/>
          <a:lstStyle/>
          <a:p>
            <a:fld id="{6D22F896-40B5-4ADD-8801-0D06FADFA095}" type="slidenum">
              <a:rPr lang="en-US" smtClean="0"/>
              <a:pPr/>
              <a:t>4</a:t>
            </a:fld>
            <a:r>
              <a:rPr lang="en-US" dirty="0"/>
              <a:t>-27</a:t>
            </a:r>
          </a:p>
          <a:p>
            <a:endParaRPr lang="en-US" dirty="0"/>
          </a:p>
        </p:txBody>
      </p:sp>
    </p:spTree>
    <p:extLst>
      <p:ext uri="{BB962C8B-B14F-4D97-AF65-F5344CB8AC3E}">
        <p14:creationId xmlns:p14="http://schemas.microsoft.com/office/powerpoint/2010/main" val="363102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77958" y="960120"/>
            <a:ext cx="4724149" cy="4171278"/>
          </a:xfrm>
        </p:spPr>
        <p:txBody>
          <a:bodyPr>
            <a:normAutofit/>
          </a:bodyPr>
          <a:lstStyle/>
          <a:p>
            <a:pPr algn="r"/>
            <a:r>
              <a:rPr lang="en-US" b="1" dirty="0">
                <a:solidFill>
                  <a:schemeClr val="tx1"/>
                </a:solidFill>
                <a:latin typeface="Calibri Light"/>
                <a:ea typeface="+mj-lt"/>
                <a:cs typeface="+mj-lt"/>
              </a:rPr>
              <a:t>Problem statement</a:t>
            </a:r>
            <a:endParaRPr lang="en-US" dirty="0">
              <a:solidFill>
                <a:schemeClr val="tx1"/>
              </a:solidFill>
              <a:latin typeface="Calibri Light"/>
              <a:ea typeface="+mj-lt"/>
              <a:cs typeface="+mj-lt"/>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4983164" y="960120"/>
            <a:ext cx="5511800" cy="4171278"/>
          </a:xfrm>
        </p:spPr>
        <p:txBody>
          <a:bodyPr>
            <a:normAutofit/>
          </a:bodyPr>
          <a:lstStyle/>
          <a:p>
            <a:pPr marL="0" indent="0">
              <a:buNone/>
            </a:pPr>
            <a:r>
              <a:rPr lang="en-US" dirty="0">
                <a:latin typeface="Calibri"/>
                <a:ea typeface="+mn-lt"/>
                <a:cs typeface="+mn-lt"/>
              </a:rPr>
              <a:t>The problem is that we need to make a machine recognize the compliments reviews and the criticism reviews so that we can use these classified reviews to get many benefits, the store funder needs to know how many users like a product and how many user dislikes it (it shouldn’t be product maybe service), so if the reviews classified into two classes its can be use the negative classes to see what is the thing that the user was obsessed about.</a:t>
            </a:r>
            <a:endParaRPr lang="en-US" dirty="0">
              <a:latin typeface="Calibri"/>
            </a:endParaRPr>
          </a:p>
        </p:txBody>
      </p:sp>
      <p:pic>
        <p:nvPicPr>
          <p:cNvPr id="33" name="Picture 2" descr="كلية الحاسبات FCIT# (@FCITKAU) | Twitter">
            <a:extLst>
              <a:ext uri="{FF2B5EF4-FFF2-40B4-BE49-F238E27FC236}">
                <a16:creationId xmlns:a16="http://schemas.microsoft.com/office/drawing/2014/main" id="{EC18683E-B827-486E-9F32-377FD360A6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8300" y="434330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98F2A31-8355-4DA2-B95B-31BE7597D81D}"/>
              </a:ext>
            </a:extLst>
          </p:cNvPr>
          <p:cNvSpPr>
            <a:spLocks noGrp="1"/>
          </p:cNvSpPr>
          <p:nvPr>
            <p:ph type="sldNum" sz="quarter" idx="12"/>
          </p:nvPr>
        </p:nvSpPr>
        <p:spPr/>
        <p:txBody>
          <a:bodyPr/>
          <a:lstStyle/>
          <a:p>
            <a:r>
              <a:rPr lang="en-US" dirty="0"/>
              <a:t> </a:t>
            </a:r>
            <a:fld id="{6D22F896-40B5-4ADD-8801-0D06FADFA095}" type="slidenum">
              <a:rPr lang="en-US" smtClean="0"/>
              <a:pPr/>
              <a:t>5</a:t>
            </a:fld>
            <a:r>
              <a:rPr lang="en-US" dirty="0"/>
              <a:t>-27</a:t>
            </a:r>
          </a:p>
        </p:txBody>
      </p:sp>
    </p:spTree>
    <p:extLst>
      <p:ext uri="{BB962C8B-B14F-4D97-AF65-F5344CB8AC3E}">
        <p14:creationId xmlns:p14="http://schemas.microsoft.com/office/powerpoint/2010/main" val="36637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E756F-CBC6-4959-9ACF-AAC671AE9ED7}"/>
              </a:ext>
            </a:extLst>
          </p:cNvPr>
          <p:cNvSpPr>
            <a:spLocks noGrp="1"/>
          </p:cNvSpPr>
          <p:nvPr>
            <p:ph type="title"/>
          </p:nvPr>
        </p:nvSpPr>
        <p:spPr>
          <a:xfrm>
            <a:off x="2880485" y="841375"/>
            <a:ext cx="6230857" cy="1230570"/>
          </a:xfrm>
        </p:spPr>
        <p:txBody>
          <a:bodyPr anchor="t">
            <a:normAutofit/>
          </a:bodyPr>
          <a:lstStyle/>
          <a:p>
            <a:pPr algn="l"/>
            <a:r>
              <a:rPr lang="en-US" sz="3600" b="1">
                <a:solidFill>
                  <a:srgbClr val="FF0000"/>
                </a:solidFill>
                <a:ea typeface="+mj-lt"/>
                <a:cs typeface="+mj-lt"/>
              </a:rPr>
              <a:t>Solution</a:t>
            </a:r>
            <a:endParaRPr lang="en-US" b="1">
              <a:solidFill>
                <a:srgbClr val="FF0000"/>
              </a:solidFill>
              <a:cs typeface="Calibri Light"/>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E429E61-8430-42C2-83AD-D40D97AE3183}"/>
              </a:ext>
            </a:extLst>
          </p:cNvPr>
          <p:cNvSpPr>
            <a:spLocks noGrp="1"/>
          </p:cNvSpPr>
          <p:nvPr>
            <p:ph idx="1"/>
          </p:nvPr>
        </p:nvSpPr>
        <p:spPr>
          <a:xfrm>
            <a:off x="2880487" y="1853577"/>
            <a:ext cx="7966087" cy="3802762"/>
          </a:xfrm>
        </p:spPr>
        <p:txBody>
          <a:bodyPr vert="horz" lIns="91440" tIns="45720" rIns="91440" bIns="45720" rtlCol="0" anchor="t">
            <a:noAutofit/>
          </a:bodyPr>
          <a:lstStyle/>
          <a:p>
            <a:pPr marL="0" indent="0">
              <a:lnSpc>
                <a:spcPct val="100000"/>
              </a:lnSpc>
              <a:buNone/>
            </a:pPr>
            <a:r>
              <a:rPr lang="en-US" sz="1600">
                <a:latin typeface="Calibri"/>
                <a:ea typeface="+mn-lt"/>
                <a:cs typeface="+mn-lt"/>
              </a:rPr>
              <a:t>We will tackle the problem of Sentiment analysis by using machine learning algorithms.</a:t>
            </a:r>
            <a:endParaRPr lang="en-US" sz="1600">
              <a:latin typeface="Calibri"/>
              <a:cs typeface="Calibri"/>
            </a:endParaRPr>
          </a:p>
          <a:p>
            <a:pPr marL="0" indent="0">
              <a:lnSpc>
                <a:spcPct val="100000"/>
              </a:lnSpc>
              <a:buNone/>
            </a:pPr>
            <a:r>
              <a:rPr lang="en-US" sz="1600">
                <a:latin typeface="Calibri"/>
                <a:ea typeface="+mn-lt"/>
                <a:cs typeface="+mn-lt"/>
              </a:rPr>
              <a:t>- The </a:t>
            </a:r>
            <a:r>
              <a:rPr lang="en-US" sz="1600" b="1">
                <a:latin typeface="Calibri"/>
                <a:ea typeface="+mn-lt"/>
                <a:cs typeface="+mn-lt"/>
              </a:rPr>
              <a:t>input</a:t>
            </a:r>
            <a:r>
              <a:rPr lang="en-US" sz="1600">
                <a:latin typeface="Calibri"/>
                <a:ea typeface="+mn-lt"/>
                <a:cs typeface="+mn-lt"/>
              </a:rPr>
              <a:t> of the model is a sequence of words</a:t>
            </a:r>
          </a:p>
          <a:p>
            <a:pPr marL="0" indent="0">
              <a:lnSpc>
                <a:spcPct val="100000"/>
              </a:lnSpc>
              <a:buNone/>
            </a:pPr>
            <a:r>
              <a:rPr lang="en-US" sz="1600">
                <a:latin typeface="Calibri"/>
                <a:ea typeface="+mn-lt"/>
                <a:cs typeface="+mn-lt"/>
              </a:rPr>
              <a:t>- The </a:t>
            </a:r>
            <a:r>
              <a:rPr lang="en-US" sz="1600" b="1">
                <a:latin typeface="Calibri"/>
                <a:ea typeface="+mn-lt"/>
                <a:cs typeface="+mn-lt"/>
              </a:rPr>
              <a:t>output</a:t>
            </a:r>
            <a:r>
              <a:rPr lang="en-US" sz="1600">
                <a:latin typeface="Calibri"/>
                <a:ea typeface="+mn-lt"/>
                <a:cs typeface="+mn-lt"/>
              </a:rPr>
              <a:t> is weather the input has a positive or negative sentiment</a:t>
            </a:r>
          </a:p>
          <a:p>
            <a:pPr marL="0" indent="0">
              <a:lnSpc>
                <a:spcPct val="100000"/>
              </a:lnSpc>
              <a:buNone/>
            </a:pPr>
            <a:endParaRPr lang="en-US" sz="1600">
              <a:latin typeface="Calibri"/>
              <a:ea typeface="+mn-lt"/>
              <a:cs typeface="+mn-lt"/>
            </a:endParaRPr>
          </a:p>
          <a:p>
            <a:pPr marL="0" indent="0">
              <a:lnSpc>
                <a:spcPct val="100000"/>
              </a:lnSpc>
              <a:buNone/>
            </a:pPr>
            <a:r>
              <a:rPr lang="en-US" sz="1600">
                <a:latin typeface="Calibri"/>
                <a:ea typeface="+mn-lt"/>
                <a:cs typeface="+mn-lt"/>
              </a:rPr>
              <a:t>Thus, it is a </a:t>
            </a:r>
            <a:r>
              <a:rPr lang="en-US" sz="1600" b="1">
                <a:latin typeface="Calibri"/>
                <a:ea typeface="+mn-lt"/>
                <a:cs typeface="+mn-lt"/>
              </a:rPr>
              <a:t>classification</a:t>
            </a:r>
            <a:r>
              <a:rPr lang="en-US" sz="1600">
                <a:latin typeface="Calibri"/>
                <a:ea typeface="+mn-lt"/>
                <a:cs typeface="+mn-lt"/>
              </a:rPr>
              <a:t> problem.</a:t>
            </a:r>
          </a:p>
          <a:p>
            <a:pPr marL="0" indent="0">
              <a:lnSpc>
                <a:spcPct val="100000"/>
              </a:lnSpc>
              <a:buNone/>
            </a:pPr>
            <a:endParaRPr lang="en-US" sz="1600">
              <a:latin typeface="Calibri"/>
              <a:ea typeface="+mn-lt"/>
              <a:cs typeface="+mn-lt"/>
            </a:endParaRPr>
          </a:p>
          <a:p>
            <a:pPr marL="0" indent="0">
              <a:lnSpc>
                <a:spcPct val="100000"/>
              </a:lnSpc>
              <a:buNone/>
            </a:pPr>
            <a:r>
              <a:rPr lang="en-US" sz="1600">
                <a:latin typeface="Calibri"/>
                <a:ea typeface="+mn-lt"/>
                <a:cs typeface="+mn-lt"/>
              </a:rPr>
              <a:t>The pipeline of our approach is as follow:</a:t>
            </a:r>
          </a:p>
          <a:p>
            <a:pPr marL="0" indent="0">
              <a:lnSpc>
                <a:spcPct val="100000"/>
              </a:lnSpc>
              <a:buNone/>
            </a:pPr>
            <a:r>
              <a:rPr lang="en-US" sz="1600" b="1">
                <a:latin typeface="Calibri"/>
                <a:ea typeface="+mn-lt"/>
                <a:cs typeface="+mn-lt"/>
              </a:rPr>
              <a:t>First</a:t>
            </a:r>
            <a:r>
              <a:rPr lang="en-US" sz="1600">
                <a:latin typeface="Calibri"/>
                <a:ea typeface="+mn-lt"/>
                <a:cs typeface="+mn-lt"/>
              </a:rPr>
              <a:t> need to look for datasets for ASA that are ready to use.</a:t>
            </a:r>
          </a:p>
          <a:p>
            <a:pPr marL="0" indent="0">
              <a:lnSpc>
                <a:spcPct val="100000"/>
              </a:lnSpc>
              <a:buNone/>
            </a:pPr>
            <a:r>
              <a:rPr lang="en-US" sz="1600" b="1">
                <a:latin typeface="Calibri"/>
                <a:ea typeface="+mn-lt"/>
                <a:cs typeface="+mn-lt"/>
              </a:rPr>
              <a:t>Second</a:t>
            </a:r>
            <a:r>
              <a:rPr lang="en-US" sz="1600">
                <a:latin typeface="Calibri"/>
                <a:ea typeface="+mn-lt"/>
                <a:cs typeface="+mn-lt"/>
              </a:rPr>
              <a:t>, we must prepare/clean the input text, cleaning data involves in removing stop words, punctuation and diacritics. </a:t>
            </a:r>
          </a:p>
          <a:p>
            <a:pPr marL="0" indent="0">
              <a:lnSpc>
                <a:spcPct val="100000"/>
              </a:lnSpc>
              <a:buNone/>
            </a:pPr>
            <a:r>
              <a:rPr lang="en-US" sz="1600" b="1">
                <a:latin typeface="Calibri"/>
                <a:ea typeface="+mn-lt"/>
                <a:cs typeface="+mn-lt"/>
              </a:rPr>
              <a:t>Third</a:t>
            </a:r>
            <a:r>
              <a:rPr lang="en-US" sz="1600">
                <a:latin typeface="Calibri"/>
                <a:ea typeface="+mn-lt"/>
                <a:cs typeface="+mn-lt"/>
              </a:rPr>
              <a:t>, since machine learning algorithms do not work on raw texts directly, we must convert texts to numeric values (vectors), that is called feature extraction. </a:t>
            </a:r>
          </a:p>
          <a:p>
            <a:pPr marL="0" indent="0">
              <a:buNone/>
            </a:pPr>
            <a:endParaRPr lang="en-US" sz="1600"/>
          </a:p>
        </p:txBody>
      </p:sp>
      <p:pic>
        <p:nvPicPr>
          <p:cNvPr id="32" name="Picture 2" descr="كلية الحاسبات FCIT# (@FCITKAU) | Twitter">
            <a:extLst>
              <a:ext uri="{FF2B5EF4-FFF2-40B4-BE49-F238E27FC236}">
                <a16:creationId xmlns:a16="http://schemas.microsoft.com/office/drawing/2014/main" id="{A8064D54-F081-47C8-BADA-6E44B12890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0077" y="5446871"/>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CCEACC4-1ECD-4DD7-9AB2-29513C95ED3E}"/>
              </a:ext>
            </a:extLst>
          </p:cNvPr>
          <p:cNvSpPr>
            <a:spLocks noGrp="1"/>
          </p:cNvSpPr>
          <p:nvPr>
            <p:ph type="sldNum" sz="quarter" idx="12"/>
          </p:nvPr>
        </p:nvSpPr>
        <p:spPr/>
        <p:txBody>
          <a:bodyPr/>
          <a:lstStyle/>
          <a:p>
            <a:fld id="{6D22F896-40B5-4ADD-8801-0D06FADFA095}" type="slidenum">
              <a:rPr lang="en-US" smtClean="0"/>
              <a:pPr/>
              <a:t>6</a:t>
            </a:fld>
            <a:r>
              <a:rPr lang="en-US" dirty="0"/>
              <a:t>-27</a:t>
            </a:r>
          </a:p>
        </p:txBody>
      </p:sp>
    </p:spTree>
    <p:extLst>
      <p:ext uri="{BB962C8B-B14F-4D97-AF65-F5344CB8AC3E}">
        <p14:creationId xmlns:p14="http://schemas.microsoft.com/office/powerpoint/2010/main" val="362457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C72FE-B440-4E60-90E3-4AD8DB6E2AC9}"/>
              </a:ext>
            </a:extLst>
          </p:cNvPr>
          <p:cNvSpPr>
            <a:spLocks noGrp="1"/>
          </p:cNvSpPr>
          <p:nvPr>
            <p:ph type="title"/>
          </p:nvPr>
        </p:nvSpPr>
        <p:spPr>
          <a:xfrm>
            <a:off x="2880485" y="841375"/>
            <a:ext cx="6230857" cy="1230570"/>
          </a:xfrm>
        </p:spPr>
        <p:txBody>
          <a:bodyPr anchor="t">
            <a:normAutofit/>
          </a:bodyPr>
          <a:lstStyle/>
          <a:p>
            <a:pPr algn="l"/>
            <a:r>
              <a:rPr lang="en-US" sz="3600" b="1">
                <a:solidFill>
                  <a:srgbClr val="FF0000"/>
                </a:solidFill>
                <a:cs typeface="Calibri Light"/>
              </a:rPr>
              <a:t>Solution (Cont.')</a:t>
            </a:r>
            <a:endParaRPr lang="en-US" sz="3600">
              <a:ea typeface="+mj-lt"/>
              <a:cs typeface="+mj-lt"/>
            </a:endParaRPr>
          </a:p>
          <a:p>
            <a:pPr algn="l"/>
            <a:endParaRPr lang="en-US" sz="3600">
              <a:solidFill>
                <a:schemeClr val="accent1"/>
              </a:solidFill>
              <a:cs typeface="Calibri Light"/>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7A1D87-E0BE-46D4-875D-BF75D399FC6D}"/>
              </a:ext>
            </a:extLst>
          </p:cNvPr>
          <p:cNvSpPr>
            <a:spLocks noGrp="1"/>
          </p:cNvSpPr>
          <p:nvPr>
            <p:ph idx="1"/>
          </p:nvPr>
        </p:nvSpPr>
        <p:spPr>
          <a:xfrm>
            <a:off x="2880487" y="2249046"/>
            <a:ext cx="6123783" cy="3802762"/>
          </a:xfrm>
        </p:spPr>
        <p:txBody>
          <a:bodyPr anchor="t">
            <a:normAutofit/>
          </a:bodyPr>
          <a:lstStyle/>
          <a:p>
            <a:pPr marL="0" indent="0">
              <a:buNone/>
            </a:pPr>
            <a:r>
              <a:rPr lang="en-US" sz="1600">
                <a:latin typeface="Calibri"/>
                <a:ea typeface="+mn-lt"/>
                <a:cs typeface="+mn-lt"/>
              </a:rPr>
              <a:t>A simple and effective feature extraction model for vectorizing texts is called Bag of Words (BOW).</a:t>
            </a:r>
            <a:endParaRPr lang="en-US" sz="1600">
              <a:latin typeface="Calibri"/>
              <a:ea typeface="+mn-lt"/>
              <a:cs typeface="Calibri"/>
            </a:endParaRPr>
          </a:p>
          <a:p>
            <a:pPr marL="0" indent="0">
              <a:buNone/>
            </a:pPr>
            <a:r>
              <a:rPr lang="en-US" sz="1600">
                <a:latin typeface="Calibri"/>
                <a:ea typeface="+mn-lt"/>
                <a:cs typeface="+mn-lt"/>
              </a:rPr>
              <a:t>Two algorithms follow the BOW concept that are:</a:t>
            </a:r>
            <a:endParaRPr lang="en-US" sz="1600">
              <a:latin typeface="Calibri"/>
              <a:ea typeface="+mn-lt"/>
              <a:cs typeface="Calibri"/>
            </a:endParaRPr>
          </a:p>
          <a:p>
            <a:pPr marL="285750" indent="-285750"/>
            <a:r>
              <a:rPr lang="en-US" sz="1600">
                <a:latin typeface="Calibri"/>
                <a:ea typeface="+mn-lt"/>
                <a:cs typeface="+mn-lt"/>
              </a:rPr>
              <a:t>CountVectorizer</a:t>
            </a:r>
            <a:endParaRPr lang="en-US" sz="1600">
              <a:latin typeface="Calibri"/>
              <a:ea typeface="+mn-lt"/>
              <a:cs typeface="Calibri"/>
            </a:endParaRPr>
          </a:p>
          <a:p>
            <a:pPr marL="285750" indent="-285750"/>
            <a:r>
              <a:rPr lang="en-US" sz="1600">
                <a:latin typeface="Calibri"/>
                <a:ea typeface="+mn-lt"/>
                <a:cs typeface="+mn-lt"/>
              </a:rPr>
              <a:t>Term Frequency-Inverse Document Frequency (TF-IDF).</a:t>
            </a:r>
            <a:endParaRPr lang="en-US" sz="1600">
              <a:latin typeface="Calibri"/>
              <a:ea typeface="+mn-lt"/>
              <a:cs typeface="Calibri"/>
            </a:endParaRPr>
          </a:p>
          <a:p>
            <a:pPr marL="0" indent="0">
              <a:buNone/>
            </a:pPr>
            <a:r>
              <a:rPr lang="en-US" sz="1600" b="1">
                <a:latin typeface="Calibri"/>
                <a:ea typeface="+mn-lt"/>
                <a:cs typeface="Calibri"/>
              </a:rPr>
              <a:t>Fourth</a:t>
            </a:r>
            <a:r>
              <a:rPr lang="en-US" sz="1600">
                <a:latin typeface="Calibri"/>
                <a:ea typeface="+mn-lt"/>
                <a:cs typeface="Calibri"/>
              </a:rPr>
              <a:t>, after vectorizing our text input, we will train our machine learning algorithms and develop our classifiers.</a:t>
            </a:r>
          </a:p>
          <a:p>
            <a:pPr marL="0" indent="0">
              <a:buNone/>
            </a:pPr>
            <a:r>
              <a:rPr lang="en-US" sz="1600">
                <a:latin typeface="Calibri"/>
                <a:ea typeface="+mn-lt"/>
                <a:cs typeface="+mn-lt"/>
              </a:rPr>
              <a:t>Algorithms such as Support Vector Machine, Logistic regression, and more will be used. We finally test our model based on the performance metrics found on the literature.</a:t>
            </a:r>
            <a:r>
              <a:rPr lang="en-US" sz="1600">
                <a:ea typeface="+mn-lt"/>
                <a:cs typeface="+mn-lt"/>
              </a:rPr>
              <a:t> </a:t>
            </a:r>
            <a:endParaRPr lang="en-US"/>
          </a:p>
        </p:txBody>
      </p:sp>
      <p:pic>
        <p:nvPicPr>
          <p:cNvPr id="32" name="Picture 2" descr="كلية الحاسبات FCIT# (@FCITKAU) | Twitter">
            <a:extLst>
              <a:ext uri="{FF2B5EF4-FFF2-40B4-BE49-F238E27FC236}">
                <a16:creationId xmlns:a16="http://schemas.microsoft.com/office/drawing/2014/main" id="{2BEE38E3-ECCB-48DE-AD09-6FBDD04217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4996" y="5378991"/>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AF9C608-B636-4169-A831-329A8A187897}"/>
              </a:ext>
            </a:extLst>
          </p:cNvPr>
          <p:cNvSpPr>
            <a:spLocks noGrp="1"/>
          </p:cNvSpPr>
          <p:nvPr>
            <p:ph type="sldNum" sz="quarter" idx="12"/>
          </p:nvPr>
        </p:nvSpPr>
        <p:spPr/>
        <p:txBody>
          <a:bodyPr/>
          <a:lstStyle/>
          <a:p>
            <a:fld id="{6D22F896-40B5-4ADD-8801-0D06FADFA095}" type="slidenum">
              <a:rPr lang="en-US" smtClean="0"/>
              <a:pPr/>
              <a:t>7</a:t>
            </a:fld>
            <a:r>
              <a:rPr lang="en-US" dirty="0"/>
              <a:t>-27</a:t>
            </a:r>
          </a:p>
        </p:txBody>
      </p:sp>
    </p:spTree>
    <p:extLst>
      <p:ext uri="{BB962C8B-B14F-4D97-AF65-F5344CB8AC3E}">
        <p14:creationId xmlns:p14="http://schemas.microsoft.com/office/powerpoint/2010/main" val="95549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latin typeface="Calibri Light"/>
                <a:ea typeface="+mj-lt"/>
                <a:cs typeface="+mj-lt"/>
              </a:rPr>
              <a:t>Datasets</a:t>
            </a:r>
            <a:endParaRPr lang="en-US" sz="4400">
              <a:solidFill>
                <a:schemeClr val="tx1"/>
              </a:solidFill>
              <a:latin typeface="Calibri Light"/>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4983164" y="960120"/>
            <a:ext cx="5511800" cy="4171278"/>
          </a:xfrm>
        </p:spPr>
        <p:txBody>
          <a:bodyPr>
            <a:normAutofit lnSpcReduction="10000"/>
          </a:bodyPr>
          <a:lstStyle/>
          <a:p>
            <a:pPr marL="0" indent="0">
              <a:buNone/>
            </a:pPr>
            <a:r>
              <a:rPr lang="en-US">
                <a:latin typeface="Calibri"/>
                <a:ea typeface="+mn-lt"/>
                <a:cs typeface="+mn-lt"/>
              </a:rPr>
              <a:t>We used different data set in our project that include different reviews: </a:t>
            </a:r>
          </a:p>
          <a:p>
            <a:pPr marL="285750" indent="-285750"/>
            <a:r>
              <a:rPr lang="en-US">
                <a:latin typeface="Calibri"/>
                <a:ea typeface="+mn-lt"/>
                <a:cs typeface="+mn-lt"/>
              </a:rPr>
              <a:t>Attraction Reviews </a:t>
            </a:r>
          </a:p>
          <a:p>
            <a:pPr marL="285750" indent="-285750"/>
            <a:r>
              <a:rPr lang="en-US">
                <a:latin typeface="Calibri"/>
                <a:ea typeface="+mn-lt"/>
                <a:cs typeface="+mn-lt"/>
              </a:rPr>
              <a:t>Hotel Reviews </a:t>
            </a:r>
          </a:p>
          <a:p>
            <a:pPr marL="285750" indent="-285750"/>
            <a:r>
              <a:rPr lang="en-US">
                <a:latin typeface="Calibri"/>
                <a:ea typeface="+mn-lt"/>
                <a:cs typeface="+mn-lt"/>
              </a:rPr>
              <a:t>Movie Reviews </a:t>
            </a:r>
          </a:p>
          <a:p>
            <a:pPr marL="285750" indent="-285750"/>
            <a:r>
              <a:rPr lang="en-US">
                <a:latin typeface="Calibri"/>
                <a:ea typeface="+mn-lt"/>
                <a:cs typeface="+mn-lt"/>
              </a:rPr>
              <a:t>Product reviews </a:t>
            </a:r>
          </a:p>
          <a:p>
            <a:pPr marL="285750" indent="-285750"/>
            <a:r>
              <a:rPr lang="en-US">
                <a:latin typeface="Calibri"/>
                <a:ea typeface="+mn-lt"/>
                <a:cs typeface="+mn-lt"/>
              </a:rPr>
              <a:t>Restaurant reviews </a:t>
            </a:r>
          </a:p>
          <a:p>
            <a:pPr marL="0" indent="0">
              <a:buNone/>
            </a:pPr>
            <a:endParaRPr lang="en-US">
              <a:latin typeface="Calibri"/>
              <a:ea typeface="+mn-lt"/>
              <a:cs typeface="+mn-lt"/>
            </a:endParaRPr>
          </a:p>
          <a:p>
            <a:pPr marL="0" indent="0">
              <a:buNone/>
            </a:pPr>
            <a:r>
              <a:rPr lang="en-US">
                <a:latin typeface="Calibri"/>
                <a:ea typeface="+mn-lt"/>
                <a:cs typeface="+mn-lt"/>
              </a:rPr>
              <a:t>Consist of number of examples for each class: Positive, Negative, and Neutral.</a:t>
            </a:r>
            <a:endParaRPr lang="en-US">
              <a:latin typeface="Calibri"/>
            </a:endParaRPr>
          </a:p>
        </p:txBody>
      </p:sp>
      <p:pic>
        <p:nvPicPr>
          <p:cNvPr id="33" name="Picture 2" descr="كلية الحاسبات FCIT# (@FCITKAU) | Twitter">
            <a:extLst>
              <a:ext uri="{FF2B5EF4-FFF2-40B4-BE49-F238E27FC236}">
                <a16:creationId xmlns:a16="http://schemas.microsoft.com/office/drawing/2014/main" id="{5F7E4A3D-498C-40BE-9810-6ECE98C842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7696"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4001A8B-A46E-444D-B48A-E2A6DDA73AC2}"/>
              </a:ext>
            </a:extLst>
          </p:cNvPr>
          <p:cNvSpPr>
            <a:spLocks noGrp="1"/>
          </p:cNvSpPr>
          <p:nvPr>
            <p:ph type="sldNum" sz="quarter" idx="12"/>
          </p:nvPr>
        </p:nvSpPr>
        <p:spPr/>
        <p:txBody>
          <a:bodyPr/>
          <a:lstStyle/>
          <a:p>
            <a:fld id="{6D22F896-40B5-4ADD-8801-0D06FADFA095}" type="slidenum">
              <a:rPr lang="en-US" smtClean="0"/>
              <a:pPr/>
              <a:t>8</a:t>
            </a:fld>
            <a:r>
              <a:rPr lang="en-US" dirty="0"/>
              <a:t>-27</a:t>
            </a:r>
          </a:p>
        </p:txBody>
      </p:sp>
    </p:spTree>
    <p:extLst>
      <p:ext uri="{BB962C8B-B14F-4D97-AF65-F5344CB8AC3E}">
        <p14:creationId xmlns:p14="http://schemas.microsoft.com/office/powerpoint/2010/main" val="300957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p:txBody>
          <a:bodyPr/>
          <a:lstStyle/>
          <a:p>
            <a:r>
              <a:rPr lang="en-US" b="1">
                <a:latin typeface="Calibri Light"/>
                <a:ea typeface="+mj-lt"/>
                <a:cs typeface="+mj-lt"/>
              </a:rPr>
              <a:t>Data preparation methods</a:t>
            </a:r>
            <a:endParaRPr lang="en-US">
              <a:latin typeface="Calibri Light"/>
              <a:ea typeface="+mj-lt"/>
              <a:cs typeface="+mj-lt"/>
            </a:endParaRPr>
          </a:p>
        </p:txBody>
      </p: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p:txBody>
          <a:bodyPr>
            <a:normAutofit/>
          </a:bodyPr>
          <a:lstStyle/>
          <a:p>
            <a:pPr algn="just">
              <a:lnSpc>
                <a:spcPct val="107000"/>
              </a:lnSpc>
              <a:spcBef>
                <a:spcPts val="0"/>
              </a:spcBef>
              <a:spcAft>
                <a:spcPts val="800"/>
              </a:spcAft>
            </a:pPr>
            <a:r>
              <a:rPr lang="en-US" sz="1800" b="1" dirty="0">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Gather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14300" indent="-342900">
              <a:lnSpc>
                <a:spcPct val="107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Discover and assess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Cleanse and validate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Clr>
                <a:srgbClr val="000000"/>
              </a:buClr>
              <a:buSzPts val="1200"/>
              <a:buFont typeface="Symbol" panose="05050102010706020507" pitchFamily="18" charset="2"/>
              <a:buChar char=""/>
            </a:pPr>
            <a:r>
              <a:rPr lang="en-US" sz="1800" dirty="0">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Removing extraneous data and outliers.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Clr>
                <a:srgbClr val="000000"/>
              </a:buClr>
              <a:buSzPts val="1200"/>
              <a:buFont typeface="Symbol" panose="05050102010706020507" pitchFamily="18" charset="2"/>
              <a:buChar char=""/>
            </a:pPr>
            <a:r>
              <a:rPr lang="en-US" sz="1800" dirty="0">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Filling in missing values.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Clr>
                <a:srgbClr val="000000"/>
              </a:buClr>
              <a:buSzPts val="1200"/>
              <a:buFont typeface="Symbol" panose="05050102010706020507" pitchFamily="18" charset="2"/>
              <a:buChar char=""/>
            </a:pPr>
            <a:r>
              <a:rPr lang="en-US" sz="1800" dirty="0">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Conforming data to a standardized pattern.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Clr>
                <a:srgbClr val="000000"/>
              </a:buClr>
              <a:buSzPts val="1200"/>
              <a:buFont typeface="Symbol" panose="05050102010706020507" pitchFamily="18" charset="2"/>
              <a:buChar char=""/>
            </a:pPr>
            <a:r>
              <a:rPr lang="en-US" sz="1800" dirty="0">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Masking private or sensitive data entries.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Transform and enrich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Store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Picture 2" descr="كلية الحاسبات FCIT# (@FCITKAU) | Twitter">
            <a:extLst>
              <a:ext uri="{FF2B5EF4-FFF2-40B4-BE49-F238E27FC236}">
                <a16:creationId xmlns:a16="http://schemas.microsoft.com/office/drawing/2014/main" id="{91451DA2-A862-4B03-BC9B-BB99B178FA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CBC3A1DC-2C65-4774-BD74-5FFA38DC95A1}"/>
              </a:ext>
            </a:extLst>
          </p:cNvPr>
          <p:cNvSpPr>
            <a:spLocks noGrp="1"/>
          </p:cNvSpPr>
          <p:nvPr>
            <p:ph type="sldNum" sz="quarter" idx="12"/>
          </p:nvPr>
        </p:nvSpPr>
        <p:spPr/>
        <p:txBody>
          <a:bodyPr/>
          <a:lstStyle/>
          <a:p>
            <a:fld id="{6D22F896-40B5-4ADD-8801-0D06FADFA095}" type="slidenum">
              <a:rPr lang="en-US" smtClean="0"/>
              <a:pPr/>
              <a:t>9</a:t>
            </a:fld>
            <a:r>
              <a:rPr lang="en-US" dirty="0"/>
              <a:t>-27</a:t>
            </a:r>
          </a:p>
        </p:txBody>
      </p:sp>
    </p:spTree>
    <p:extLst>
      <p:ext uri="{BB962C8B-B14F-4D97-AF65-F5344CB8AC3E}">
        <p14:creationId xmlns:p14="http://schemas.microsoft.com/office/powerpoint/2010/main" val="424118156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TotalTime>
  <Words>1236</Words>
  <Application>Microsoft Office PowerPoint</Application>
  <PresentationFormat>Widescreen</PresentationFormat>
  <Paragraphs>152</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Abadi</vt:lpstr>
      <vt:lpstr>Calibri</vt:lpstr>
      <vt:lpstr>Calibri Light</vt:lpstr>
      <vt:lpstr>Century Schoolbook</vt:lpstr>
      <vt:lpstr>Rockwell</vt:lpstr>
      <vt:lpstr>Symbol</vt:lpstr>
      <vt:lpstr>Times New Roman</vt:lpstr>
      <vt:lpstr>Wingdings</vt:lpstr>
      <vt:lpstr>Atlas</vt:lpstr>
      <vt:lpstr>Arabic Sentiments Analysis</vt:lpstr>
      <vt:lpstr>Content</vt:lpstr>
      <vt:lpstr>Introduction</vt:lpstr>
      <vt:lpstr>Sentiment Analysis importance for the Arabic language</vt:lpstr>
      <vt:lpstr>Problem statement</vt:lpstr>
      <vt:lpstr>Solution</vt:lpstr>
      <vt:lpstr>Solution (Cont.') </vt:lpstr>
      <vt:lpstr>Datasets</vt:lpstr>
      <vt:lpstr>Data preparation methods</vt:lpstr>
      <vt:lpstr>Text conversion to numbers</vt:lpstr>
      <vt:lpstr>CountVectorizer</vt:lpstr>
      <vt:lpstr>TF-IDF</vt:lpstr>
      <vt:lpstr>N-gram method</vt:lpstr>
      <vt:lpstr>Machine learning algorithms</vt:lpstr>
      <vt:lpstr>Naïve bayas</vt:lpstr>
      <vt:lpstr>Logistic regression</vt:lpstr>
      <vt:lpstr>Support vector machine (SVM)</vt:lpstr>
      <vt:lpstr>Random forest</vt:lpstr>
      <vt:lpstr>experiments</vt:lpstr>
      <vt:lpstr>Flow chart of the project</vt:lpstr>
      <vt:lpstr>Data prerpocessing</vt:lpstr>
      <vt:lpstr>Training &amp; testing</vt:lpstr>
      <vt:lpstr>GUI app</vt:lpstr>
      <vt:lpstr>Equipment or software will be used</vt:lpstr>
      <vt:lpstr>Milestones </vt:lpstr>
      <vt:lpstr>Timeline of the project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TF gam3r</dc:creator>
  <cp:lastModifiedBy>SPC</cp:lastModifiedBy>
  <cp:revision>4</cp:revision>
  <dcterms:created xsi:type="dcterms:W3CDTF">2021-03-02T13:56:36Z</dcterms:created>
  <dcterms:modified xsi:type="dcterms:W3CDTF">2021-04-12T10:41:03Z</dcterms:modified>
</cp:coreProperties>
</file>