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8" r:id="rId3"/>
    <p:sldId id="280" r:id="rId4"/>
    <p:sldId id="282" r:id="rId5"/>
    <p:sldId id="292" r:id="rId6"/>
    <p:sldId id="281" r:id="rId7"/>
    <p:sldId id="283" r:id="rId8"/>
    <p:sldId id="291" r:id="rId9"/>
    <p:sldId id="284" r:id="rId10"/>
    <p:sldId id="288" r:id="rId11"/>
    <p:sldId id="285" r:id="rId12"/>
    <p:sldId id="287" r:id="rId13"/>
    <p:sldId id="290" r:id="rId14"/>
  </p:sldIdLst>
  <p:sldSz cx="9144000" cy="5143500" type="screen16x9"/>
  <p:notesSz cx="6858000" cy="9144000"/>
  <p:embeddedFontLst>
    <p:embeddedFont>
      <p:font typeface="Advent Pro SemiBold" panose="020B0604020202020204" charset="0"/>
      <p:regular r:id="rId16"/>
      <p:bold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AC89C4F5-0608-42D4-A455-CE06DC44B663}">
          <p14:sldIdLst>
            <p14:sldId id="256"/>
            <p14:sldId id="258"/>
            <p14:sldId id="280"/>
            <p14:sldId id="282"/>
            <p14:sldId id="292"/>
            <p14:sldId id="281"/>
            <p14:sldId id="283"/>
            <p14:sldId id="291"/>
            <p14:sldId id="284"/>
            <p14:sldId id="288"/>
            <p14:sldId id="285"/>
            <p14:sldId id="287"/>
            <p14:sldId id="290"/>
          </p14:sldIdLst>
        </p14:section>
        <p14:section name="Section sans titre" id="{F8C5A07F-DCB6-4049-AE6D-A06CF4301B8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5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AA77A-927C-4137-AE8E-8007A0E3A04D}">
  <a:tblStyle styleId="{263AA77A-927C-4137-AE8E-8007A0E3A0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9" r:id="rId4"/>
    <p:sldLayoutId id="2147483667" r:id="rId5"/>
    <p:sldLayoutId id="2147483668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03064" y="283862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effectLst/>
                <a:latin typeface="Share Tech" panose="020B0604020202020204" charset="0"/>
              </a:rPr>
              <a:t>Laplace </a:t>
            </a:r>
            <a:r>
              <a:rPr lang="fr-FR" b="0" i="0" dirty="0" err="1">
                <a:effectLst/>
                <a:latin typeface="Share Tech" panose="020B0604020202020204" charset="0"/>
              </a:rPr>
              <a:t>Immo</a:t>
            </a:r>
            <a:endParaRPr lang="fr-FR" dirty="0">
              <a:latin typeface="Share Tech" panose="020B0604020202020204" charset="0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736971" y="1055003"/>
            <a:ext cx="6139640" cy="1046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fr-FR" sz="4000" b="1" i="0" dirty="0">
                <a:effectLst/>
                <a:latin typeface="Montserrat"/>
              </a:rPr>
              <a:t>Créez et utilisez une base de données immobilière avec SQL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479DDD61-0102-46C9-BA81-C25A120FE296}"/>
              </a:ext>
            </a:extLst>
          </p:cNvPr>
          <p:cNvSpPr txBox="1">
            <a:spLocks/>
          </p:cNvSpPr>
          <p:nvPr/>
        </p:nvSpPr>
        <p:spPr>
          <a:xfrm>
            <a:off x="2895782" y="3337999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dirty="0">
                <a:latin typeface="Share Tech" panose="020B0604020202020204" charset="0"/>
              </a:rPr>
              <a:t>NAJAI Faris – Data </a:t>
            </a:r>
            <a:r>
              <a:rPr lang="fr-FR" dirty="0" err="1">
                <a:latin typeface="Share Tech" panose="020B0604020202020204" charset="0"/>
              </a:rPr>
              <a:t>Analyst</a:t>
            </a:r>
            <a:endParaRPr lang="fr-FR" dirty="0">
              <a:latin typeface="Share Tech" panose="020B0604020202020204" charset="0"/>
            </a:endParaRPr>
          </a:p>
        </p:txBody>
      </p:sp>
      <p:grpSp>
        <p:nvGrpSpPr>
          <p:cNvPr id="30" name="Google Shape;1714;p52">
            <a:extLst>
              <a:ext uri="{FF2B5EF4-FFF2-40B4-BE49-F238E27FC236}">
                <a16:creationId xmlns:a16="http://schemas.microsoft.com/office/drawing/2014/main" id="{279CE7C2-A634-4772-BBF4-B1EFBB6DE304}"/>
              </a:ext>
            </a:extLst>
          </p:cNvPr>
          <p:cNvGrpSpPr/>
          <p:nvPr/>
        </p:nvGrpSpPr>
        <p:grpSpPr>
          <a:xfrm>
            <a:off x="7068191" y="785888"/>
            <a:ext cx="682068" cy="682068"/>
            <a:chOff x="5080188" y="927900"/>
            <a:chExt cx="961200" cy="961200"/>
          </a:xfrm>
        </p:grpSpPr>
        <p:sp>
          <p:nvSpPr>
            <p:cNvPr id="31" name="Google Shape;1715;p52">
              <a:extLst>
                <a:ext uri="{FF2B5EF4-FFF2-40B4-BE49-F238E27FC236}">
                  <a16:creationId xmlns:a16="http://schemas.microsoft.com/office/drawing/2014/main" id="{79FEBA69-1E8B-4471-B143-1D1F8890EEE0}"/>
                </a:ext>
              </a:extLst>
            </p:cNvPr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16;p52">
              <a:extLst>
                <a:ext uri="{FF2B5EF4-FFF2-40B4-BE49-F238E27FC236}">
                  <a16:creationId xmlns:a16="http://schemas.microsoft.com/office/drawing/2014/main" id="{36C6B792-0BBB-4608-A90D-252DF088D721}"/>
                </a:ext>
              </a:extLst>
            </p:cNvPr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7;p52">
              <a:extLst>
                <a:ext uri="{FF2B5EF4-FFF2-40B4-BE49-F238E27FC236}">
                  <a16:creationId xmlns:a16="http://schemas.microsoft.com/office/drawing/2014/main" id="{894B4A46-9692-4131-B32A-C359CA90A409}"/>
                </a:ext>
              </a:extLst>
            </p:cNvPr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8;p52">
              <a:extLst>
                <a:ext uri="{FF2B5EF4-FFF2-40B4-BE49-F238E27FC236}">
                  <a16:creationId xmlns:a16="http://schemas.microsoft.com/office/drawing/2014/main" id="{CE71FF5D-727A-4A7F-BCE1-E6A2DE887739}"/>
                </a:ext>
              </a:extLst>
            </p:cNvPr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19;p52">
              <a:extLst>
                <a:ext uri="{FF2B5EF4-FFF2-40B4-BE49-F238E27FC236}">
                  <a16:creationId xmlns:a16="http://schemas.microsoft.com/office/drawing/2014/main" id="{AF47FB42-71A2-476B-9A4F-F1962082BD58}"/>
                </a:ext>
              </a:extLst>
            </p:cNvPr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0;p52">
              <a:extLst>
                <a:ext uri="{FF2B5EF4-FFF2-40B4-BE49-F238E27FC236}">
                  <a16:creationId xmlns:a16="http://schemas.microsoft.com/office/drawing/2014/main" id="{3EE666A3-8A1E-4AF6-8DA2-C2AC583DE0C6}"/>
                </a:ext>
              </a:extLst>
            </p:cNvPr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1;p52">
              <a:extLst>
                <a:ext uri="{FF2B5EF4-FFF2-40B4-BE49-F238E27FC236}">
                  <a16:creationId xmlns:a16="http://schemas.microsoft.com/office/drawing/2014/main" id="{283D5085-3264-4D59-9FAB-1A48B62FA374}"/>
                </a:ext>
              </a:extLst>
            </p:cNvPr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2;p52">
              <a:extLst>
                <a:ext uri="{FF2B5EF4-FFF2-40B4-BE49-F238E27FC236}">
                  <a16:creationId xmlns:a16="http://schemas.microsoft.com/office/drawing/2014/main" id="{E07BC2B8-DACD-4893-B2BB-477ED701AA1D}"/>
                </a:ext>
              </a:extLst>
            </p:cNvPr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3577;p64">
            <a:extLst>
              <a:ext uri="{FF2B5EF4-FFF2-40B4-BE49-F238E27FC236}">
                <a16:creationId xmlns:a16="http://schemas.microsoft.com/office/drawing/2014/main" id="{4C82D495-E624-46EA-B785-24A9F9D31EF7}"/>
              </a:ext>
            </a:extLst>
          </p:cNvPr>
          <p:cNvGrpSpPr/>
          <p:nvPr/>
        </p:nvGrpSpPr>
        <p:grpSpPr>
          <a:xfrm>
            <a:off x="7555584" y="3403934"/>
            <a:ext cx="416649" cy="325597"/>
            <a:chOff x="5626763" y="2013829"/>
            <a:chExt cx="351722" cy="274788"/>
          </a:xfrm>
        </p:grpSpPr>
        <p:sp>
          <p:nvSpPr>
            <p:cNvPr id="40" name="Google Shape;13578;p64">
              <a:extLst>
                <a:ext uri="{FF2B5EF4-FFF2-40B4-BE49-F238E27FC236}">
                  <a16:creationId xmlns:a16="http://schemas.microsoft.com/office/drawing/2014/main" id="{8B72A4EC-D360-4302-9EEC-85A071D50D21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79;p64">
              <a:extLst>
                <a:ext uri="{FF2B5EF4-FFF2-40B4-BE49-F238E27FC236}">
                  <a16:creationId xmlns:a16="http://schemas.microsoft.com/office/drawing/2014/main" id="{35FB7EB5-5669-4046-A49A-5DAA76A55835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80;p64">
              <a:extLst>
                <a:ext uri="{FF2B5EF4-FFF2-40B4-BE49-F238E27FC236}">
                  <a16:creationId xmlns:a16="http://schemas.microsoft.com/office/drawing/2014/main" id="{9C0AE17D-78FD-4DB1-8FD5-E8148CF30671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81;p64">
              <a:extLst>
                <a:ext uri="{FF2B5EF4-FFF2-40B4-BE49-F238E27FC236}">
                  <a16:creationId xmlns:a16="http://schemas.microsoft.com/office/drawing/2014/main" id="{9840A797-9F7A-46CC-9C97-8D5A9CDE4B94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82;p64">
              <a:extLst>
                <a:ext uri="{FF2B5EF4-FFF2-40B4-BE49-F238E27FC236}">
                  <a16:creationId xmlns:a16="http://schemas.microsoft.com/office/drawing/2014/main" id="{5F839CF5-47FD-4864-9F2E-AF9991DF0131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83;p64">
              <a:extLst>
                <a:ext uri="{FF2B5EF4-FFF2-40B4-BE49-F238E27FC236}">
                  <a16:creationId xmlns:a16="http://schemas.microsoft.com/office/drawing/2014/main" id="{8BDDB5FB-5264-43D1-98EA-4A961878760D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584;p64">
              <a:extLst>
                <a:ext uri="{FF2B5EF4-FFF2-40B4-BE49-F238E27FC236}">
                  <a16:creationId xmlns:a16="http://schemas.microsoft.com/office/drawing/2014/main" id="{FFAAC660-5C25-4163-B668-AE098A467CF0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585;p64">
              <a:extLst>
                <a:ext uri="{FF2B5EF4-FFF2-40B4-BE49-F238E27FC236}">
                  <a16:creationId xmlns:a16="http://schemas.microsoft.com/office/drawing/2014/main" id="{B23B7672-A9C2-4876-BD97-7F69E3BE41B9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586;p64">
              <a:extLst>
                <a:ext uri="{FF2B5EF4-FFF2-40B4-BE49-F238E27FC236}">
                  <a16:creationId xmlns:a16="http://schemas.microsoft.com/office/drawing/2014/main" id="{F011F922-1C88-4304-A6C1-E44EDACE2226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587;p64">
              <a:extLst>
                <a:ext uri="{FF2B5EF4-FFF2-40B4-BE49-F238E27FC236}">
                  <a16:creationId xmlns:a16="http://schemas.microsoft.com/office/drawing/2014/main" id="{0F149AD3-543C-4CCB-8323-2AA342FA0C03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184;p64">
            <a:extLst>
              <a:ext uri="{FF2B5EF4-FFF2-40B4-BE49-F238E27FC236}">
                <a16:creationId xmlns:a16="http://schemas.microsoft.com/office/drawing/2014/main" id="{70AB4984-96C4-416B-A029-A6D516D48463}"/>
              </a:ext>
            </a:extLst>
          </p:cNvPr>
          <p:cNvGrpSpPr/>
          <p:nvPr/>
        </p:nvGrpSpPr>
        <p:grpSpPr>
          <a:xfrm>
            <a:off x="1021266" y="3525470"/>
            <a:ext cx="367255" cy="269855"/>
            <a:chOff x="1306445" y="3397829"/>
            <a:chExt cx="367255" cy="269855"/>
          </a:xfrm>
        </p:grpSpPr>
        <p:sp>
          <p:nvSpPr>
            <p:cNvPr id="51" name="Google Shape;13185;p64">
              <a:extLst>
                <a:ext uri="{FF2B5EF4-FFF2-40B4-BE49-F238E27FC236}">
                  <a16:creationId xmlns:a16="http://schemas.microsoft.com/office/drawing/2014/main" id="{691C169B-F8DE-4B78-9DC9-349FDFA91A43}"/>
                </a:ext>
              </a:extLst>
            </p:cNvPr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186;p64">
              <a:extLst>
                <a:ext uri="{FF2B5EF4-FFF2-40B4-BE49-F238E27FC236}">
                  <a16:creationId xmlns:a16="http://schemas.microsoft.com/office/drawing/2014/main" id="{EBE84FC4-C628-4DF0-B38A-B3FB0A082B32}"/>
                </a:ext>
              </a:extLst>
            </p:cNvPr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87;p64">
              <a:extLst>
                <a:ext uri="{FF2B5EF4-FFF2-40B4-BE49-F238E27FC236}">
                  <a16:creationId xmlns:a16="http://schemas.microsoft.com/office/drawing/2014/main" id="{2A573C4E-D9FE-4105-BCC0-645B0AEDAD60}"/>
                </a:ext>
              </a:extLst>
            </p:cNvPr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88;p64">
              <a:extLst>
                <a:ext uri="{FF2B5EF4-FFF2-40B4-BE49-F238E27FC236}">
                  <a16:creationId xmlns:a16="http://schemas.microsoft.com/office/drawing/2014/main" id="{1553303C-EAD4-46FD-8503-E62B6A53DE10}"/>
                </a:ext>
              </a:extLst>
            </p:cNvPr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189;p64">
              <a:extLst>
                <a:ext uri="{FF2B5EF4-FFF2-40B4-BE49-F238E27FC236}">
                  <a16:creationId xmlns:a16="http://schemas.microsoft.com/office/drawing/2014/main" id="{49B87301-6B98-4CC5-B3BB-4A5B53931B13}"/>
                </a:ext>
              </a:extLst>
            </p:cNvPr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190;p64">
              <a:extLst>
                <a:ext uri="{FF2B5EF4-FFF2-40B4-BE49-F238E27FC236}">
                  <a16:creationId xmlns:a16="http://schemas.microsoft.com/office/drawing/2014/main" id="{434A998D-312F-4BA2-B9EE-253273B8DE41}"/>
                </a:ext>
              </a:extLst>
            </p:cNvPr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3305;p64">
            <a:extLst>
              <a:ext uri="{FF2B5EF4-FFF2-40B4-BE49-F238E27FC236}">
                <a16:creationId xmlns:a16="http://schemas.microsoft.com/office/drawing/2014/main" id="{7DCCCA3A-B289-4EB7-B13E-67BBA91114F8}"/>
              </a:ext>
            </a:extLst>
          </p:cNvPr>
          <p:cNvGrpSpPr/>
          <p:nvPr/>
        </p:nvGrpSpPr>
        <p:grpSpPr>
          <a:xfrm>
            <a:off x="1000799" y="1505542"/>
            <a:ext cx="347934" cy="310023"/>
            <a:chOff x="1327676" y="2910481"/>
            <a:chExt cx="347934" cy="310023"/>
          </a:xfrm>
        </p:grpSpPr>
        <p:sp>
          <p:nvSpPr>
            <p:cNvPr id="58" name="Google Shape;13306;p64">
              <a:extLst>
                <a:ext uri="{FF2B5EF4-FFF2-40B4-BE49-F238E27FC236}">
                  <a16:creationId xmlns:a16="http://schemas.microsoft.com/office/drawing/2014/main" id="{90BA6A71-17B4-410D-9110-03A3567458D5}"/>
                </a:ext>
              </a:extLst>
            </p:cNvPr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07;p64">
              <a:extLst>
                <a:ext uri="{FF2B5EF4-FFF2-40B4-BE49-F238E27FC236}">
                  <a16:creationId xmlns:a16="http://schemas.microsoft.com/office/drawing/2014/main" id="{D3B53EEB-FBBF-4E89-A11F-89FECE0C1712}"/>
                </a:ext>
              </a:extLst>
            </p:cNvPr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08;p64">
              <a:extLst>
                <a:ext uri="{FF2B5EF4-FFF2-40B4-BE49-F238E27FC236}">
                  <a16:creationId xmlns:a16="http://schemas.microsoft.com/office/drawing/2014/main" id="{59635E9A-EC46-4BC8-AA77-46A58CA22014}"/>
                </a:ext>
              </a:extLst>
            </p:cNvPr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09;p64">
              <a:extLst>
                <a:ext uri="{FF2B5EF4-FFF2-40B4-BE49-F238E27FC236}">
                  <a16:creationId xmlns:a16="http://schemas.microsoft.com/office/drawing/2014/main" id="{09A5ECB5-7565-4DD2-8C54-6D52D8FB3EB7}"/>
                </a:ext>
              </a:extLst>
            </p:cNvPr>
            <p:cNvSpPr/>
            <p:nvPr/>
          </p:nvSpPr>
          <p:spPr>
            <a:xfrm>
              <a:off x="1507307" y="2910481"/>
              <a:ext cx="168303" cy="144588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3310;p64">
              <a:extLst>
                <a:ext uri="{FF2B5EF4-FFF2-40B4-BE49-F238E27FC236}">
                  <a16:creationId xmlns:a16="http://schemas.microsoft.com/office/drawing/2014/main" id="{FC08988A-D7BE-45A0-B356-40FE6C911406}"/>
                </a:ext>
              </a:extLst>
            </p:cNvPr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3432;p64">
            <a:extLst>
              <a:ext uri="{FF2B5EF4-FFF2-40B4-BE49-F238E27FC236}">
                <a16:creationId xmlns:a16="http://schemas.microsoft.com/office/drawing/2014/main" id="{9F7DD9FC-36CC-423E-B038-5039F9BA349F}"/>
              </a:ext>
            </a:extLst>
          </p:cNvPr>
          <p:cNvGrpSpPr/>
          <p:nvPr/>
        </p:nvGrpSpPr>
        <p:grpSpPr>
          <a:xfrm>
            <a:off x="8007413" y="2067786"/>
            <a:ext cx="322151" cy="322374"/>
            <a:chOff x="4206763" y="2450951"/>
            <a:chExt cx="322151" cy="322374"/>
          </a:xfrm>
        </p:grpSpPr>
        <p:sp>
          <p:nvSpPr>
            <p:cNvPr id="64" name="Google Shape;13433;p64">
              <a:extLst>
                <a:ext uri="{FF2B5EF4-FFF2-40B4-BE49-F238E27FC236}">
                  <a16:creationId xmlns:a16="http://schemas.microsoft.com/office/drawing/2014/main" id="{0198344C-E270-49C5-9203-DA44DF569E07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34;p64">
              <a:extLst>
                <a:ext uri="{FF2B5EF4-FFF2-40B4-BE49-F238E27FC236}">
                  <a16:creationId xmlns:a16="http://schemas.microsoft.com/office/drawing/2014/main" id="{BF585627-D648-47FC-AE6D-0C6A61704AA8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14825-28E6-468D-A45D-8428C5C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3" y="4513660"/>
            <a:ext cx="921016" cy="4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434;p25">
            <a:extLst>
              <a:ext uri="{FF2B5EF4-FFF2-40B4-BE49-F238E27FC236}">
                <a16:creationId xmlns:a16="http://schemas.microsoft.com/office/drawing/2014/main" id="{F0B44C70-A710-41D6-B6D9-ACFCF01BCA2D}"/>
              </a:ext>
            </a:extLst>
          </p:cNvPr>
          <p:cNvSpPr txBox="1">
            <a:spLocks/>
          </p:cNvSpPr>
          <p:nvPr/>
        </p:nvSpPr>
        <p:spPr>
          <a:xfrm>
            <a:off x="2766403" y="437317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FR" sz="1100" b="1" dirty="0">
                <a:solidFill>
                  <a:srgbClr val="7350E8"/>
                </a:solidFill>
                <a:latin typeface="Share Tech" panose="020B0604020202020204" charset="0"/>
              </a:rPr>
              <a:t>P_3 </a:t>
            </a:r>
            <a:r>
              <a:rPr lang="fr-FR" sz="1100" i="0" dirty="0">
                <a:solidFill>
                  <a:srgbClr val="7350E8"/>
                </a:solidFill>
                <a:effectLst/>
                <a:latin typeface="Share Tech" panose="020B0604020202020204" charset="0"/>
              </a:rPr>
              <a:t>Créez et utilisez une base de données immobilière avec SQL</a:t>
            </a:r>
          </a:p>
          <a:p>
            <a:pPr marL="0" indent="0"/>
            <a:r>
              <a:rPr lang="fr-FR" sz="1100" i="1" dirty="0">
                <a:solidFill>
                  <a:srgbClr val="7350E8"/>
                </a:solidFill>
                <a:latin typeface="Share Tech" panose="020B0604020202020204" charset="0"/>
              </a:rPr>
              <a:t>Soutenance en date du 24 Décembre 2021</a:t>
            </a:r>
            <a:endParaRPr lang="fr-FR" sz="1100" i="1" dirty="0">
              <a:solidFill>
                <a:srgbClr val="7350E8"/>
              </a:solidFill>
              <a:effectLst/>
              <a:latin typeface="Share Tech" panose="020B0604020202020204" charset="0"/>
            </a:endParaRPr>
          </a:p>
          <a:p>
            <a:pPr marL="0" indent="0"/>
            <a:endParaRPr lang="fr-FR" sz="1100" dirty="0">
              <a:latin typeface="Share Tech" panose="020B0604020202020204" charset="0"/>
            </a:endParaRPr>
          </a:p>
        </p:txBody>
      </p:sp>
      <p:pic>
        <p:nvPicPr>
          <p:cNvPr id="1028" name="Picture 4" descr="OpenClassrooms — Wikipédia">
            <a:extLst>
              <a:ext uri="{FF2B5EF4-FFF2-40B4-BE49-F238E27FC236}">
                <a16:creationId xmlns:a16="http://schemas.microsoft.com/office/drawing/2014/main" id="{2C6EFAF8-7783-4380-AC50-5A4F29FF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331" y="4523159"/>
            <a:ext cx="506106" cy="50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14DBC-1FB4-4B92-801E-C7508183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325" y="156494"/>
            <a:ext cx="4727700" cy="577800"/>
          </a:xfrm>
        </p:spPr>
        <p:txBody>
          <a:bodyPr/>
          <a:lstStyle/>
          <a:p>
            <a:r>
              <a:rPr lang="fr-FR" dirty="0"/>
              <a:t>Analyses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09A9AB-0EBE-4ABD-9663-8F9A4C938ACB}"/>
              </a:ext>
            </a:extLst>
          </p:cNvPr>
          <p:cNvSpPr txBox="1"/>
          <p:nvPr/>
        </p:nvSpPr>
        <p:spPr>
          <a:xfrm>
            <a:off x="496184" y="830309"/>
            <a:ext cx="486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hare Tech" panose="020B0604020202020204" charset="0"/>
              </a:rPr>
              <a:t>Proportion des ventes d’appartements par le nombre de pièces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0C1DEB-9430-4129-9AC0-8ECFBDB8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98" y="1234101"/>
            <a:ext cx="6119390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3FABE23-7572-4657-AF58-702CE2F872BE}"/>
              </a:ext>
            </a:extLst>
          </p:cNvPr>
          <p:cNvSpPr txBox="1">
            <a:spLocks/>
          </p:cNvSpPr>
          <p:nvPr/>
        </p:nvSpPr>
        <p:spPr>
          <a:xfrm>
            <a:off x="239597" y="461012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/>
              <a:t>Analyses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57FE9A-7F9D-48B9-8C00-207DABF0184D}"/>
              </a:ext>
            </a:extLst>
          </p:cNvPr>
          <p:cNvSpPr txBox="1"/>
          <p:nvPr/>
        </p:nvSpPr>
        <p:spPr>
          <a:xfrm>
            <a:off x="23103" y="1984744"/>
            <a:ext cx="400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hare Tech" panose="020B0604020202020204" charset="0"/>
              </a:rPr>
              <a:t>Liste des 10 appartements les plus chers avec le département et le nombre de mètres carrés.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02E617-5D53-4221-A983-F8ECADD1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38" y="83604"/>
            <a:ext cx="5334462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7A4C1-FDCE-4CA3-96B3-461760869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Analyses des données</a:t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43733A-4D7A-4C77-851F-6BF2C0B682A7}"/>
              </a:ext>
            </a:extLst>
          </p:cNvPr>
          <p:cNvSpPr txBox="1"/>
          <p:nvPr/>
        </p:nvSpPr>
        <p:spPr>
          <a:xfrm>
            <a:off x="320815" y="697556"/>
            <a:ext cx="461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hare Tech" panose="020B0604020202020204" charset="0"/>
              </a:rPr>
              <a:t>Taux d’évolution du nombre de ventes entre le </a:t>
            </a:r>
            <a:r>
              <a:rPr lang="fr-FR" b="1" dirty="0">
                <a:solidFill>
                  <a:schemeClr val="bg1"/>
                </a:solidFill>
                <a:latin typeface="Share Tech" panose="020B0604020202020204" charset="0"/>
              </a:rPr>
              <a:t>premier</a:t>
            </a:r>
            <a:r>
              <a:rPr lang="fr-FR" dirty="0">
                <a:solidFill>
                  <a:schemeClr val="bg1"/>
                </a:solidFill>
                <a:latin typeface="Share Tech" panose="020B0604020202020204" charset="0"/>
              </a:rPr>
              <a:t> et le </a:t>
            </a:r>
            <a:r>
              <a:rPr lang="fr-FR" b="1" dirty="0">
                <a:solidFill>
                  <a:schemeClr val="bg1"/>
                </a:solidFill>
                <a:latin typeface="Share Tech" panose="020B0604020202020204" charset="0"/>
              </a:rPr>
              <a:t>second</a:t>
            </a:r>
            <a:r>
              <a:rPr lang="fr-FR" dirty="0">
                <a:solidFill>
                  <a:schemeClr val="bg1"/>
                </a:solidFill>
                <a:latin typeface="Share Tech" panose="020B0604020202020204" charset="0"/>
              </a:rPr>
              <a:t> trimestre de 2020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91848C-0E7F-4756-A1B6-2F47E577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5" y="1275356"/>
            <a:ext cx="7765422" cy="37617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43A5517-C905-4140-B8F6-9BB06B58F7F0}"/>
              </a:ext>
            </a:extLst>
          </p:cNvPr>
          <p:cNvSpPr txBox="1"/>
          <p:nvPr/>
        </p:nvSpPr>
        <p:spPr>
          <a:xfrm>
            <a:off x="6404345" y="4337242"/>
            <a:ext cx="1681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C1BCB4"/>
                </a:solidFill>
                <a:effectLst/>
                <a:latin typeface="arial" panose="020B0604020202020204" pitchFamily="34" charset="0"/>
              </a:rPr>
              <a:t>((Va-Vd)/Vd)*100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574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7A4C1-FDCE-4CA3-96B3-461760869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9" y="489647"/>
            <a:ext cx="4727700" cy="577800"/>
          </a:xfrm>
        </p:spPr>
        <p:txBody>
          <a:bodyPr/>
          <a:lstStyle/>
          <a:p>
            <a:r>
              <a:rPr lang="fr-FR" dirty="0"/>
              <a:t>Analyses des données</a:t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43733A-4D7A-4C77-851F-6BF2C0B682A7}"/>
              </a:ext>
            </a:extLst>
          </p:cNvPr>
          <p:cNvSpPr txBox="1"/>
          <p:nvPr/>
        </p:nvSpPr>
        <p:spPr>
          <a:xfrm>
            <a:off x="0" y="1739546"/>
            <a:ext cx="3090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hare Tech" panose="020B0604020202020204" charset="0"/>
              </a:rPr>
              <a:t>Les moyennes de valeurs foncières pour le top 3 des communes des départements 6, 13, 33, 59 et 69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88AFAE-BFF3-4F1A-9723-F1F3DDDE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47" y="404037"/>
            <a:ext cx="5565414" cy="45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71;p29">
            <a:extLst>
              <a:ext uri="{FF2B5EF4-FFF2-40B4-BE49-F238E27FC236}">
                <a16:creationId xmlns:a16="http://schemas.microsoft.com/office/drawing/2014/main" id="{2766C1FD-9DED-4727-929C-4D51377F00E0}"/>
              </a:ext>
            </a:extLst>
          </p:cNvPr>
          <p:cNvSpPr txBox="1">
            <a:spLocks/>
          </p:cNvSpPr>
          <p:nvPr/>
        </p:nvSpPr>
        <p:spPr>
          <a:xfrm>
            <a:off x="1771692" y="2352011"/>
            <a:ext cx="5600616" cy="43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sz="4000" dirty="0"/>
              <a:t>Démarche création de la base de données</a:t>
            </a:r>
            <a:endParaRPr lang="fr-FR" sz="4000" b="1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815DEC4B-D428-4CD5-9373-95A3AD9D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6" y="4622468"/>
            <a:ext cx="921016" cy="4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OpenClassrooms — Wikipédia">
            <a:extLst>
              <a:ext uri="{FF2B5EF4-FFF2-40B4-BE49-F238E27FC236}">
                <a16:creationId xmlns:a16="http://schemas.microsoft.com/office/drawing/2014/main" id="{EA6FB2B8-389E-4AFE-B086-49934AD9C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47" y="56890"/>
            <a:ext cx="506106" cy="50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B585D-0237-40CC-A0DE-D26252D1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797" y="99787"/>
            <a:ext cx="7589510" cy="577800"/>
          </a:xfrm>
        </p:spPr>
        <p:txBody>
          <a:bodyPr/>
          <a:lstStyle/>
          <a:p>
            <a:r>
              <a:rPr lang="fr-FR" dirty="0"/>
              <a:t>Démarche de la création de la base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C73E37-26EB-4F40-A6CE-8D68E88FCC7C}"/>
              </a:ext>
            </a:extLst>
          </p:cNvPr>
          <p:cNvSpPr txBox="1"/>
          <p:nvPr/>
        </p:nvSpPr>
        <p:spPr>
          <a:xfrm>
            <a:off x="482009" y="885329"/>
            <a:ext cx="380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1) Lecture des données / noms des colonnes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C798E8-800E-48B5-8D7C-62C6DF313A24}"/>
              </a:ext>
            </a:extLst>
          </p:cNvPr>
          <p:cNvSpPr txBox="1"/>
          <p:nvPr/>
        </p:nvSpPr>
        <p:spPr>
          <a:xfrm>
            <a:off x="482009" y="1246959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2) Création d’un dictionnaire de donnée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824A69-828E-4F41-BB1A-CC4845BD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2" y="1533488"/>
            <a:ext cx="7378996" cy="36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236E7-254C-4DBA-8BBE-648004DDB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030" y="187661"/>
            <a:ext cx="7483184" cy="577800"/>
          </a:xfrm>
        </p:spPr>
        <p:txBody>
          <a:bodyPr/>
          <a:lstStyle/>
          <a:p>
            <a:r>
              <a:rPr lang="fr-FR" dirty="0"/>
              <a:t>Démarche de la création de la base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30E8407-8121-4B92-96A0-AAEE978EE07B}"/>
              </a:ext>
            </a:extLst>
          </p:cNvPr>
          <p:cNvSpPr txBox="1"/>
          <p:nvPr/>
        </p:nvSpPr>
        <p:spPr>
          <a:xfrm>
            <a:off x="555030" y="956213"/>
            <a:ext cx="4153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3) Création d’un Modèle Conceptuel des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EC5F20-B057-4E24-85A2-FAC31A59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35" y="1411315"/>
            <a:ext cx="5699396" cy="37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30240-C1F6-4B1B-9A5E-C5F82B280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Schémas relationnel normalisé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1E1666-1EEC-41FA-96C3-0E629C1A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18" y="1129611"/>
            <a:ext cx="5825172" cy="35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8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1017CC66-BD7D-494D-AD37-2808DA95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030" y="187661"/>
            <a:ext cx="7483184" cy="577800"/>
          </a:xfrm>
        </p:spPr>
        <p:txBody>
          <a:bodyPr/>
          <a:lstStyle/>
          <a:p>
            <a:r>
              <a:rPr lang="fr-FR" dirty="0"/>
              <a:t>Démarche de la création de la base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53479D-177A-434D-907E-9E36478856DC}"/>
              </a:ext>
            </a:extLst>
          </p:cNvPr>
          <p:cNvSpPr txBox="1"/>
          <p:nvPr/>
        </p:nvSpPr>
        <p:spPr>
          <a:xfrm>
            <a:off x="555030" y="1027096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4) Répartition des datas en csv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6B3201-C818-4BCF-A08C-B6388844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18" y="778899"/>
            <a:ext cx="5569245" cy="10196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CD2853-1002-452E-9E8E-184521916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055" y="1947305"/>
            <a:ext cx="4061638" cy="18960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B49730A-5346-4927-8A73-C423C8733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126" y="2046709"/>
            <a:ext cx="2940246" cy="182212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DE1EE9B-1513-40E1-A849-860BDC52A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" y="1895912"/>
            <a:ext cx="2148863" cy="222049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4AFD316-C063-487F-8FE5-E82E9220E15E}"/>
              </a:ext>
            </a:extLst>
          </p:cNvPr>
          <p:cNvSpPr txBox="1"/>
          <p:nvPr/>
        </p:nvSpPr>
        <p:spPr>
          <a:xfrm>
            <a:off x="347331" y="415823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vente.csv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A8872E-9E82-450C-B411-45615332AE7D}"/>
              </a:ext>
            </a:extLst>
          </p:cNvPr>
          <p:cNvSpPr txBox="1"/>
          <p:nvPr/>
        </p:nvSpPr>
        <p:spPr>
          <a:xfrm>
            <a:off x="3355339" y="4158231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local.csv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68E86B-BBE3-47DA-96E6-80104150707B}"/>
              </a:ext>
            </a:extLst>
          </p:cNvPr>
          <p:cNvSpPr txBox="1"/>
          <p:nvPr/>
        </p:nvSpPr>
        <p:spPr>
          <a:xfrm>
            <a:off x="6935973" y="415823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adresse.csv</a:t>
            </a:r>
          </a:p>
        </p:txBody>
      </p:sp>
    </p:spTree>
    <p:extLst>
      <p:ext uri="{BB962C8B-B14F-4D97-AF65-F5344CB8AC3E}">
        <p14:creationId xmlns:p14="http://schemas.microsoft.com/office/powerpoint/2010/main" val="177101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7FD3C-53AD-4200-8B14-E129CD715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7873045" cy="577800"/>
          </a:xfrm>
        </p:spPr>
        <p:txBody>
          <a:bodyPr/>
          <a:lstStyle/>
          <a:p>
            <a:r>
              <a:rPr lang="fr-FR" dirty="0"/>
              <a:t>Démarche de la création de la base de données</a:t>
            </a:r>
          </a:p>
        </p:txBody>
      </p:sp>
      <p:pic>
        <p:nvPicPr>
          <p:cNvPr id="1026" name="Picture 2" descr="Comment afficher les requêtes qui sont exécutent sur MySQL | Professeur  Falken">
            <a:extLst>
              <a:ext uri="{FF2B5EF4-FFF2-40B4-BE49-F238E27FC236}">
                <a16:creationId xmlns:a16="http://schemas.microsoft.com/office/drawing/2014/main" id="{AE0458B1-1398-4208-992F-BB24C2EE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17" y="110622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82059E-536A-44D3-A9F2-05C30CA16FCE}"/>
              </a:ext>
            </a:extLst>
          </p:cNvPr>
          <p:cNvSpPr txBox="1"/>
          <p:nvPr/>
        </p:nvSpPr>
        <p:spPr>
          <a:xfrm>
            <a:off x="343344" y="2239925"/>
            <a:ext cx="199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4) Voir MySQL</a:t>
            </a:r>
          </a:p>
        </p:txBody>
      </p:sp>
    </p:spTree>
    <p:extLst>
      <p:ext uri="{BB962C8B-B14F-4D97-AF65-F5344CB8AC3E}">
        <p14:creationId xmlns:p14="http://schemas.microsoft.com/office/powerpoint/2010/main" val="19538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E17EE-9C87-4675-B16A-960778A2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04" y="87518"/>
            <a:ext cx="4727700" cy="577800"/>
          </a:xfrm>
        </p:spPr>
        <p:txBody>
          <a:bodyPr/>
          <a:lstStyle/>
          <a:p>
            <a:r>
              <a:rPr lang="fr-FR" dirty="0"/>
              <a:t>Données du premier semestre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6FC73F-F241-4065-8A20-3499174E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992"/>
            <a:ext cx="9144000" cy="45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14DBC-1FB4-4B92-801E-C7508183F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Analyses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BEE272-F51E-4157-A9CC-D5AC348B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5" y="2180757"/>
            <a:ext cx="4861981" cy="24462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509A9AB-0EBE-4ABD-9663-8F9A4C938ACB}"/>
              </a:ext>
            </a:extLst>
          </p:cNvPr>
          <p:cNvSpPr txBox="1"/>
          <p:nvPr/>
        </p:nvSpPr>
        <p:spPr>
          <a:xfrm>
            <a:off x="496185" y="1424763"/>
            <a:ext cx="4861981" cy="31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hare Tech" panose="020B0604020202020204" charset="0"/>
              </a:rPr>
              <a:t>Nombre total d’appartements vendus au 1er semestre 2020</a:t>
            </a:r>
          </a:p>
        </p:txBody>
      </p:sp>
    </p:spTree>
    <p:extLst>
      <p:ext uri="{BB962C8B-B14F-4D97-AF65-F5344CB8AC3E}">
        <p14:creationId xmlns:p14="http://schemas.microsoft.com/office/powerpoint/2010/main" val="251877604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225</Words>
  <Application>Microsoft Office PowerPoint</Application>
  <PresentationFormat>Affichage à l'écran (16:9)</PresentationFormat>
  <Paragraphs>31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Fira Sans Extra Condensed Medium</vt:lpstr>
      <vt:lpstr>Maven Pro</vt:lpstr>
      <vt:lpstr>Share Tech</vt:lpstr>
      <vt:lpstr>arial</vt:lpstr>
      <vt:lpstr>Advent Pro SemiBold</vt:lpstr>
      <vt:lpstr>arial</vt:lpstr>
      <vt:lpstr>Montserrat</vt:lpstr>
      <vt:lpstr>Data Science Consulting by Slidesgo</vt:lpstr>
      <vt:lpstr>Créez et utilisez une base de données immobilière avec SQL</vt:lpstr>
      <vt:lpstr>Présentation PowerPoint</vt:lpstr>
      <vt:lpstr>Démarche de la création de la base de données</vt:lpstr>
      <vt:lpstr>Démarche de la création de la base de données</vt:lpstr>
      <vt:lpstr>Schémas relationnel normalisé</vt:lpstr>
      <vt:lpstr>Démarche de la création de la base de données</vt:lpstr>
      <vt:lpstr>Démarche de la création de la base de données</vt:lpstr>
      <vt:lpstr>Données du premier semestre</vt:lpstr>
      <vt:lpstr>Analyses des données</vt:lpstr>
      <vt:lpstr>Analyses des données</vt:lpstr>
      <vt:lpstr>Présentation PowerPoint</vt:lpstr>
      <vt:lpstr>Analyses des données </vt:lpstr>
      <vt:lpstr>Analyses des données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marketing mensuel</dc:title>
  <dc:creator>Faris Najaï</dc:creator>
  <cp:lastModifiedBy>Ben Midna</cp:lastModifiedBy>
  <cp:revision>15</cp:revision>
  <dcterms:modified xsi:type="dcterms:W3CDTF">2022-06-10T13:18:58Z</dcterms:modified>
</cp:coreProperties>
</file>