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9" r:id="rId3"/>
    <p:sldId id="260" r:id="rId4"/>
    <p:sldId id="261" r:id="rId5"/>
    <p:sldId id="265" r:id="rId6"/>
    <p:sldId id="266" r:id="rId7"/>
    <p:sldId id="275" r:id="rId8"/>
    <p:sldId id="276" r:id="rId9"/>
    <p:sldId id="277" r:id="rId10"/>
    <p:sldId id="279" r:id="rId11"/>
    <p:sldId id="280"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 id="305" r:id="rId31"/>
    <p:sldId id="306" r:id="rId32"/>
    <p:sldId id="307" r:id="rId33"/>
    <p:sldId id="308" r:id="rId34"/>
    <p:sldId id="309" r:id="rId35"/>
    <p:sldId id="310" r:id="rId36"/>
    <p:sldId id="258" r:id="rId37"/>
    <p:sldId id="28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8/17/2022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8/17/2022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8/17/2022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8/17/2022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8/17/2022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8/17/2022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8/17/2022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8/17/2022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8/17/2022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8/17/2022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8/17/2022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8/17/2022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7200" dirty="0"/>
              <a:t>DATABASE</a:t>
            </a:r>
            <a:r>
              <a:rPr lang="en-US" sz="1400" dirty="0">
                <a:solidFill>
                  <a:srgbClr val="FF0000"/>
                </a:solidFill>
              </a:rPr>
              <a:t>(lecture-3)</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By: Faris Hassan</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EC67C-71CB-4379-AC71-5718745CB074}"/>
              </a:ext>
            </a:extLst>
          </p:cNvPr>
          <p:cNvSpPr>
            <a:spLocks noGrp="1"/>
          </p:cNvSpPr>
          <p:nvPr>
            <p:ph type="title"/>
          </p:nvPr>
        </p:nvSpPr>
        <p:spPr/>
        <p:txBody>
          <a:bodyPr/>
          <a:lstStyle/>
          <a:p>
            <a:r>
              <a:rPr lang="en-US" sz="4800" b="1" dirty="0"/>
              <a:t>Network Model:</a:t>
            </a:r>
            <a:endParaRPr lang="en-US" dirty="0"/>
          </a:p>
        </p:txBody>
      </p:sp>
      <p:sp>
        <p:nvSpPr>
          <p:cNvPr id="3" name="Content Placeholder 2">
            <a:extLst>
              <a:ext uri="{FF2B5EF4-FFF2-40B4-BE49-F238E27FC236}">
                <a16:creationId xmlns:a16="http://schemas.microsoft.com/office/drawing/2014/main" id="{6F45693E-E380-4311-971F-7216AB266A9E}"/>
              </a:ext>
            </a:extLst>
          </p:cNvPr>
          <p:cNvSpPr>
            <a:spLocks noGrp="1"/>
          </p:cNvSpPr>
          <p:nvPr>
            <p:ph idx="1"/>
          </p:nvPr>
        </p:nvSpPr>
        <p:spPr/>
        <p:txBody>
          <a:bodyPr>
            <a:normAutofit fontScale="92500"/>
          </a:bodyPr>
          <a:lstStyle/>
          <a:p>
            <a:pPr>
              <a:buFont typeface="Wingdings" panose="05000000000000000000" pitchFamily="2" charset="2"/>
              <a:buChar char="Ø"/>
            </a:pPr>
            <a:r>
              <a:rPr lang="en-US" sz="2400" dirty="0"/>
              <a:t> This is an extension of the Hierarchical model. In this model data is organized </a:t>
            </a:r>
            <a:r>
              <a:rPr lang="en-US" sz="3000" dirty="0">
                <a:solidFill>
                  <a:srgbClr val="FF0000"/>
                </a:solidFill>
              </a:rPr>
              <a:t>more-like a graph</a:t>
            </a:r>
            <a:r>
              <a:rPr lang="en-US" sz="2400" dirty="0"/>
              <a:t>, and are allowed to have </a:t>
            </a:r>
            <a:r>
              <a:rPr lang="en-US" sz="3000" dirty="0">
                <a:solidFill>
                  <a:srgbClr val="FF0000"/>
                </a:solidFill>
              </a:rPr>
              <a:t>more than one parent node</a:t>
            </a:r>
            <a:r>
              <a:rPr lang="en-US" sz="2400" dirty="0"/>
              <a:t>.</a:t>
            </a:r>
          </a:p>
          <a:p>
            <a:pPr>
              <a:buFont typeface="Wingdings" panose="05000000000000000000" pitchFamily="2" charset="2"/>
              <a:buChar char="Ø"/>
            </a:pPr>
            <a:r>
              <a:rPr lang="en-US" sz="2400" dirty="0"/>
              <a:t>In this database model data is more related as more relationships are established In this database model. Also, as the data is more related, hence accessing the data is also easier and fast. This database model was used to map </a:t>
            </a:r>
            <a:r>
              <a:rPr lang="en-US" sz="3000" dirty="0">
                <a:solidFill>
                  <a:srgbClr val="FF0000"/>
                </a:solidFill>
              </a:rPr>
              <a:t>many-to-many</a:t>
            </a:r>
            <a:r>
              <a:rPr lang="en-US" sz="2400" dirty="0"/>
              <a:t> relationships.</a:t>
            </a:r>
          </a:p>
          <a:p>
            <a:pPr>
              <a:buFont typeface="Wingdings" panose="05000000000000000000" pitchFamily="2" charset="2"/>
              <a:buChar char="Ø"/>
            </a:pPr>
            <a:r>
              <a:rPr lang="en-US" sz="2400" dirty="0"/>
              <a:t>This was the most widely used Database model, before Relational Model was introduced.</a:t>
            </a:r>
          </a:p>
        </p:txBody>
      </p:sp>
    </p:spTree>
    <p:extLst>
      <p:ext uri="{BB962C8B-B14F-4D97-AF65-F5344CB8AC3E}">
        <p14:creationId xmlns:p14="http://schemas.microsoft.com/office/powerpoint/2010/main" val="2951880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9872C-EF11-4C7D-A393-A58C96A095F2}"/>
              </a:ext>
            </a:extLst>
          </p:cNvPr>
          <p:cNvSpPr>
            <a:spLocks noGrp="1"/>
          </p:cNvSpPr>
          <p:nvPr>
            <p:ph type="title"/>
          </p:nvPr>
        </p:nvSpPr>
        <p:spPr/>
        <p:txBody>
          <a:bodyPr/>
          <a:lstStyle/>
          <a:p>
            <a:r>
              <a:rPr lang="en-US" sz="4800" b="1" dirty="0"/>
              <a:t>Network Model Diagram:</a:t>
            </a:r>
            <a:endParaRPr lang="en-US" dirty="0"/>
          </a:p>
        </p:txBody>
      </p:sp>
      <p:pic>
        <p:nvPicPr>
          <p:cNvPr id="5" name="Content Placeholder 4">
            <a:extLst>
              <a:ext uri="{FF2B5EF4-FFF2-40B4-BE49-F238E27FC236}">
                <a16:creationId xmlns:a16="http://schemas.microsoft.com/office/drawing/2014/main" id="{315D9867-3F20-4108-B297-179BD6D30C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8820" y="2069982"/>
            <a:ext cx="8894360" cy="3882582"/>
          </a:xfrm>
        </p:spPr>
      </p:pic>
    </p:spTree>
    <p:extLst>
      <p:ext uri="{BB962C8B-B14F-4D97-AF65-F5344CB8AC3E}">
        <p14:creationId xmlns:p14="http://schemas.microsoft.com/office/powerpoint/2010/main" val="56940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EC67C-71CB-4379-AC71-5718745CB074}"/>
              </a:ext>
            </a:extLst>
          </p:cNvPr>
          <p:cNvSpPr>
            <a:spLocks noGrp="1"/>
          </p:cNvSpPr>
          <p:nvPr>
            <p:ph type="title"/>
          </p:nvPr>
        </p:nvSpPr>
        <p:spPr/>
        <p:txBody>
          <a:bodyPr/>
          <a:lstStyle/>
          <a:p>
            <a:r>
              <a:rPr lang="en-US" sz="4800" b="1" dirty="0"/>
              <a:t>Entity-Relationship Model:</a:t>
            </a:r>
            <a:endParaRPr lang="en-US" dirty="0"/>
          </a:p>
        </p:txBody>
      </p:sp>
      <p:sp>
        <p:nvSpPr>
          <p:cNvPr id="3" name="Content Placeholder 2">
            <a:extLst>
              <a:ext uri="{FF2B5EF4-FFF2-40B4-BE49-F238E27FC236}">
                <a16:creationId xmlns:a16="http://schemas.microsoft.com/office/drawing/2014/main" id="{6F45693E-E380-4311-971F-7216AB266A9E}"/>
              </a:ext>
            </a:extLst>
          </p:cNvPr>
          <p:cNvSpPr>
            <a:spLocks noGrp="1"/>
          </p:cNvSpPr>
          <p:nvPr>
            <p:ph idx="1"/>
          </p:nvPr>
        </p:nvSpPr>
        <p:spPr/>
        <p:txBody>
          <a:bodyPr>
            <a:normAutofit/>
          </a:bodyPr>
          <a:lstStyle/>
          <a:p>
            <a:pPr>
              <a:buFont typeface="Wingdings" panose="05000000000000000000" pitchFamily="2" charset="2"/>
              <a:buChar char="Ø"/>
            </a:pPr>
            <a:r>
              <a:rPr lang="en-US" sz="2400" dirty="0"/>
              <a:t> In this Database model, relationships are created by dividing objects of interest into entity and it’s characteristics into attributes.(different entities are related using relationships).</a:t>
            </a:r>
          </a:p>
          <a:p>
            <a:pPr>
              <a:buFont typeface="Wingdings" panose="05000000000000000000" pitchFamily="2" charset="2"/>
              <a:buChar char="Ø"/>
            </a:pPr>
            <a:r>
              <a:rPr lang="en-US" sz="2400" dirty="0"/>
              <a:t>ER model are defined to represent the Relationships into </a:t>
            </a:r>
            <a:r>
              <a:rPr lang="en-US" sz="2400" dirty="0" err="1"/>
              <a:t>pictoriall</a:t>
            </a:r>
            <a:r>
              <a:rPr lang="en-US" sz="2400" dirty="0"/>
              <a:t> form to make </a:t>
            </a:r>
            <a:r>
              <a:rPr lang="en-US" sz="2400" dirty="0" err="1"/>
              <a:t>ti</a:t>
            </a:r>
            <a:r>
              <a:rPr lang="en-US" sz="2400" dirty="0"/>
              <a:t> easier for different stakeholders to understand, this model is good to design a database which can then be turned into tables in relational mode.</a:t>
            </a:r>
          </a:p>
        </p:txBody>
      </p:sp>
    </p:spTree>
    <p:extLst>
      <p:ext uri="{BB962C8B-B14F-4D97-AF65-F5344CB8AC3E}">
        <p14:creationId xmlns:p14="http://schemas.microsoft.com/office/powerpoint/2010/main" val="1222636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9872C-EF11-4C7D-A393-A58C96A095F2}"/>
              </a:ext>
            </a:extLst>
          </p:cNvPr>
          <p:cNvSpPr>
            <a:spLocks noGrp="1"/>
          </p:cNvSpPr>
          <p:nvPr>
            <p:ph type="title"/>
          </p:nvPr>
        </p:nvSpPr>
        <p:spPr/>
        <p:txBody>
          <a:bodyPr/>
          <a:lstStyle/>
          <a:p>
            <a:r>
              <a:rPr lang="en-US" sz="4800" b="1" dirty="0"/>
              <a:t>Entity-Relationship Model Diagram:</a:t>
            </a:r>
            <a:endParaRPr lang="en-US" dirty="0"/>
          </a:p>
        </p:txBody>
      </p:sp>
      <p:pic>
        <p:nvPicPr>
          <p:cNvPr id="9" name="Content Placeholder 8">
            <a:extLst>
              <a:ext uri="{FF2B5EF4-FFF2-40B4-BE49-F238E27FC236}">
                <a16:creationId xmlns:a16="http://schemas.microsoft.com/office/drawing/2014/main" id="{C2EDFA3B-0DAB-4407-B325-04C6C80F82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1130" y="1943547"/>
            <a:ext cx="7702866" cy="4367605"/>
          </a:xfrm>
        </p:spPr>
      </p:pic>
    </p:spTree>
    <p:extLst>
      <p:ext uri="{BB962C8B-B14F-4D97-AF65-F5344CB8AC3E}">
        <p14:creationId xmlns:p14="http://schemas.microsoft.com/office/powerpoint/2010/main" val="3510708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EC67C-71CB-4379-AC71-5718745CB074}"/>
              </a:ext>
            </a:extLst>
          </p:cNvPr>
          <p:cNvSpPr>
            <a:spLocks noGrp="1"/>
          </p:cNvSpPr>
          <p:nvPr>
            <p:ph type="title"/>
          </p:nvPr>
        </p:nvSpPr>
        <p:spPr/>
        <p:txBody>
          <a:bodyPr/>
          <a:lstStyle/>
          <a:p>
            <a:r>
              <a:rPr lang="en-US" sz="4800" b="1" dirty="0"/>
              <a:t>Relational Model:</a:t>
            </a:r>
            <a:endParaRPr lang="en-US" dirty="0"/>
          </a:p>
        </p:txBody>
      </p:sp>
      <p:sp>
        <p:nvSpPr>
          <p:cNvPr id="3" name="Content Placeholder 2">
            <a:extLst>
              <a:ext uri="{FF2B5EF4-FFF2-40B4-BE49-F238E27FC236}">
                <a16:creationId xmlns:a16="http://schemas.microsoft.com/office/drawing/2014/main" id="{6F45693E-E380-4311-971F-7216AB266A9E}"/>
              </a:ext>
            </a:extLst>
          </p:cNvPr>
          <p:cNvSpPr>
            <a:spLocks noGrp="1"/>
          </p:cNvSpPr>
          <p:nvPr>
            <p:ph idx="1"/>
          </p:nvPr>
        </p:nvSpPr>
        <p:spPr/>
        <p:txBody>
          <a:bodyPr>
            <a:normAutofit lnSpcReduction="10000"/>
          </a:bodyPr>
          <a:lstStyle/>
          <a:p>
            <a:pPr>
              <a:buFont typeface="Wingdings" panose="05000000000000000000" pitchFamily="2" charset="2"/>
              <a:buChar char="Ø"/>
            </a:pPr>
            <a:r>
              <a:rPr lang="en-US" sz="2400" dirty="0"/>
              <a:t> In this model, data is organized in two-dimensional tables and the relationship is maintained by storing a common field.</a:t>
            </a:r>
          </a:p>
          <a:p>
            <a:pPr>
              <a:buFont typeface="Wingdings" panose="05000000000000000000" pitchFamily="2" charset="2"/>
              <a:buChar char="Ø"/>
            </a:pPr>
            <a:r>
              <a:rPr lang="en-US" sz="2400" dirty="0"/>
              <a:t> This model was introduced by Edgar Frank </a:t>
            </a:r>
            <a:r>
              <a:rPr lang="en-US" sz="2400" dirty="0" err="1"/>
              <a:t>codd</a:t>
            </a:r>
            <a:r>
              <a:rPr lang="en-US" sz="2400" dirty="0"/>
              <a:t> in 1970, and since then it has been the most widely used database model, in fac, we can say the only database model used around the world.</a:t>
            </a:r>
          </a:p>
          <a:p>
            <a:pPr>
              <a:buFont typeface="Wingdings" panose="05000000000000000000" pitchFamily="2" charset="2"/>
              <a:buChar char="Ø"/>
            </a:pPr>
            <a:r>
              <a:rPr lang="en-US" sz="2400" dirty="0"/>
              <a:t> The base structure of Data in the Relational model is tables . All the information related to particular type is stored in rows of that table.</a:t>
            </a:r>
          </a:p>
          <a:p>
            <a:pPr>
              <a:buFont typeface="Wingdings" panose="05000000000000000000" pitchFamily="2" charset="2"/>
              <a:buChar char="Ø"/>
            </a:pPr>
            <a:r>
              <a:rPr lang="en-US" sz="2400" dirty="0"/>
              <a:t> Tables are also known as relation in the relational model.</a:t>
            </a:r>
          </a:p>
        </p:txBody>
      </p:sp>
    </p:spTree>
    <p:extLst>
      <p:ext uri="{BB962C8B-B14F-4D97-AF65-F5344CB8AC3E}">
        <p14:creationId xmlns:p14="http://schemas.microsoft.com/office/powerpoint/2010/main" val="3441929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9872C-EF11-4C7D-A393-A58C96A095F2}"/>
              </a:ext>
            </a:extLst>
          </p:cNvPr>
          <p:cNvSpPr>
            <a:spLocks noGrp="1"/>
          </p:cNvSpPr>
          <p:nvPr>
            <p:ph type="title"/>
          </p:nvPr>
        </p:nvSpPr>
        <p:spPr/>
        <p:txBody>
          <a:bodyPr/>
          <a:lstStyle/>
          <a:p>
            <a:r>
              <a:rPr lang="en-US" sz="4800" b="1" dirty="0"/>
              <a:t>Relational Model Diagram:</a:t>
            </a:r>
            <a:endParaRPr lang="en-US" dirty="0"/>
          </a:p>
        </p:txBody>
      </p:sp>
      <p:pic>
        <p:nvPicPr>
          <p:cNvPr id="5" name="Content Placeholder 4">
            <a:extLst>
              <a:ext uri="{FF2B5EF4-FFF2-40B4-BE49-F238E27FC236}">
                <a16:creationId xmlns:a16="http://schemas.microsoft.com/office/drawing/2014/main" id="{D5587B1E-D4A8-4D19-A3B5-AF58E41DD8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846" y="2108200"/>
            <a:ext cx="7984634" cy="3760788"/>
          </a:xfrm>
        </p:spPr>
      </p:pic>
    </p:spTree>
    <p:extLst>
      <p:ext uri="{BB962C8B-B14F-4D97-AF65-F5344CB8AC3E}">
        <p14:creationId xmlns:p14="http://schemas.microsoft.com/office/powerpoint/2010/main" val="1723383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00CFE1-1ED1-44C9-B35C-944B4404BD63}"/>
              </a:ext>
            </a:extLst>
          </p:cNvPr>
          <p:cNvSpPr>
            <a:spLocks noGrp="1"/>
          </p:cNvSpPr>
          <p:nvPr>
            <p:ph type="title"/>
          </p:nvPr>
        </p:nvSpPr>
        <p:spPr/>
        <p:txBody>
          <a:bodyPr/>
          <a:lstStyle/>
          <a:p>
            <a:r>
              <a:rPr lang="en-US" dirty="0"/>
              <a:t>ER Model</a:t>
            </a:r>
          </a:p>
        </p:txBody>
      </p:sp>
    </p:spTree>
    <p:extLst>
      <p:ext uri="{BB962C8B-B14F-4D97-AF65-F5344CB8AC3E}">
        <p14:creationId xmlns:p14="http://schemas.microsoft.com/office/powerpoint/2010/main" val="802491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BA378-F0BC-42FA-93D6-F4969E985603}"/>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1ED955B7-0705-4F69-BF57-F0BA773C02A6}"/>
              </a:ext>
            </a:extLst>
          </p:cNvPr>
          <p:cNvSpPr>
            <a:spLocks noGrp="1"/>
          </p:cNvSpPr>
          <p:nvPr>
            <p:ph idx="1"/>
          </p:nvPr>
        </p:nvSpPr>
        <p:spPr>
          <a:xfrm>
            <a:off x="1722120" y="2109994"/>
            <a:ext cx="6722634" cy="3555699"/>
          </a:xfrm>
        </p:spPr>
        <p:txBody>
          <a:bodyPr>
            <a:normAutofit/>
          </a:bodyPr>
          <a:lstStyle/>
          <a:p>
            <a:pPr algn="just">
              <a:buFont typeface="Wingdings" panose="05000000000000000000" pitchFamily="2" charset="2"/>
              <a:buChar char="Ø"/>
            </a:pPr>
            <a:r>
              <a:rPr lang="en-US" sz="2800" dirty="0"/>
              <a:t> Basic Concept</a:t>
            </a:r>
          </a:p>
          <a:p>
            <a:pPr algn="just">
              <a:buFont typeface="Wingdings" panose="05000000000000000000" pitchFamily="2" charset="2"/>
              <a:buChar char="Ø"/>
            </a:pPr>
            <a:r>
              <a:rPr lang="en-US" sz="2800" dirty="0"/>
              <a:t> Attributes</a:t>
            </a:r>
          </a:p>
          <a:p>
            <a:pPr algn="just">
              <a:buFont typeface="Wingdings" panose="05000000000000000000" pitchFamily="2" charset="2"/>
              <a:buChar char="Ø"/>
            </a:pPr>
            <a:r>
              <a:rPr lang="en-US" sz="2800" dirty="0"/>
              <a:t> keys</a:t>
            </a:r>
          </a:p>
          <a:p>
            <a:pPr algn="just">
              <a:buFont typeface="Wingdings" panose="05000000000000000000" pitchFamily="2" charset="2"/>
              <a:buChar char="Ø"/>
            </a:pPr>
            <a:endParaRPr lang="en-US" dirty="0"/>
          </a:p>
        </p:txBody>
      </p:sp>
    </p:spTree>
    <p:extLst>
      <p:ext uri="{BB962C8B-B14F-4D97-AF65-F5344CB8AC3E}">
        <p14:creationId xmlns:p14="http://schemas.microsoft.com/office/powerpoint/2010/main" val="2190388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EC67C-71CB-4379-AC71-5718745CB074}"/>
              </a:ext>
            </a:extLst>
          </p:cNvPr>
          <p:cNvSpPr>
            <a:spLocks noGrp="1"/>
          </p:cNvSpPr>
          <p:nvPr>
            <p:ph type="title"/>
          </p:nvPr>
        </p:nvSpPr>
        <p:spPr/>
        <p:txBody>
          <a:bodyPr/>
          <a:lstStyle/>
          <a:p>
            <a:r>
              <a:rPr lang="en-US" dirty="0"/>
              <a:t>Basic concept:</a:t>
            </a:r>
          </a:p>
        </p:txBody>
      </p:sp>
      <p:sp>
        <p:nvSpPr>
          <p:cNvPr id="3" name="Content Placeholder 2">
            <a:extLst>
              <a:ext uri="{FF2B5EF4-FFF2-40B4-BE49-F238E27FC236}">
                <a16:creationId xmlns:a16="http://schemas.microsoft.com/office/drawing/2014/main" id="{6F45693E-E380-4311-971F-7216AB266A9E}"/>
              </a:ext>
            </a:extLst>
          </p:cNvPr>
          <p:cNvSpPr>
            <a:spLocks noGrp="1"/>
          </p:cNvSpPr>
          <p:nvPr>
            <p:ph idx="1"/>
          </p:nvPr>
        </p:nvSpPr>
        <p:spPr/>
        <p:txBody>
          <a:bodyPr>
            <a:normAutofit/>
          </a:bodyPr>
          <a:lstStyle/>
          <a:p>
            <a:pPr>
              <a:buFont typeface="Wingdings" panose="05000000000000000000" pitchFamily="2" charset="2"/>
              <a:buChar char="Ø"/>
            </a:pPr>
            <a:r>
              <a:rPr lang="en-US" sz="2400" dirty="0"/>
              <a:t> Entity-Relationship model is a model used for design and Representation of Relationships between data.</a:t>
            </a:r>
          </a:p>
          <a:p>
            <a:pPr>
              <a:buFont typeface="Wingdings" panose="05000000000000000000" pitchFamily="2" charset="2"/>
              <a:buChar char="Ø"/>
            </a:pPr>
            <a:r>
              <a:rPr lang="en-US" sz="2400" dirty="0"/>
              <a:t> The main Data objects are termed as Entitles, with their details defined as attributes, some of these attributes are important and used to identify the entity and different entities are related using relationships.</a:t>
            </a:r>
          </a:p>
        </p:txBody>
      </p:sp>
    </p:spTree>
    <p:extLst>
      <p:ext uri="{BB962C8B-B14F-4D97-AF65-F5344CB8AC3E}">
        <p14:creationId xmlns:p14="http://schemas.microsoft.com/office/powerpoint/2010/main" val="481731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EC67C-71CB-4379-AC71-5718745CB074}"/>
              </a:ext>
            </a:extLst>
          </p:cNvPr>
          <p:cNvSpPr>
            <a:spLocks noGrp="1"/>
          </p:cNvSpPr>
          <p:nvPr>
            <p:ph type="title"/>
          </p:nvPr>
        </p:nvSpPr>
        <p:spPr/>
        <p:txBody>
          <a:bodyPr/>
          <a:lstStyle/>
          <a:p>
            <a:r>
              <a:rPr lang="en-US" dirty="0"/>
              <a:t>Difference between:</a:t>
            </a:r>
          </a:p>
        </p:txBody>
      </p:sp>
      <p:sp>
        <p:nvSpPr>
          <p:cNvPr id="3" name="Content Placeholder 2">
            <a:extLst>
              <a:ext uri="{FF2B5EF4-FFF2-40B4-BE49-F238E27FC236}">
                <a16:creationId xmlns:a16="http://schemas.microsoft.com/office/drawing/2014/main" id="{6F45693E-E380-4311-971F-7216AB266A9E}"/>
              </a:ext>
            </a:extLst>
          </p:cNvPr>
          <p:cNvSpPr>
            <a:spLocks noGrp="1"/>
          </p:cNvSpPr>
          <p:nvPr>
            <p:ph idx="1"/>
          </p:nvPr>
        </p:nvSpPr>
        <p:spPr/>
        <p:txBody>
          <a:bodyPr>
            <a:normAutofit/>
          </a:bodyPr>
          <a:lstStyle/>
          <a:p>
            <a:pPr>
              <a:buFont typeface="Wingdings" panose="05000000000000000000" pitchFamily="2" charset="2"/>
              <a:buChar char="Ø"/>
            </a:pPr>
            <a:r>
              <a:rPr lang="en-US" sz="2400" dirty="0"/>
              <a:t> An Entity: </a:t>
            </a:r>
          </a:p>
          <a:p>
            <a:pPr marL="0" indent="0">
              <a:buNone/>
            </a:pPr>
            <a:r>
              <a:rPr lang="en-US" sz="2400" dirty="0"/>
              <a:t>	 Is generally a Real-world object which has characteristics and holds relationships in DBMS.</a:t>
            </a:r>
          </a:p>
          <a:p>
            <a:pPr>
              <a:buFont typeface="Wingdings" panose="05000000000000000000" pitchFamily="2" charset="2"/>
              <a:buChar char="Ø"/>
            </a:pPr>
            <a:r>
              <a:rPr lang="en-US" sz="2400" dirty="0"/>
              <a:t> An Entity set:</a:t>
            </a:r>
          </a:p>
          <a:p>
            <a:pPr marL="0" indent="0">
              <a:buNone/>
            </a:pPr>
            <a:r>
              <a:rPr lang="en-US" sz="2400" dirty="0"/>
              <a:t>           is set of Entities of the same type.</a:t>
            </a:r>
            <a:endParaRPr lang="en-US" sz="1200" dirty="0"/>
          </a:p>
          <a:p>
            <a:pPr marL="201168" lvl="1" indent="0">
              <a:buNone/>
            </a:pPr>
            <a:r>
              <a:rPr lang="en-US" sz="2200" dirty="0"/>
              <a:t>	</a:t>
            </a:r>
          </a:p>
        </p:txBody>
      </p:sp>
    </p:spTree>
    <p:extLst>
      <p:ext uri="{BB962C8B-B14F-4D97-AF65-F5344CB8AC3E}">
        <p14:creationId xmlns:p14="http://schemas.microsoft.com/office/powerpoint/2010/main" val="3902091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BA378-F0BC-42FA-93D6-F4969E985603}"/>
              </a:ext>
            </a:extLst>
          </p:cNvPr>
          <p:cNvSpPr>
            <a:spLocks noGrp="1"/>
          </p:cNvSpPr>
          <p:nvPr>
            <p:ph type="title"/>
          </p:nvPr>
        </p:nvSpPr>
        <p:spPr/>
        <p:txBody>
          <a:bodyPr/>
          <a:lstStyle/>
          <a:p>
            <a:r>
              <a:rPr lang="en-US" dirty="0"/>
              <a:t>Revision:</a:t>
            </a:r>
          </a:p>
        </p:txBody>
      </p:sp>
      <p:sp>
        <p:nvSpPr>
          <p:cNvPr id="3" name="Content Placeholder 2">
            <a:extLst>
              <a:ext uri="{FF2B5EF4-FFF2-40B4-BE49-F238E27FC236}">
                <a16:creationId xmlns:a16="http://schemas.microsoft.com/office/drawing/2014/main" id="{1ED955B7-0705-4F69-BF57-F0BA773C02A6}"/>
              </a:ext>
            </a:extLst>
          </p:cNvPr>
          <p:cNvSpPr>
            <a:spLocks noGrp="1"/>
          </p:cNvSpPr>
          <p:nvPr>
            <p:ph idx="1"/>
          </p:nvPr>
        </p:nvSpPr>
        <p:spPr>
          <a:xfrm>
            <a:off x="1587201" y="2223994"/>
            <a:ext cx="6732046" cy="2410011"/>
          </a:xfrm>
        </p:spPr>
        <p:txBody>
          <a:bodyPr/>
          <a:lstStyle/>
          <a:p>
            <a:pPr algn="just">
              <a:buFont typeface="Wingdings" panose="05000000000000000000" pitchFamily="2" charset="2"/>
              <a:buChar char="Ø"/>
            </a:pPr>
            <a:r>
              <a:rPr lang="en-US" dirty="0"/>
              <a:t> Characteristics of Database Management System.</a:t>
            </a:r>
          </a:p>
          <a:p>
            <a:pPr algn="just">
              <a:buFont typeface="Wingdings" panose="05000000000000000000" pitchFamily="2" charset="2"/>
              <a:buChar char="Ø"/>
            </a:pPr>
            <a:r>
              <a:rPr lang="en-US" dirty="0"/>
              <a:t> Advantages of DMBS.</a:t>
            </a:r>
          </a:p>
          <a:p>
            <a:pPr algn="just">
              <a:buFont typeface="Wingdings" panose="05000000000000000000" pitchFamily="2" charset="2"/>
              <a:buChar char="Ø"/>
            </a:pPr>
            <a:r>
              <a:rPr lang="en-US" dirty="0"/>
              <a:t> Disadvantages of DBMS.</a:t>
            </a:r>
          </a:p>
          <a:p>
            <a:pPr algn="just">
              <a:buFont typeface="Wingdings" panose="05000000000000000000" pitchFamily="2" charset="2"/>
              <a:buChar char="Ø"/>
            </a:pPr>
            <a:r>
              <a:rPr lang="en-US" dirty="0"/>
              <a:t> Components of DBMS.</a:t>
            </a:r>
          </a:p>
        </p:txBody>
      </p:sp>
    </p:spTree>
    <p:extLst>
      <p:ext uri="{BB962C8B-B14F-4D97-AF65-F5344CB8AC3E}">
        <p14:creationId xmlns:p14="http://schemas.microsoft.com/office/powerpoint/2010/main" val="1069209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00CFE1-1ED1-44C9-B35C-944B4404BD63}"/>
              </a:ext>
            </a:extLst>
          </p:cNvPr>
          <p:cNvSpPr>
            <a:spLocks noGrp="1"/>
          </p:cNvSpPr>
          <p:nvPr>
            <p:ph type="title"/>
          </p:nvPr>
        </p:nvSpPr>
        <p:spPr/>
        <p:txBody>
          <a:bodyPr/>
          <a:lstStyle/>
          <a:p>
            <a:r>
              <a:rPr lang="en-US" dirty="0"/>
              <a:t>ER Attributes</a:t>
            </a:r>
          </a:p>
        </p:txBody>
      </p:sp>
    </p:spTree>
    <p:extLst>
      <p:ext uri="{BB962C8B-B14F-4D97-AF65-F5344CB8AC3E}">
        <p14:creationId xmlns:p14="http://schemas.microsoft.com/office/powerpoint/2010/main" val="3909009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EC67C-71CB-4379-AC71-5718745CB074}"/>
              </a:ext>
            </a:extLst>
          </p:cNvPr>
          <p:cNvSpPr>
            <a:spLocks noGrp="1"/>
          </p:cNvSpPr>
          <p:nvPr>
            <p:ph type="title"/>
          </p:nvPr>
        </p:nvSpPr>
        <p:spPr/>
        <p:txBody>
          <a:bodyPr/>
          <a:lstStyle/>
          <a:p>
            <a:r>
              <a:rPr lang="en-US" dirty="0"/>
              <a:t>ER Attributes:</a:t>
            </a:r>
          </a:p>
        </p:txBody>
      </p:sp>
      <p:sp>
        <p:nvSpPr>
          <p:cNvPr id="3" name="Content Placeholder 2">
            <a:extLst>
              <a:ext uri="{FF2B5EF4-FFF2-40B4-BE49-F238E27FC236}">
                <a16:creationId xmlns:a16="http://schemas.microsoft.com/office/drawing/2014/main" id="{6F45693E-E380-4311-971F-7216AB266A9E}"/>
              </a:ext>
            </a:extLst>
          </p:cNvPr>
          <p:cNvSpPr>
            <a:spLocks noGrp="1"/>
          </p:cNvSpPr>
          <p:nvPr>
            <p:ph idx="1"/>
          </p:nvPr>
        </p:nvSpPr>
        <p:spPr/>
        <p:txBody>
          <a:bodyPr>
            <a:normAutofit/>
          </a:bodyPr>
          <a:lstStyle/>
          <a:p>
            <a:pPr>
              <a:buFont typeface="Wingdings" panose="05000000000000000000" pitchFamily="2" charset="2"/>
              <a:buChar char="Ø"/>
            </a:pPr>
            <a:r>
              <a:rPr lang="en-US" sz="2400" dirty="0"/>
              <a:t>They are the characteristics of the Entity.</a:t>
            </a:r>
          </a:p>
          <a:p>
            <a:pPr>
              <a:buFont typeface="Wingdings" panose="05000000000000000000" pitchFamily="2" charset="2"/>
              <a:buChar char="Ø"/>
            </a:pPr>
            <a:r>
              <a:rPr lang="en-US" sz="2400" dirty="0"/>
              <a:t>Types of ER-Attributes:</a:t>
            </a:r>
          </a:p>
          <a:p>
            <a:pPr marL="658368" lvl="1" indent="-457200">
              <a:buFont typeface="+mj-lt"/>
              <a:buAutoNum type="arabicPeriod"/>
            </a:pPr>
            <a:r>
              <a:rPr lang="en-US" sz="2200" dirty="0"/>
              <a:t>Simple attribute</a:t>
            </a:r>
          </a:p>
          <a:p>
            <a:pPr marL="658368" lvl="1" indent="-457200">
              <a:buFont typeface="+mj-lt"/>
              <a:buAutoNum type="arabicPeriod"/>
            </a:pPr>
            <a:r>
              <a:rPr lang="en-US" sz="2200" dirty="0"/>
              <a:t>Composite attribute</a:t>
            </a:r>
          </a:p>
          <a:p>
            <a:pPr marL="658368" lvl="1" indent="-457200">
              <a:buFont typeface="+mj-lt"/>
              <a:buAutoNum type="arabicPeriod"/>
            </a:pPr>
            <a:r>
              <a:rPr lang="en-US" sz="2200" dirty="0"/>
              <a:t>Derived attribute</a:t>
            </a:r>
          </a:p>
          <a:p>
            <a:pPr marL="658368" lvl="1" indent="-457200">
              <a:buFont typeface="+mj-lt"/>
              <a:buAutoNum type="arabicPeriod"/>
            </a:pPr>
            <a:r>
              <a:rPr lang="en-US" sz="2200" dirty="0"/>
              <a:t>Single valued attribute</a:t>
            </a:r>
          </a:p>
          <a:p>
            <a:pPr marL="658368" lvl="1" indent="-457200">
              <a:buFont typeface="+mj-lt"/>
              <a:buAutoNum type="arabicPeriod"/>
            </a:pPr>
            <a:r>
              <a:rPr lang="en-US" sz="2200" dirty="0"/>
              <a:t>Multi-valued attribute</a:t>
            </a:r>
          </a:p>
        </p:txBody>
      </p:sp>
    </p:spTree>
    <p:extLst>
      <p:ext uri="{BB962C8B-B14F-4D97-AF65-F5344CB8AC3E}">
        <p14:creationId xmlns:p14="http://schemas.microsoft.com/office/powerpoint/2010/main" val="798647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EC67C-71CB-4379-AC71-5718745CB074}"/>
              </a:ext>
            </a:extLst>
          </p:cNvPr>
          <p:cNvSpPr>
            <a:spLocks noGrp="1"/>
          </p:cNvSpPr>
          <p:nvPr>
            <p:ph type="title"/>
          </p:nvPr>
        </p:nvSpPr>
        <p:spPr/>
        <p:txBody>
          <a:bodyPr/>
          <a:lstStyle/>
          <a:p>
            <a:r>
              <a:rPr lang="en-US" dirty="0"/>
              <a:t>Simple Attribute:</a:t>
            </a:r>
          </a:p>
        </p:txBody>
      </p:sp>
      <p:sp>
        <p:nvSpPr>
          <p:cNvPr id="3" name="Content Placeholder 2">
            <a:extLst>
              <a:ext uri="{FF2B5EF4-FFF2-40B4-BE49-F238E27FC236}">
                <a16:creationId xmlns:a16="http://schemas.microsoft.com/office/drawing/2014/main" id="{6F45693E-E380-4311-971F-7216AB266A9E}"/>
              </a:ext>
            </a:extLst>
          </p:cNvPr>
          <p:cNvSpPr>
            <a:spLocks noGrp="1"/>
          </p:cNvSpPr>
          <p:nvPr>
            <p:ph idx="1"/>
          </p:nvPr>
        </p:nvSpPr>
        <p:spPr>
          <a:xfrm>
            <a:off x="1097280" y="2108201"/>
            <a:ext cx="4738744" cy="3760891"/>
          </a:xfrm>
        </p:spPr>
        <p:txBody>
          <a:bodyPr>
            <a:normAutofit/>
          </a:bodyPr>
          <a:lstStyle/>
          <a:p>
            <a:pPr>
              <a:buFont typeface="Wingdings" panose="05000000000000000000" pitchFamily="2" charset="2"/>
              <a:buChar char="Ø"/>
            </a:pPr>
            <a:r>
              <a:rPr lang="en-US" sz="2200" dirty="0"/>
              <a:t> The attribute with values that are atomic and can't be broken down further are simple </a:t>
            </a:r>
            <a:r>
              <a:rPr lang="en-US" sz="2400" dirty="0"/>
              <a:t>attribute.</a:t>
            </a:r>
            <a:endParaRPr lang="en-US" sz="2200" dirty="0"/>
          </a:p>
        </p:txBody>
      </p:sp>
      <p:pic>
        <p:nvPicPr>
          <p:cNvPr id="5" name="Picture 4">
            <a:extLst>
              <a:ext uri="{FF2B5EF4-FFF2-40B4-BE49-F238E27FC236}">
                <a16:creationId xmlns:a16="http://schemas.microsoft.com/office/drawing/2014/main" id="{096C42AD-FE93-4EE1-BEDC-EE3F029339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960" y="2725550"/>
            <a:ext cx="5844430" cy="2922215"/>
          </a:xfrm>
          <a:prstGeom prst="rect">
            <a:avLst/>
          </a:prstGeom>
        </p:spPr>
      </p:pic>
    </p:spTree>
    <p:extLst>
      <p:ext uri="{BB962C8B-B14F-4D97-AF65-F5344CB8AC3E}">
        <p14:creationId xmlns:p14="http://schemas.microsoft.com/office/powerpoint/2010/main" val="281418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EC67C-71CB-4379-AC71-5718745CB074}"/>
              </a:ext>
            </a:extLst>
          </p:cNvPr>
          <p:cNvSpPr>
            <a:spLocks noGrp="1"/>
          </p:cNvSpPr>
          <p:nvPr>
            <p:ph type="title"/>
          </p:nvPr>
        </p:nvSpPr>
        <p:spPr/>
        <p:txBody>
          <a:bodyPr/>
          <a:lstStyle/>
          <a:p>
            <a:r>
              <a:rPr lang="en-US" dirty="0"/>
              <a:t>Composite Attribute:</a:t>
            </a:r>
          </a:p>
        </p:txBody>
      </p:sp>
      <p:sp>
        <p:nvSpPr>
          <p:cNvPr id="3" name="Content Placeholder 2">
            <a:extLst>
              <a:ext uri="{FF2B5EF4-FFF2-40B4-BE49-F238E27FC236}">
                <a16:creationId xmlns:a16="http://schemas.microsoft.com/office/drawing/2014/main" id="{6F45693E-E380-4311-971F-7216AB266A9E}"/>
              </a:ext>
            </a:extLst>
          </p:cNvPr>
          <p:cNvSpPr>
            <a:spLocks noGrp="1"/>
          </p:cNvSpPr>
          <p:nvPr>
            <p:ph idx="1"/>
          </p:nvPr>
        </p:nvSpPr>
        <p:spPr>
          <a:xfrm>
            <a:off x="1097280" y="2108201"/>
            <a:ext cx="4424979" cy="3760891"/>
          </a:xfrm>
        </p:spPr>
        <p:txBody>
          <a:bodyPr>
            <a:normAutofit/>
          </a:bodyPr>
          <a:lstStyle/>
          <a:p>
            <a:pPr>
              <a:buFont typeface="Wingdings" panose="05000000000000000000" pitchFamily="2" charset="2"/>
              <a:buChar char="Ø"/>
            </a:pPr>
            <a:r>
              <a:rPr lang="en-US" sz="2200" dirty="0"/>
              <a:t> A composite attribute is made up of more than one simple attribute.</a:t>
            </a:r>
          </a:p>
        </p:txBody>
      </p:sp>
      <p:pic>
        <p:nvPicPr>
          <p:cNvPr id="5" name="Picture 4">
            <a:extLst>
              <a:ext uri="{FF2B5EF4-FFF2-40B4-BE49-F238E27FC236}">
                <a16:creationId xmlns:a16="http://schemas.microsoft.com/office/drawing/2014/main" id="{582F1A3D-4E55-4A33-A401-9A4DD939C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5109" y="2241736"/>
            <a:ext cx="5447945" cy="3268767"/>
          </a:xfrm>
          <a:prstGeom prst="rect">
            <a:avLst/>
          </a:prstGeom>
        </p:spPr>
      </p:pic>
    </p:spTree>
    <p:extLst>
      <p:ext uri="{BB962C8B-B14F-4D97-AF65-F5344CB8AC3E}">
        <p14:creationId xmlns:p14="http://schemas.microsoft.com/office/powerpoint/2010/main" val="1665364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EC67C-71CB-4379-AC71-5718745CB074}"/>
              </a:ext>
            </a:extLst>
          </p:cNvPr>
          <p:cNvSpPr>
            <a:spLocks noGrp="1"/>
          </p:cNvSpPr>
          <p:nvPr>
            <p:ph type="title"/>
          </p:nvPr>
        </p:nvSpPr>
        <p:spPr/>
        <p:txBody>
          <a:bodyPr/>
          <a:lstStyle/>
          <a:p>
            <a:r>
              <a:rPr lang="en-US" dirty="0"/>
              <a:t>Derived Attribute:</a:t>
            </a:r>
          </a:p>
        </p:txBody>
      </p:sp>
      <p:sp>
        <p:nvSpPr>
          <p:cNvPr id="3" name="Content Placeholder 2">
            <a:extLst>
              <a:ext uri="{FF2B5EF4-FFF2-40B4-BE49-F238E27FC236}">
                <a16:creationId xmlns:a16="http://schemas.microsoft.com/office/drawing/2014/main" id="{6F45693E-E380-4311-971F-7216AB266A9E}"/>
              </a:ext>
            </a:extLst>
          </p:cNvPr>
          <p:cNvSpPr>
            <a:spLocks noGrp="1"/>
          </p:cNvSpPr>
          <p:nvPr>
            <p:ph idx="1"/>
          </p:nvPr>
        </p:nvSpPr>
        <p:spPr>
          <a:xfrm>
            <a:off x="1097280" y="2108201"/>
            <a:ext cx="5160085" cy="3760891"/>
          </a:xfrm>
        </p:spPr>
        <p:txBody>
          <a:bodyPr>
            <a:normAutofit/>
          </a:bodyPr>
          <a:lstStyle/>
          <a:p>
            <a:pPr>
              <a:buFont typeface="Wingdings" panose="05000000000000000000" pitchFamily="2" charset="2"/>
              <a:buChar char="Ø"/>
            </a:pPr>
            <a:r>
              <a:rPr lang="en-US" sz="2200" dirty="0"/>
              <a:t> These are the attributes, which are not presented in the whole database management system, but are derived using other attributes</a:t>
            </a:r>
          </a:p>
          <a:p>
            <a:pPr>
              <a:buFont typeface="Wingdings" panose="05000000000000000000" pitchFamily="2" charset="2"/>
              <a:buChar char="Ø"/>
            </a:pPr>
            <a:r>
              <a:rPr lang="en-US" sz="2200" dirty="0"/>
              <a:t> example: </a:t>
            </a:r>
          </a:p>
          <a:p>
            <a:pPr marL="201168" lvl="1" indent="0">
              <a:buNone/>
            </a:pPr>
            <a:r>
              <a:rPr lang="en-US" sz="2000" dirty="0"/>
              <a:t>average age of students in a class</a:t>
            </a:r>
          </a:p>
        </p:txBody>
      </p:sp>
      <p:pic>
        <p:nvPicPr>
          <p:cNvPr id="7" name="Picture 6">
            <a:extLst>
              <a:ext uri="{FF2B5EF4-FFF2-40B4-BE49-F238E27FC236}">
                <a16:creationId xmlns:a16="http://schemas.microsoft.com/office/drawing/2014/main" id="{0086C205-FDC8-43C4-A5F2-0A153F6FAD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448268"/>
            <a:ext cx="5385953" cy="2952825"/>
          </a:xfrm>
          <a:prstGeom prst="rect">
            <a:avLst/>
          </a:prstGeom>
        </p:spPr>
      </p:pic>
    </p:spTree>
    <p:extLst>
      <p:ext uri="{BB962C8B-B14F-4D97-AF65-F5344CB8AC3E}">
        <p14:creationId xmlns:p14="http://schemas.microsoft.com/office/powerpoint/2010/main" val="2982920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EC67C-71CB-4379-AC71-5718745CB074}"/>
              </a:ext>
            </a:extLst>
          </p:cNvPr>
          <p:cNvSpPr>
            <a:spLocks noGrp="1"/>
          </p:cNvSpPr>
          <p:nvPr>
            <p:ph type="title"/>
          </p:nvPr>
        </p:nvSpPr>
        <p:spPr/>
        <p:txBody>
          <a:bodyPr/>
          <a:lstStyle/>
          <a:p>
            <a:r>
              <a:rPr lang="en-US" dirty="0"/>
              <a:t>Single-valued Attribute:</a:t>
            </a:r>
          </a:p>
        </p:txBody>
      </p:sp>
      <p:sp>
        <p:nvSpPr>
          <p:cNvPr id="3" name="Content Placeholder 2">
            <a:extLst>
              <a:ext uri="{FF2B5EF4-FFF2-40B4-BE49-F238E27FC236}">
                <a16:creationId xmlns:a16="http://schemas.microsoft.com/office/drawing/2014/main" id="{6F45693E-E380-4311-971F-7216AB266A9E}"/>
              </a:ext>
            </a:extLst>
          </p:cNvPr>
          <p:cNvSpPr>
            <a:spLocks noGrp="1"/>
          </p:cNvSpPr>
          <p:nvPr>
            <p:ph idx="1"/>
          </p:nvPr>
        </p:nvSpPr>
        <p:spPr>
          <a:xfrm>
            <a:off x="1097280" y="2108201"/>
            <a:ext cx="10144461" cy="3760891"/>
          </a:xfrm>
        </p:spPr>
        <p:txBody>
          <a:bodyPr>
            <a:normAutofit/>
          </a:bodyPr>
          <a:lstStyle/>
          <a:p>
            <a:pPr>
              <a:buFont typeface="Wingdings" panose="05000000000000000000" pitchFamily="2" charset="2"/>
              <a:buChar char="Ø"/>
            </a:pPr>
            <a:r>
              <a:rPr lang="en-US" sz="2200" dirty="0"/>
              <a:t> As the name suggest, they have a single value.</a:t>
            </a:r>
          </a:p>
          <a:p>
            <a:pPr>
              <a:buFont typeface="Wingdings" panose="05000000000000000000" pitchFamily="2" charset="2"/>
              <a:buChar char="Ø"/>
            </a:pPr>
            <a:r>
              <a:rPr lang="en-US" sz="2200" dirty="0"/>
              <a:t> Example:</a:t>
            </a:r>
            <a:endParaRPr lang="en-US" sz="1600" dirty="0"/>
          </a:p>
          <a:p>
            <a:pPr>
              <a:buFont typeface="Wingdings" panose="05000000000000000000" pitchFamily="2" charset="2"/>
              <a:buChar char="Ø"/>
            </a:pPr>
            <a:r>
              <a:rPr lang="en-US" sz="1600" dirty="0"/>
              <a:t> 	Suppose  the “gender” is an attribute in our design. For most applications we would say that gender is single valued; at any given point in time would say that gender is single valued; at any given point in time there is just on value (male, female) recorded for gender for person.</a:t>
            </a:r>
            <a:endParaRPr lang="en-US" sz="2200" dirty="0"/>
          </a:p>
        </p:txBody>
      </p:sp>
    </p:spTree>
    <p:extLst>
      <p:ext uri="{BB962C8B-B14F-4D97-AF65-F5344CB8AC3E}">
        <p14:creationId xmlns:p14="http://schemas.microsoft.com/office/powerpoint/2010/main" val="22263626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EC67C-71CB-4379-AC71-5718745CB074}"/>
              </a:ext>
            </a:extLst>
          </p:cNvPr>
          <p:cNvSpPr>
            <a:spLocks noGrp="1"/>
          </p:cNvSpPr>
          <p:nvPr>
            <p:ph type="title"/>
          </p:nvPr>
        </p:nvSpPr>
        <p:spPr/>
        <p:txBody>
          <a:bodyPr/>
          <a:lstStyle/>
          <a:p>
            <a:r>
              <a:rPr lang="en-US" dirty="0"/>
              <a:t>Multi-valued Attribute:</a:t>
            </a:r>
          </a:p>
        </p:txBody>
      </p:sp>
      <p:sp>
        <p:nvSpPr>
          <p:cNvPr id="3" name="Content Placeholder 2">
            <a:extLst>
              <a:ext uri="{FF2B5EF4-FFF2-40B4-BE49-F238E27FC236}">
                <a16:creationId xmlns:a16="http://schemas.microsoft.com/office/drawing/2014/main" id="{6F45693E-E380-4311-971F-7216AB266A9E}"/>
              </a:ext>
            </a:extLst>
          </p:cNvPr>
          <p:cNvSpPr>
            <a:spLocks noGrp="1"/>
          </p:cNvSpPr>
          <p:nvPr>
            <p:ph idx="1"/>
          </p:nvPr>
        </p:nvSpPr>
        <p:spPr>
          <a:xfrm>
            <a:off x="1097280" y="2108201"/>
            <a:ext cx="4326367" cy="3760891"/>
          </a:xfrm>
        </p:spPr>
        <p:txBody>
          <a:bodyPr>
            <a:normAutofit/>
          </a:bodyPr>
          <a:lstStyle/>
          <a:p>
            <a:pPr>
              <a:buFont typeface="Wingdings" panose="05000000000000000000" pitchFamily="2" charset="2"/>
              <a:buChar char="Ø"/>
            </a:pPr>
            <a:r>
              <a:rPr lang="en-US" sz="2200" dirty="0"/>
              <a:t> They can have multiple values</a:t>
            </a:r>
          </a:p>
          <a:p>
            <a:pPr>
              <a:buFont typeface="Wingdings" panose="05000000000000000000" pitchFamily="2" charset="2"/>
              <a:buChar char="Ø"/>
            </a:pPr>
            <a:r>
              <a:rPr lang="en-US" sz="2200" dirty="0"/>
              <a:t> Example: employee degree</a:t>
            </a:r>
          </a:p>
        </p:txBody>
      </p:sp>
      <p:pic>
        <p:nvPicPr>
          <p:cNvPr id="5" name="Picture 4">
            <a:extLst>
              <a:ext uri="{FF2B5EF4-FFF2-40B4-BE49-F238E27FC236}">
                <a16:creationId xmlns:a16="http://schemas.microsoft.com/office/drawing/2014/main" id="{21ECB898-EF85-46FE-A39A-53662D0AE9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5387" y="2108201"/>
            <a:ext cx="6415933" cy="3631725"/>
          </a:xfrm>
          <a:prstGeom prst="rect">
            <a:avLst/>
          </a:prstGeom>
        </p:spPr>
      </p:pic>
    </p:spTree>
    <p:extLst>
      <p:ext uri="{BB962C8B-B14F-4D97-AF65-F5344CB8AC3E}">
        <p14:creationId xmlns:p14="http://schemas.microsoft.com/office/powerpoint/2010/main" val="23221302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00CFE1-1ED1-44C9-B35C-944B4404BD63}"/>
              </a:ext>
            </a:extLst>
          </p:cNvPr>
          <p:cNvSpPr>
            <a:spLocks noGrp="1"/>
          </p:cNvSpPr>
          <p:nvPr>
            <p:ph type="title"/>
          </p:nvPr>
        </p:nvSpPr>
        <p:spPr/>
        <p:txBody>
          <a:bodyPr/>
          <a:lstStyle/>
          <a:p>
            <a:r>
              <a:rPr lang="en-US" dirty="0"/>
              <a:t>ER Model keys:</a:t>
            </a:r>
          </a:p>
        </p:txBody>
      </p:sp>
    </p:spTree>
    <p:extLst>
      <p:ext uri="{BB962C8B-B14F-4D97-AF65-F5344CB8AC3E}">
        <p14:creationId xmlns:p14="http://schemas.microsoft.com/office/powerpoint/2010/main" val="25718017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EC67C-71CB-4379-AC71-5718745CB074}"/>
              </a:ext>
            </a:extLst>
          </p:cNvPr>
          <p:cNvSpPr>
            <a:spLocks noGrp="1"/>
          </p:cNvSpPr>
          <p:nvPr>
            <p:ph type="title"/>
          </p:nvPr>
        </p:nvSpPr>
        <p:spPr/>
        <p:txBody>
          <a:bodyPr/>
          <a:lstStyle/>
          <a:p>
            <a:r>
              <a:rPr lang="en-US" dirty="0"/>
              <a:t>ER Model keys:</a:t>
            </a:r>
          </a:p>
        </p:txBody>
      </p:sp>
      <p:sp>
        <p:nvSpPr>
          <p:cNvPr id="3" name="Content Placeholder 2">
            <a:extLst>
              <a:ext uri="{FF2B5EF4-FFF2-40B4-BE49-F238E27FC236}">
                <a16:creationId xmlns:a16="http://schemas.microsoft.com/office/drawing/2014/main" id="{6F45693E-E380-4311-971F-7216AB266A9E}"/>
              </a:ext>
            </a:extLst>
          </p:cNvPr>
          <p:cNvSpPr>
            <a:spLocks noGrp="1"/>
          </p:cNvSpPr>
          <p:nvPr>
            <p:ph idx="1"/>
          </p:nvPr>
        </p:nvSpPr>
        <p:spPr/>
        <p:txBody>
          <a:bodyPr>
            <a:normAutofit/>
          </a:bodyPr>
          <a:lstStyle/>
          <a:p>
            <a:pPr>
              <a:buFont typeface="Wingdings" panose="05000000000000000000" pitchFamily="2" charset="2"/>
              <a:buChar char="Ø"/>
            </a:pPr>
            <a:r>
              <a:rPr lang="en-US" sz="2200" dirty="0"/>
              <a:t> Keys are very important part of Relational database model. They are used to establish and Identify relationships between tables and also to uniquely </a:t>
            </a:r>
            <a:r>
              <a:rPr lang="en-US" sz="2200" dirty="0" err="1"/>
              <a:t>identiufy</a:t>
            </a:r>
            <a:r>
              <a:rPr lang="en-US" sz="2200" dirty="0"/>
              <a:t> any record or row of data inside a table.</a:t>
            </a:r>
          </a:p>
          <a:p>
            <a:pPr>
              <a:buFont typeface="Wingdings" panose="05000000000000000000" pitchFamily="2" charset="2"/>
              <a:buChar char="Ø"/>
            </a:pPr>
            <a:r>
              <a:rPr lang="en-US" sz="2200" dirty="0"/>
              <a:t> A key can be a single attribute or a group of attributes, where the combination many act as a key. </a:t>
            </a:r>
            <a:br>
              <a:rPr lang="en-US" sz="2200" dirty="0"/>
            </a:br>
            <a:endParaRPr lang="en-US" sz="2200" dirty="0"/>
          </a:p>
        </p:txBody>
      </p:sp>
    </p:spTree>
    <p:extLst>
      <p:ext uri="{BB962C8B-B14F-4D97-AF65-F5344CB8AC3E}">
        <p14:creationId xmlns:p14="http://schemas.microsoft.com/office/powerpoint/2010/main" val="30838344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EC67C-71CB-4379-AC71-5718745CB074}"/>
              </a:ext>
            </a:extLst>
          </p:cNvPr>
          <p:cNvSpPr>
            <a:spLocks noGrp="1"/>
          </p:cNvSpPr>
          <p:nvPr>
            <p:ph type="title"/>
          </p:nvPr>
        </p:nvSpPr>
        <p:spPr/>
        <p:txBody>
          <a:bodyPr/>
          <a:lstStyle/>
          <a:p>
            <a:r>
              <a:rPr lang="en-US" dirty="0"/>
              <a:t>Why we need keys?</a:t>
            </a:r>
          </a:p>
        </p:txBody>
      </p:sp>
      <p:sp>
        <p:nvSpPr>
          <p:cNvPr id="3" name="Content Placeholder 2">
            <a:extLst>
              <a:ext uri="{FF2B5EF4-FFF2-40B4-BE49-F238E27FC236}">
                <a16:creationId xmlns:a16="http://schemas.microsoft.com/office/drawing/2014/main" id="{6F45693E-E380-4311-971F-7216AB266A9E}"/>
              </a:ext>
            </a:extLst>
          </p:cNvPr>
          <p:cNvSpPr>
            <a:spLocks noGrp="1"/>
          </p:cNvSpPr>
          <p:nvPr>
            <p:ph idx="1"/>
          </p:nvPr>
        </p:nvSpPr>
        <p:spPr/>
        <p:txBody>
          <a:bodyPr>
            <a:normAutofit/>
          </a:bodyPr>
          <a:lstStyle/>
          <a:p>
            <a:pPr>
              <a:buFont typeface="Wingdings" panose="05000000000000000000" pitchFamily="2" charset="2"/>
              <a:buChar char="Ø"/>
            </a:pPr>
            <a:r>
              <a:rPr lang="en-US" sz="2200" dirty="0"/>
              <a:t> In the real world applications, number of tables required for storing the data is huge, and the different tables are related to each other as well.</a:t>
            </a:r>
          </a:p>
          <a:p>
            <a:pPr>
              <a:buFont typeface="Wingdings" panose="05000000000000000000" pitchFamily="2" charset="2"/>
              <a:buChar char="Ø"/>
            </a:pPr>
            <a:r>
              <a:rPr lang="en-US" sz="2200" dirty="0"/>
              <a:t> Tables generally extends to thousands of records stored in them, unsorted and unorganized.</a:t>
            </a:r>
          </a:p>
          <a:p>
            <a:pPr>
              <a:buFont typeface="Wingdings" panose="05000000000000000000" pitchFamily="2" charset="2"/>
              <a:buChar char="Ø"/>
            </a:pPr>
            <a:r>
              <a:rPr lang="en-US" sz="2200" dirty="0"/>
              <a:t> keys are defined to easily identify any row of data in a table.</a:t>
            </a:r>
          </a:p>
        </p:txBody>
      </p:sp>
    </p:spTree>
    <p:extLst>
      <p:ext uri="{BB962C8B-B14F-4D97-AF65-F5344CB8AC3E}">
        <p14:creationId xmlns:p14="http://schemas.microsoft.com/office/powerpoint/2010/main" val="1941785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BA378-F0BC-42FA-93D6-F4969E985603}"/>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1ED955B7-0705-4F69-BF57-F0BA773C02A6}"/>
              </a:ext>
            </a:extLst>
          </p:cNvPr>
          <p:cNvSpPr>
            <a:spLocks noGrp="1"/>
          </p:cNvSpPr>
          <p:nvPr>
            <p:ph idx="1"/>
          </p:nvPr>
        </p:nvSpPr>
        <p:spPr>
          <a:xfrm>
            <a:off x="1722120" y="2109994"/>
            <a:ext cx="6722634" cy="3555699"/>
          </a:xfrm>
        </p:spPr>
        <p:txBody>
          <a:bodyPr>
            <a:normAutofit/>
          </a:bodyPr>
          <a:lstStyle/>
          <a:p>
            <a:pPr algn="just">
              <a:buFont typeface="Wingdings" panose="05000000000000000000" pitchFamily="2" charset="2"/>
              <a:buChar char="Ø"/>
            </a:pPr>
            <a:r>
              <a:rPr lang="en-US" dirty="0"/>
              <a:t> Database Models</a:t>
            </a:r>
          </a:p>
          <a:p>
            <a:pPr algn="just">
              <a:buFont typeface="Wingdings" panose="05000000000000000000" pitchFamily="2" charset="2"/>
              <a:buChar char="Ø"/>
            </a:pPr>
            <a:r>
              <a:rPr lang="en-US" dirty="0"/>
              <a:t>Types of Database Models</a:t>
            </a:r>
          </a:p>
          <a:p>
            <a:pPr algn="just">
              <a:buFont typeface="Wingdings" panose="05000000000000000000" pitchFamily="2" charset="2"/>
              <a:buChar char="Ø"/>
            </a:pPr>
            <a:r>
              <a:rPr lang="en-US" dirty="0"/>
              <a:t>ER-Model</a:t>
            </a:r>
          </a:p>
          <a:p>
            <a:pPr lvl="1" algn="just">
              <a:buFont typeface="Wingdings" panose="05000000000000000000" pitchFamily="2" charset="2"/>
              <a:buChar char="Ø"/>
            </a:pPr>
            <a:r>
              <a:rPr lang="en-US" dirty="0"/>
              <a:t>Basic Concept</a:t>
            </a:r>
          </a:p>
          <a:p>
            <a:pPr lvl="1" algn="just">
              <a:buFont typeface="Wingdings" panose="05000000000000000000" pitchFamily="2" charset="2"/>
              <a:buChar char="Ø"/>
            </a:pPr>
            <a:r>
              <a:rPr lang="en-US" dirty="0"/>
              <a:t>Attributes</a:t>
            </a:r>
          </a:p>
          <a:p>
            <a:pPr lvl="1" algn="just">
              <a:buFont typeface="Wingdings" panose="05000000000000000000" pitchFamily="2" charset="2"/>
              <a:buChar char="Ø"/>
            </a:pPr>
            <a:r>
              <a:rPr lang="en-US" dirty="0"/>
              <a:t>keys</a:t>
            </a:r>
          </a:p>
          <a:p>
            <a:pPr algn="just">
              <a:buFont typeface="Wingdings" panose="05000000000000000000" pitchFamily="2" charset="2"/>
              <a:buChar char="Ø"/>
            </a:pPr>
            <a:endParaRPr lang="en-US" dirty="0"/>
          </a:p>
        </p:txBody>
      </p:sp>
    </p:spTree>
    <p:extLst>
      <p:ext uri="{BB962C8B-B14F-4D97-AF65-F5344CB8AC3E}">
        <p14:creationId xmlns:p14="http://schemas.microsoft.com/office/powerpoint/2010/main" val="1956830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EC67C-71CB-4379-AC71-5718745CB074}"/>
              </a:ext>
            </a:extLst>
          </p:cNvPr>
          <p:cNvSpPr>
            <a:spLocks noGrp="1"/>
          </p:cNvSpPr>
          <p:nvPr>
            <p:ph type="title"/>
          </p:nvPr>
        </p:nvSpPr>
        <p:spPr/>
        <p:txBody>
          <a:bodyPr/>
          <a:lstStyle/>
          <a:p>
            <a:r>
              <a:rPr lang="en-US" dirty="0"/>
              <a:t>Types of keys:</a:t>
            </a:r>
          </a:p>
        </p:txBody>
      </p:sp>
      <p:sp>
        <p:nvSpPr>
          <p:cNvPr id="3" name="Content Placeholder 2">
            <a:extLst>
              <a:ext uri="{FF2B5EF4-FFF2-40B4-BE49-F238E27FC236}">
                <a16:creationId xmlns:a16="http://schemas.microsoft.com/office/drawing/2014/main" id="{6F45693E-E380-4311-971F-7216AB266A9E}"/>
              </a:ext>
            </a:extLst>
          </p:cNvPr>
          <p:cNvSpPr>
            <a:spLocks noGrp="1"/>
          </p:cNvSpPr>
          <p:nvPr>
            <p:ph idx="1"/>
          </p:nvPr>
        </p:nvSpPr>
        <p:spPr/>
        <p:txBody>
          <a:bodyPr>
            <a:normAutofit/>
          </a:bodyPr>
          <a:lstStyle/>
          <a:p>
            <a:pPr marL="457200" indent="-457200">
              <a:buFont typeface="+mj-lt"/>
              <a:buAutoNum type="arabicPeriod"/>
            </a:pPr>
            <a:r>
              <a:rPr lang="en-US" sz="2200" dirty="0"/>
              <a:t>Super key</a:t>
            </a:r>
          </a:p>
          <a:p>
            <a:pPr marL="457200" indent="-457200">
              <a:buFont typeface="+mj-lt"/>
              <a:buAutoNum type="arabicPeriod"/>
            </a:pPr>
            <a:r>
              <a:rPr lang="en-US" sz="2200" dirty="0"/>
              <a:t>Candidate key</a:t>
            </a:r>
          </a:p>
          <a:p>
            <a:pPr marL="457200" indent="-457200">
              <a:buFont typeface="+mj-lt"/>
              <a:buAutoNum type="arabicPeriod"/>
            </a:pPr>
            <a:r>
              <a:rPr lang="en-US" sz="2200" dirty="0"/>
              <a:t>Primary key</a:t>
            </a:r>
          </a:p>
          <a:p>
            <a:pPr marL="457200" indent="-457200">
              <a:buFont typeface="+mj-lt"/>
              <a:buAutoNum type="arabicPeriod"/>
            </a:pPr>
            <a:r>
              <a:rPr lang="en-US" sz="2200" dirty="0"/>
              <a:t>Composite key</a:t>
            </a:r>
          </a:p>
          <a:p>
            <a:pPr marL="457200" indent="-457200">
              <a:buFont typeface="+mj-lt"/>
              <a:buAutoNum type="arabicPeriod"/>
            </a:pPr>
            <a:r>
              <a:rPr lang="en-US" sz="2200" dirty="0"/>
              <a:t>Secondary or Alternative key</a:t>
            </a:r>
            <a:br>
              <a:rPr lang="en-US" sz="2200" dirty="0"/>
            </a:br>
            <a:endParaRPr lang="en-US" sz="2200" dirty="0"/>
          </a:p>
        </p:txBody>
      </p:sp>
    </p:spTree>
    <p:extLst>
      <p:ext uri="{BB962C8B-B14F-4D97-AF65-F5344CB8AC3E}">
        <p14:creationId xmlns:p14="http://schemas.microsoft.com/office/powerpoint/2010/main" val="33963003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EC67C-71CB-4379-AC71-5718745CB074}"/>
              </a:ext>
            </a:extLst>
          </p:cNvPr>
          <p:cNvSpPr>
            <a:spLocks noGrp="1"/>
          </p:cNvSpPr>
          <p:nvPr>
            <p:ph type="title"/>
          </p:nvPr>
        </p:nvSpPr>
        <p:spPr/>
        <p:txBody>
          <a:bodyPr/>
          <a:lstStyle/>
          <a:p>
            <a:r>
              <a:rPr lang="en-US" dirty="0"/>
              <a:t>Super key:</a:t>
            </a:r>
          </a:p>
        </p:txBody>
      </p:sp>
      <p:sp>
        <p:nvSpPr>
          <p:cNvPr id="3" name="Content Placeholder 2">
            <a:extLst>
              <a:ext uri="{FF2B5EF4-FFF2-40B4-BE49-F238E27FC236}">
                <a16:creationId xmlns:a16="http://schemas.microsoft.com/office/drawing/2014/main" id="{6F45693E-E380-4311-971F-7216AB266A9E}"/>
              </a:ext>
            </a:extLst>
          </p:cNvPr>
          <p:cNvSpPr>
            <a:spLocks noGrp="1"/>
          </p:cNvSpPr>
          <p:nvPr>
            <p:ph idx="1"/>
          </p:nvPr>
        </p:nvSpPr>
        <p:spPr>
          <a:xfrm>
            <a:off x="1097280" y="2108201"/>
            <a:ext cx="5312485" cy="3760891"/>
          </a:xfrm>
        </p:spPr>
        <p:txBody>
          <a:bodyPr>
            <a:normAutofit/>
          </a:bodyPr>
          <a:lstStyle/>
          <a:p>
            <a:pPr>
              <a:buFont typeface="Wingdings" panose="05000000000000000000" pitchFamily="2" charset="2"/>
              <a:buChar char="Ø"/>
            </a:pPr>
            <a:r>
              <a:rPr lang="en-US" sz="2200" dirty="0"/>
              <a:t> is defined as set of attributes within a table that can uniquely identify each record within a table.</a:t>
            </a:r>
          </a:p>
        </p:txBody>
      </p:sp>
      <p:graphicFrame>
        <p:nvGraphicFramePr>
          <p:cNvPr id="4" name="Table 4">
            <a:extLst>
              <a:ext uri="{FF2B5EF4-FFF2-40B4-BE49-F238E27FC236}">
                <a16:creationId xmlns:a16="http://schemas.microsoft.com/office/drawing/2014/main" id="{39D8986B-80FF-4DA9-BE5C-31A6984C3A49}"/>
              </a:ext>
            </a:extLst>
          </p:cNvPr>
          <p:cNvGraphicFramePr>
            <a:graphicFrameLocks noGrp="1"/>
          </p:cNvGraphicFramePr>
          <p:nvPr>
            <p:extLst>
              <p:ext uri="{D42A27DB-BD31-4B8C-83A1-F6EECF244321}">
                <p14:modId xmlns:p14="http://schemas.microsoft.com/office/powerpoint/2010/main" val="3725078318"/>
              </p:ext>
            </p:extLst>
          </p:nvPr>
        </p:nvGraphicFramePr>
        <p:xfrm>
          <a:off x="3505199" y="3121412"/>
          <a:ext cx="7252446" cy="2747680"/>
        </p:xfrm>
        <a:graphic>
          <a:graphicData uri="http://schemas.openxmlformats.org/drawingml/2006/table">
            <a:tbl>
              <a:tblPr firstRow="1" bandRow="1">
                <a:tableStyleId>{5C22544A-7EE6-4342-B048-85BDC9FD1C3A}</a:tableStyleId>
              </a:tblPr>
              <a:tblGrid>
                <a:gridCol w="1637649">
                  <a:extLst>
                    <a:ext uri="{9D8B030D-6E8A-4147-A177-3AD203B41FA5}">
                      <a16:colId xmlns:a16="http://schemas.microsoft.com/office/drawing/2014/main" val="274199522"/>
                    </a:ext>
                  </a:extLst>
                </a:gridCol>
                <a:gridCol w="1871599">
                  <a:extLst>
                    <a:ext uri="{9D8B030D-6E8A-4147-A177-3AD203B41FA5}">
                      <a16:colId xmlns:a16="http://schemas.microsoft.com/office/drawing/2014/main" val="4038607583"/>
                    </a:ext>
                  </a:extLst>
                </a:gridCol>
                <a:gridCol w="1871599">
                  <a:extLst>
                    <a:ext uri="{9D8B030D-6E8A-4147-A177-3AD203B41FA5}">
                      <a16:colId xmlns:a16="http://schemas.microsoft.com/office/drawing/2014/main" val="298094305"/>
                    </a:ext>
                  </a:extLst>
                </a:gridCol>
                <a:gridCol w="1871599">
                  <a:extLst>
                    <a:ext uri="{9D8B030D-6E8A-4147-A177-3AD203B41FA5}">
                      <a16:colId xmlns:a16="http://schemas.microsoft.com/office/drawing/2014/main" val="2862152451"/>
                    </a:ext>
                  </a:extLst>
                </a:gridCol>
              </a:tblGrid>
              <a:tr h="549536">
                <a:tc>
                  <a:txBody>
                    <a:bodyPr/>
                    <a:lstStyle/>
                    <a:p>
                      <a:r>
                        <a:rPr lang="en-US" dirty="0"/>
                        <a:t>Student id</a:t>
                      </a:r>
                    </a:p>
                  </a:txBody>
                  <a:tcPr/>
                </a:tc>
                <a:tc>
                  <a:txBody>
                    <a:bodyPr/>
                    <a:lstStyle/>
                    <a:p>
                      <a:r>
                        <a:rPr lang="en-US" dirty="0"/>
                        <a:t>Student name</a:t>
                      </a:r>
                    </a:p>
                  </a:txBody>
                  <a:tcPr/>
                </a:tc>
                <a:tc>
                  <a:txBody>
                    <a:bodyPr/>
                    <a:lstStyle/>
                    <a:p>
                      <a:r>
                        <a:rPr lang="en-US" dirty="0"/>
                        <a:t>Phone no</a:t>
                      </a:r>
                    </a:p>
                  </a:txBody>
                  <a:tcPr/>
                </a:tc>
                <a:tc>
                  <a:txBody>
                    <a:bodyPr/>
                    <a:lstStyle/>
                    <a:p>
                      <a:r>
                        <a:rPr lang="en-US" dirty="0"/>
                        <a:t>age</a:t>
                      </a:r>
                    </a:p>
                  </a:txBody>
                  <a:tcPr/>
                </a:tc>
                <a:extLst>
                  <a:ext uri="{0D108BD9-81ED-4DB2-BD59-A6C34878D82A}">
                    <a16:rowId xmlns:a16="http://schemas.microsoft.com/office/drawing/2014/main" val="2337926389"/>
                  </a:ext>
                </a:extLst>
              </a:tr>
              <a:tr h="549536">
                <a:tc>
                  <a:txBody>
                    <a:bodyPr/>
                    <a:lstStyle/>
                    <a:p>
                      <a:r>
                        <a:rPr lang="en-US" dirty="0"/>
                        <a:t>1</a:t>
                      </a:r>
                    </a:p>
                  </a:txBody>
                  <a:tcPr/>
                </a:tc>
                <a:tc>
                  <a:txBody>
                    <a:bodyPr/>
                    <a:lstStyle/>
                    <a:p>
                      <a:r>
                        <a:rPr lang="en-US" dirty="0"/>
                        <a:t>Ahmed </a:t>
                      </a:r>
                    </a:p>
                  </a:txBody>
                  <a:tcPr/>
                </a:tc>
                <a:tc>
                  <a:txBody>
                    <a:bodyPr/>
                    <a:lstStyle/>
                    <a:p>
                      <a:r>
                        <a:rPr lang="en-US" dirty="0"/>
                        <a:t>798132464</a:t>
                      </a:r>
                    </a:p>
                  </a:txBody>
                  <a:tcPr/>
                </a:tc>
                <a:tc>
                  <a:txBody>
                    <a:bodyPr/>
                    <a:lstStyle/>
                    <a:p>
                      <a:r>
                        <a:rPr lang="en-US" dirty="0"/>
                        <a:t>16</a:t>
                      </a:r>
                    </a:p>
                  </a:txBody>
                  <a:tcPr/>
                </a:tc>
                <a:extLst>
                  <a:ext uri="{0D108BD9-81ED-4DB2-BD59-A6C34878D82A}">
                    <a16:rowId xmlns:a16="http://schemas.microsoft.com/office/drawing/2014/main" val="3026771867"/>
                  </a:ext>
                </a:extLst>
              </a:tr>
              <a:tr h="549536">
                <a:tc>
                  <a:txBody>
                    <a:bodyPr/>
                    <a:lstStyle/>
                    <a:p>
                      <a:r>
                        <a:rPr lang="en-US" dirty="0"/>
                        <a:t>2</a:t>
                      </a:r>
                    </a:p>
                  </a:txBody>
                  <a:tcPr/>
                </a:tc>
                <a:tc>
                  <a:txBody>
                    <a:bodyPr/>
                    <a:lstStyle/>
                    <a:p>
                      <a:r>
                        <a:rPr lang="en-US" dirty="0"/>
                        <a:t>Mohamed</a:t>
                      </a:r>
                    </a:p>
                  </a:txBody>
                  <a:tcPr/>
                </a:tc>
                <a:tc>
                  <a:txBody>
                    <a:bodyPr/>
                    <a:lstStyle/>
                    <a:p>
                      <a:r>
                        <a:rPr lang="en-US" dirty="0"/>
                        <a:t>561323587</a:t>
                      </a:r>
                    </a:p>
                  </a:txBody>
                  <a:tcPr/>
                </a:tc>
                <a:tc>
                  <a:txBody>
                    <a:bodyPr/>
                    <a:lstStyle/>
                    <a:p>
                      <a:r>
                        <a:rPr lang="en-US" dirty="0"/>
                        <a:t>17</a:t>
                      </a:r>
                    </a:p>
                  </a:txBody>
                  <a:tcPr/>
                </a:tc>
                <a:extLst>
                  <a:ext uri="{0D108BD9-81ED-4DB2-BD59-A6C34878D82A}">
                    <a16:rowId xmlns:a16="http://schemas.microsoft.com/office/drawing/2014/main" val="3275524465"/>
                  </a:ext>
                </a:extLst>
              </a:tr>
              <a:tr h="549536">
                <a:tc>
                  <a:txBody>
                    <a:bodyPr/>
                    <a:lstStyle/>
                    <a:p>
                      <a:r>
                        <a:rPr lang="en-US" dirty="0"/>
                        <a:t>3</a:t>
                      </a:r>
                    </a:p>
                  </a:txBody>
                  <a:tcPr/>
                </a:tc>
                <a:tc>
                  <a:txBody>
                    <a:bodyPr/>
                    <a:lstStyle/>
                    <a:p>
                      <a:r>
                        <a:rPr lang="en-US" dirty="0"/>
                        <a:t>Ali</a:t>
                      </a:r>
                    </a:p>
                  </a:txBody>
                  <a:tcPr/>
                </a:tc>
                <a:tc>
                  <a:txBody>
                    <a:bodyPr/>
                    <a:lstStyle/>
                    <a:p>
                      <a:r>
                        <a:rPr lang="en-US" dirty="0"/>
                        <a:t>876123775</a:t>
                      </a:r>
                    </a:p>
                  </a:txBody>
                  <a:tcPr/>
                </a:tc>
                <a:tc>
                  <a:txBody>
                    <a:bodyPr/>
                    <a:lstStyle/>
                    <a:p>
                      <a:r>
                        <a:rPr lang="en-US" dirty="0"/>
                        <a:t>18</a:t>
                      </a:r>
                    </a:p>
                  </a:txBody>
                  <a:tcPr/>
                </a:tc>
                <a:extLst>
                  <a:ext uri="{0D108BD9-81ED-4DB2-BD59-A6C34878D82A}">
                    <a16:rowId xmlns:a16="http://schemas.microsoft.com/office/drawing/2014/main" val="2214391560"/>
                  </a:ext>
                </a:extLst>
              </a:tr>
              <a:tr h="549536">
                <a:tc>
                  <a:txBody>
                    <a:bodyPr/>
                    <a:lstStyle/>
                    <a:p>
                      <a:r>
                        <a:rPr lang="en-US" dirty="0"/>
                        <a:t>4</a:t>
                      </a:r>
                    </a:p>
                  </a:txBody>
                  <a:tcPr/>
                </a:tc>
                <a:tc>
                  <a:txBody>
                    <a:bodyPr/>
                    <a:lstStyle/>
                    <a:p>
                      <a:r>
                        <a:rPr lang="en-US" dirty="0"/>
                        <a:t>Ahmed</a:t>
                      </a:r>
                    </a:p>
                  </a:txBody>
                  <a:tcPr/>
                </a:tc>
                <a:tc>
                  <a:txBody>
                    <a:bodyPr/>
                    <a:lstStyle/>
                    <a:p>
                      <a:r>
                        <a:rPr lang="en-US" dirty="0"/>
                        <a:t>745123345</a:t>
                      </a:r>
                    </a:p>
                  </a:txBody>
                  <a:tcPr/>
                </a:tc>
                <a:tc>
                  <a:txBody>
                    <a:bodyPr/>
                    <a:lstStyle/>
                    <a:p>
                      <a:r>
                        <a:rPr lang="en-US" dirty="0"/>
                        <a:t>19</a:t>
                      </a:r>
                    </a:p>
                  </a:txBody>
                  <a:tcPr/>
                </a:tc>
                <a:extLst>
                  <a:ext uri="{0D108BD9-81ED-4DB2-BD59-A6C34878D82A}">
                    <a16:rowId xmlns:a16="http://schemas.microsoft.com/office/drawing/2014/main" val="1433003876"/>
                  </a:ext>
                </a:extLst>
              </a:tr>
            </a:tbl>
          </a:graphicData>
        </a:graphic>
      </p:graphicFrame>
    </p:spTree>
    <p:extLst>
      <p:ext uri="{BB962C8B-B14F-4D97-AF65-F5344CB8AC3E}">
        <p14:creationId xmlns:p14="http://schemas.microsoft.com/office/powerpoint/2010/main" val="8242641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EC67C-71CB-4379-AC71-5718745CB074}"/>
              </a:ext>
            </a:extLst>
          </p:cNvPr>
          <p:cNvSpPr>
            <a:spLocks noGrp="1"/>
          </p:cNvSpPr>
          <p:nvPr>
            <p:ph type="title"/>
          </p:nvPr>
        </p:nvSpPr>
        <p:spPr/>
        <p:txBody>
          <a:bodyPr/>
          <a:lstStyle/>
          <a:p>
            <a:r>
              <a:rPr lang="en-US" dirty="0"/>
              <a:t>Candidate key:</a:t>
            </a:r>
          </a:p>
        </p:txBody>
      </p:sp>
      <p:sp>
        <p:nvSpPr>
          <p:cNvPr id="3" name="Content Placeholder 2">
            <a:extLst>
              <a:ext uri="{FF2B5EF4-FFF2-40B4-BE49-F238E27FC236}">
                <a16:creationId xmlns:a16="http://schemas.microsoft.com/office/drawing/2014/main" id="{6F45693E-E380-4311-971F-7216AB266A9E}"/>
              </a:ext>
            </a:extLst>
          </p:cNvPr>
          <p:cNvSpPr>
            <a:spLocks noGrp="1"/>
          </p:cNvSpPr>
          <p:nvPr>
            <p:ph idx="1"/>
          </p:nvPr>
        </p:nvSpPr>
        <p:spPr/>
        <p:txBody>
          <a:bodyPr>
            <a:normAutofit/>
          </a:bodyPr>
          <a:lstStyle/>
          <a:p>
            <a:pPr>
              <a:buFont typeface="Wingdings" panose="05000000000000000000" pitchFamily="2" charset="2"/>
              <a:buChar char="Ø"/>
            </a:pPr>
            <a:r>
              <a:rPr lang="en-US" sz="2200"/>
              <a:t>Candidate keys are defined as the minimal sset of fields which can uniquely identify each record in a table. </a:t>
            </a:r>
          </a:p>
          <a:p>
            <a:pPr>
              <a:buFont typeface="Wingdings" panose="05000000000000000000" pitchFamily="2" charset="2"/>
              <a:buChar char="Ø"/>
            </a:pPr>
            <a:r>
              <a:rPr lang="en-US" sz="2200"/>
              <a:t> It’s an attribute or set of attributes that can act as primary key for a table to uniquely identify each record in a table. There can be more than one candidate key.</a:t>
            </a:r>
            <a:endParaRPr lang="en-US" sz="2200" dirty="0"/>
          </a:p>
        </p:txBody>
      </p:sp>
      <p:graphicFrame>
        <p:nvGraphicFramePr>
          <p:cNvPr id="5" name="Table 4">
            <a:extLst>
              <a:ext uri="{FF2B5EF4-FFF2-40B4-BE49-F238E27FC236}">
                <a16:creationId xmlns:a16="http://schemas.microsoft.com/office/drawing/2014/main" id="{BB1ACE5D-F5A9-4DE7-A2CB-01AF960642DD}"/>
              </a:ext>
            </a:extLst>
          </p:cNvPr>
          <p:cNvGraphicFramePr>
            <a:graphicFrameLocks noGrp="1"/>
          </p:cNvGraphicFramePr>
          <p:nvPr>
            <p:extLst>
              <p:ext uri="{D42A27DB-BD31-4B8C-83A1-F6EECF244321}">
                <p14:modId xmlns:p14="http://schemas.microsoft.com/office/powerpoint/2010/main" val="3939908175"/>
              </p:ext>
            </p:extLst>
          </p:nvPr>
        </p:nvGraphicFramePr>
        <p:xfrm>
          <a:off x="2792506" y="3938793"/>
          <a:ext cx="6606988" cy="2301140"/>
        </p:xfrm>
        <a:graphic>
          <a:graphicData uri="http://schemas.openxmlformats.org/drawingml/2006/table">
            <a:tbl>
              <a:tblPr firstRow="1" bandRow="1">
                <a:tableStyleId>{5C22544A-7EE6-4342-B048-85BDC9FD1C3A}</a:tableStyleId>
              </a:tblPr>
              <a:tblGrid>
                <a:gridCol w="1491901">
                  <a:extLst>
                    <a:ext uri="{9D8B030D-6E8A-4147-A177-3AD203B41FA5}">
                      <a16:colId xmlns:a16="http://schemas.microsoft.com/office/drawing/2014/main" val="274199522"/>
                    </a:ext>
                  </a:extLst>
                </a:gridCol>
                <a:gridCol w="1705029">
                  <a:extLst>
                    <a:ext uri="{9D8B030D-6E8A-4147-A177-3AD203B41FA5}">
                      <a16:colId xmlns:a16="http://schemas.microsoft.com/office/drawing/2014/main" val="4038607583"/>
                    </a:ext>
                  </a:extLst>
                </a:gridCol>
                <a:gridCol w="1705029">
                  <a:extLst>
                    <a:ext uri="{9D8B030D-6E8A-4147-A177-3AD203B41FA5}">
                      <a16:colId xmlns:a16="http://schemas.microsoft.com/office/drawing/2014/main" val="298094305"/>
                    </a:ext>
                  </a:extLst>
                </a:gridCol>
                <a:gridCol w="1705029">
                  <a:extLst>
                    <a:ext uri="{9D8B030D-6E8A-4147-A177-3AD203B41FA5}">
                      <a16:colId xmlns:a16="http://schemas.microsoft.com/office/drawing/2014/main" val="2862152451"/>
                    </a:ext>
                  </a:extLst>
                </a:gridCol>
              </a:tblGrid>
              <a:tr h="460228">
                <a:tc>
                  <a:txBody>
                    <a:bodyPr/>
                    <a:lstStyle/>
                    <a:p>
                      <a:r>
                        <a:rPr lang="en-US" dirty="0"/>
                        <a:t>Student id</a:t>
                      </a:r>
                    </a:p>
                  </a:txBody>
                  <a:tcPr/>
                </a:tc>
                <a:tc>
                  <a:txBody>
                    <a:bodyPr/>
                    <a:lstStyle/>
                    <a:p>
                      <a:r>
                        <a:rPr lang="en-US" dirty="0"/>
                        <a:t>Student name</a:t>
                      </a:r>
                    </a:p>
                  </a:txBody>
                  <a:tcPr/>
                </a:tc>
                <a:tc>
                  <a:txBody>
                    <a:bodyPr/>
                    <a:lstStyle/>
                    <a:p>
                      <a:r>
                        <a:rPr lang="en-US" dirty="0"/>
                        <a:t>Phone no</a:t>
                      </a:r>
                    </a:p>
                  </a:txBody>
                  <a:tcPr/>
                </a:tc>
                <a:tc>
                  <a:txBody>
                    <a:bodyPr/>
                    <a:lstStyle/>
                    <a:p>
                      <a:r>
                        <a:rPr lang="en-US" dirty="0"/>
                        <a:t>age</a:t>
                      </a:r>
                    </a:p>
                  </a:txBody>
                  <a:tcPr/>
                </a:tc>
                <a:extLst>
                  <a:ext uri="{0D108BD9-81ED-4DB2-BD59-A6C34878D82A}">
                    <a16:rowId xmlns:a16="http://schemas.microsoft.com/office/drawing/2014/main" val="2337926389"/>
                  </a:ext>
                </a:extLst>
              </a:tr>
              <a:tr h="460228">
                <a:tc>
                  <a:txBody>
                    <a:bodyPr/>
                    <a:lstStyle/>
                    <a:p>
                      <a:r>
                        <a:rPr lang="en-US" dirty="0"/>
                        <a:t>1</a:t>
                      </a:r>
                    </a:p>
                  </a:txBody>
                  <a:tcPr/>
                </a:tc>
                <a:tc>
                  <a:txBody>
                    <a:bodyPr/>
                    <a:lstStyle/>
                    <a:p>
                      <a:r>
                        <a:rPr lang="en-US" dirty="0"/>
                        <a:t>Ahmed </a:t>
                      </a:r>
                    </a:p>
                  </a:txBody>
                  <a:tcPr/>
                </a:tc>
                <a:tc>
                  <a:txBody>
                    <a:bodyPr/>
                    <a:lstStyle/>
                    <a:p>
                      <a:r>
                        <a:rPr lang="en-US" dirty="0"/>
                        <a:t>798132464</a:t>
                      </a:r>
                    </a:p>
                  </a:txBody>
                  <a:tcPr/>
                </a:tc>
                <a:tc>
                  <a:txBody>
                    <a:bodyPr/>
                    <a:lstStyle/>
                    <a:p>
                      <a:r>
                        <a:rPr lang="en-US" dirty="0"/>
                        <a:t>16</a:t>
                      </a:r>
                    </a:p>
                  </a:txBody>
                  <a:tcPr/>
                </a:tc>
                <a:extLst>
                  <a:ext uri="{0D108BD9-81ED-4DB2-BD59-A6C34878D82A}">
                    <a16:rowId xmlns:a16="http://schemas.microsoft.com/office/drawing/2014/main" val="3026771867"/>
                  </a:ext>
                </a:extLst>
              </a:tr>
              <a:tr h="460228">
                <a:tc>
                  <a:txBody>
                    <a:bodyPr/>
                    <a:lstStyle/>
                    <a:p>
                      <a:r>
                        <a:rPr lang="en-US" dirty="0"/>
                        <a:t>2</a:t>
                      </a:r>
                    </a:p>
                  </a:txBody>
                  <a:tcPr/>
                </a:tc>
                <a:tc>
                  <a:txBody>
                    <a:bodyPr/>
                    <a:lstStyle/>
                    <a:p>
                      <a:r>
                        <a:rPr lang="en-US" dirty="0"/>
                        <a:t>Mohamed</a:t>
                      </a:r>
                    </a:p>
                  </a:txBody>
                  <a:tcPr/>
                </a:tc>
                <a:tc>
                  <a:txBody>
                    <a:bodyPr/>
                    <a:lstStyle/>
                    <a:p>
                      <a:r>
                        <a:rPr lang="en-US" dirty="0"/>
                        <a:t>561323587</a:t>
                      </a:r>
                    </a:p>
                  </a:txBody>
                  <a:tcPr/>
                </a:tc>
                <a:tc>
                  <a:txBody>
                    <a:bodyPr/>
                    <a:lstStyle/>
                    <a:p>
                      <a:r>
                        <a:rPr lang="en-US" dirty="0"/>
                        <a:t>17</a:t>
                      </a:r>
                    </a:p>
                  </a:txBody>
                  <a:tcPr/>
                </a:tc>
                <a:extLst>
                  <a:ext uri="{0D108BD9-81ED-4DB2-BD59-A6C34878D82A}">
                    <a16:rowId xmlns:a16="http://schemas.microsoft.com/office/drawing/2014/main" val="3275524465"/>
                  </a:ext>
                </a:extLst>
              </a:tr>
              <a:tr h="460228">
                <a:tc>
                  <a:txBody>
                    <a:bodyPr/>
                    <a:lstStyle/>
                    <a:p>
                      <a:r>
                        <a:rPr lang="en-US" dirty="0"/>
                        <a:t>3</a:t>
                      </a:r>
                    </a:p>
                  </a:txBody>
                  <a:tcPr/>
                </a:tc>
                <a:tc>
                  <a:txBody>
                    <a:bodyPr/>
                    <a:lstStyle/>
                    <a:p>
                      <a:r>
                        <a:rPr lang="en-US" dirty="0"/>
                        <a:t>Ali</a:t>
                      </a:r>
                    </a:p>
                  </a:txBody>
                  <a:tcPr/>
                </a:tc>
                <a:tc>
                  <a:txBody>
                    <a:bodyPr/>
                    <a:lstStyle/>
                    <a:p>
                      <a:r>
                        <a:rPr lang="en-US" dirty="0"/>
                        <a:t>876123775</a:t>
                      </a:r>
                    </a:p>
                  </a:txBody>
                  <a:tcPr/>
                </a:tc>
                <a:tc>
                  <a:txBody>
                    <a:bodyPr/>
                    <a:lstStyle/>
                    <a:p>
                      <a:r>
                        <a:rPr lang="en-US" dirty="0"/>
                        <a:t>18</a:t>
                      </a:r>
                    </a:p>
                  </a:txBody>
                  <a:tcPr/>
                </a:tc>
                <a:extLst>
                  <a:ext uri="{0D108BD9-81ED-4DB2-BD59-A6C34878D82A}">
                    <a16:rowId xmlns:a16="http://schemas.microsoft.com/office/drawing/2014/main" val="2214391560"/>
                  </a:ext>
                </a:extLst>
              </a:tr>
              <a:tr h="460228">
                <a:tc>
                  <a:txBody>
                    <a:bodyPr/>
                    <a:lstStyle/>
                    <a:p>
                      <a:r>
                        <a:rPr lang="en-US" dirty="0"/>
                        <a:t>4</a:t>
                      </a:r>
                    </a:p>
                  </a:txBody>
                  <a:tcPr/>
                </a:tc>
                <a:tc>
                  <a:txBody>
                    <a:bodyPr/>
                    <a:lstStyle/>
                    <a:p>
                      <a:r>
                        <a:rPr lang="en-US" dirty="0"/>
                        <a:t>Ahmed</a:t>
                      </a:r>
                    </a:p>
                  </a:txBody>
                  <a:tcPr/>
                </a:tc>
                <a:tc>
                  <a:txBody>
                    <a:bodyPr/>
                    <a:lstStyle/>
                    <a:p>
                      <a:r>
                        <a:rPr lang="en-US" dirty="0"/>
                        <a:t>745123345</a:t>
                      </a:r>
                    </a:p>
                  </a:txBody>
                  <a:tcPr/>
                </a:tc>
                <a:tc>
                  <a:txBody>
                    <a:bodyPr/>
                    <a:lstStyle/>
                    <a:p>
                      <a:r>
                        <a:rPr lang="en-US" dirty="0"/>
                        <a:t>19</a:t>
                      </a:r>
                    </a:p>
                  </a:txBody>
                  <a:tcPr/>
                </a:tc>
                <a:extLst>
                  <a:ext uri="{0D108BD9-81ED-4DB2-BD59-A6C34878D82A}">
                    <a16:rowId xmlns:a16="http://schemas.microsoft.com/office/drawing/2014/main" val="1433003876"/>
                  </a:ext>
                </a:extLst>
              </a:tr>
            </a:tbl>
          </a:graphicData>
        </a:graphic>
      </p:graphicFrame>
    </p:spTree>
    <p:extLst>
      <p:ext uri="{BB962C8B-B14F-4D97-AF65-F5344CB8AC3E}">
        <p14:creationId xmlns:p14="http://schemas.microsoft.com/office/powerpoint/2010/main" val="7880272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EC67C-71CB-4379-AC71-5718745CB074}"/>
              </a:ext>
            </a:extLst>
          </p:cNvPr>
          <p:cNvSpPr>
            <a:spLocks noGrp="1"/>
          </p:cNvSpPr>
          <p:nvPr>
            <p:ph type="title"/>
          </p:nvPr>
        </p:nvSpPr>
        <p:spPr/>
        <p:txBody>
          <a:bodyPr/>
          <a:lstStyle/>
          <a:p>
            <a:r>
              <a:rPr lang="en-US" dirty="0"/>
              <a:t>Primary key:</a:t>
            </a:r>
          </a:p>
        </p:txBody>
      </p:sp>
      <p:sp>
        <p:nvSpPr>
          <p:cNvPr id="3" name="Content Placeholder 2">
            <a:extLst>
              <a:ext uri="{FF2B5EF4-FFF2-40B4-BE49-F238E27FC236}">
                <a16:creationId xmlns:a16="http://schemas.microsoft.com/office/drawing/2014/main" id="{6F45693E-E380-4311-971F-7216AB266A9E}"/>
              </a:ext>
            </a:extLst>
          </p:cNvPr>
          <p:cNvSpPr>
            <a:spLocks noGrp="1"/>
          </p:cNvSpPr>
          <p:nvPr>
            <p:ph idx="1"/>
          </p:nvPr>
        </p:nvSpPr>
        <p:spPr>
          <a:xfrm>
            <a:off x="1066800" y="2188884"/>
            <a:ext cx="10058400" cy="3760891"/>
          </a:xfrm>
        </p:spPr>
        <p:txBody>
          <a:bodyPr>
            <a:normAutofit/>
          </a:bodyPr>
          <a:lstStyle/>
          <a:p>
            <a:pPr>
              <a:buFont typeface="Wingdings" panose="05000000000000000000" pitchFamily="2" charset="2"/>
              <a:buChar char="Ø"/>
            </a:pPr>
            <a:r>
              <a:rPr lang="en-US" sz="2200" dirty="0"/>
              <a:t> Primary key is a candidate key that is most appropriate to become the main key for any table. It is a key that can uniquely identify each record in a table.</a:t>
            </a:r>
          </a:p>
        </p:txBody>
      </p:sp>
      <p:graphicFrame>
        <p:nvGraphicFramePr>
          <p:cNvPr id="4" name="Table 4">
            <a:extLst>
              <a:ext uri="{FF2B5EF4-FFF2-40B4-BE49-F238E27FC236}">
                <a16:creationId xmlns:a16="http://schemas.microsoft.com/office/drawing/2014/main" id="{D2247DA4-7AE1-432B-A796-ECD5F381F25E}"/>
              </a:ext>
            </a:extLst>
          </p:cNvPr>
          <p:cNvGraphicFramePr>
            <a:graphicFrameLocks noGrp="1"/>
          </p:cNvGraphicFramePr>
          <p:nvPr>
            <p:extLst>
              <p:ext uri="{D42A27DB-BD31-4B8C-83A1-F6EECF244321}">
                <p14:modId xmlns:p14="http://schemas.microsoft.com/office/powerpoint/2010/main" val="2541896319"/>
              </p:ext>
            </p:extLst>
          </p:nvPr>
        </p:nvGraphicFramePr>
        <p:xfrm>
          <a:off x="2124635" y="3202095"/>
          <a:ext cx="7252446" cy="2747680"/>
        </p:xfrm>
        <a:graphic>
          <a:graphicData uri="http://schemas.openxmlformats.org/drawingml/2006/table">
            <a:tbl>
              <a:tblPr firstRow="1" bandRow="1">
                <a:tableStyleId>{5C22544A-7EE6-4342-B048-85BDC9FD1C3A}</a:tableStyleId>
              </a:tblPr>
              <a:tblGrid>
                <a:gridCol w="1637649">
                  <a:extLst>
                    <a:ext uri="{9D8B030D-6E8A-4147-A177-3AD203B41FA5}">
                      <a16:colId xmlns:a16="http://schemas.microsoft.com/office/drawing/2014/main" val="274199522"/>
                    </a:ext>
                  </a:extLst>
                </a:gridCol>
                <a:gridCol w="1871599">
                  <a:extLst>
                    <a:ext uri="{9D8B030D-6E8A-4147-A177-3AD203B41FA5}">
                      <a16:colId xmlns:a16="http://schemas.microsoft.com/office/drawing/2014/main" val="4038607583"/>
                    </a:ext>
                  </a:extLst>
                </a:gridCol>
                <a:gridCol w="1871599">
                  <a:extLst>
                    <a:ext uri="{9D8B030D-6E8A-4147-A177-3AD203B41FA5}">
                      <a16:colId xmlns:a16="http://schemas.microsoft.com/office/drawing/2014/main" val="298094305"/>
                    </a:ext>
                  </a:extLst>
                </a:gridCol>
                <a:gridCol w="1871599">
                  <a:extLst>
                    <a:ext uri="{9D8B030D-6E8A-4147-A177-3AD203B41FA5}">
                      <a16:colId xmlns:a16="http://schemas.microsoft.com/office/drawing/2014/main" val="2862152451"/>
                    </a:ext>
                  </a:extLst>
                </a:gridCol>
              </a:tblGrid>
              <a:tr h="549536">
                <a:tc>
                  <a:txBody>
                    <a:bodyPr/>
                    <a:lstStyle/>
                    <a:p>
                      <a:r>
                        <a:rPr lang="en-US" dirty="0"/>
                        <a:t>Student id</a:t>
                      </a:r>
                    </a:p>
                  </a:txBody>
                  <a:tcPr/>
                </a:tc>
                <a:tc>
                  <a:txBody>
                    <a:bodyPr/>
                    <a:lstStyle/>
                    <a:p>
                      <a:r>
                        <a:rPr lang="en-US" dirty="0"/>
                        <a:t>Student name</a:t>
                      </a:r>
                    </a:p>
                  </a:txBody>
                  <a:tcPr/>
                </a:tc>
                <a:tc>
                  <a:txBody>
                    <a:bodyPr/>
                    <a:lstStyle/>
                    <a:p>
                      <a:r>
                        <a:rPr lang="en-US" dirty="0"/>
                        <a:t>Phone no</a:t>
                      </a:r>
                    </a:p>
                  </a:txBody>
                  <a:tcPr/>
                </a:tc>
                <a:tc>
                  <a:txBody>
                    <a:bodyPr/>
                    <a:lstStyle/>
                    <a:p>
                      <a:r>
                        <a:rPr lang="en-US" dirty="0"/>
                        <a:t>age</a:t>
                      </a:r>
                    </a:p>
                  </a:txBody>
                  <a:tcPr/>
                </a:tc>
                <a:extLst>
                  <a:ext uri="{0D108BD9-81ED-4DB2-BD59-A6C34878D82A}">
                    <a16:rowId xmlns:a16="http://schemas.microsoft.com/office/drawing/2014/main" val="2337926389"/>
                  </a:ext>
                </a:extLst>
              </a:tr>
              <a:tr h="549536">
                <a:tc>
                  <a:txBody>
                    <a:bodyPr/>
                    <a:lstStyle/>
                    <a:p>
                      <a:r>
                        <a:rPr lang="en-US" dirty="0"/>
                        <a:t>1</a:t>
                      </a:r>
                    </a:p>
                  </a:txBody>
                  <a:tcPr/>
                </a:tc>
                <a:tc>
                  <a:txBody>
                    <a:bodyPr/>
                    <a:lstStyle/>
                    <a:p>
                      <a:r>
                        <a:rPr lang="en-US" dirty="0"/>
                        <a:t>Ahmed </a:t>
                      </a:r>
                    </a:p>
                  </a:txBody>
                  <a:tcPr/>
                </a:tc>
                <a:tc>
                  <a:txBody>
                    <a:bodyPr/>
                    <a:lstStyle/>
                    <a:p>
                      <a:r>
                        <a:rPr lang="en-US" dirty="0"/>
                        <a:t>798132464</a:t>
                      </a:r>
                    </a:p>
                  </a:txBody>
                  <a:tcPr/>
                </a:tc>
                <a:tc>
                  <a:txBody>
                    <a:bodyPr/>
                    <a:lstStyle/>
                    <a:p>
                      <a:r>
                        <a:rPr lang="en-US" dirty="0"/>
                        <a:t>16</a:t>
                      </a:r>
                    </a:p>
                  </a:txBody>
                  <a:tcPr/>
                </a:tc>
                <a:extLst>
                  <a:ext uri="{0D108BD9-81ED-4DB2-BD59-A6C34878D82A}">
                    <a16:rowId xmlns:a16="http://schemas.microsoft.com/office/drawing/2014/main" val="3026771867"/>
                  </a:ext>
                </a:extLst>
              </a:tr>
              <a:tr h="549536">
                <a:tc>
                  <a:txBody>
                    <a:bodyPr/>
                    <a:lstStyle/>
                    <a:p>
                      <a:r>
                        <a:rPr lang="en-US" dirty="0"/>
                        <a:t>2</a:t>
                      </a:r>
                    </a:p>
                  </a:txBody>
                  <a:tcPr/>
                </a:tc>
                <a:tc>
                  <a:txBody>
                    <a:bodyPr/>
                    <a:lstStyle/>
                    <a:p>
                      <a:r>
                        <a:rPr lang="en-US" dirty="0"/>
                        <a:t>Mohamed</a:t>
                      </a:r>
                    </a:p>
                  </a:txBody>
                  <a:tcPr/>
                </a:tc>
                <a:tc>
                  <a:txBody>
                    <a:bodyPr/>
                    <a:lstStyle/>
                    <a:p>
                      <a:r>
                        <a:rPr lang="en-US" dirty="0"/>
                        <a:t>561323587</a:t>
                      </a:r>
                    </a:p>
                  </a:txBody>
                  <a:tcPr/>
                </a:tc>
                <a:tc>
                  <a:txBody>
                    <a:bodyPr/>
                    <a:lstStyle/>
                    <a:p>
                      <a:r>
                        <a:rPr lang="en-US" dirty="0"/>
                        <a:t>17</a:t>
                      </a:r>
                    </a:p>
                  </a:txBody>
                  <a:tcPr/>
                </a:tc>
                <a:extLst>
                  <a:ext uri="{0D108BD9-81ED-4DB2-BD59-A6C34878D82A}">
                    <a16:rowId xmlns:a16="http://schemas.microsoft.com/office/drawing/2014/main" val="3275524465"/>
                  </a:ext>
                </a:extLst>
              </a:tr>
              <a:tr h="549536">
                <a:tc>
                  <a:txBody>
                    <a:bodyPr/>
                    <a:lstStyle/>
                    <a:p>
                      <a:r>
                        <a:rPr lang="en-US" dirty="0"/>
                        <a:t>3</a:t>
                      </a:r>
                    </a:p>
                  </a:txBody>
                  <a:tcPr/>
                </a:tc>
                <a:tc>
                  <a:txBody>
                    <a:bodyPr/>
                    <a:lstStyle/>
                    <a:p>
                      <a:r>
                        <a:rPr lang="en-US" dirty="0"/>
                        <a:t>Ali</a:t>
                      </a:r>
                    </a:p>
                  </a:txBody>
                  <a:tcPr/>
                </a:tc>
                <a:tc>
                  <a:txBody>
                    <a:bodyPr/>
                    <a:lstStyle/>
                    <a:p>
                      <a:r>
                        <a:rPr lang="en-US" dirty="0"/>
                        <a:t>876123775</a:t>
                      </a:r>
                    </a:p>
                  </a:txBody>
                  <a:tcPr/>
                </a:tc>
                <a:tc>
                  <a:txBody>
                    <a:bodyPr/>
                    <a:lstStyle/>
                    <a:p>
                      <a:r>
                        <a:rPr lang="en-US" dirty="0"/>
                        <a:t>18</a:t>
                      </a:r>
                    </a:p>
                  </a:txBody>
                  <a:tcPr/>
                </a:tc>
                <a:extLst>
                  <a:ext uri="{0D108BD9-81ED-4DB2-BD59-A6C34878D82A}">
                    <a16:rowId xmlns:a16="http://schemas.microsoft.com/office/drawing/2014/main" val="2214391560"/>
                  </a:ext>
                </a:extLst>
              </a:tr>
              <a:tr h="549536">
                <a:tc>
                  <a:txBody>
                    <a:bodyPr/>
                    <a:lstStyle/>
                    <a:p>
                      <a:r>
                        <a:rPr lang="en-US" dirty="0"/>
                        <a:t>4</a:t>
                      </a:r>
                    </a:p>
                  </a:txBody>
                  <a:tcPr/>
                </a:tc>
                <a:tc>
                  <a:txBody>
                    <a:bodyPr/>
                    <a:lstStyle/>
                    <a:p>
                      <a:r>
                        <a:rPr lang="en-US" dirty="0"/>
                        <a:t>Ahmed</a:t>
                      </a:r>
                    </a:p>
                  </a:txBody>
                  <a:tcPr/>
                </a:tc>
                <a:tc>
                  <a:txBody>
                    <a:bodyPr/>
                    <a:lstStyle/>
                    <a:p>
                      <a:r>
                        <a:rPr lang="en-US" dirty="0"/>
                        <a:t>745123345</a:t>
                      </a:r>
                    </a:p>
                  </a:txBody>
                  <a:tcPr/>
                </a:tc>
                <a:tc>
                  <a:txBody>
                    <a:bodyPr/>
                    <a:lstStyle/>
                    <a:p>
                      <a:r>
                        <a:rPr lang="en-US" dirty="0"/>
                        <a:t>19</a:t>
                      </a:r>
                    </a:p>
                  </a:txBody>
                  <a:tcPr/>
                </a:tc>
                <a:extLst>
                  <a:ext uri="{0D108BD9-81ED-4DB2-BD59-A6C34878D82A}">
                    <a16:rowId xmlns:a16="http://schemas.microsoft.com/office/drawing/2014/main" val="1433003876"/>
                  </a:ext>
                </a:extLst>
              </a:tr>
            </a:tbl>
          </a:graphicData>
        </a:graphic>
      </p:graphicFrame>
    </p:spTree>
    <p:extLst>
      <p:ext uri="{BB962C8B-B14F-4D97-AF65-F5344CB8AC3E}">
        <p14:creationId xmlns:p14="http://schemas.microsoft.com/office/powerpoint/2010/main" val="18487335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EC67C-71CB-4379-AC71-5718745CB074}"/>
              </a:ext>
            </a:extLst>
          </p:cNvPr>
          <p:cNvSpPr>
            <a:spLocks noGrp="1"/>
          </p:cNvSpPr>
          <p:nvPr>
            <p:ph type="title"/>
          </p:nvPr>
        </p:nvSpPr>
        <p:spPr/>
        <p:txBody>
          <a:bodyPr/>
          <a:lstStyle/>
          <a:p>
            <a:r>
              <a:rPr lang="en-US" dirty="0"/>
              <a:t>Composite key:</a:t>
            </a:r>
          </a:p>
        </p:txBody>
      </p:sp>
      <p:sp>
        <p:nvSpPr>
          <p:cNvPr id="3" name="Content Placeholder 2">
            <a:extLst>
              <a:ext uri="{FF2B5EF4-FFF2-40B4-BE49-F238E27FC236}">
                <a16:creationId xmlns:a16="http://schemas.microsoft.com/office/drawing/2014/main" id="{6F45693E-E380-4311-971F-7216AB266A9E}"/>
              </a:ext>
            </a:extLst>
          </p:cNvPr>
          <p:cNvSpPr>
            <a:spLocks noGrp="1"/>
          </p:cNvSpPr>
          <p:nvPr>
            <p:ph idx="1"/>
          </p:nvPr>
        </p:nvSpPr>
        <p:spPr/>
        <p:txBody>
          <a:bodyPr>
            <a:normAutofit/>
          </a:bodyPr>
          <a:lstStyle/>
          <a:p>
            <a:pPr>
              <a:buFont typeface="Wingdings" panose="05000000000000000000" pitchFamily="2" charset="2"/>
              <a:buChar char="Ø"/>
            </a:pPr>
            <a:r>
              <a:rPr lang="en-US" sz="2200" dirty="0"/>
              <a:t> key that consists of two or more attributes that uniquely identify any record in a table is called Composite key. But the attributes which is together form the composite key are not a key independently or individually.</a:t>
            </a:r>
          </a:p>
        </p:txBody>
      </p:sp>
      <p:graphicFrame>
        <p:nvGraphicFramePr>
          <p:cNvPr id="4" name="Table 4">
            <a:extLst>
              <a:ext uri="{FF2B5EF4-FFF2-40B4-BE49-F238E27FC236}">
                <a16:creationId xmlns:a16="http://schemas.microsoft.com/office/drawing/2014/main" id="{3414371B-F855-438A-A5BD-07FC6728BC9F}"/>
              </a:ext>
            </a:extLst>
          </p:cNvPr>
          <p:cNvGraphicFramePr>
            <a:graphicFrameLocks noGrp="1"/>
          </p:cNvGraphicFramePr>
          <p:nvPr>
            <p:extLst>
              <p:ext uri="{D42A27DB-BD31-4B8C-83A1-F6EECF244321}">
                <p14:modId xmlns:p14="http://schemas.microsoft.com/office/powerpoint/2010/main" val="301108543"/>
              </p:ext>
            </p:extLst>
          </p:nvPr>
        </p:nvGraphicFramePr>
        <p:xfrm>
          <a:off x="2375646" y="3492253"/>
          <a:ext cx="7252446" cy="2747680"/>
        </p:xfrm>
        <a:graphic>
          <a:graphicData uri="http://schemas.openxmlformats.org/drawingml/2006/table">
            <a:tbl>
              <a:tblPr firstRow="1" bandRow="1">
                <a:tableStyleId>{5C22544A-7EE6-4342-B048-85BDC9FD1C3A}</a:tableStyleId>
              </a:tblPr>
              <a:tblGrid>
                <a:gridCol w="1637649">
                  <a:extLst>
                    <a:ext uri="{9D8B030D-6E8A-4147-A177-3AD203B41FA5}">
                      <a16:colId xmlns:a16="http://schemas.microsoft.com/office/drawing/2014/main" val="274199522"/>
                    </a:ext>
                  </a:extLst>
                </a:gridCol>
                <a:gridCol w="1871599">
                  <a:extLst>
                    <a:ext uri="{9D8B030D-6E8A-4147-A177-3AD203B41FA5}">
                      <a16:colId xmlns:a16="http://schemas.microsoft.com/office/drawing/2014/main" val="4038607583"/>
                    </a:ext>
                  </a:extLst>
                </a:gridCol>
                <a:gridCol w="1871599">
                  <a:extLst>
                    <a:ext uri="{9D8B030D-6E8A-4147-A177-3AD203B41FA5}">
                      <a16:colId xmlns:a16="http://schemas.microsoft.com/office/drawing/2014/main" val="298094305"/>
                    </a:ext>
                  </a:extLst>
                </a:gridCol>
                <a:gridCol w="1871599">
                  <a:extLst>
                    <a:ext uri="{9D8B030D-6E8A-4147-A177-3AD203B41FA5}">
                      <a16:colId xmlns:a16="http://schemas.microsoft.com/office/drawing/2014/main" val="2862152451"/>
                    </a:ext>
                  </a:extLst>
                </a:gridCol>
              </a:tblGrid>
              <a:tr h="549536">
                <a:tc>
                  <a:txBody>
                    <a:bodyPr/>
                    <a:lstStyle/>
                    <a:p>
                      <a:r>
                        <a:rPr lang="en-US" dirty="0"/>
                        <a:t>Student id</a:t>
                      </a:r>
                    </a:p>
                  </a:txBody>
                  <a:tcPr/>
                </a:tc>
                <a:tc>
                  <a:txBody>
                    <a:bodyPr/>
                    <a:lstStyle/>
                    <a:p>
                      <a:r>
                        <a:rPr lang="en-US" dirty="0"/>
                        <a:t>Student name</a:t>
                      </a:r>
                    </a:p>
                  </a:txBody>
                  <a:tcPr/>
                </a:tc>
                <a:tc>
                  <a:txBody>
                    <a:bodyPr/>
                    <a:lstStyle/>
                    <a:p>
                      <a:r>
                        <a:rPr lang="en-US" dirty="0"/>
                        <a:t>Phone no</a:t>
                      </a:r>
                    </a:p>
                  </a:txBody>
                  <a:tcPr/>
                </a:tc>
                <a:tc>
                  <a:txBody>
                    <a:bodyPr/>
                    <a:lstStyle/>
                    <a:p>
                      <a:r>
                        <a:rPr lang="en-US" dirty="0"/>
                        <a:t>age</a:t>
                      </a:r>
                    </a:p>
                  </a:txBody>
                  <a:tcPr/>
                </a:tc>
                <a:extLst>
                  <a:ext uri="{0D108BD9-81ED-4DB2-BD59-A6C34878D82A}">
                    <a16:rowId xmlns:a16="http://schemas.microsoft.com/office/drawing/2014/main" val="2337926389"/>
                  </a:ext>
                </a:extLst>
              </a:tr>
              <a:tr h="549536">
                <a:tc>
                  <a:txBody>
                    <a:bodyPr/>
                    <a:lstStyle/>
                    <a:p>
                      <a:r>
                        <a:rPr lang="en-US" dirty="0"/>
                        <a:t>1</a:t>
                      </a:r>
                    </a:p>
                  </a:txBody>
                  <a:tcPr/>
                </a:tc>
                <a:tc>
                  <a:txBody>
                    <a:bodyPr/>
                    <a:lstStyle/>
                    <a:p>
                      <a:r>
                        <a:rPr lang="en-US" dirty="0"/>
                        <a:t>Ahmed </a:t>
                      </a:r>
                    </a:p>
                  </a:txBody>
                  <a:tcPr/>
                </a:tc>
                <a:tc>
                  <a:txBody>
                    <a:bodyPr/>
                    <a:lstStyle/>
                    <a:p>
                      <a:r>
                        <a:rPr lang="en-US" dirty="0"/>
                        <a:t>798132464</a:t>
                      </a:r>
                    </a:p>
                  </a:txBody>
                  <a:tcPr/>
                </a:tc>
                <a:tc>
                  <a:txBody>
                    <a:bodyPr/>
                    <a:lstStyle/>
                    <a:p>
                      <a:r>
                        <a:rPr lang="en-US" dirty="0"/>
                        <a:t>16</a:t>
                      </a:r>
                    </a:p>
                  </a:txBody>
                  <a:tcPr/>
                </a:tc>
                <a:extLst>
                  <a:ext uri="{0D108BD9-81ED-4DB2-BD59-A6C34878D82A}">
                    <a16:rowId xmlns:a16="http://schemas.microsoft.com/office/drawing/2014/main" val="3026771867"/>
                  </a:ext>
                </a:extLst>
              </a:tr>
              <a:tr h="549536">
                <a:tc>
                  <a:txBody>
                    <a:bodyPr/>
                    <a:lstStyle/>
                    <a:p>
                      <a:r>
                        <a:rPr lang="en-US" dirty="0"/>
                        <a:t>2</a:t>
                      </a:r>
                    </a:p>
                  </a:txBody>
                  <a:tcPr/>
                </a:tc>
                <a:tc>
                  <a:txBody>
                    <a:bodyPr/>
                    <a:lstStyle/>
                    <a:p>
                      <a:r>
                        <a:rPr lang="en-US" dirty="0"/>
                        <a:t>Mohamed</a:t>
                      </a:r>
                    </a:p>
                  </a:txBody>
                  <a:tcPr/>
                </a:tc>
                <a:tc>
                  <a:txBody>
                    <a:bodyPr/>
                    <a:lstStyle/>
                    <a:p>
                      <a:r>
                        <a:rPr lang="en-US" dirty="0"/>
                        <a:t>561323587</a:t>
                      </a:r>
                    </a:p>
                  </a:txBody>
                  <a:tcPr/>
                </a:tc>
                <a:tc>
                  <a:txBody>
                    <a:bodyPr/>
                    <a:lstStyle/>
                    <a:p>
                      <a:r>
                        <a:rPr lang="en-US" dirty="0"/>
                        <a:t>17</a:t>
                      </a:r>
                    </a:p>
                  </a:txBody>
                  <a:tcPr/>
                </a:tc>
                <a:extLst>
                  <a:ext uri="{0D108BD9-81ED-4DB2-BD59-A6C34878D82A}">
                    <a16:rowId xmlns:a16="http://schemas.microsoft.com/office/drawing/2014/main" val="3275524465"/>
                  </a:ext>
                </a:extLst>
              </a:tr>
              <a:tr h="549536">
                <a:tc>
                  <a:txBody>
                    <a:bodyPr/>
                    <a:lstStyle/>
                    <a:p>
                      <a:r>
                        <a:rPr lang="en-US" dirty="0"/>
                        <a:t>3</a:t>
                      </a:r>
                    </a:p>
                  </a:txBody>
                  <a:tcPr/>
                </a:tc>
                <a:tc>
                  <a:txBody>
                    <a:bodyPr/>
                    <a:lstStyle/>
                    <a:p>
                      <a:r>
                        <a:rPr lang="en-US" dirty="0"/>
                        <a:t>Ali</a:t>
                      </a:r>
                    </a:p>
                  </a:txBody>
                  <a:tcPr/>
                </a:tc>
                <a:tc>
                  <a:txBody>
                    <a:bodyPr/>
                    <a:lstStyle/>
                    <a:p>
                      <a:r>
                        <a:rPr lang="en-US" dirty="0"/>
                        <a:t>876123775</a:t>
                      </a:r>
                    </a:p>
                  </a:txBody>
                  <a:tcPr/>
                </a:tc>
                <a:tc>
                  <a:txBody>
                    <a:bodyPr/>
                    <a:lstStyle/>
                    <a:p>
                      <a:r>
                        <a:rPr lang="en-US" dirty="0"/>
                        <a:t>18</a:t>
                      </a:r>
                    </a:p>
                  </a:txBody>
                  <a:tcPr/>
                </a:tc>
                <a:extLst>
                  <a:ext uri="{0D108BD9-81ED-4DB2-BD59-A6C34878D82A}">
                    <a16:rowId xmlns:a16="http://schemas.microsoft.com/office/drawing/2014/main" val="2214391560"/>
                  </a:ext>
                </a:extLst>
              </a:tr>
              <a:tr h="549536">
                <a:tc>
                  <a:txBody>
                    <a:bodyPr/>
                    <a:lstStyle/>
                    <a:p>
                      <a:r>
                        <a:rPr lang="en-US" dirty="0"/>
                        <a:t>4</a:t>
                      </a:r>
                    </a:p>
                  </a:txBody>
                  <a:tcPr/>
                </a:tc>
                <a:tc>
                  <a:txBody>
                    <a:bodyPr/>
                    <a:lstStyle/>
                    <a:p>
                      <a:r>
                        <a:rPr lang="en-US" dirty="0"/>
                        <a:t>Ahmed</a:t>
                      </a:r>
                    </a:p>
                  </a:txBody>
                  <a:tcPr/>
                </a:tc>
                <a:tc>
                  <a:txBody>
                    <a:bodyPr/>
                    <a:lstStyle/>
                    <a:p>
                      <a:r>
                        <a:rPr lang="en-US" dirty="0"/>
                        <a:t>745123345</a:t>
                      </a:r>
                    </a:p>
                  </a:txBody>
                  <a:tcPr/>
                </a:tc>
                <a:tc>
                  <a:txBody>
                    <a:bodyPr/>
                    <a:lstStyle/>
                    <a:p>
                      <a:r>
                        <a:rPr lang="en-US" dirty="0"/>
                        <a:t>19</a:t>
                      </a:r>
                    </a:p>
                  </a:txBody>
                  <a:tcPr/>
                </a:tc>
                <a:extLst>
                  <a:ext uri="{0D108BD9-81ED-4DB2-BD59-A6C34878D82A}">
                    <a16:rowId xmlns:a16="http://schemas.microsoft.com/office/drawing/2014/main" val="1433003876"/>
                  </a:ext>
                </a:extLst>
              </a:tr>
            </a:tbl>
          </a:graphicData>
        </a:graphic>
      </p:graphicFrame>
    </p:spTree>
    <p:extLst>
      <p:ext uri="{BB962C8B-B14F-4D97-AF65-F5344CB8AC3E}">
        <p14:creationId xmlns:p14="http://schemas.microsoft.com/office/powerpoint/2010/main" val="18675299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EC67C-71CB-4379-AC71-5718745CB074}"/>
              </a:ext>
            </a:extLst>
          </p:cNvPr>
          <p:cNvSpPr>
            <a:spLocks noGrp="1"/>
          </p:cNvSpPr>
          <p:nvPr>
            <p:ph type="title"/>
          </p:nvPr>
        </p:nvSpPr>
        <p:spPr/>
        <p:txBody>
          <a:bodyPr/>
          <a:lstStyle/>
          <a:p>
            <a:r>
              <a:rPr lang="en-US" dirty="0"/>
              <a:t>Secondary or Alternative key:</a:t>
            </a:r>
          </a:p>
        </p:txBody>
      </p:sp>
      <p:sp>
        <p:nvSpPr>
          <p:cNvPr id="3" name="Content Placeholder 2">
            <a:extLst>
              <a:ext uri="{FF2B5EF4-FFF2-40B4-BE49-F238E27FC236}">
                <a16:creationId xmlns:a16="http://schemas.microsoft.com/office/drawing/2014/main" id="{6F45693E-E380-4311-971F-7216AB266A9E}"/>
              </a:ext>
            </a:extLst>
          </p:cNvPr>
          <p:cNvSpPr>
            <a:spLocks noGrp="1"/>
          </p:cNvSpPr>
          <p:nvPr>
            <p:ph idx="1"/>
          </p:nvPr>
        </p:nvSpPr>
        <p:spPr/>
        <p:txBody>
          <a:bodyPr>
            <a:normAutofit/>
          </a:bodyPr>
          <a:lstStyle/>
          <a:p>
            <a:pPr>
              <a:buFont typeface="Wingdings" panose="05000000000000000000" pitchFamily="2" charset="2"/>
              <a:buChar char="Ø"/>
            </a:pPr>
            <a:r>
              <a:rPr lang="en-US" sz="2200" dirty="0"/>
              <a:t> The Candidate key which are not selected as primary key are known ass secondary key or Alternative key.</a:t>
            </a:r>
          </a:p>
        </p:txBody>
      </p:sp>
      <p:graphicFrame>
        <p:nvGraphicFramePr>
          <p:cNvPr id="4" name="Table 4">
            <a:extLst>
              <a:ext uri="{FF2B5EF4-FFF2-40B4-BE49-F238E27FC236}">
                <a16:creationId xmlns:a16="http://schemas.microsoft.com/office/drawing/2014/main" id="{8A5D0D66-B149-4CD8-ABA7-3A596F3A061F}"/>
              </a:ext>
            </a:extLst>
          </p:cNvPr>
          <p:cNvGraphicFramePr>
            <a:graphicFrameLocks noGrp="1"/>
          </p:cNvGraphicFramePr>
          <p:nvPr>
            <p:extLst>
              <p:ext uri="{D42A27DB-BD31-4B8C-83A1-F6EECF244321}">
                <p14:modId xmlns:p14="http://schemas.microsoft.com/office/powerpoint/2010/main" val="40013676"/>
              </p:ext>
            </p:extLst>
          </p:nvPr>
        </p:nvGraphicFramePr>
        <p:xfrm>
          <a:off x="2500257" y="3121412"/>
          <a:ext cx="7252446" cy="2747680"/>
        </p:xfrm>
        <a:graphic>
          <a:graphicData uri="http://schemas.openxmlformats.org/drawingml/2006/table">
            <a:tbl>
              <a:tblPr firstRow="1" bandRow="1">
                <a:tableStyleId>{5C22544A-7EE6-4342-B048-85BDC9FD1C3A}</a:tableStyleId>
              </a:tblPr>
              <a:tblGrid>
                <a:gridCol w="1637649">
                  <a:extLst>
                    <a:ext uri="{9D8B030D-6E8A-4147-A177-3AD203B41FA5}">
                      <a16:colId xmlns:a16="http://schemas.microsoft.com/office/drawing/2014/main" val="274199522"/>
                    </a:ext>
                  </a:extLst>
                </a:gridCol>
                <a:gridCol w="1871599">
                  <a:extLst>
                    <a:ext uri="{9D8B030D-6E8A-4147-A177-3AD203B41FA5}">
                      <a16:colId xmlns:a16="http://schemas.microsoft.com/office/drawing/2014/main" val="4038607583"/>
                    </a:ext>
                  </a:extLst>
                </a:gridCol>
                <a:gridCol w="1871599">
                  <a:extLst>
                    <a:ext uri="{9D8B030D-6E8A-4147-A177-3AD203B41FA5}">
                      <a16:colId xmlns:a16="http://schemas.microsoft.com/office/drawing/2014/main" val="298094305"/>
                    </a:ext>
                  </a:extLst>
                </a:gridCol>
                <a:gridCol w="1871599">
                  <a:extLst>
                    <a:ext uri="{9D8B030D-6E8A-4147-A177-3AD203B41FA5}">
                      <a16:colId xmlns:a16="http://schemas.microsoft.com/office/drawing/2014/main" val="2862152451"/>
                    </a:ext>
                  </a:extLst>
                </a:gridCol>
              </a:tblGrid>
              <a:tr h="549536">
                <a:tc>
                  <a:txBody>
                    <a:bodyPr/>
                    <a:lstStyle/>
                    <a:p>
                      <a:r>
                        <a:rPr lang="en-US" dirty="0"/>
                        <a:t>Student id</a:t>
                      </a:r>
                    </a:p>
                  </a:txBody>
                  <a:tcPr/>
                </a:tc>
                <a:tc>
                  <a:txBody>
                    <a:bodyPr/>
                    <a:lstStyle/>
                    <a:p>
                      <a:r>
                        <a:rPr lang="en-US" dirty="0"/>
                        <a:t>Student name</a:t>
                      </a:r>
                    </a:p>
                  </a:txBody>
                  <a:tcPr/>
                </a:tc>
                <a:tc>
                  <a:txBody>
                    <a:bodyPr/>
                    <a:lstStyle/>
                    <a:p>
                      <a:r>
                        <a:rPr lang="en-US" dirty="0"/>
                        <a:t>Phone no</a:t>
                      </a:r>
                    </a:p>
                  </a:txBody>
                  <a:tcPr/>
                </a:tc>
                <a:tc>
                  <a:txBody>
                    <a:bodyPr/>
                    <a:lstStyle/>
                    <a:p>
                      <a:r>
                        <a:rPr lang="en-US" dirty="0"/>
                        <a:t>age</a:t>
                      </a:r>
                    </a:p>
                  </a:txBody>
                  <a:tcPr/>
                </a:tc>
                <a:extLst>
                  <a:ext uri="{0D108BD9-81ED-4DB2-BD59-A6C34878D82A}">
                    <a16:rowId xmlns:a16="http://schemas.microsoft.com/office/drawing/2014/main" val="2337926389"/>
                  </a:ext>
                </a:extLst>
              </a:tr>
              <a:tr h="549536">
                <a:tc>
                  <a:txBody>
                    <a:bodyPr/>
                    <a:lstStyle/>
                    <a:p>
                      <a:r>
                        <a:rPr lang="en-US" dirty="0"/>
                        <a:t>1</a:t>
                      </a:r>
                    </a:p>
                  </a:txBody>
                  <a:tcPr/>
                </a:tc>
                <a:tc>
                  <a:txBody>
                    <a:bodyPr/>
                    <a:lstStyle/>
                    <a:p>
                      <a:r>
                        <a:rPr lang="en-US" dirty="0"/>
                        <a:t>Ahmed </a:t>
                      </a:r>
                    </a:p>
                  </a:txBody>
                  <a:tcPr/>
                </a:tc>
                <a:tc>
                  <a:txBody>
                    <a:bodyPr/>
                    <a:lstStyle/>
                    <a:p>
                      <a:r>
                        <a:rPr lang="en-US" dirty="0"/>
                        <a:t>798132464</a:t>
                      </a:r>
                    </a:p>
                  </a:txBody>
                  <a:tcPr/>
                </a:tc>
                <a:tc>
                  <a:txBody>
                    <a:bodyPr/>
                    <a:lstStyle/>
                    <a:p>
                      <a:r>
                        <a:rPr lang="en-US" dirty="0"/>
                        <a:t>16</a:t>
                      </a:r>
                    </a:p>
                  </a:txBody>
                  <a:tcPr/>
                </a:tc>
                <a:extLst>
                  <a:ext uri="{0D108BD9-81ED-4DB2-BD59-A6C34878D82A}">
                    <a16:rowId xmlns:a16="http://schemas.microsoft.com/office/drawing/2014/main" val="3026771867"/>
                  </a:ext>
                </a:extLst>
              </a:tr>
              <a:tr h="549536">
                <a:tc>
                  <a:txBody>
                    <a:bodyPr/>
                    <a:lstStyle/>
                    <a:p>
                      <a:r>
                        <a:rPr lang="en-US" dirty="0"/>
                        <a:t>2</a:t>
                      </a:r>
                    </a:p>
                  </a:txBody>
                  <a:tcPr/>
                </a:tc>
                <a:tc>
                  <a:txBody>
                    <a:bodyPr/>
                    <a:lstStyle/>
                    <a:p>
                      <a:r>
                        <a:rPr lang="en-US" dirty="0"/>
                        <a:t>Mohamed</a:t>
                      </a:r>
                    </a:p>
                  </a:txBody>
                  <a:tcPr/>
                </a:tc>
                <a:tc>
                  <a:txBody>
                    <a:bodyPr/>
                    <a:lstStyle/>
                    <a:p>
                      <a:r>
                        <a:rPr lang="en-US" dirty="0"/>
                        <a:t>561323587</a:t>
                      </a:r>
                    </a:p>
                  </a:txBody>
                  <a:tcPr/>
                </a:tc>
                <a:tc>
                  <a:txBody>
                    <a:bodyPr/>
                    <a:lstStyle/>
                    <a:p>
                      <a:r>
                        <a:rPr lang="en-US" dirty="0"/>
                        <a:t>17</a:t>
                      </a:r>
                    </a:p>
                  </a:txBody>
                  <a:tcPr/>
                </a:tc>
                <a:extLst>
                  <a:ext uri="{0D108BD9-81ED-4DB2-BD59-A6C34878D82A}">
                    <a16:rowId xmlns:a16="http://schemas.microsoft.com/office/drawing/2014/main" val="3275524465"/>
                  </a:ext>
                </a:extLst>
              </a:tr>
              <a:tr h="549536">
                <a:tc>
                  <a:txBody>
                    <a:bodyPr/>
                    <a:lstStyle/>
                    <a:p>
                      <a:r>
                        <a:rPr lang="en-US" dirty="0"/>
                        <a:t>3</a:t>
                      </a:r>
                    </a:p>
                  </a:txBody>
                  <a:tcPr/>
                </a:tc>
                <a:tc>
                  <a:txBody>
                    <a:bodyPr/>
                    <a:lstStyle/>
                    <a:p>
                      <a:r>
                        <a:rPr lang="en-US" dirty="0"/>
                        <a:t>Ali</a:t>
                      </a:r>
                    </a:p>
                  </a:txBody>
                  <a:tcPr/>
                </a:tc>
                <a:tc>
                  <a:txBody>
                    <a:bodyPr/>
                    <a:lstStyle/>
                    <a:p>
                      <a:r>
                        <a:rPr lang="en-US" dirty="0"/>
                        <a:t>876123775</a:t>
                      </a:r>
                    </a:p>
                  </a:txBody>
                  <a:tcPr/>
                </a:tc>
                <a:tc>
                  <a:txBody>
                    <a:bodyPr/>
                    <a:lstStyle/>
                    <a:p>
                      <a:r>
                        <a:rPr lang="en-US" dirty="0"/>
                        <a:t>18</a:t>
                      </a:r>
                    </a:p>
                  </a:txBody>
                  <a:tcPr/>
                </a:tc>
                <a:extLst>
                  <a:ext uri="{0D108BD9-81ED-4DB2-BD59-A6C34878D82A}">
                    <a16:rowId xmlns:a16="http://schemas.microsoft.com/office/drawing/2014/main" val="2214391560"/>
                  </a:ext>
                </a:extLst>
              </a:tr>
              <a:tr h="549536">
                <a:tc>
                  <a:txBody>
                    <a:bodyPr/>
                    <a:lstStyle/>
                    <a:p>
                      <a:r>
                        <a:rPr lang="en-US" dirty="0"/>
                        <a:t>4</a:t>
                      </a:r>
                    </a:p>
                  </a:txBody>
                  <a:tcPr/>
                </a:tc>
                <a:tc>
                  <a:txBody>
                    <a:bodyPr/>
                    <a:lstStyle/>
                    <a:p>
                      <a:r>
                        <a:rPr lang="en-US" dirty="0"/>
                        <a:t>Ahmed</a:t>
                      </a:r>
                    </a:p>
                  </a:txBody>
                  <a:tcPr/>
                </a:tc>
                <a:tc>
                  <a:txBody>
                    <a:bodyPr/>
                    <a:lstStyle/>
                    <a:p>
                      <a:r>
                        <a:rPr lang="en-US" dirty="0"/>
                        <a:t>745123345</a:t>
                      </a:r>
                    </a:p>
                  </a:txBody>
                  <a:tcPr/>
                </a:tc>
                <a:tc>
                  <a:txBody>
                    <a:bodyPr/>
                    <a:lstStyle/>
                    <a:p>
                      <a:r>
                        <a:rPr lang="en-US" dirty="0"/>
                        <a:t>19</a:t>
                      </a:r>
                    </a:p>
                  </a:txBody>
                  <a:tcPr/>
                </a:tc>
                <a:extLst>
                  <a:ext uri="{0D108BD9-81ED-4DB2-BD59-A6C34878D82A}">
                    <a16:rowId xmlns:a16="http://schemas.microsoft.com/office/drawing/2014/main" val="1433003876"/>
                  </a:ext>
                </a:extLst>
              </a:tr>
            </a:tbl>
          </a:graphicData>
        </a:graphic>
      </p:graphicFrame>
    </p:spTree>
    <p:extLst>
      <p:ext uri="{BB962C8B-B14F-4D97-AF65-F5344CB8AC3E}">
        <p14:creationId xmlns:p14="http://schemas.microsoft.com/office/powerpoint/2010/main" val="3439655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b="1" dirty="0"/>
              <a:t>Data really powers everything that we do.”</a:t>
            </a: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Jeff Weiner</a:t>
            </a:r>
          </a:p>
        </p:txBody>
      </p:sp>
    </p:spTree>
    <p:extLst>
      <p:ext uri="{BB962C8B-B14F-4D97-AF65-F5344CB8AC3E}">
        <p14:creationId xmlns:p14="http://schemas.microsoft.com/office/powerpoint/2010/main" val="1917146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00CFE1-1ED1-44C9-B35C-944B4404BD63}"/>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88579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00CFE1-1ED1-44C9-B35C-944B4404BD63}"/>
              </a:ext>
            </a:extLst>
          </p:cNvPr>
          <p:cNvSpPr>
            <a:spLocks noGrp="1"/>
          </p:cNvSpPr>
          <p:nvPr>
            <p:ph type="title"/>
          </p:nvPr>
        </p:nvSpPr>
        <p:spPr/>
        <p:txBody>
          <a:bodyPr/>
          <a:lstStyle/>
          <a:p>
            <a:r>
              <a:rPr lang="en-US" dirty="0"/>
              <a:t>DBMS Model</a:t>
            </a:r>
          </a:p>
        </p:txBody>
      </p:sp>
    </p:spTree>
    <p:extLst>
      <p:ext uri="{BB962C8B-B14F-4D97-AF65-F5344CB8AC3E}">
        <p14:creationId xmlns:p14="http://schemas.microsoft.com/office/powerpoint/2010/main" val="3416902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4C734-2F97-4A57-914A-AABADB5A273A}"/>
              </a:ext>
            </a:extLst>
          </p:cNvPr>
          <p:cNvSpPr>
            <a:spLocks noGrp="1"/>
          </p:cNvSpPr>
          <p:nvPr>
            <p:ph type="title"/>
          </p:nvPr>
        </p:nvSpPr>
        <p:spPr/>
        <p:txBody>
          <a:bodyPr/>
          <a:lstStyle/>
          <a:p>
            <a:pPr algn="ctr"/>
            <a:r>
              <a:rPr lang="en-US" dirty="0"/>
              <a:t>DBMS Models</a:t>
            </a:r>
          </a:p>
        </p:txBody>
      </p:sp>
      <p:sp>
        <p:nvSpPr>
          <p:cNvPr id="3" name="Text Placeholder 2">
            <a:extLst>
              <a:ext uri="{FF2B5EF4-FFF2-40B4-BE49-F238E27FC236}">
                <a16:creationId xmlns:a16="http://schemas.microsoft.com/office/drawing/2014/main" id="{66AFB69D-1508-4AAA-830E-F27169D851E0}"/>
              </a:ext>
            </a:extLst>
          </p:cNvPr>
          <p:cNvSpPr>
            <a:spLocks noGrp="1"/>
          </p:cNvSpPr>
          <p:nvPr>
            <p:ph type="body" idx="1"/>
          </p:nvPr>
        </p:nvSpPr>
        <p:spPr>
          <a:xfrm>
            <a:off x="0" y="2944318"/>
            <a:ext cx="4639736" cy="736282"/>
          </a:xfrm>
        </p:spPr>
        <p:txBody>
          <a:bodyPr>
            <a:normAutofit/>
          </a:bodyPr>
          <a:lstStyle/>
          <a:p>
            <a:pPr algn="ctr"/>
            <a:r>
              <a:rPr lang="en-US" sz="3600" b="1" dirty="0"/>
              <a:t>Logical design</a:t>
            </a:r>
          </a:p>
        </p:txBody>
      </p:sp>
      <p:sp>
        <p:nvSpPr>
          <p:cNvPr id="5" name="Text Placeholder 4">
            <a:extLst>
              <a:ext uri="{FF2B5EF4-FFF2-40B4-BE49-F238E27FC236}">
                <a16:creationId xmlns:a16="http://schemas.microsoft.com/office/drawing/2014/main" id="{CFB30B0F-8FA6-4796-BC2F-1D0051E7088B}"/>
              </a:ext>
            </a:extLst>
          </p:cNvPr>
          <p:cNvSpPr>
            <a:spLocks noGrp="1"/>
          </p:cNvSpPr>
          <p:nvPr>
            <p:ph type="body" sz="quarter" idx="3"/>
          </p:nvPr>
        </p:nvSpPr>
        <p:spPr>
          <a:xfrm>
            <a:off x="7552264" y="2944318"/>
            <a:ext cx="4639736" cy="736282"/>
          </a:xfrm>
        </p:spPr>
        <p:txBody>
          <a:bodyPr>
            <a:normAutofit/>
          </a:bodyPr>
          <a:lstStyle/>
          <a:p>
            <a:pPr algn="ctr"/>
            <a:r>
              <a:rPr lang="en-US" sz="3200" b="1" dirty="0"/>
              <a:t>Physical design</a:t>
            </a:r>
          </a:p>
        </p:txBody>
      </p:sp>
      <p:cxnSp>
        <p:nvCxnSpPr>
          <p:cNvPr id="8" name="Straight Connector 7">
            <a:extLst>
              <a:ext uri="{FF2B5EF4-FFF2-40B4-BE49-F238E27FC236}">
                <a16:creationId xmlns:a16="http://schemas.microsoft.com/office/drawing/2014/main" id="{F92F0FB2-0CBA-4502-BAA9-D2D243CD3614}"/>
              </a:ext>
            </a:extLst>
          </p:cNvPr>
          <p:cNvCxnSpPr>
            <a:cxnSpLocks/>
          </p:cNvCxnSpPr>
          <p:nvPr/>
        </p:nvCxnSpPr>
        <p:spPr>
          <a:xfrm>
            <a:off x="6126480" y="1916654"/>
            <a:ext cx="0" cy="871369"/>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a:extLst>
              <a:ext uri="{FF2B5EF4-FFF2-40B4-BE49-F238E27FC236}">
                <a16:creationId xmlns:a16="http://schemas.microsoft.com/office/drawing/2014/main" id="{8C99309E-5867-4774-B1E1-93194F9F3EB1}"/>
              </a:ext>
            </a:extLst>
          </p:cNvPr>
          <p:cNvCxnSpPr>
            <a:cxnSpLocks/>
          </p:cNvCxnSpPr>
          <p:nvPr/>
        </p:nvCxnSpPr>
        <p:spPr>
          <a:xfrm flipH="1">
            <a:off x="2970903" y="2788023"/>
            <a:ext cx="3155577" cy="156295"/>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00CA9467-49C0-460F-8BAA-43B28A0A21EB}"/>
              </a:ext>
            </a:extLst>
          </p:cNvPr>
          <p:cNvCxnSpPr>
            <a:cxnSpLocks/>
          </p:cNvCxnSpPr>
          <p:nvPr/>
        </p:nvCxnSpPr>
        <p:spPr>
          <a:xfrm flipH="1" flipV="1">
            <a:off x="6126480" y="2790557"/>
            <a:ext cx="3155574" cy="156295"/>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95847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EC67C-71CB-4379-AC71-5718745CB074}"/>
              </a:ext>
            </a:extLst>
          </p:cNvPr>
          <p:cNvSpPr>
            <a:spLocks noGrp="1"/>
          </p:cNvSpPr>
          <p:nvPr>
            <p:ph type="title"/>
          </p:nvPr>
        </p:nvSpPr>
        <p:spPr/>
        <p:txBody>
          <a:bodyPr/>
          <a:lstStyle/>
          <a:p>
            <a:r>
              <a:rPr lang="en-US" dirty="0"/>
              <a:t>DBMS Model</a:t>
            </a:r>
          </a:p>
        </p:txBody>
      </p:sp>
      <p:sp>
        <p:nvSpPr>
          <p:cNvPr id="3" name="Content Placeholder 2">
            <a:extLst>
              <a:ext uri="{FF2B5EF4-FFF2-40B4-BE49-F238E27FC236}">
                <a16:creationId xmlns:a16="http://schemas.microsoft.com/office/drawing/2014/main" id="{6F45693E-E380-4311-971F-7216AB266A9E}"/>
              </a:ext>
            </a:extLst>
          </p:cNvPr>
          <p:cNvSpPr>
            <a:spLocks noGrp="1"/>
          </p:cNvSpPr>
          <p:nvPr>
            <p:ph idx="1"/>
          </p:nvPr>
        </p:nvSpPr>
        <p:spPr/>
        <p:txBody>
          <a:bodyPr>
            <a:normAutofit/>
          </a:bodyPr>
          <a:lstStyle/>
          <a:p>
            <a:pPr>
              <a:buFont typeface="Wingdings" panose="05000000000000000000" pitchFamily="2" charset="2"/>
              <a:buChar char="Ø"/>
            </a:pPr>
            <a:r>
              <a:rPr lang="en-US" sz="2400" dirty="0"/>
              <a:t> A Database model defines the </a:t>
            </a:r>
            <a:r>
              <a:rPr lang="en-US" sz="2400" dirty="0">
                <a:solidFill>
                  <a:srgbClr val="FF0000"/>
                </a:solidFill>
              </a:rPr>
              <a:t>logical design </a:t>
            </a:r>
            <a:r>
              <a:rPr lang="en-US" sz="2400" dirty="0"/>
              <a:t>and the structure of a database </a:t>
            </a:r>
            <a:r>
              <a:rPr lang="en-US" sz="2400" dirty="0">
                <a:solidFill>
                  <a:srgbClr val="FF0000"/>
                </a:solidFill>
              </a:rPr>
              <a:t>(physical Design)</a:t>
            </a:r>
            <a:r>
              <a:rPr lang="en-US" sz="2400" dirty="0"/>
              <a:t> and defines how Data will be stored, accessed and updated in a database management system.</a:t>
            </a:r>
          </a:p>
          <a:p>
            <a:pPr>
              <a:buFont typeface="Wingdings" panose="05000000000000000000" pitchFamily="2" charset="2"/>
              <a:buChar char="Ø"/>
            </a:pPr>
            <a:r>
              <a:rPr lang="en-US" sz="2400" dirty="0"/>
              <a:t> The </a:t>
            </a:r>
            <a:r>
              <a:rPr lang="en-US" sz="3200" dirty="0">
                <a:solidFill>
                  <a:srgbClr val="FF0000"/>
                </a:solidFill>
              </a:rPr>
              <a:t>Relational Model</a:t>
            </a:r>
            <a:r>
              <a:rPr lang="en-US" sz="3200" dirty="0"/>
              <a:t> </a:t>
            </a:r>
            <a:r>
              <a:rPr lang="en-US" sz="2400" dirty="0"/>
              <a:t>is the most widely used database model.</a:t>
            </a:r>
          </a:p>
        </p:txBody>
      </p:sp>
    </p:spTree>
    <p:extLst>
      <p:ext uri="{BB962C8B-B14F-4D97-AF65-F5344CB8AC3E}">
        <p14:creationId xmlns:p14="http://schemas.microsoft.com/office/powerpoint/2010/main" val="1641953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4C734-2F97-4A57-914A-AABADB5A273A}"/>
              </a:ext>
            </a:extLst>
          </p:cNvPr>
          <p:cNvSpPr>
            <a:spLocks noGrp="1"/>
          </p:cNvSpPr>
          <p:nvPr>
            <p:ph type="title"/>
          </p:nvPr>
        </p:nvSpPr>
        <p:spPr/>
        <p:txBody>
          <a:bodyPr/>
          <a:lstStyle/>
          <a:p>
            <a:pPr algn="ctr"/>
            <a:r>
              <a:rPr lang="en-US" sz="4400" dirty="0"/>
              <a:t>Types of DBMS Model</a:t>
            </a:r>
            <a:endParaRPr lang="en-US" dirty="0"/>
          </a:p>
        </p:txBody>
      </p:sp>
      <p:sp>
        <p:nvSpPr>
          <p:cNvPr id="3" name="Text Placeholder 2">
            <a:extLst>
              <a:ext uri="{FF2B5EF4-FFF2-40B4-BE49-F238E27FC236}">
                <a16:creationId xmlns:a16="http://schemas.microsoft.com/office/drawing/2014/main" id="{66AFB69D-1508-4AAA-830E-F27169D851E0}"/>
              </a:ext>
            </a:extLst>
          </p:cNvPr>
          <p:cNvSpPr>
            <a:spLocks noGrp="1"/>
          </p:cNvSpPr>
          <p:nvPr>
            <p:ph type="body" idx="1"/>
          </p:nvPr>
        </p:nvSpPr>
        <p:spPr>
          <a:xfrm>
            <a:off x="80679" y="4014829"/>
            <a:ext cx="2249033" cy="736282"/>
          </a:xfrm>
        </p:spPr>
        <p:txBody>
          <a:bodyPr>
            <a:normAutofit fontScale="92500" lnSpcReduction="20000"/>
          </a:bodyPr>
          <a:lstStyle/>
          <a:p>
            <a:pPr algn="ctr"/>
            <a:r>
              <a:rPr lang="en-US" sz="2400" b="1" dirty="0"/>
              <a:t>Hierarchical model</a:t>
            </a:r>
          </a:p>
        </p:txBody>
      </p:sp>
      <p:cxnSp>
        <p:nvCxnSpPr>
          <p:cNvPr id="8" name="Straight Connector 7">
            <a:extLst>
              <a:ext uri="{FF2B5EF4-FFF2-40B4-BE49-F238E27FC236}">
                <a16:creationId xmlns:a16="http://schemas.microsoft.com/office/drawing/2014/main" id="{F92F0FB2-0CBA-4502-BAA9-D2D243CD3614}"/>
              </a:ext>
            </a:extLst>
          </p:cNvPr>
          <p:cNvCxnSpPr>
            <a:cxnSpLocks/>
          </p:cNvCxnSpPr>
          <p:nvPr/>
        </p:nvCxnSpPr>
        <p:spPr>
          <a:xfrm>
            <a:off x="6126480" y="1916654"/>
            <a:ext cx="0" cy="871369"/>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a:extLst>
              <a:ext uri="{FF2B5EF4-FFF2-40B4-BE49-F238E27FC236}">
                <a16:creationId xmlns:a16="http://schemas.microsoft.com/office/drawing/2014/main" id="{8C99309E-5867-4774-B1E1-93194F9F3EB1}"/>
              </a:ext>
            </a:extLst>
          </p:cNvPr>
          <p:cNvCxnSpPr>
            <a:cxnSpLocks/>
          </p:cNvCxnSpPr>
          <p:nvPr/>
        </p:nvCxnSpPr>
        <p:spPr>
          <a:xfrm flipH="1">
            <a:off x="762001" y="2788023"/>
            <a:ext cx="5364479" cy="321554"/>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00CA9467-49C0-460F-8BAA-43B28A0A21EB}"/>
              </a:ext>
            </a:extLst>
          </p:cNvPr>
          <p:cNvCxnSpPr>
            <a:cxnSpLocks/>
          </p:cNvCxnSpPr>
          <p:nvPr/>
        </p:nvCxnSpPr>
        <p:spPr>
          <a:xfrm flipH="1" flipV="1">
            <a:off x="6126480" y="2790558"/>
            <a:ext cx="5364479" cy="248477"/>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A095374F-9C3C-432B-94BA-093B9C5D2082}"/>
              </a:ext>
            </a:extLst>
          </p:cNvPr>
          <p:cNvCxnSpPr>
            <a:cxnSpLocks/>
          </p:cNvCxnSpPr>
          <p:nvPr/>
        </p:nvCxnSpPr>
        <p:spPr>
          <a:xfrm>
            <a:off x="4379483" y="2912970"/>
            <a:ext cx="0" cy="699835"/>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73CBE0D6-D7AD-49F6-A942-E4E556FC442A}"/>
              </a:ext>
            </a:extLst>
          </p:cNvPr>
          <p:cNvCxnSpPr>
            <a:cxnSpLocks/>
          </p:cNvCxnSpPr>
          <p:nvPr/>
        </p:nvCxnSpPr>
        <p:spPr>
          <a:xfrm>
            <a:off x="8347271" y="2878539"/>
            <a:ext cx="0" cy="699835"/>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282C250E-DD25-4BA8-83DE-3911E05D01BF}"/>
              </a:ext>
            </a:extLst>
          </p:cNvPr>
          <p:cNvCxnSpPr>
            <a:cxnSpLocks/>
          </p:cNvCxnSpPr>
          <p:nvPr/>
        </p:nvCxnSpPr>
        <p:spPr>
          <a:xfrm>
            <a:off x="762000" y="3123024"/>
            <a:ext cx="0" cy="699835"/>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816B26D2-2924-4355-90AB-A918F5C4139A}"/>
              </a:ext>
            </a:extLst>
          </p:cNvPr>
          <p:cNvCxnSpPr>
            <a:cxnSpLocks/>
          </p:cNvCxnSpPr>
          <p:nvPr/>
        </p:nvCxnSpPr>
        <p:spPr>
          <a:xfrm>
            <a:off x="11490959" y="3039035"/>
            <a:ext cx="0" cy="699835"/>
          </a:xfrm>
          <a:prstGeom prst="line">
            <a:avLst/>
          </a:prstGeom>
        </p:spPr>
        <p:style>
          <a:lnRef idx="3">
            <a:schemeClr val="dk1"/>
          </a:lnRef>
          <a:fillRef idx="0">
            <a:schemeClr val="dk1"/>
          </a:fillRef>
          <a:effectRef idx="2">
            <a:schemeClr val="dk1"/>
          </a:effectRef>
          <a:fontRef idx="minor">
            <a:schemeClr val="tx1"/>
          </a:fontRef>
        </p:style>
      </p:cxnSp>
      <p:sp>
        <p:nvSpPr>
          <p:cNvPr id="18" name="Text Placeholder 2">
            <a:extLst>
              <a:ext uri="{FF2B5EF4-FFF2-40B4-BE49-F238E27FC236}">
                <a16:creationId xmlns:a16="http://schemas.microsoft.com/office/drawing/2014/main" id="{651EF866-D2EC-4F22-981A-EC24D30F8D5D}"/>
              </a:ext>
            </a:extLst>
          </p:cNvPr>
          <p:cNvSpPr txBox="1">
            <a:spLocks/>
          </p:cNvSpPr>
          <p:nvPr/>
        </p:nvSpPr>
        <p:spPr>
          <a:xfrm>
            <a:off x="3444240" y="3646688"/>
            <a:ext cx="1837761" cy="736282"/>
          </a:xfrm>
          <a:prstGeom prst="rect">
            <a:avLst/>
          </a:prstGeom>
        </p:spPr>
        <p:txBody>
          <a:bodyPr vert="horz" lIns="91440" tIns="45720" rIns="91440" bIns="45720" rtlCol="0" anchor="ctr">
            <a:normAutofit fontScale="92500" lnSpcReduction="20000"/>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pPr algn="ctr"/>
            <a:r>
              <a:rPr lang="en-US" sz="2400" b="1" dirty="0"/>
              <a:t>Network model</a:t>
            </a:r>
          </a:p>
        </p:txBody>
      </p:sp>
      <p:sp>
        <p:nvSpPr>
          <p:cNvPr id="20" name="Text Placeholder 2">
            <a:extLst>
              <a:ext uri="{FF2B5EF4-FFF2-40B4-BE49-F238E27FC236}">
                <a16:creationId xmlns:a16="http://schemas.microsoft.com/office/drawing/2014/main" id="{B8E7E6D6-E73C-4A05-A323-223436E08D4E}"/>
              </a:ext>
            </a:extLst>
          </p:cNvPr>
          <p:cNvSpPr txBox="1">
            <a:spLocks/>
          </p:cNvSpPr>
          <p:nvPr/>
        </p:nvSpPr>
        <p:spPr>
          <a:xfrm>
            <a:off x="7074562" y="3615635"/>
            <a:ext cx="2545417" cy="872910"/>
          </a:xfrm>
          <a:prstGeom prst="rect">
            <a:avLst/>
          </a:prstGeom>
        </p:spPr>
        <p:txBody>
          <a:bodyPr vert="horz" lIns="91440" tIns="45720" rIns="91440" bIns="45720" rtlCol="0" anchor="ctr">
            <a:normAutofit fontScale="77500" lnSpcReduction="20000"/>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pPr algn="ctr"/>
            <a:r>
              <a:rPr lang="en-US" sz="2400" b="1" dirty="0"/>
              <a:t>Entity-Relationship model</a:t>
            </a:r>
          </a:p>
        </p:txBody>
      </p:sp>
      <p:sp>
        <p:nvSpPr>
          <p:cNvPr id="21" name="Text Placeholder 2">
            <a:extLst>
              <a:ext uri="{FF2B5EF4-FFF2-40B4-BE49-F238E27FC236}">
                <a16:creationId xmlns:a16="http://schemas.microsoft.com/office/drawing/2014/main" id="{73836C70-E7C6-4B60-A9E1-1136E68D60E2}"/>
              </a:ext>
            </a:extLst>
          </p:cNvPr>
          <p:cNvSpPr txBox="1">
            <a:spLocks/>
          </p:cNvSpPr>
          <p:nvPr/>
        </p:nvSpPr>
        <p:spPr>
          <a:xfrm>
            <a:off x="10477296" y="3818966"/>
            <a:ext cx="1837761" cy="736282"/>
          </a:xfrm>
          <a:prstGeom prst="rect">
            <a:avLst/>
          </a:prstGeom>
        </p:spPr>
        <p:txBody>
          <a:bodyPr vert="horz" lIns="91440" tIns="45720" rIns="91440" bIns="45720" rtlCol="0" anchor="ctr">
            <a:normAutofit fontScale="92500" lnSpcReduction="20000"/>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pPr algn="ctr"/>
            <a:r>
              <a:rPr lang="en-US" sz="2400" b="1" dirty="0"/>
              <a:t>Relational model</a:t>
            </a:r>
          </a:p>
        </p:txBody>
      </p:sp>
    </p:spTree>
    <p:extLst>
      <p:ext uri="{BB962C8B-B14F-4D97-AF65-F5344CB8AC3E}">
        <p14:creationId xmlns:p14="http://schemas.microsoft.com/office/powerpoint/2010/main" val="4244207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EC67C-71CB-4379-AC71-5718745CB074}"/>
              </a:ext>
            </a:extLst>
          </p:cNvPr>
          <p:cNvSpPr>
            <a:spLocks noGrp="1"/>
          </p:cNvSpPr>
          <p:nvPr>
            <p:ph type="title"/>
          </p:nvPr>
        </p:nvSpPr>
        <p:spPr/>
        <p:txBody>
          <a:bodyPr/>
          <a:lstStyle/>
          <a:p>
            <a:r>
              <a:rPr lang="en-US" sz="4800" b="1" dirty="0"/>
              <a:t>Hierarchical Model:</a:t>
            </a:r>
            <a:endParaRPr lang="en-US" dirty="0"/>
          </a:p>
        </p:txBody>
      </p:sp>
      <p:sp>
        <p:nvSpPr>
          <p:cNvPr id="3" name="Content Placeholder 2">
            <a:extLst>
              <a:ext uri="{FF2B5EF4-FFF2-40B4-BE49-F238E27FC236}">
                <a16:creationId xmlns:a16="http://schemas.microsoft.com/office/drawing/2014/main" id="{6F45693E-E380-4311-971F-7216AB266A9E}"/>
              </a:ext>
            </a:extLst>
          </p:cNvPr>
          <p:cNvSpPr>
            <a:spLocks noGrp="1"/>
          </p:cNvSpPr>
          <p:nvPr>
            <p:ph idx="1"/>
          </p:nvPr>
        </p:nvSpPr>
        <p:spPr/>
        <p:txBody>
          <a:bodyPr>
            <a:normAutofit fontScale="92500"/>
          </a:bodyPr>
          <a:lstStyle/>
          <a:p>
            <a:pPr>
              <a:buFont typeface="Wingdings" panose="05000000000000000000" pitchFamily="2" charset="2"/>
              <a:buChar char="Ø"/>
            </a:pPr>
            <a:r>
              <a:rPr lang="en-US" sz="2400" dirty="0"/>
              <a:t> This Database model organized data into a </a:t>
            </a:r>
            <a:r>
              <a:rPr lang="en-US" sz="2800" b="1" dirty="0">
                <a:solidFill>
                  <a:srgbClr val="FF0000"/>
                </a:solidFill>
              </a:rPr>
              <a:t>tree-like-structure</a:t>
            </a:r>
            <a:r>
              <a:rPr lang="en-US" sz="2400" dirty="0"/>
              <a:t>, with a </a:t>
            </a:r>
            <a:r>
              <a:rPr lang="en-US" sz="2800" b="1" dirty="0">
                <a:solidFill>
                  <a:srgbClr val="FF0000"/>
                </a:solidFill>
              </a:rPr>
              <a:t>single root</a:t>
            </a:r>
            <a:r>
              <a:rPr lang="en-US" sz="2400" dirty="0"/>
              <a:t>, to which all the other data is linked. The Hierarchy starts from the </a:t>
            </a:r>
            <a:r>
              <a:rPr lang="en-US" sz="2800" b="1" dirty="0">
                <a:solidFill>
                  <a:srgbClr val="FF0000"/>
                </a:solidFill>
              </a:rPr>
              <a:t>ROOT</a:t>
            </a:r>
            <a:r>
              <a:rPr lang="en-US" sz="2400" dirty="0"/>
              <a:t> data, and expands like a tree, adding child nodes to the parent nodes.</a:t>
            </a:r>
          </a:p>
          <a:p>
            <a:pPr>
              <a:buFont typeface="Wingdings" panose="05000000000000000000" pitchFamily="2" charset="2"/>
              <a:buChar char="Ø"/>
            </a:pPr>
            <a:r>
              <a:rPr lang="en-US" sz="2400" dirty="0"/>
              <a:t>In this model, a </a:t>
            </a:r>
            <a:r>
              <a:rPr lang="en-US" sz="2600" b="1" dirty="0">
                <a:solidFill>
                  <a:srgbClr val="FF0000"/>
                </a:solidFill>
              </a:rPr>
              <a:t>child node</a:t>
            </a:r>
            <a:r>
              <a:rPr lang="en-US" sz="2400" b="1" dirty="0"/>
              <a:t> </a:t>
            </a:r>
            <a:r>
              <a:rPr lang="en-US" sz="2400" dirty="0"/>
              <a:t>will only have a </a:t>
            </a:r>
            <a:r>
              <a:rPr lang="en-US" sz="2600" b="1" dirty="0">
                <a:solidFill>
                  <a:srgbClr val="FF0000"/>
                </a:solidFill>
              </a:rPr>
              <a:t>single parent node</a:t>
            </a:r>
            <a:r>
              <a:rPr lang="en-US" sz="2400" dirty="0"/>
              <a:t>. This model efficiently describes many real-world relationships like index of book, recipes etc.…</a:t>
            </a:r>
          </a:p>
          <a:p>
            <a:pPr>
              <a:buFont typeface="Wingdings" panose="05000000000000000000" pitchFamily="2" charset="2"/>
              <a:buChar char="Ø"/>
            </a:pPr>
            <a:r>
              <a:rPr lang="en-US" sz="2400" dirty="0"/>
              <a:t>In Hierarchical model, data is organized into tree-like structure with </a:t>
            </a:r>
            <a:r>
              <a:rPr lang="en-US" sz="2600" b="1" dirty="0">
                <a:solidFill>
                  <a:srgbClr val="FF0000"/>
                </a:solidFill>
              </a:rPr>
              <a:t>one-to-many relationship </a:t>
            </a:r>
            <a:r>
              <a:rPr lang="en-US" sz="2400" dirty="0"/>
              <a:t>between two different types of data.</a:t>
            </a:r>
          </a:p>
          <a:p>
            <a:pPr>
              <a:buFont typeface="Wingdings" panose="05000000000000000000" pitchFamily="2" charset="2"/>
              <a:buChar char="Ø"/>
            </a:pPr>
            <a:endParaRPr lang="en-US" sz="2400" dirty="0"/>
          </a:p>
        </p:txBody>
      </p:sp>
    </p:spTree>
    <p:extLst>
      <p:ext uri="{BB962C8B-B14F-4D97-AF65-F5344CB8AC3E}">
        <p14:creationId xmlns:p14="http://schemas.microsoft.com/office/powerpoint/2010/main" val="3529344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9872C-EF11-4C7D-A393-A58C96A095F2}"/>
              </a:ext>
            </a:extLst>
          </p:cNvPr>
          <p:cNvSpPr>
            <a:spLocks noGrp="1"/>
          </p:cNvSpPr>
          <p:nvPr>
            <p:ph type="title"/>
          </p:nvPr>
        </p:nvSpPr>
        <p:spPr/>
        <p:txBody>
          <a:bodyPr/>
          <a:lstStyle/>
          <a:p>
            <a:r>
              <a:rPr lang="en-US" sz="4800" b="1" dirty="0"/>
              <a:t>Hierarchical Model Diagram:</a:t>
            </a:r>
            <a:endParaRPr lang="en-US" dirty="0"/>
          </a:p>
        </p:txBody>
      </p:sp>
      <p:pic>
        <p:nvPicPr>
          <p:cNvPr id="5" name="Content Placeholder 4">
            <a:extLst>
              <a:ext uri="{FF2B5EF4-FFF2-40B4-BE49-F238E27FC236}">
                <a16:creationId xmlns:a16="http://schemas.microsoft.com/office/drawing/2014/main" id="{043D2E14-4D22-4C0F-875B-3A3956E326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463" y="2197894"/>
            <a:ext cx="8661400" cy="3581400"/>
          </a:xfrm>
        </p:spPr>
      </p:pic>
    </p:spTree>
    <p:extLst>
      <p:ext uri="{BB962C8B-B14F-4D97-AF65-F5344CB8AC3E}">
        <p14:creationId xmlns:p14="http://schemas.microsoft.com/office/powerpoint/2010/main" val="844040230"/>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Urban monochrome</Template>
  <TotalTime>0</TotalTime>
  <Words>1176</Words>
  <Application>Microsoft Office PowerPoint</Application>
  <PresentationFormat>Widescreen</PresentationFormat>
  <Paragraphs>212</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Bookman Old Style</vt:lpstr>
      <vt:lpstr>Calibri</vt:lpstr>
      <vt:lpstr>Franklin Gothic Book</vt:lpstr>
      <vt:lpstr>Wingdings</vt:lpstr>
      <vt:lpstr>1_RetrospectVTI</vt:lpstr>
      <vt:lpstr>DATABASE(lecture-3)</vt:lpstr>
      <vt:lpstr>Revision:</vt:lpstr>
      <vt:lpstr>Content:</vt:lpstr>
      <vt:lpstr>DBMS Model</vt:lpstr>
      <vt:lpstr>DBMS Models</vt:lpstr>
      <vt:lpstr>DBMS Model</vt:lpstr>
      <vt:lpstr>Types of DBMS Model</vt:lpstr>
      <vt:lpstr>Hierarchical Model:</vt:lpstr>
      <vt:lpstr>Hierarchical Model Diagram:</vt:lpstr>
      <vt:lpstr>Network Model:</vt:lpstr>
      <vt:lpstr>Network Model Diagram:</vt:lpstr>
      <vt:lpstr>Entity-Relationship Model:</vt:lpstr>
      <vt:lpstr>Entity-Relationship Model Diagram:</vt:lpstr>
      <vt:lpstr>Relational Model:</vt:lpstr>
      <vt:lpstr>Relational Model Diagram:</vt:lpstr>
      <vt:lpstr>ER Model</vt:lpstr>
      <vt:lpstr>Content:</vt:lpstr>
      <vt:lpstr>Basic concept:</vt:lpstr>
      <vt:lpstr>Difference between:</vt:lpstr>
      <vt:lpstr>ER Attributes</vt:lpstr>
      <vt:lpstr>ER Attributes:</vt:lpstr>
      <vt:lpstr>Simple Attribute:</vt:lpstr>
      <vt:lpstr>Composite Attribute:</vt:lpstr>
      <vt:lpstr>Derived Attribute:</vt:lpstr>
      <vt:lpstr>Single-valued Attribute:</vt:lpstr>
      <vt:lpstr>Multi-valued Attribute:</vt:lpstr>
      <vt:lpstr>ER Model keys:</vt:lpstr>
      <vt:lpstr>ER Model keys:</vt:lpstr>
      <vt:lpstr>Why we need keys?</vt:lpstr>
      <vt:lpstr>Types of keys:</vt:lpstr>
      <vt:lpstr>Super key:</vt:lpstr>
      <vt:lpstr>Candidate key:</vt:lpstr>
      <vt:lpstr>Primary key:</vt:lpstr>
      <vt:lpstr>Composite key:</vt:lpstr>
      <vt:lpstr>Secondary or Alternative key:</vt:lpstr>
      <vt:lpstr>Data really powers everything that we do.”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2022-08-17T17:58:57Z</dcterms:created>
  <dcterms:modified xsi:type="dcterms:W3CDTF">2022-08-18T02:52:29Z</dcterms:modified>
</cp:coreProperties>
</file>