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90" r:id="rId31"/>
    <p:sldId id="288" r:id="rId32"/>
    <p:sldId id="291" r:id="rId33"/>
    <p:sldId id="289" r:id="rId34"/>
    <p:sldId id="292" r:id="rId35"/>
    <p:sldId id="258"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9/4/2022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9/4/2022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t>DATABASE</a:t>
            </a:r>
            <a:r>
              <a:rPr lang="en-US" sz="1400" dirty="0">
                <a:solidFill>
                  <a:srgbClr val="FF0000"/>
                </a:solidFill>
              </a:rPr>
              <a:t>(lecture-4)</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By: Faris Hassan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3944447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AFCA-6E63-4EE2-BB8E-D352567FCC0B}"/>
              </a:ext>
            </a:extLst>
          </p:cNvPr>
          <p:cNvSpPr>
            <a:spLocks noGrp="1"/>
          </p:cNvSpPr>
          <p:nvPr>
            <p:ph type="title"/>
          </p:nvPr>
        </p:nvSpPr>
        <p:spPr/>
        <p:txBody>
          <a:bodyPr/>
          <a:lstStyle/>
          <a:p>
            <a:r>
              <a:rPr lang="en-US" dirty="0"/>
              <a:t>Diagram shapes:</a:t>
            </a:r>
          </a:p>
        </p:txBody>
      </p:sp>
      <p:sp>
        <p:nvSpPr>
          <p:cNvPr id="3" name="Content Placeholder 2">
            <a:extLst>
              <a:ext uri="{FF2B5EF4-FFF2-40B4-BE49-F238E27FC236}">
                <a16:creationId xmlns:a16="http://schemas.microsoft.com/office/drawing/2014/main" id="{12D8E821-62FC-4756-A349-3B4095837257}"/>
              </a:ext>
            </a:extLst>
          </p:cNvPr>
          <p:cNvSpPr>
            <a:spLocks noGrp="1"/>
          </p:cNvSpPr>
          <p:nvPr>
            <p:ph idx="1"/>
          </p:nvPr>
        </p:nvSpPr>
        <p:spPr>
          <a:xfrm>
            <a:off x="1097280" y="1974851"/>
            <a:ext cx="10058400" cy="4349749"/>
          </a:xfrm>
        </p:spPr>
        <p:txBody>
          <a:bodyPr>
            <a:normAutofit/>
          </a:bodyPr>
          <a:lstStyle/>
          <a:p>
            <a:pPr marL="457200" indent="-457200">
              <a:buFont typeface="+mj-lt"/>
              <a:buAutoNum type="arabicPeriod"/>
            </a:pPr>
            <a:r>
              <a:rPr lang="en-US" dirty="0"/>
              <a:t>Entity</a:t>
            </a:r>
          </a:p>
          <a:p>
            <a:pPr marL="457200" indent="-457200">
              <a:buFont typeface="+mj-lt"/>
              <a:buAutoNum type="arabicPeriod"/>
            </a:pPr>
            <a:r>
              <a:rPr lang="en-US" dirty="0"/>
              <a:t>Relationships between Entities (weak and strong)</a:t>
            </a:r>
          </a:p>
          <a:p>
            <a:pPr marL="457200" indent="-457200">
              <a:buFont typeface="+mj-lt"/>
              <a:buAutoNum type="arabicPeriod"/>
            </a:pPr>
            <a:r>
              <a:rPr lang="en-US" dirty="0"/>
              <a:t> Attributes for any Entity</a:t>
            </a:r>
          </a:p>
          <a:p>
            <a:pPr marL="457200" indent="-457200">
              <a:buFont typeface="+mj-lt"/>
              <a:buAutoNum type="arabicPeriod"/>
            </a:pPr>
            <a:r>
              <a:rPr lang="en-US" dirty="0"/>
              <a:t>Key Attribute for any Entity</a:t>
            </a:r>
          </a:p>
          <a:p>
            <a:pPr marL="457200" indent="-457200">
              <a:buFont typeface="+mj-lt"/>
              <a:buAutoNum type="arabicPeriod"/>
            </a:pPr>
            <a:r>
              <a:rPr lang="en-US" dirty="0"/>
              <a:t>Derived Attribute for any Entity</a:t>
            </a:r>
          </a:p>
          <a:p>
            <a:pPr marL="457200" indent="-457200">
              <a:buFont typeface="+mj-lt"/>
              <a:buAutoNum type="arabicPeriod"/>
            </a:pPr>
            <a:r>
              <a:rPr lang="en-US" dirty="0"/>
              <a:t>Multivalued Attribute for any Entity</a:t>
            </a:r>
          </a:p>
          <a:p>
            <a:pPr marL="457200" indent="-457200">
              <a:buFont typeface="+mj-lt"/>
              <a:buAutoNum type="arabicPeriod"/>
            </a:pPr>
            <a:r>
              <a:rPr lang="en-US" dirty="0"/>
              <a:t>Composite Attribute</a:t>
            </a:r>
          </a:p>
        </p:txBody>
      </p:sp>
    </p:spTree>
    <p:extLst>
      <p:ext uri="{BB962C8B-B14F-4D97-AF65-F5344CB8AC3E}">
        <p14:creationId xmlns:p14="http://schemas.microsoft.com/office/powerpoint/2010/main" val="1255954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0C8-BC28-49EC-99EB-074545D1547C}"/>
              </a:ext>
            </a:extLst>
          </p:cNvPr>
          <p:cNvSpPr>
            <a:spLocks noGrp="1"/>
          </p:cNvSpPr>
          <p:nvPr>
            <p:ph type="title"/>
          </p:nvPr>
        </p:nvSpPr>
        <p:spPr/>
        <p:txBody>
          <a:bodyPr/>
          <a:lstStyle/>
          <a:p>
            <a:r>
              <a:rPr lang="en-US" sz="4800" dirty="0"/>
              <a:t>Entity:</a:t>
            </a:r>
            <a:endParaRPr lang="en-US" dirty="0"/>
          </a:p>
        </p:txBody>
      </p:sp>
      <p:sp>
        <p:nvSpPr>
          <p:cNvPr id="3" name="Content Placeholder 2">
            <a:extLst>
              <a:ext uri="{FF2B5EF4-FFF2-40B4-BE49-F238E27FC236}">
                <a16:creationId xmlns:a16="http://schemas.microsoft.com/office/drawing/2014/main" id="{2DF66CEC-B001-4A92-A9B4-1ADAA71EB832}"/>
              </a:ext>
            </a:extLst>
          </p:cNvPr>
          <p:cNvSpPr>
            <a:spLocks noGrp="1"/>
          </p:cNvSpPr>
          <p:nvPr>
            <p:ph idx="1"/>
          </p:nvPr>
        </p:nvSpPr>
        <p:spPr/>
        <p:txBody>
          <a:bodyPr/>
          <a:lstStyle/>
          <a:p>
            <a:pPr marL="0" indent="0">
              <a:buNone/>
            </a:pPr>
            <a:r>
              <a:rPr lang="en-US" dirty="0"/>
              <a:t> simple </a:t>
            </a:r>
            <a:r>
              <a:rPr lang="en-US" sz="2400" b="1" dirty="0">
                <a:solidFill>
                  <a:srgbClr val="FF0000"/>
                </a:solidFill>
              </a:rPr>
              <a:t>rectangular box </a:t>
            </a:r>
            <a:r>
              <a:rPr lang="en-US" dirty="0"/>
              <a:t>represented as Entity.</a:t>
            </a:r>
          </a:p>
        </p:txBody>
      </p:sp>
      <p:pic>
        <p:nvPicPr>
          <p:cNvPr id="5" name="Picture 4">
            <a:extLst>
              <a:ext uri="{FF2B5EF4-FFF2-40B4-BE49-F238E27FC236}">
                <a16:creationId xmlns:a16="http://schemas.microsoft.com/office/drawing/2014/main" id="{265A1BCD-126E-48F6-AEA4-D40B414D29D6}"/>
              </a:ext>
            </a:extLst>
          </p:cNvPr>
          <p:cNvPicPr>
            <a:picLocks noChangeAspect="1"/>
          </p:cNvPicPr>
          <p:nvPr/>
        </p:nvPicPr>
        <p:blipFill rotWithShape="1">
          <a:blip r:embed="rId2">
            <a:extLst>
              <a:ext uri="{28A0092B-C50C-407E-A947-70E740481C1C}">
                <a14:useLocalDpi xmlns:a14="http://schemas.microsoft.com/office/drawing/2010/main" val="0"/>
              </a:ext>
            </a:extLst>
          </a:blip>
          <a:srcRect b="31272"/>
          <a:stretch/>
        </p:blipFill>
        <p:spPr>
          <a:xfrm>
            <a:off x="1597636" y="2698377"/>
            <a:ext cx="8804526" cy="3403798"/>
          </a:xfrm>
          <a:prstGeom prst="rect">
            <a:avLst/>
          </a:prstGeom>
        </p:spPr>
      </p:pic>
    </p:spTree>
    <p:extLst>
      <p:ext uri="{BB962C8B-B14F-4D97-AF65-F5344CB8AC3E}">
        <p14:creationId xmlns:p14="http://schemas.microsoft.com/office/powerpoint/2010/main" val="3210134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0C8-BC28-49EC-99EB-074545D1547C}"/>
              </a:ext>
            </a:extLst>
          </p:cNvPr>
          <p:cNvSpPr>
            <a:spLocks noGrp="1"/>
          </p:cNvSpPr>
          <p:nvPr>
            <p:ph type="title"/>
          </p:nvPr>
        </p:nvSpPr>
        <p:spPr/>
        <p:txBody>
          <a:bodyPr/>
          <a:lstStyle/>
          <a:p>
            <a:r>
              <a:rPr lang="en-US" sz="4800" dirty="0"/>
              <a:t>Relationships between Entities:</a:t>
            </a:r>
            <a:endParaRPr lang="en-US" dirty="0"/>
          </a:p>
        </p:txBody>
      </p:sp>
      <p:sp>
        <p:nvSpPr>
          <p:cNvPr id="3" name="Content Placeholder 2">
            <a:extLst>
              <a:ext uri="{FF2B5EF4-FFF2-40B4-BE49-F238E27FC236}">
                <a16:creationId xmlns:a16="http://schemas.microsoft.com/office/drawing/2014/main" id="{2DF66CEC-B001-4A92-A9B4-1ADAA71EB832}"/>
              </a:ext>
            </a:extLst>
          </p:cNvPr>
          <p:cNvSpPr>
            <a:spLocks noGrp="1"/>
          </p:cNvSpPr>
          <p:nvPr>
            <p:ph idx="1"/>
          </p:nvPr>
        </p:nvSpPr>
        <p:spPr/>
        <p:txBody>
          <a:bodyPr/>
          <a:lstStyle/>
          <a:p>
            <a:pPr marL="0" indent="0">
              <a:buNone/>
            </a:pPr>
            <a:r>
              <a:rPr lang="en-US" dirty="0"/>
              <a:t> </a:t>
            </a:r>
            <a:r>
              <a:rPr lang="en-US" sz="2400" b="1" dirty="0">
                <a:solidFill>
                  <a:srgbClr val="FF0000"/>
                </a:solidFill>
              </a:rPr>
              <a:t>Rhombus</a:t>
            </a:r>
            <a:r>
              <a:rPr lang="en-US" dirty="0"/>
              <a:t> is used to setup relationship between two or more entities.</a:t>
            </a:r>
          </a:p>
        </p:txBody>
      </p:sp>
      <p:pic>
        <p:nvPicPr>
          <p:cNvPr id="4" name="Picture 3">
            <a:extLst>
              <a:ext uri="{FF2B5EF4-FFF2-40B4-BE49-F238E27FC236}">
                <a16:creationId xmlns:a16="http://schemas.microsoft.com/office/drawing/2014/main" id="{7479DFBA-7712-40A9-A4F5-B84558C0D25B}"/>
              </a:ext>
            </a:extLst>
          </p:cNvPr>
          <p:cNvPicPr>
            <a:picLocks noChangeAspect="1"/>
          </p:cNvPicPr>
          <p:nvPr/>
        </p:nvPicPr>
        <p:blipFill rotWithShape="1">
          <a:blip r:embed="rId2">
            <a:extLst>
              <a:ext uri="{28A0092B-C50C-407E-A947-70E740481C1C}">
                <a14:useLocalDpi xmlns:a14="http://schemas.microsoft.com/office/drawing/2010/main" val="0"/>
              </a:ext>
            </a:extLst>
          </a:blip>
          <a:srcRect b="31272"/>
          <a:stretch/>
        </p:blipFill>
        <p:spPr>
          <a:xfrm>
            <a:off x="1597636" y="2698377"/>
            <a:ext cx="8804526" cy="3403798"/>
          </a:xfrm>
          <a:prstGeom prst="rect">
            <a:avLst/>
          </a:prstGeom>
        </p:spPr>
      </p:pic>
    </p:spTree>
    <p:extLst>
      <p:ext uri="{BB962C8B-B14F-4D97-AF65-F5344CB8AC3E}">
        <p14:creationId xmlns:p14="http://schemas.microsoft.com/office/powerpoint/2010/main" val="373520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0C8-BC28-49EC-99EB-074545D1547C}"/>
              </a:ext>
            </a:extLst>
          </p:cNvPr>
          <p:cNvSpPr>
            <a:spLocks noGrp="1"/>
          </p:cNvSpPr>
          <p:nvPr>
            <p:ph type="title"/>
          </p:nvPr>
        </p:nvSpPr>
        <p:spPr/>
        <p:txBody>
          <a:bodyPr/>
          <a:lstStyle/>
          <a:p>
            <a:r>
              <a:rPr lang="en-US" sz="4800" dirty="0"/>
              <a:t>Attributes for any Entity:</a:t>
            </a:r>
            <a:endParaRPr lang="en-US" dirty="0"/>
          </a:p>
        </p:txBody>
      </p:sp>
      <p:sp>
        <p:nvSpPr>
          <p:cNvPr id="3" name="Content Placeholder 2">
            <a:extLst>
              <a:ext uri="{FF2B5EF4-FFF2-40B4-BE49-F238E27FC236}">
                <a16:creationId xmlns:a16="http://schemas.microsoft.com/office/drawing/2014/main" id="{2DF66CEC-B001-4A92-A9B4-1ADAA71EB832}"/>
              </a:ext>
            </a:extLst>
          </p:cNvPr>
          <p:cNvSpPr>
            <a:spLocks noGrp="1"/>
          </p:cNvSpPr>
          <p:nvPr>
            <p:ph idx="1"/>
          </p:nvPr>
        </p:nvSpPr>
        <p:spPr/>
        <p:txBody>
          <a:bodyPr/>
          <a:lstStyle/>
          <a:p>
            <a:pPr marL="0" indent="0">
              <a:buNone/>
            </a:pPr>
            <a:r>
              <a:rPr lang="en-US" dirty="0"/>
              <a:t> </a:t>
            </a:r>
            <a:r>
              <a:rPr lang="en-US" sz="2400" b="1" dirty="0">
                <a:solidFill>
                  <a:srgbClr val="FF0000"/>
                </a:solidFill>
              </a:rPr>
              <a:t>Ellipse</a:t>
            </a:r>
            <a:r>
              <a:rPr lang="en-US" dirty="0"/>
              <a:t> is used to represent attributes of any Entity.</a:t>
            </a:r>
          </a:p>
          <a:p>
            <a:pPr marL="0" indent="0">
              <a:buNone/>
            </a:pPr>
            <a:r>
              <a:rPr lang="en-US" dirty="0"/>
              <a:t>It is connected to the Entity.</a:t>
            </a:r>
          </a:p>
        </p:txBody>
      </p:sp>
      <p:pic>
        <p:nvPicPr>
          <p:cNvPr id="4" name="Picture 3">
            <a:extLst>
              <a:ext uri="{FF2B5EF4-FFF2-40B4-BE49-F238E27FC236}">
                <a16:creationId xmlns:a16="http://schemas.microsoft.com/office/drawing/2014/main" id="{77E94A86-7EAD-44F3-940F-CDDB34B48120}"/>
              </a:ext>
            </a:extLst>
          </p:cNvPr>
          <p:cNvPicPr>
            <a:picLocks noChangeAspect="1"/>
          </p:cNvPicPr>
          <p:nvPr/>
        </p:nvPicPr>
        <p:blipFill rotWithShape="1">
          <a:blip r:embed="rId2">
            <a:extLst>
              <a:ext uri="{28A0092B-C50C-407E-A947-70E740481C1C}">
                <a14:useLocalDpi xmlns:a14="http://schemas.microsoft.com/office/drawing/2010/main" val="0"/>
              </a:ext>
            </a:extLst>
          </a:blip>
          <a:srcRect b="31272"/>
          <a:stretch/>
        </p:blipFill>
        <p:spPr>
          <a:xfrm>
            <a:off x="2870624" y="3100721"/>
            <a:ext cx="7160882" cy="2768371"/>
          </a:xfrm>
          <a:prstGeom prst="rect">
            <a:avLst/>
          </a:prstGeom>
        </p:spPr>
      </p:pic>
    </p:spTree>
    <p:extLst>
      <p:ext uri="{BB962C8B-B14F-4D97-AF65-F5344CB8AC3E}">
        <p14:creationId xmlns:p14="http://schemas.microsoft.com/office/powerpoint/2010/main" val="28583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0C8-BC28-49EC-99EB-074545D1547C}"/>
              </a:ext>
            </a:extLst>
          </p:cNvPr>
          <p:cNvSpPr>
            <a:spLocks noGrp="1"/>
          </p:cNvSpPr>
          <p:nvPr>
            <p:ph type="title"/>
          </p:nvPr>
        </p:nvSpPr>
        <p:spPr/>
        <p:txBody>
          <a:bodyPr/>
          <a:lstStyle/>
          <a:p>
            <a:r>
              <a:rPr lang="en-US" sz="4800" dirty="0"/>
              <a:t>Weak Entity:</a:t>
            </a:r>
            <a:endParaRPr lang="en-US" dirty="0"/>
          </a:p>
        </p:txBody>
      </p:sp>
      <p:sp>
        <p:nvSpPr>
          <p:cNvPr id="3" name="Content Placeholder 2">
            <a:extLst>
              <a:ext uri="{FF2B5EF4-FFF2-40B4-BE49-F238E27FC236}">
                <a16:creationId xmlns:a16="http://schemas.microsoft.com/office/drawing/2014/main" id="{2DF66CEC-B001-4A92-A9B4-1ADAA71EB832}"/>
              </a:ext>
            </a:extLst>
          </p:cNvPr>
          <p:cNvSpPr>
            <a:spLocks noGrp="1"/>
          </p:cNvSpPr>
          <p:nvPr>
            <p:ph idx="1"/>
          </p:nvPr>
        </p:nvSpPr>
        <p:spPr/>
        <p:txBody>
          <a:bodyPr/>
          <a:lstStyle/>
          <a:p>
            <a:pPr marL="0" indent="0">
              <a:buNone/>
            </a:pPr>
            <a:r>
              <a:rPr lang="en-US" dirty="0"/>
              <a:t>A weak Entity is represented using </a:t>
            </a:r>
            <a:r>
              <a:rPr lang="en-US" sz="2400" b="1" dirty="0">
                <a:solidFill>
                  <a:srgbClr val="FF0000"/>
                </a:solidFill>
              </a:rPr>
              <a:t>double rectangular</a:t>
            </a:r>
            <a:r>
              <a:rPr lang="en-US" dirty="0"/>
              <a:t> boxes.</a:t>
            </a:r>
          </a:p>
          <a:p>
            <a:pPr marL="0" indent="0">
              <a:buNone/>
            </a:pPr>
            <a:r>
              <a:rPr lang="en-US" dirty="0"/>
              <a:t>It is generally connected to another Entity,</a:t>
            </a:r>
          </a:p>
        </p:txBody>
      </p:sp>
      <p:pic>
        <p:nvPicPr>
          <p:cNvPr id="5" name="Picture 4">
            <a:extLst>
              <a:ext uri="{FF2B5EF4-FFF2-40B4-BE49-F238E27FC236}">
                <a16:creationId xmlns:a16="http://schemas.microsoft.com/office/drawing/2014/main" id="{A867EAE9-1FC8-48B4-84E5-B03A011F9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988" y="3429000"/>
            <a:ext cx="9448800" cy="2409825"/>
          </a:xfrm>
          <a:prstGeom prst="rect">
            <a:avLst/>
          </a:prstGeom>
        </p:spPr>
      </p:pic>
    </p:spTree>
    <p:extLst>
      <p:ext uri="{BB962C8B-B14F-4D97-AF65-F5344CB8AC3E}">
        <p14:creationId xmlns:p14="http://schemas.microsoft.com/office/powerpoint/2010/main" val="159746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0C8-BC28-49EC-99EB-074545D1547C}"/>
              </a:ext>
            </a:extLst>
          </p:cNvPr>
          <p:cNvSpPr>
            <a:spLocks noGrp="1"/>
          </p:cNvSpPr>
          <p:nvPr>
            <p:ph type="title"/>
          </p:nvPr>
        </p:nvSpPr>
        <p:spPr>
          <a:xfrm>
            <a:off x="1097280" y="286603"/>
            <a:ext cx="10058400" cy="1450757"/>
          </a:xfrm>
        </p:spPr>
        <p:txBody>
          <a:bodyPr/>
          <a:lstStyle/>
          <a:p>
            <a:r>
              <a:rPr lang="en-US" sz="4800" dirty="0"/>
              <a:t>Derived Attributes for any Entity:</a:t>
            </a:r>
            <a:endParaRPr lang="en-US" dirty="0"/>
          </a:p>
        </p:txBody>
      </p:sp>
      <p:sp>
        <p:nvSpPr>
          <p:cNvPr id="3" name="Content Placeholder 2">
            <a:extLst>
              <a:ext uri="{FF2B5EF4-FFF2-40B4-BE49-F238E27FC236}">
                <a16:creationId xmlns:a16="http://schemas.microsoft.com/office/drawing/2014/main" id="{2DF66CEC-B001-4A92-A9B4-1ADAA71EB832}"/>
              </a:ext>
            </a:extLst>
          </p:cNvPr>
          <p:cNvSpPr>
            <a:spLocks noGrp="1"/>
          </p:cNvSpPr>
          <p:nvPr>
            <p:ph idx="1"/>
          </p:nvPr>
        </p:nvSpPr>
        <p:spPr/>
        <p:txBody>
          <a:bodyPr/>
          <a:lstStyle/>
          <a:p>
            <a:pPr marL="0" indent="0">
              <a:buNone/>
            </a:pPr>
            <a:r>
              <a:rPr lang="en-US" dirty="0"/>
              <a:t>Derived attributes are those which are derived </a:t>
            </a:r>
            <a:r>
              <a:rPr lang="en-US" sz="2400" b="1" dirty="0">
                <a:solidFill>
                  <a:srgbClr val="FF0000"/>
                </a:solidFill>
              </a:rPr>
              <a:t>based on other attributes</a:t>
            </a:r>
            <a:r>
              <a:rPr lang="en-US" dirty="0"/>
              <a:t>, </a:t>
            </a:r>
            <a:r>
              <a:rPr lang="en-US" sz="1600" dirty="0">
                <a:solidFill>
                  <a:srgbClr val="FF0000"/>
                </a:solidFill>
              </a:rPr>
              <a:t>For example: age can be derived from date of birth. To represent a derived attribute, another dotted ellipse is created inside the main ellipse.</a:t>
            </a:r>
            <a:endParaRPr lang="en-US" dirty="0">
              <a:solidFill>
                <a:srgbClr val="FF0000"/>
              </a:solidFill>
            </a:endParaRPr>
          </a:p>
        </p:txBody>
      </p:sp>
      <p:pic>
        <p:nvPicPr>
          <p:cNvPr id="7" name="Picture 6">
            <a:extLst>
              <a:ext uri="{FF2B5EF4-FFF2-40B4-BE49-F238E27FC236}">
                <a16:creationId xmlns:a16="http://schemas.microsoft.com/office/drawing/2014/main" id="{FBBFB7E2-B2F5-4DF7-8025-C0A00E0AB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191" y="3028341"/>
            <a:ext cx="5181529" cy="2840751"/>
          </a:xfrm>
          <a:prstGeom prst="rect">
            <a:avLst/>
          </a:prstGeom>
        </p:spPr>
      </p:pic>
    </p:spTree>
    <p:extLst>
      <p:ext uri="{BB962C8B-B14F-4D97-AF65-F5344CB8AC3E}">
        <p14:creationId xmlns:p14="http://schemas.microsoft.com/office/powerpoint/2010/main" val="435633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0C8-BC28-49EC-99EB-074545D1547C}"/>
              </a:ext>
            </a:extLst>
          </p:cNvPr>
          <p:cNvSpPr>
            <a:spLocks noGrp="1"/>
          </p:cNvSpPr>
          <p:nvPr>
            <p:ph type="title"/>
          </p:nvPr>
        </p:nvSpPr>
        <p:spPr>
          <a:xfrm>
            <a:off x="1097280" y="286603"/>
            <a:ext cx="10058400" cy="1450757"/>
          </a:xfrm>
        </p:spPr>
        <p:txBody>
          <a:bodyPr/>
          <a:lstStyle/>
          <a:p>
            <a:r>
              <a:rPr lang="en-US" sz="4800" dirty="0"/>
              <a:t>Multi-valued Attributes for any Entity:</a:t>
            </a:r>
            <a:endParaRPr lang="en-US" dirty="0"/>
          </a:p>
        </p:txBody>
      </p:sp>
      <p:sp>
        <p:nvSpPr>
          <p:cNvPr id="3" name="Content Placeholder 2">
            <a:extLst>
              <a:ext uri="{FF2B5EF4-FFF2-40B4-BE49-F238E27FC236}">
                <a16:creationId xmlns:a16="http://schemas.microsoft.com/office/drawing/2014/main" id="{2DF66CEC-B001-4A92-A9B4-1ADAA71EB832}"/>
              </a:ext>
            </a:extLst>
          </p:cNvPr>
          <p:cNvSpPr>
            <a:spLocks noGrp="1"/>
          </p:cNvSpPr>
          <p:nvPr>
            <p:ph idx="1"/>
          </p:nvPr>
        </p:nvSpPr>
        <p:spPr>
          <a:xfrm>
            <a:off x="1097280" y="2108201"/>
            <a:ext cx="10058400" cy="3760891"/>
          </a:xfrm>
        </p:spPr>
        <p:txBody>
          <a:bodyPr/>
          <a:lstStyle/>
          <a:p>
            <a:pPr marL="0" indent="0">
              <a:buNone/>
            </a:pPr>
            <a:r>
              <a:rPr lang="en-US" sz="2400" dirty="0">
                <a:solidFill>
                  <a:srgbClr val="FF0000"/>
                </a:solidFill>
              </a:rPr>
              <a:t>Double Ellipse</a:t>
            </a:r>
            <a:r>
              <a:rPr lang="en-US" dirty="0"/>
              <a:t>, one inside another, represents the attributes which can have multiple values.</a:t>
            </a:r>
          </a:p>
        </p:txBody>
      </p:sp>
      <p:pic>
        <p:nvPicPr>
          <p:cNvPr id="4" name="Picture 3">
            <a:extLst>
              <a:ext uri="{FF2B5EF4-FFF2-40B4-BE49-F238E27FC236}">
                <a16:creationId xmlns:a16="http://schemas.microsoft.com/office/drawing/2014/main" id="{DB1F1139-664C-4CAD-AAAA-D63981EEB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3191" y="3028341"/>
            <a:ext cx="5181529" cy="2840751"/>
          </a:xfrm>
          <a:prstGeom prst="rect">
            <a:avLst/>
          </a:prstGeom>
        </p:spPr>
      </p:pic>
    </p:spTree>
    <p:extLst>
      <p:ext uri="{BB962C8B-B14F-4D97-AF65-F5344CB8AC3E}">
        <p14:creationId xmlns:p14="http://schemas.microsoft.com/office/powerpoint/2010/main" val="1675618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0C8-BC28-49EC-99EB-074545D1547C}"/>
              </a:ext>
            </a:extLst>
          </p:cNvPr>
          <p:cNvSpPr>
            <a:spLocks noGrp="1"/>
          </p:cNvSpPr>
          <p:nvPr>
            <p:ph type="title"/>
          </p:nvPr>
        </p:nvSpPr>
        <p:spPr>
          <a:xfrm>
            <a:off x="1097280" y="286603"/>
            <a:ext cx="10058400" cy="1450757"/>
          </a:xfrm>
        </p:spPr>
        <p:txBody>
          <a:bodyPr/>
          <a:lstStyle/>
          <a:p>
            <a:r>
              <a:rPr lang="en-US" sz="4800" dirty="0"/>
              <a:t>Composite Attributes:</a:t>
            </a:r>
            <a:endParaRPr lang="en-US" dirty="0"/>
          </a:p>
        </p:txBody>
      </p:sp>
      <p:sp>
        <p:nvSpPr>
          <p:cNvPr id="3" name="Content Placeholder 2">
            <a:extLst>
              <a:ext uri="{FF2B5EF4-FFF2-40B4-BE49-F238E27FC236}">
                <a16:creationId xmlns:a16="http://schemas.microsoft.com/office/drawing/2014/main" id="{2DF66CEC-B001-4A92-A9B4-1ADAA71EB832}"/>
              </a:ext>
            </a:extLst>
          </p:cNvPr>
          <p:cNvSpPr>
            <a:spLocks noGrp="1"/>
          </p:cNvSpPr>
          <p:nvPr>
            <p:ph idx="1"/>
          </p:nvPr>
        </p:nvSpPr>
        <p:spPr/>
        <p:txBody>
          <a:bodyPr/>
          <a:lstStyle/>
          <a:p>
            <a:pPr marL="0" indent="0">
              <a:buNone/>
            </a:pPr>
            <a:r>
              <a:rPr lang="en-US" dirty="0"/>
              <a:t>A composite attribute is the attribute, which also has attributes.</a:t>
            </a:r>
          </a:p>
        </p:txBody>
      </p:sp>
      <p:pic>
        <p:nvPicPr>
          <p:cNvPr id="5" name="Picture 4">
            <a:extLst>
              <a:ext uri="{FF2B5EF4-FFF2-40B4-BE49-F238E27FC236}">
                <a16:creationId xmlns:a16="http://schemas.microsoft.com/office/drawing/2014/main" id="{958A7F64-0C38-4CF9-94A7-83F96C3F2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996" y="2582955"/>
            <a:ext cx="5765425" cy="3459255"/>
          </a:xfrm>
          <a:prstGeom prst="rect">
            <a:avLst/>
          </a:prstGeom>
        </p:spPr>
      </p:pic>
    </p:spTree>
    <p:extLst>
      <p:ext uri="{BB962C8B-B14F-4D97-AF65-F5344CB8AC3E}">
        <p14:creationId xmlns:p14="http://schemas.microsoft.com/office/powerpoint/2010/main" val="257669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sz="6600" dirty="0"/>
              <a:t>ER Model: Relationship</a:t>
            </a:r>
            <a:endParaRPr lang="en-US" dirty="0"/>
          </a:p>
        </p:txBody>
      </p:sp>
    </p:spTree>
    <p:extLst>
      <p:ext uri="{BB962C8B-B14F-4D97-AF65-F5344CB8AC3E}">
        <p14:creationId xmlns:p14="http://schemas.microsoft.com/office/powerpoint/2010/main" val="4206642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0C8-BC28-49EC-99EB-074545D1547C}"/>
              </a:ext>
            </a:extLst>
          </p:cNvPr>
          <p:cNvSpPr>
            <a:spLocks noGrp="1"/>
          </p:cNvSpPr>
          <p:nvPr>
            <p:ph type="title"/>
          </p:nvPr>
        </p:nvSpPr>
        <p:spPr>
          <a:xfrm>
            <a:off x="1097280" y="286603"/>
            <a:ext cx="10058400" cy="1450757"/>
          </a:xfrm>
        </p:spPr>
        <p:txBody>
          <a:bodyPr/>
          <a:lstStyle/>
          <a:p>
            <a:r>
              <a:rPr lang="en-US" sz="4800" dirty="0"/>
              <a:t>Relationship:</a:t>
            </a:r>
            <a:endParaRPr lang="en-US" dirty="0"/>
          </a:p>
        </p:txBody>
      </p:sp>
      <p:sp>
        <p:nvSpPr>
          <p:cNvPr id="3" name="Content Placeholder 2">
            <a:extLst>
              <a:ext uri="{FF2B5EF4-FFF2-40B4-BE49-F238E27FC236}">
                <a16:creationId xmlns:a16="http://schemas.microsoft.com/office/drawing/2014/main" id="{2DF66CEC-B001-4A92-A9B4-1ADAA71EB832}"/>
              </a:ext>
            </a:extLst>
          </p:cNvPr>
          <p:cNvSpPr>
            <a:spLocks noGrp="1"/>
          </p:cNvSpPr>
          <p:nvPr>
            <p:ph idx="1"/>
          </p:nvPr>
        </p:nvSpPr>
        <p:spPr/>
        <p:txBody>
          <a:bodyPr/>
          <a:lstStyle/>
          <a:p>
            <a:pPr marL="0" indent="0">
              <a:buNone/>
            </a:pPr>
            <a:r>
              <a:rPr lang="en-US" dirty="0"/>
              <a:t>A relationship describes relation between </a:t>
            </a:r>
            <a:r>
              <a:rPr lang="en-US" sz="2400" b="1" dirty="0">
                <a:solidFill>
                  <a:srgbClr val="FF0000"/>
                </a:solidFill>
              </a:rPr>
              <a:t>Entities</a:t>
            </a:r>
            <a:r>
              <a:rPr lang="en-US" dirty="0"/>
              <a:t>. Relationships is represented using diamonds or Rhombus.</a:t>
            </a:r>
          </a:p>
        </p:txBody>
      </p:sp>
      <p:pic>
        <p:nvPicPr>
          <p:cNvPr id="4" name="Picture 3">
            <a:extLst>
              <a:ext uri="{FF2B5EF4-FFF2-40B4-BE49-F238E27FC236}">
                <a16:creationId xmlns:a16="http://schemas.microsoft.com/office/drawing/2014/main" id="{1E3BAD85-43A1-49CD-A978-81C8520A8FDF}"/>
              </a:ext>
            </a:extLst>
          </p:cNvPr>
          <p:cNvPicPr>
            <a:picLocks noChangeAspect="1"/>
          </p:cNvPicPr>
          <p:nvPr/>
        </p:nvPicPr>
        <p:blipFill rotWithShape="1">
          <a:blip r:embed="rId2">
            <a:extLst>
              <a:ext uri="{28A0092B-C50C-407E-A947-70E740481C1C}">
                <a14:useLocalDpi xmlns:a14="http://schemas.microsoft.com/office/drawing/2010/main" val="0"/>
              </a:ext>
            </a:extLst>
          </a:blip>
          <a:srcRect b="31272"/>
          <a:stretch/>
        </p:blipFill>
        <p:spPr>
          <a:xfrm>
            <a:off x="2700295" y="3005854"/>
            <a:ext cx="7707729" cy="2979780"/>
          </a:xfrm>
          <a:prstGeom prst="rect">
            <a:avLst/>
          </a:prstGeom>
        </p:spPr>
      </p:pic>
    </p:spTree>
    <p:extLst>
      <p:ext uri="{BB962C8B-B14F-4D97-AF65-F5344CB8AC3E}">
        <p14:creationId xmlns:p14="http://schemas.microsoft.com/office/powerpoint/2010/main" val="397927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A378-F0BC-42FA-93D6-F4969E985603}"/>
              </a:ext>
            </a:extLst>
          </p:cNvPr>
          <p:cNvSpPr>
            <a:spLocks noGrp="1"/>
          </p:cNvSpPr>
          <p:nvPr>
            <p:ph type="title"/>
          </p:nvPr>
        </p:nvSpPr>
        <p:spPr/>
        <p:txBody>
          <a:bodyPr/>
          <a:lstStyle/>
          <a:p>
            <a:r>
              <a:rPr lang="en-US" dirty="0"/>
              <a:t>Revision:</a:t>
            </a:r>
          </a:p>
        </p:txBody>
      </p:sp>
      <p:sp>
        <p:nvSpPr>
          <p:cNvPr id="3" name="Content Placeholder 2">
            <a:extLst>
              <a:ext uri="{FF2B5EF4-FFF2-40B4-BE49-F238E27FC236}">
                <a16:creationId xmlns:a16="http://schemas.microsoft.com/office/drawing/2014/main" id="{1ED955B7-0705-4F69-BF57-F0BA773C02A6}"/>
              </a:ext>
            </a:extLst>
          </p:cNvPr>
          <p:cNvSpPr>
            <a:spLocks noGrp="1"/>
          </p:cNvSpPr>
          <p:nvPr>
            <p:ph idx="1"/>
          </p:nvPr>
        </p:nvSpPr>
        <p:spPr>
          <a:xfrm>
            <a:off x="1587201" y="2223994"/>
            <a:ext cx="6732046" cy="2410011"/>
          </a:xfrm>
        </p:spPr>
        <p:txBody>
          <a:bodyPr/>
          <a:lstStyle/>
          <a:p>
            <a:pPr algn="just">
              <a:buFont typeface="Wingdings" panose="05000000000000000000" pitchFamily="2" charset="2"/>
              <a:buChar char="Ø"/>
            </a:pPr>
            <a:r>
              <a:rPr lang="en-US" dirty="0"/>
              <a:t> Database Models</a:t>
            </a:r>
          </a:p>
          <a:p>
            <a:pPr algn="just">
              <a:buFont typeface="Wingdings" panose="05000000000000000000" pitchFamily="2" charset="2"/>
              <a:buChar char="Ø"/>
            </a:pPr>
            <a:r>
              <a:rPr lang="en-US" dirty="0"/>
              <a:t>Types of Database Models</a:t>
            </a:r>
          </a:p>
          <a:p>
            <a:pPr algn="just">
              <a:buFont typeface="Wingdings" panose="05000000000000000000" pitchFamily="2" charset="2"/>
              <a:buChar char="Ø"/>
            </a:pPr>
            <a:r>
              <a:rPr lang="en-US" dirty="0"/>
              <a:t>ER-Model</a:t>
            </a:r>
          </a:p>
          <a:p>
            <a:pPr lvl="1" algn="just">
              <a:buFont typeface="Wingdings" panose="05000000000000000000" pitchFamily="2" charset="2"/>
              <a:buChar char="Ø"/>
            </a:pPr>
            <a:r>
              <a:rPr lang="en-US" dirty="0"/>
              <a:t>Basic Concept</a:t>
            </a:r>
          </a:p>
          <a:p>
            <a:pPr lvl="1" algn="just">
              <a:buFont typeface="Wingdings" panose="05000000000000000000" pitchFamily="2" charset="2"/>
              <a:buChar char="Ø"/>
            </a:pPr>
            <a:r>
              <a:rPr lang="en-US" dirty="0"/>
              <a:t>Attributes</a:t>
            </a:r>
          </a:p>
          <a:p>
            <a:pPr lvl="1" algn="just">
              <a:buFont typeface="Wingdings" panose="05000000000000000000" pitchFamily="2" charset="2"/>
              <a:buChar char="Ø"/>
            </a:pPr>
            <a:r>
              <a:rPr lang="en-US" dirty="0"/>
              <a:t>keys</a:t>
            </a:r>
          </a:p>
        </p:txBody>
      </p:sp>
    </p:spTree>
    <p:extLst>
      <p:ext uri="{BB962C8B-B14F-4D97-AF65-F5344CB8AC3E}">
        <p14:creationId xmlns:p14="http://schemas.microsoft.com/office/powerpoint/2010/main" val="1069209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C734-2F97-4A57-914A-AABADB5A273A}"/>
              </a:ext>
            </a:extLst>
          </p:cNvPr>
          <p:cNvSpPr>
            <a:spLocks noGrp="1"/>
          </p:cNvSpPr>
          <p:nvPr>
            <p:ph type="title"/>
          </p:nvPr>
        </p:nvSpPr>
        <p:spPr/>
        <p:txBody>
          <a:bodyPr/>
          <a:lstStyle/>
          <a:p>
            <a:pPr algn="ctr"/>
            <a:r>
              <a:rPr lang="en-US" dirty="0"/>
              <a:t>Relationship</a:t>
            </a:r>
          </a:p>
        </p:txBody>
      </p:sp>
      <p:sp>
        <p:nvSpPr>
          <p:cNvPr id="3" name="Text Placeholder 2">
            <a:extLst>
              <a:ext uri="{FF2B5EF4-FFF2-40B4-BE49-F238E27FC236}">
                <a16:creationId xmlns:a16="http://schemas.microsoft.com/office/drawing/2014/main" id="{66AFB69D-1508-4AAA-830E-F27169D851E0}"/>
              </a:ext>
            </a:extLst>
          </p:cNvPr>
          <p:cNvSpPr>
            <a:spLocks noGrp="1"/>
          </p:cNvSpPr>
          <p:nvPr>
            <p:ph type="body" idx="1"/>
          </p:nvPr>
        </p:nvSpPr>
        <p:spPr>
          <a:xfrm>
            <a:off x="93231" y="3835535"/>
            <a:ext cx="2008097" cy="736282"/>
          </a:xfrm>
        </p:spPr>
        <p:txBody>
          <a:bodyPr>
            <a:normAutofit/>
          </a:bodyPr>
          <a:lstStyle/>
          <a:p>
            <a:pPr algn="ctr"/>
            <a:r>
              <a:rPr lang="en-US" sz="2400" b="1" dirty="0"/>
              <a:t>One to many</a:t>
            </a:r>
          </a:p>
        </p:txBody>
      </p:sp>
      <p:cxnSp>
        <p:nvCxnSpPr>
          <p:cNvPr id="8" name="Straight Connector 7">
            <a:extLst>
              <a:ext uri="{FF2B5EF4-FFF2-40B4-BE49-F238E27FC236}">
                <a16:creationId xmlns:a16="http://schemas.microsoft.com/office/drawing/2014/main" id="{F92F0FB2-0CBA-4502-BAA9-D2D243CD3614}"/>
              </a:ext>
            </a:extLst>
          </p:cNvPr>
          <p:cNvCxnSpPr>
            <a:cxnSpLocks/>
          </p:cNvCxnSpPr>
          <p:nvPr/>
        </p:nvCxnSpPr>
        <p:spPr>
          <a:xfrm>
            <a:off x="6126480" y="1916654"/>
            <a:ext cx="0" cy="871369"/>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8C99309E-5867-4774-B1E1-93194F9F3EB1}"/>
              </a:ext>
            </a:extLst>
          </p:cNvPr>
          <p:cNvCxnSpPr>
            <a:cxnSpLocks/>
          </p:cNvCxnSpPr>
          <p:nvPr/>
        </p:nvCxnSpPr>
        <p:spPr>
          <a:xfrm flipH="1">
            <a:off x="762001" y="2788023"/>
            <a:ext cx="5364479" cy="3215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00CA9467-49C0-460F-8BAA-43B28A0A21EB}"/>
              </a:ext>
            </a:extLst>
          </p:cNvPr>
          <p:cNvCxnSpPr>
            <a:cxnSpLocks/>
          </p:cNvCxnSpPr>
          <p:nvPr/>
        </p:nvCxnSpPr>
        <p:spPr>
          <a:xfrm flipH="1" flipV="1">
            <a:off x="6126480" y="2790558"/>
            <a:ext cx="5364479" cy="248477"/>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A095374F-9C3C-432B-94BA-093B9C5D2082}"/>
              </a:ext>
            </a:extLst>
          </p:cNvPr>
          <p:cNvCxnSpPr>
            <a:cxnSpLocks/>
          </p:cNvCxnSpPr>
          <p:nvPr/>
        </p:nvCxnSpPr>
        <p:spPr>
          <a:xfrm>
            <a:off x="3985036" y="2907312"/>
            <a:ext cx="0" cy="69983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73CBE0D6-D7AD-49F6-A942-E4E556FC442A}"/>
              </a:ext>
            </a:extLst>
          </p:cNvPr>
          <p:cNvCxnSpPr>
            <a:cxnSpLocks/>
          </p:cNvCxnSpPr>
          <p:nvPr/>
        </p:nvCxnSpPr>
        <p:spPr>
          <a:xfrm>
            <a:off x="8741719" y="2912970"/>
            <a:ext cx="0" cy="69983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282C250E-DD25-4BA8-83DE-3911E05D01BF}"/>
              </a:ext>
            </a:extLst>
          </p:cNvPr>
          <p:cNvCxnSpPr>
            <a:cxnSpLocks/>
          </p:cNvCxnSpPr>
          <p:nvPr/>
        </p:nvCxnSpPr>
        <p:spPr>
          <a:xfrm>
            <a:off x="762000" y="3123024"/>
            <a:ext cx="0" cy="699835"/>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816B26D2-2924-4355-90AB-A918F5C4139A}"/>
              </a:ext>
            </a:extLst>
          </p:cNvPr>
          <p:cNvCxnSpPr>
            <a:cxnSpLocks/>
          </p:cNvCxnSpPr>
          <p:nvPr/>
        </p:nvCxnSpPr>
        <p:spPr>
          <a:xfrm>
            <a:off x="11490959" y="3039035"/>
            <a:ext cx="0" cy="699835"/>
          </a:xfrm>
          <a:prstGeom prst="line">
            <a:avLst/>
          </a:prstGeom>
        </p:spPr>
        <p:style>
          <a:lnRef idx="3">
            <a:schemeClr val="dk1"/>
          </a:lnRef>
          <a:fillRef idx="0">
            <a:schemeClr val="dk1"/>
          </a:fillRef>
          <a:effectRef idx="2">
            <a:schemeClr val="dk1"/>
          </a:effectRef>
          <a:fontRef idx="minor">
            <a:schemeClr val="tx1"/>
          </a:fontRef>
        </p:style>
      </p:cxnSp>
      <p:sp>
        <p:nvSpPr>
          <p:cNvPr id="18" name="Text Placeholder 2">
            <a:extLst>
              <a:ext uri="{FF2B5EF4-FFF2-40B4-BE49-F238E27FC236}">
                <a16:creationId xmlns:a16="http://schemas.microsoft.com/office/drawing/2014/main" id="{651EF866-D2EC-4F22-981A-EC24D30F8D5D}"/>
              </a:ext>
            </a:extLst>
          </p:cNvPr>
          <p:cNvSpPr txBox="1">
            <a:spLocks/>
          </p:cNvSpPr>
          <p:nvPr/>
        </p:nvSpPr>
        <p:spPr>
          <a:xfrm>
            <a:off x="3179178" y="3739486"/>
            <a:ext cx="1837761" cy="736282"/>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gn="ctr"/>
            <a:r>
              <a:rPr lang="en-US" sz="2400" b="1" dirty="0"/>
              <a:t>Many to one</a:t>
            </a:r>
          </a:p>
        </p:txBody>
      </p:sp>
      <p:sp>
        <p:nvSpPr>
          <p:cNvPr id="20" name="Text Placeholder 2">
            <a:extLst>
              <a:ext uri="{FF2B5EF4-FFF2-40B4-BE49-F238E27FC236}">
                <a16:creationId xmlns:a16="http://schemas.microsoft.com/office/drawing/2014/main" id="{B8E7E6D6-E73C-4A05-A323-223436E08D4E}"/>
              </a:ext>
            </a:extLst>
          </p:cNvPr>
          <p:cNvSpPr txBox="1">
            <a:spLocks/>
          </p:cNvSpPr>
          <p:nvPr/>
        </p:nvSpPr>
        <p:spPr>
          <a:xfrm>
            <a:off x="5088929" y="3612805"/>
            <a:ext cx="2075102" cy="872910"/>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gn="ctr"/>
            <a:r>
              <a:rPr lang="en-US" sz="2400" b="1" dirty="0"/>
              <a:t>Many to many</a:t>
            </a:r>
          </a:p>
        </p:txBody>
      </p:sp>
      <p:sp>
        <p:nvSpPr>
          <p:cNvPr id="21" name="Text Placeholder 2">
            <a:extLst>
              <a:ext uri="{FF2B5EF4-FFF2-40B4-BE49-F238E27FC236}">
                <a16:creationId xmlns:a16="http://schemas.microsoft.com/office/drawing/2014/main" id="{73836C70-E7C6-4B60-A9E1-1136E68D60E2}"/>
              </a:ext>
            </a:extLst>
          </p:cNvPr>
          <p:cNvSpPr txBox="1">
            <a:spLocks/>
          </p:cNvSpPr>
          <p:nvPr/>
        </p:nvSpPr>
        <p:spPr>
          <a:xfrm>
            <a:off x="7822838" y="3613393"/>
            <a:ext cx="1837761"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gn="ctr"/>
            <a:r>
              <a:rPr lang="en-US" sz="2400" b="1" dirty="0"/>
              <a:t>recursive</a:t>
            </a:r>
          </a:p>
        </p:txBody>
      </p:sp>
      <p:cxnSp>
        <p:nvCxnSpPr>
          <p:cNvPr id="16" name="Straight Connector 15">
            <a:extLst>
              <a:ext uri="{FF2B5EF4-FFF2-40B4-BE49-F238E27FC236}">
                <a16:creationId xmlns:a16="http://schemas.microsoft.com/office/drawing/2014/main" id="{5E7925E5-E482-4289-AB27-262215C84AB0}"/>
              </a:ext>
            </a:extLst>
          </p:cNvPr>
          <p:cNvCxnSpPr>
            <a:cxnSpLocks/>
          </p:cNvCxnSpPr>
          <p:nvPr/>
        </p:nvCxnSpPr>
        <p:spPr>
          <a:xfrm>
            <a:off x="6113257" y="2788023"/>
            <a:ext cx="0" cy="699835"/>
          </a:xfrm>
          <a:prstGeom prst="line">
            <a:avLst/>
          </a:prstGeom>
        </p:spPr>
        <p:style>
          <a:lnRef idx="3">
            <a:schemeClr val="dk1"/>
          </a:lnRef>
          <a:fillRef idx="0">
            <a:schemeClr val="dk1"/>
          </a:fillRef>
          <a:effectRef idx="2">
            <a:schemeClr val="dk1"/>
          </a:effectRef>
          <a:fontRef idx="minor">
            <a:schemeClr val="tx1"/>
          </a:fontRef>
        </p:style>
      </p:cxnSp>
      <p:sp>
        <p:nvSpPr>
          <p:cNvPr id="17" name="Text Placeholder 2">
            <a:extLst>
              <a:ext uri="{FF2B5EF4-FFF2-40B4-BE49-F238E27FC236}">
                <a16:creationId xmlns:a16="http://schemas.microsoft.com/office/drawing/2014/main" id="{8159A1BC-AF5B-4D8D-93EA-E94197A63518}"/>
              </a:ext>
            </a:extLst>
          </p:cNvPr>
          <p:cNvSpPr txBox="1">
            <a:spLocks/>
          </p:cNvSpPr>
          <p:nvPr/>
        </p:nvSpPr>
        <p:spPr>
          <a:xfrm>
            <a:off x="10430443" y="3749433"/>
            <a:ext cx="1837761"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gn="ctr"/>
            <a:r>
              <a:rPr lang="en-US" sz="2400" b="1" dirty="0"/>
              <a:t>Ternary</a:t>
            </a:r>
          </a:p>
        </p:txBody>
      </p:sp>
    </p:spTree>
    <p:extLst>
      <p:ext uri="{BB962C8B-B14F-4D97-AF65-F5344CB8AC3E}">
        <p14:creationId xmlns:p14="http://schemas.microsoft.com/office/powerpoint/2010/main" val="4244207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390C-3A3E-4240-92B4-45F6A66E4072}"/>
              </a:ext>
            </a:extLst>
          </p:cNvPr>
          <p:cNvSpPr>
            <a:spLocks noGrp="1"/>
          </p:cNvSpPr>
          <p:nvPr>
            <p:ph type="title"/>
          </p:nvPr>
        </p:nvSpPr>
        <p:spPr/>
        <p:txBody>
          <a:bodyPr/>
          <a:lstStyle/>
          <a:p>
            <a:r>
              <a:rPr lang="en-US" dirty="0"/>
              <a:t>One to One Relationship:</a:t>
            </a:r>
          </a:p>
        </p:txBody>
      </p:sp>
      <p:sp>
        <p:nvSpPr>
          <p:cNvPr id="3" name="Content Placeholder 2">
            <a:extLst>
              <a:ext uri="{FF2B5EF4-FFF2-40B4-BE49-F238E27FC236}">
                <a16:creationId xmlns:a16="http://schemas.microsoft.com/office/drawing/2014/main" id="{FE446B06-4E7E-49FC-B856-B9D2BFF4DF28}"/>
              </a:ext>
            </a:extLst>
          </p:cNvPr>
          <p:cNvSpPr>
            <a:spLocks noGrp="1"/>
          </p:cNvSpPr>
          <p:nvPr>
            <p:ph idx="1"/>
          </p:nvPr>
        </p:nvSpPr>
        <p:spPr/>
        <p:txBody>
          <a:bodyPr/>
          <a:lstStyle/>
          <a:p>
            <a:r>
              <a:rPr lang="en-US" dirty="0"/>
              <a:t>This type of relationship is rarely seen in real world.</a:t>
            </a:r>
          </a:p>
        </p:txBody>
      </p:sp>
      <p:pic>
        <p:nvPicPr>
          <p:cNvPr id="5" name="Picture 4">
            <a:extLst>
              <a:ext uri="{FF2B5EF4-FFF2-40B4-BE49-F238E27FC236}">
                <a16:creationId xmlns:a16="http://schemas.microsoft.com/office/drawing/2014/main" id="{D9D5EB63-B431-42E7-9DDD-9F153603B3FF}"/>
              </a:ext>
            </a:extLst>
          </p:cNvPr>
          <p:cNvPicPr>
            <a:picLocks noChangeAspect="1"/>
          </p:cNvPicPr>
          <p:nvPr/>
        </p:nvPicPr>
        <p:blipFill rotWithShape="1">
          <a:blip r:embed="rId2">
            <a:extLst>
              <a:ext uri="{28A0092B-C50C-407E-A947-70E740481C1C}">
                <a14:useLocalDpi xmlns:a14="http://schemas.microsoft.com/office/drawing/2010/main" val="0"/>
              </a:ext>
            </a:extLst>
          </a:blip>
          <a:srcRect b="64775"/>
          <a:stretch/>
        </p:blipFill>
        <p:spPr>
          <a:xfrm>
            <a:off x="1723802" y="2913530"/>
            <a:ext cx="8744396" cy="3209862"/>
          </a:xfrm>
          <a:prstGeom prst="rect">
            <a:avLst/>
          </a:prstGeom>
        </p:spPr>
      </p:pic>
    </p:spTree>
    <p:extLst>
      <p:ext uri="{BB962C8B-B14F-4D97-AF65-F5344CB8AC3E}">
        <p14:creationId xmlns:p14="http://schemas.microsoft.com/office/powerpoint/2010/main" val="3640189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0261-2020-4E23-BEF1-FE64B360F2FA}"/>
              </a:ext>
            </a:extLst>
          </p:cNvPr>
          <p:cNvSpPr>
            <a:spLocks noGrp="1"/>
          </p:cNvSpPr>
          <p:nvPr>
            <p:ph type="title"/>
          </p:nvPr>
        </p:nvSpPr>
        <p:spPr/>
        <p:txBody>
          <a:bodyPr/>
          <a:lstStyle/>
          <a:p>
            <a:r>
              <a:rPr lang="en-US" dirty="0"/>
              <a:t>One to Many Relationship:</a:t>
            </a:r>
          </a:p>
        </p:txBody>
      </p:sp>
      <p:sp>
        <p:nvSpPr>
          <p:cNvPr id="3" name="Content Placeholder 2">
            <a:extLst>
              <a:ext uri="{FF2B5EF4-FFF2-40B4-BE49-F238E27FC236}">
                <a16:creationId xmlns:a16="http://schemas.microsoft.com/office/drawing/2014/main" id="{27806F0E-66A2-4F84-9D47-B14214E719A4}"/>
              </a:ext>
            </a:extLst>
          </p:cNvPr>
          <p:cNvSpPr>
            <a:spLocks noGrp="1"/>
          </p:cNvSpPr>
          <p:nvPr>
            <p:ph idx="1"/>
          </p:nvPr>
        </p:nvSpPr>
        <p:spPr/>
        <p:txBody>
          <a:bodyPr/>
          <a:lstStyle/>
          <a:p>
            <a:r>
              <a:rPr lang="en-US" dirty="0"/>
              <a:t>The one to many Relationship means that 1 Entity can have many Relationships with other Entities For Example: This means that 1 student can apply for many courses, but a course can only have 1 student.</a:t>
            </a:r>
          </a:p>
        </p:txBody>
      </p:sp>
      <p:pic>
        <p:nvPicPr>
          <p:cNvPr id="7" name="Picture 6">
            <a:extLst>
              <a:ext uri="{FF2B5EF4-FFF2-40B4-BE49-F238E27FC236}">
                <a16:creationId xmlns:a16="http://schemas.microsoft.com/office/drawing/2014/main" id="{15BCE373-B187-4DFC-9AD7-F841326A8C82}"/>
              </a:ext>
            </a:extLst>
          </p:cNvPr>
          <p:cNvPicPr>
            <a:picLocks noChangeAspect="1"/>
          </p:cNvPicPr>
          <p:nvPr/>
        </p:nvPicPr>
        <p:blipFill rotWithShape="1">
          <a:blip r:embed="rId2">
            <a:extLst>
              <a:ext uri="{28A0092B-C50C-407E-A947-70E740481C1C}">
                <a14:useLocalDpi xmlns:a14="http://schemas.microsoft.com/office/drawing/2010/main" val="0"/>
              </a:ext>
            </a:extLst>
          </a:blip>
          <a:srcRect t="31682" b="29536"/>
          <a:stretch/>
        </p:blipFill>
        <p:spPr>
          <a:xfrm>
            <a:off x="2593461" y="3013474"/>
            <a:ext cx="7330469" cy="3226459"/>
          </a:xfrm>
          <a:prstGeom prst="rect">
            <a:avLst/>
          </a:prstGeom>
        </p:spPr>
      </p:pic>
    </p:spTree>
    <p:extLst>
      <p:ext uri="{BB962C8B-B14F-4D97-AF65-F5344CB8AC3E}">
        <p14:creationId xmlns:p14="http://schemas.microsoft.com/office/powerpoint/2010/main" val="332239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0261-2020-4E23-BEF1-FE64B360F2FA}"/>
              </a:ext>
            </a:extLst>
          </p:cNvPr>
          <p:cNvSpPr>
            <a:spLocks noGrp="1"/>
          </p:cNvSpPr>
          <p:nvPr>
            <p:ph type="title"/>
          </p:nvPr>
        </p:nvSpPr>
        <p:spPr/>
        <p:txBody>
          <a:bodyPr/>
          <a:lstStyle/>
          <a:p>
            <a:r>
              <a:rPr lang="en-US" dirty="0"/>
              <a:t>Many to One Relationship:</a:t>
            </a:r>
          </a:p>
        </p:txBody>
      </p:sp>
      <p:sp>
        <p:nvSpPr>
          <p:cNvPr id="3" name="Content Placeholder 2">
            <a:extLst>
              <a:ext uri="{FF2B5EF4-FFF2-40B4-BE49-F238E27FC236}">
                <a16:creationId xmlns:a16="http://schemas.microsoft.com/office/drawing/2014/main" id="{27806F0E-66A2-4F84-9D47-B14214E719A4}"/>
              </a:ext>
            </a:extLst>
          </p:cNvPr>
          <p:cNvSpPr>
            <a:spLocks noGrp="1"/>
          </p:cNvSpPr>
          <p:nvPr>
            <p:ph idx="1"/>
          </p:nvPr>
        </p:nvSpPr>
        <p:spPr/>
        <p:txBody>
          <a:bodyPr/>
          <a:lstStyle/>
          <a:p>
            <a:r>
              <a:rPr lang="en-US" dirty="0"/>
              <a:t>It reflects business rule that many entities can be associated with just one Entity. </a:t>
            </a:r>
            <a:r>
              <a:rPr lang="en-US" sz="1800" dirty="0">
                <a:solidFill>
                  <a:srgbClr val="FF0000"/>
                </a:solidFill>
              </a:rPr>
              <a:t>For example</a:t>
            </a:r>
            <a:r>
              <a:rPr lang="en-US" dirty="0"/>
              <a:t>: </a:t>
            </a:r>
            <a:r>
              <a:rPr lang="en-US" sz="1800" dirty="0"/>
              <a:t>student enrolls for only one course but a course can have many students.</a:t>
            </a:r>
            <a:endParaRPr lang="en-US" dirty="0"/>
          </a:p>
        </p:txBody>
      </p:sp>
      <p:pic>
        <p:nvPicPr>
          <p:cNvPr id="4" name="Picture 3">
            <a:extLst>
              <a:ext uri="{FF2B5EF4-FFF2-40B4-BE49-F238E27FC236}">
                <a16:creationId xmlns:a16="http://schemas.microsoft.com/office/drawing/2014/main" id="{C941CE58-4963-45BF-8AF2-5E10258CD71D}"/>
              </a:ext>
            </a:extLst>
          </p:cNvPr>
          <p:cNvPicPr>
            <a:picLocks noChangeAspect="1"/>
          </p:cNvPicPr>
          <p:nvPr/>
        </p:nvPicPr>
        <p:blipFill rotWithShape="1">
          <a:blip r:embed="rId2">
            <a:extLst>
              <a:ext uri="{28A0092B-C50C-407E-A947-70E740481C1C}">
                <a14:useLocalDpi xmlns:a14="http://schemas.microsoft.com/office/drawing/2010/main" val="0"/>
              </a:ext>
            </a:extLst>
          </a:blip>
          <a:srcRect l="-1450" t="68896" r="1450" b="-18302"/>
          <a:stretch/>
        </p:blipFill>
        <p:spPr>
          <a:xfrm>
            <a:off x="1912143" y="3429000"/>
            <a:ext cx="7330469" cy="4110318"/>
          </a:xfrm>
          <a:prstGeom prst="rect">
            <a:avLst/>
          </a:prstGeom>
        </p:spPr>
      </p:pic>
    </p:spTree>
    <p:extLst>
      <p:ext uri="{BB962C8B-B14F-4D97-AF65-F5344CB8AC3E}">
        <p14:creationId xmlns:p14="http://schemas.microsoft.com/office/powerpoint/2010/main" val="977177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F1E2-E0E7-4DE3-8C64-96783A4CA431}"/>
              </a:ext>
            </a:extLst>
          </p:cNvPr>
          <p:cNvSpPr>
            <a:spLocks noGrp="1"/>
          </p:cNvSpPr>
          <p:nvPr>
            <p:ph type="title"/>
          </p:nvPr>
        </p:nvSpPr>
        <p:spPr/>
        <p:txBody>
          <a:bodyPr/>
          <a:lstStyle/>
          <a:p>
            <a:r>
              <a:rPr lang="en-US" dirty="0"/>
              <a:t>Many to Many Relationship:</a:t>
            </a:r>
          </a:p>
        </p:txBody>
      </p:sp>
      <p:sp>
        <p:nvSpPr>
          <p:cNvPr id="3" name="Content Placeholder 2">
            <a:extLst>
              <a:ext uri="{FF2B5EF4-FFF2-40B4-BE49-F238E27FC236}">
                <a16:creationId xmlns:a16="http://schemas.microsoft.com/office/drawing/2014/main" id="{D866F246-3E62-4963-A0C2-C67F104E2292}"/>
              </a:ext>
            </a:extLst>
          </p:cNvPr>
          <p:cNvSpPr>
            <a:spLocks noGrp="1"/>
          </p:cNvSpPr>
          <p:nvPr>
            <p:ph idx="1"/>
          </p:nvPr>
        </p:nvSpPr>
        <p:spPr/>
        <p:txBody>
          <a:bodyPr/>
          <a:lstStyle/>
          <a:p>
            <a:r>
              <a:rPr lang="en-US" dirty="0"/>
              <a:t>This diagram represent that </a:t>
            </a:r>
            <a:r>
              <a:rPr lang="en-US" sz="2400" b="1" dirty="0">
                <a:solidFill>
                  <a:srgbClr val="FF0000"/>
                </a:solidFill>
              </a:rPr>
              <a:t>one student can enroll for more than one course</a:t>
            </a:r>
            <a:r>
              <a:rPr lang="en-US" dirty="0"/>
              <a:t>, and, a course can have more than 1 students enrolled in it.</a:t>
            </a:r>
          </a:p>
        </p:txBody>
      </p:sp>
      <p:pic>
        <p:nvPicPr>
          <p:cNvPr id="5" name="Picture 4">
            <a:extLst>
              <a:ext uri="{FF2B5EF4-FFF2-40B4-BE49-F238E27FC236}">
                <a16:creationId xmlns:a16="http://schemas.microsoft.com/office/drawing/2014/main" id="{93E19C17-49B5-4BBD-B7F2-67B9A9970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155" y="3287535"/>
            <a:ext cx="7683689" cy="2581557"/>
          </a:xfrm>
          <a:prstGeom prst="rect">
            <a:avLst/>
          </a:prstGeom>
        </p:spPr>
      </p:pic>
    </p:spTree>
    <p:extLst>
      <p:ext uri="{BB962C8B-B14F-4D97-AF65-F5344CB8AC3E}">
        <p14:creationId xmlns:p14="http://schemas.microsoft.com/office/powerpoint/2010/main" val="231695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B949-E97A-484F-84C0-78347F829B45}"/>
              </a:ext>
            </a:extLst>
          </p:cNvPr>
          <p:cNvSpPr>
            <a:spLocks noGrp="1"/>
          </p:cNvSpPr>
          <p:nvPr>
            <p:ph type="title"/>
          </p:nvPr>
        </p:nvSpPr>
        <p:spPr/>
        <p:txBody>
          <a:bodyPr/>
          <a:lstStyle/>
          <a:p>
            <a:r>
              <a:rPr lang="en-US" dirty="0"/>
              <a:t>Recursive Relationship:</a:t>
            </a:r>
          </a:p>
        </p:txBody>
      </p:sp>
      <p:sp>
        <p:nvSpPr>
          <p:cNvPr id="3" name="Content Placeholder 2">
            <a:extLst>
              <a:ext uri="{FF2B5EF4-FFF2-40B4-BE49-F238E27FC236}">
                <a16:creationId xmlns:a16="http://schemas.microsoft.com/office/drawing/2014/main" id="{6CD3C8F5-C36D-4850-A43A-843A78C7FD06}"/>
              </a:ext>
            </a:extLst>
          </p:cNvPr>
          <p:cNvSpPr>
            <a:spLocks noGrp="1"/>
          </p:cNvSpPr>
          <p:nvPr>
            <p:ph idx="1"/>
          </p:nvPr>
        </p:nvSpPr>
        <p:spPr/>
        <p:txBody>
          <a:bodyPr/>
          <a:lstStyle/>
          <a:p>
            <a:r>
              <a:rPr lang="en-US" dirty="0"/>
              <a:t>When an </a:t>
            </a:r>
            <a:r>
              <a:rPr lang="en-US" sz="2400" b="1" dirty="0">
                <a:solidFill>
                  <a:srgbClr val="FF0000"/>
                </a:solidFill>
              </a:rPr>
              <a:t>Entity is related with itself </a:t>
            </a:r>
            <a:r>
              <a:rPr lang="en-US" dirty="0"/>
              <a:t>is known as Recursive Relationship.</a:t>
            </a:r>
          </a:p>
        </p:txBody>
      </p:sp>
      <p:pic>
        <p:nvPicPr>
          <p:cNvPr id="5" name="Picture 4">
            <a:extLst>
              <a:ext uri="{FF2B5EF4-FFF2-40B4-BE49-F238E27FC236}">
                <a16:creationId xmlns:a16="http://schemas.microsoft.com/office/drawing/2014/main" id="{AFB6D1FD-ADB8-419C-B216-41B2D1894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766" y="2785635"/>
            <a:ext cx="4016468" cy="3454298"/>
          </a:xfrm>
          <a:prstGeom prst="rect">
            <a:avLst/>
          </a:prstGeom>
        </p:spPr>
      </p:pic>
    </p:spTree>
    <p:extLst>
      <p:ext uri="{BB962C8B-B14F-4D97-AF65-F5344CB8AC3E}">
        <p14:creationId xmlns:p14="http://schemas.microsoft.com/office/powerpoint/2010/main" val="122471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4B25-281A-4BA2-B101-B68A2EA9BC0C}"/>
              </a:ext>
            </a:extLst>
          </p:cNvPr>
          <p:cNvSpPr>
            <a:spLocks noGrp="1"/>
          </p:cNvSpPr>
          <p:nvPr>
            <p:ph type="title"/>
          </p:nvPr>
        </p:nvSpPr>
        <p:spPr/>
        <p:txBody>
          <a:bodyPr/>
          <a:lstStyle/>
          <a:p>
            <a:r>
              <a:rPr lang="en-US" dirty="0"/>
              <a:t>Ternary Relationship:</a:t>
            </a:r>
          </a:p>
        </p:txBody>
      </p:sp>
      <p:sp>
        <p:nvSpPr>
          <p:cNvPr id="3" name="Content Placeholder 2">
            <a:extLst>
              <a:ext uri="{FF2B5EF4-FFF2-40B4-BE49-F238E27FC236}">
                <a16:creationId xmlns:a16="http://schemas.microsoft.com/office/drawing/2014/main" id="{5625C633-3B63-4065-B2AB-6D5317C76B0F}"/>
              </a:ext>
            </a:extLst>
          </p:cNvPr>
          <p:cNvSpPr>
            <a:spLocks noGrp="1"/>
          </p:cNvSpPr>
          <p:nvPr>
            <p:ph idx="1"/>
          </p:nvPr>
        </p:nvSpPr>
        <p:spPr/>
        <p:txBody>
          <a:bodyPr/>
          <a:lstStyle/>
          <a:p>
            <a:pPr>
              <a:buFont typeface="Wingdings" panose="05000000000000000000" pitchFamily="2" charset="2"/>
              <a:buChar char="Ø"/>
            </a:pPr>
            <a:r>
              <a:rPr lang="en-US" dirty="0"/>
              <a:t> Relationship of </a:t>
            </a:r>
            <a:r>
              <a:rPr lang="en-US" sz="2400" b="1" dirty="0">
                <a:solidFill>
                  <a:srgbClr val="FF0000"/>
                </a:solidFill>
              </a:rPr>
              <a:t>degree</a:t>
            </a:r>
            <a:r>
              <a:rPr lang="en-US" dirty="0"/>
              <a:t> three is called Ternary Relationship.</a:t>
            </a:r>
          </a:p>
          <a:p>
            <a:pPr>
              <a:buFont typeface="Wingdings" panose="05000000000000000000" pitchFamily="2" charset="2"/>
              <a:buChar char="Ø"/>
            </a:pPr>
            <a:r>
              <a:rPr lang="en-US" dirty="0"/>
              <a:t> A Ternary Relationship involves </a:t>
            </a:r>
            <a:r>
              <a:rPr lang="en-US" sz="2400" b="1" dirty="0">
                <a:solidFill>
                  <a:srgbClr val="FF0000"/>
                </a:solidFill>
              </a:rPr>
              <a:t>3</a:t>
            </a:r>
            <a:r>
              <a:rPr lang="en-US" dirty="0"/>
              <a:t> Entities. In such relationships we always consider two entities together and then look upon the third.</a:t>
            </a:r>
          </a:p>
        </p:txBody>
      </p:sp>
    </p:spTree>
    <p:extLst>
      <p:ext uri="{BB962C8B-B14F-4D97-AF65-F5344CB8AC3E}">
        <p14:creationId xmlns:p14="http://schemas.microsoft.com/office/powerpoint/2010/main" val="1960933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Generalization and Specialization:</a:t>
            </a:r>
          </a:p>
        </p:txBody>
      </p:sp>
    </p:spTree>
    <p:extLst>
      <p:ext uri="{BB962C8B-B14F-4D97-AF65-F5344CB8AC3E}">
        <p14:creationId xmlns:p14="http://schemas.microsoft.com/office/powerpoint/2010/main" val="3433110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1D50-7184-4ABC-8B8C-8A2A84EFB729}"/>
              </a:ext>
            </a:extLst>
          </p:cNvPr>
          <p:cNvSpPr>
            <a:spLocks noGrp="1"/>
          </p:cNvSpPr>
          <p:nvPr>
            <p:ph type="title"/>
          </p:nvPr>
        </p:nvSpPr>
        <p:spPr/>
        <p:txBody>
          <a:bodyPr/>
          <a:lstStyle/>
          <a:p>
            <a:r>
              <a:rPr lang="en-US" dirty="0"/>
              <a:t>Generalization and Specialization:</a:t>
            </a:r>
          </a:p>
        </p:txBody>
      </p:sp>
      <p:sp>
        <p:nvSpPr>
          <p:cNvPr id="3" name="Content Placeholder 2">
            <a:extLst>
              <a:ext uri="{FF2B5EF4-FFF2-40B4-BE49-F238E27FC236}">
                <a16:creationId xmlns:a16="http://schemas.microsoft.com/office/drawing/2014/main" id="{3109E849-F6B6-4991-903D-E4B92B20867B}"/>
              </a:ext>
            </a:extLst>
          </p:cNvPr>
          <p:cNvSpPr>
            <a:spLocks noGrp="1"/>
          </p:cNvSpPr>
          <p:nvPr>
            <p:ph idx="1"/>
          </p:nvPr>
        </p:nvSpPr>
        <p:spPr/>
        <p:txBody>
          <a:bodyPr/>
          <a:lstStyle/>
          <a:p>
            <a:r>
              <a:rPr lang="en-US" dirty="0"/>
              <a:t>As the complexity of data is increased in the late 1980, it became more and more difficult to use the traditional ER Model for database modeling, hence some improvements or enhancements were made to existing ER Model to make it able to Handle the Complex applications better. Hence, as part of the enhanced ER Model along with other improvements three new concepts were added to existing ER Model they were:</a:t>
            </a:r>
          </a:p>
          <a:p>
            <a:pPr marL="457200" indent="-457200">
              <a:buFont typeface="+mj-lt"/>
              <a:buAutoNum type="arabicPeriod"/>
            </a:pPr>
            <a:r>
              <a:rPr lang="en-US" dirty="0"/>
              <a:t>Generalization</a:t>
            </a:r>
          </a:p>
          <a:p>
            <a:pPr marL="457200" indent="-457200">
              <a:buFont typeface="+mj-lt"/>
              <a:buAutoNum type="arabicPeriod"/>
            </a:pPr>
            <a:r>
              <a:rPr lang="en-US" dirty="0"/>
              <a:t>Specialization</a:t>
            </a:r>
          </a:p>
          <a:p>
            <a:pPr marL="457200" indent="-457200">
              <a:buFont typeface="+mj-lt"/>
              <a:buAutoNum type="arabicPeriod"/>
            </a:pPr>
            <a:r>
              <a:rPr lang="en-US" dirty="0"/>
              <a:t>Aggregation</a:t>
            </a:r>
          </a:p>
        </p:txBody>
      </p:sp>
    </p:spTree>
    <p:extLst>
      <p:ext uri="{BB962C8B-B14F-4D97-AF65-F5344CB8AC3E}">
        <p14:creationId xmlns:p14="http://schemas.microsoft.com/office/powerpoint/2010/main" val="2474040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D972-2EFC-4C26-B8CD-98C67F5BBF27}"/>
              </a:ext>
            </a:extLst>
          </p:cNvPr>
          <p:cNvSpPr>
            <a:spLocks noGrp="1"/>
          </p:cNvSpPr>
          <p:nvPr>
            <p:ph type="title"/>
          </p:nvPr>
        </p:nvSpPr>
        <p:spPr/>
        <p:txBody>
          <a:bodyPr/>
          <a:lstStyle/>
          <a:p>
            <a:r>
              <a:rPr lang="en-US" dirty="0"/>
              <a:t>Generalization: </a:t>
            </a:r>
          </a:p>
        </p:txBody>
      </p:sp>
      <p:sp>
        <p:nvSpPr>
          <p:cNvPr id="3" name="Content Placeholder 2">
            <a:extLst>
              <a:ext uri="{FF2B5EF4-FFF2-40B4-BE49-F238E27FC236}">
                <a16:creationId xmlns:a16="http://schemas.microsoft.com/office/drawing/2014/main" id="{23792423-D5AD-4D18-B6F1-3E92B43C99C3}"/>
              </a:ext>
            </a:extLst>
          </p:cNvPr>
          <p:cNvSpPr>
            <a:spLocks noGrp="1"/>
          </p:cNvSpPr>
          <p:nvPr>
            <p:ph idx="1"/>
          </p:nvPr>
        </p:nvSpPr>
        <p:spPr/>
        <p:txBody>
          <a:bodyPr/>
          <a:lstStyle/>
          <a:p>
            <a:pPr>
              <a:buFont typeface="Wingdings" panose="05000000000000000000" pitchFamily="2" charset="2"/>
              <a:buChar char="Ø"/>
            </a:pPr>
            <a:r>
              <a:rPr lang="en-US" dirty="0"/>
              <a:t> Generalization is a </a:t>
            </a:r>
            <a:r>
              <a:rPr lang="en-US" sz="2400" b="1" dirty="0">
                <a:solidFill>
                  <a:srgbClr val="FF0000"/>
                </a:solidFill>
              </a:rPr>
              <a:t>Bottom-up</a:t>
            </a:r>
            <a:r>
              <a:rPr lang="en-US" dirty="0"/>
              <a:t> approach in which </a:t>
            </a:r>
            <a:r>
              <a:rPr lang="en-US" sz="2400" b="1" dirty="0">
                <a:solidFill>
                  <a:srgbClr val="FF0000"/>
                </a:solidFill>
              </a:rPr>
              <a:t>two lower levels </a:t>
            </a:r>
            <a:r>
              <a:rPr lang="en-US" dirty="0"/>
              <a:t>Entities combine to </a:t>
            </a:r>
            <a:r>
              <a:rPr lang="en-US" sz="2400" b="1" dirty="0">
                <a:solidFill>
                  <a:srgbClr val="FF0000"/>
                </a:solidFill>
              </a:rPr>
              <a:t>form a higher level </a:t>
            </a:r>
            <a:r>
              <a:rPr lang="en-US" dirty="0"/>
              <a:t>Entity. In generalization, the higher level entity can also, combine with other lower level entities to make further higher level Entity.</a:t>
            </a:r>
          </a:p>
          <a:p>
            <a:pPr>
              <a:buFont typeface="Wingdings" panose="05000000000000000000" pitchFamily="2" charset="2"/>
              <a:buChar char="Ø"/>
            </a:pPr>
            <a:r>
              <a:rPr lang="en-US" dirty="0"/>
              <a:t> It’s more like </a:t>
            </a:r>
            <a:r>
              <a:rPr lang="en-US" sz="2000" b="1" dirty="0">
                <a:solidFill>
                  <a:srgbClr val="FF0000"/>
                </a:solidFill>
              </a:rPr>
              <a:t>Superclass</a:t>
            </a:r>
            <a:r>
              <a:rPr lang="en-US" dirty="0"/>
              <a:t> and </a:t>
            </a:r>
            <a:r>
              <a:rPr lang="en-US" sz="2000" b="1" dirty="0">
                <a:solidFill>
                  <a:srgbClr val="FF0000"/>
                </a:solidFill>
              </a:rPr>
              <a:t>Subclass</a:t>
            </a:r>
            <a:r>
              <a:rPr lang="en-US" dirty="0"/>
              <a:t> system, but the only difference is the approach, which is bottom-up hence, Entities are combined to form a more generalized Entity, in other words Sub-class are combined to form a Superclass.</a:t>
            </a:r>
          </a:p>
        </p:txBody>
      </p:sp>
    </p:spTree>
    <p:extLst>
      <p:ext uri="{BB962C8B-B14F-4D97-AF65-F5344CB8AC3E}">
        <p14:creationId xmlns:p14="http://schemas.microsoft.com/office/powerpoint/2010/main" val="216789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A378-F0BC-42FA-93D6-F4969E985603}"/>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1ED955B7-0705-4F69-BF57-F0BA773C02A6}"/>
              </a:ext>
            </a:extLst>
          </p:cNvPr>
          <p:cNvSpPr>
            <a:spLocks noGrp="1"/>
          </p:cNvSpPr>
          <p:nvPr>
            <p:ph idx="1"/>
          </p:nvPr>
        </p:nvSpPr>
        <p:spPr>
          <a:xfrm>
            <a:off x="1706078" y="2109994"/>
            <a:ext cx="6722634" cy="3555699"/>
          </a:xfrm>
        </p:spPr>
        <p:txBody>
          <a:bodyPr>
            <a:normAutofit/>
          </a:bodyPr>
          <a:lstStyle/>
          <a:p>
            <a:pPr algn="just">
              <a:buFont typeface="Wingdings" panose="05000000000000000000" pitchFamily="2" charset="2"/>
              <a:buChar char="Ø"/>
            </a:pPr>
            <a:r>
              <a:rPr lang="en-US" dirty="0"/>
              <a:t> ER Model: Relationship</a:t>
            </a:r>
          </a:p>
          <a:p>
            <a:pPr algn="just">
              <a:buFont typeface="Wingdings" panose="05000000000000000000" pitchFamily="2" charset="2"/>
              <a:buChar char="Ø"/>
            </a:pPr>
            <a:r>
              <a:rPr lang="en-US" dirty="0"/>
              <a:t>ER Model: Creating ER Diagram</a:t>
            </a:r>
          </a:p>
          <a:p>
            <a:pPr algn="just">
              <a:buFont typeface="Wingdings" panose="05000000000000000000" pitchFamily="2" charset="2"/>
              <a:buChar char="Ø"/>
            </a:pPr>
            <a:r>
              <a:rPr lang="en-US" dirty="0"/>
              <a:t> Components of ER Diagram</a:t>
            </a:r>
          </a:p>
          <a:p>
            <a:pPr algn="just">
              <a:buFont typeface="Wingdings" panose="05000000000000000000" pitchFamily="2" charset="2"/>
              <a:buChar char="Ø"/>
            </a:pPr>
            <a:r>
              <a:rPr lang="en-US" dirty="0"/>
              <a:t> Types of Relationships</a:t>
            </a:r>
          </a:p>
          <a:p>
            <a:pPr algn="just">
              <a:buFont typeface="Wingdings" panose="05000000000000000000" pitchFamily="2" charset="2"/>
              <a:buChar char="Ø"/>
            </a:pPr>
            <a:r>
              <a:rPr lang="en-US" dirty="0"/>
              <a:t> ER Model: Generalization and Specialization.</a:t>
            </a:r>
          </a:p>
        </p:txBody>
      </p:sp>
    </p:spTree>
    <p:extLst>
      <p:ext uri="{BB962C8B-B14F-4D97-AF65-F5344CB8AC3E}">
        <p14:creationId xmlns:p14="http://schemas.microsoft.com/office/powerpoint/2010/main" val="1956830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51A8-C049-4083-BD42-92DD1DED3D64}"/>
              </a:ext>
            </a:extLst>
          </p:cNvPr>
          <p:cNvSpPr>
            <a:spLocks noGrp="1"/>
          </p:cNvSpPr>
          <p:nvPr>
            <p:ph type="title"/>
          </p:nvPr>
        </p:nvSpPr>
        <p:spPr/>
        <p:txBody>
          <a:bodyPr/>
          <a:lstStyle/>
          <a:p>
            <a:r>
              <a:rPr lang="en-US" dirty="0"/>
              <a:t>Generalization: </a:t>
            </a:r>
          </a:p>
        </p:txBody>
      </p:sp>
      <p:pic>
        <p:nvPicPr>
          <p:cNvPr id="9" name="Content Placeholder 8">
            <a:extLst>
              <a:ext uri="{FF2B5EF4-FFF2-40B4-BE49-F238E27FC236}">
                <a16:creationId xmlns:a16="http://schemas.microsoft.com/office/drawing/2014/main" id="{1DE6C18E-CB15-4B40-AA13-B8CE91E026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1737" y="2108200"/>
            <a:ext cx="6768852" cy="3760788"/>
          </a:xfrm>
        </p:spPr>
      </p:pic>
    </p:spTree>
    <p:extLst>
      <p:ext uri="{BB962C8B-B14F-4D97-AF65-F5344CB8AC3E}">
        <p14:creationId xmlns:p14="http://schemas.microsoft.com/office/powerpoint/2010/main" val="3638278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BD80-F8A1-48DC-B375-D92E7F2FD108}"/>
              </a:ext>
            </a:extLst>
          </p:cNvPr>
          <p:cNvSpPr>
            <a:spLocks noGrp="1"/>
          </p:cNvSpPr>
          <p:nvPr>
            <p:ph type="title"/>
          </p:nvPr>
        </p:nvSpPr>
        <p:spPr/>
        <p:txBody>
          <a:bodyPr/>
          <a:lstStyle/>
          <a:p>
            <a:r>
              <a:rPr lang="en-US" dirty="0"/>
              <a:t>Specialization:</a:t>
            </a:r>
          </a:p>
        </p:txBody>
      </p:sp>
      <p:sp>
        <p:nvSpPr>
          <p:cNvPr id="3" name="Content Placeholder 2">
            <a:extLst>
              <a:ext uri="{FF2B5EF4-FFF2-40B4-BE49-F238E27FC236}">
                <a16:creationId xmlns:a16="http://schemas.microsoft.com/office/drawing/2014/main" id="{3E68CAC8-1821-4D5A-9AD1-F8820CB7F198}"/>
              </a:ext>
            </a:extLst>
          </p:cNvPr>
          <p:cNvSpPr>
            <a:spLocks noGrp="1"/>
          </p:cNvSpPr>
          <p:nvPr>
            <p:ph idx="1"/>
          </p:nvPr>
        </p:nvSpPr>
        <p:spPr/>
        <p:txBody>
          <a:bodyPr/>
          <a:lstStyle/>
          <a:p>
            <a:r>
              <a:rPr lang="en-US" dirty="0"/>
              <a:t>Specialization is </a:t>
            </a:r>
            <a:r>
              <a:rPr lang="en-US" sz="2400" b="1" dirty="0">
                <a:solidFill>
                  <a:srgbClr val="FF0000"/>
                </a:solidFill>
              </a:rPr>
              <a:t>opposite to Generalization</a:t>
            </a:r>
            <a:r>
              <a:rPr lang="en-US" dirty="0"/>
              <a:t>. It is a</a:t>
            </a:r>
            <a:r>
              <a:rPr lang="en-US" sz="2400" b="1" dirty="0">
                <a:solidFill>
                  <a:srgbClr val="FF0000"/>
                </a:solidFill>
              </a:rPr>
              <a:t> Top-down </a:t>
            </a:r>
            <a:r>
              <a:rPr lang="en-US" dirty="0"/>
              <a:t>approach in which one higher level Entity can be </a:t>
            </a:r>
            <a:r>
              <a:rPr lang="en-US" sz="2400" b="1" dirty="0">
                <a:solidFill>
                  <a:srgbClr val="FF0000"/>
                </a:solidFill>
              </a:rPr>
              <a:t>broken down </a:t>
            </a:r>
            <a:r>
              <a:rPr lang="en-US" dirty="0"/>
              <a:t>into lower level entity. In Specialization, a higher level entity may not have any lower level entity sets, it’s possible.</a:t>
            </a:r>
          </a:p>
        </p:txBody>
      </p:sp>
    </p:spTree>
    <p:extLst>
      <p:ext uri="{BB962C8B-B14F-4D97-AF65-F5344CB8AC3E}">
        <p14:creationId xmlns:p14="http://schemas.microsoft.com/office/powerpoint/2010/main" val="1401169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51A8-C049-4083-BD42-92DD1DED3D64}"/>
              </a:ext>
            </a:extLst>
          </p:cNvPr>
          <p:cNvSpPr>
            <a:spLocks noGrp="1"/>
          </p:cNvSpPr>
          <p:nvPr>
            <p:ph type="title"/>
          </p:nvPr>
        </p:nvSpPr>
        <p:spPr/>
        <p:txBody>
          <a:bodyPr/>
          <a:lstStyle/>
          <a:p>
            <a:r>
              <a:rPr lang="en-US" dirty="0"/>
              <a:t>Specialization : </a:t>
            </a:r>
          </a:p>
        </p:txBody>
      </p:sp>
      <p:pic>
        <p:nvPicPr>
          <p:cNvPr id="4" name="Content Placeholder 3">
            <a:extLst>
              <a:ext uri="{FF2B5EF4-FFF2-40B4-BE49-F238E27FC236}">
                <a16:creationId xmlns:a16="http://schemas.microsoft.com/office/drawing/2014/main" id="{94139E3D-5FE4-48F6-9CA6-713F5CF0ED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9109" y="2108200"/>
            <a:ext cx="3754108" cy="3760788"/>
          </a:xfrm>
        </p:spPr>
      </p:pic>
    </p:spTree>
    <p:extLst>
      <p:ext uri="{BB962C8B-B14F-4D97-AF65-F5344CB8AC3E}">
        <p14:creationId xmlns:p14="http://schemas.microsoft.com/office/powerpoint/2010/main" val="963625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052E-ABF3-4652-BD87-7CBC507058CC}"/>
              </a:ext>
            </a:extLst>
          </p:cNvPr>
          <p:cNvSpPr>
            <a:spLocks noGrp="1"/>
          </p:cNvSpPr>
          <p:nvPr>
            <p:ph type="title"/>
          </p:nvPr>
        </p:nvSpPr>
        <p:spPr/>
        <p:txBody>
          <a:bodyPr/>
          <a:lstStyle/>
          <a:p>
            <a:r>
              <a:rPr lang="en-US" dirty="0"/>
              <a:t>Aggregation:</a:t>
            </a:r>
          </a:p>
        </p:txBody>
      </p:sp>
      <p:sp>
        <p:nvSpPr>
          <p:cNvPr id="3" name="Content Placeholder 2">
            <a:extLst>
              <a:ext uri="{FF2B5EF4-FFF2-40B4-BE49-F238E27FC236}">
                <a16:creationId xmlns:a16="http://schemas.microsoft.com/office/drawing/2014/main" id="{4F942CA4-3237-43DC-8D8D-F4328672B700}"/>
              </a:ext>
            </a:extLst>
          </p:cNvPr>
          <p:cNvSpPr>
            <a:spLocks noGrp="1"/>
          </p:cNvSpPr>
          <p:nvPr>
            <p:ph idx="1"/>
          </p:nvPr>
        </p:nvSpPr>
        <p:spPr/>
        <p:txBody>
          <a:bodyPr/>
          <a:lstStyle/>
          <a:p>
            <a:pPr>
              <a:buFont typeface="Wingdings" panose="05000000000000000000" pitchFamily="2" charset="2"/>
              <a:buChar char="Ø"/>
            </a:pPr>
            <a:r>
              <a:rPr lang="en-US" dirty="0"/>
              <a:t> Aggregation is process when relation between two entities is treated as a </a:t>
            </a:r>
            <a:r>
              <a:rPr lang="en-US" sz="2400" b="1" dirty="0">
                <a:solidFill>
                  <a:srgbClr val="FF0000"/>
                </a:solidFill>
              </a:rPr>
              <a:t>Single Entity</a:t>
            </a:r>
            <a:r>
              <a:rPr lang="en-US" dirty="0"/>
              <a:t>.</a:t>
            </a:r>
          </a:p>
          <a:p>
            <a:pPr>
              <a:buFont typeface="Wingdings" panose="05000000000000000000" pitchFamily="2" charset="2"/>
              <a:buChar char="Ø"/>
            </a:pPr>
            <a:r>
              <a:rPr lang="en-US" dirty="0"/>
              <a:t> The Relationship between center and courses together, is acting as an Entity, which is in relationship with another Entity </a:t>
            </a:r>
            <a:r>
              <a:rPr lang="en-US" b="1" dirty="0">
                <a:solidFill>
                  <a:srgbClr val="FF0000"/>
                </a:solidFill>
              </a:rPr>
              <a:t>Visitor</a:t>
            </a:r>
            <a:r>
              <a:rPr lang="en-US" dirty="0"/>
              <a:t>.</a:t>
            </a:r>
          </a:p>
        </p:txBody>
      </p:sp>
    </p:spTree>
    <p:extLst>
      <p:ext uri="{BB962C8B-B14F-4D97-AF65-F5344CB8AC3E}">
        <p14:creationId xmlns:p14="http://schemas.microsoft.com/office/powerpoint/2010/main" val="1488093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51A8-C049-4083-BD42-92DD1DED3D64}"/>
              </a:ext>
            </a:extLst>
          </p:cNvPr>
          <p:cNvSpPr>
            <a:spLocks noGrp="1"/>
          </p:cNvSpPr>
          <p:nvPr>
            <p:ph type="title"/>
          </p:nvPr>
        </p:nvSpPr>
        <p:spPr/>
        <p:txBody>
          <a:bodyPr/>
          <a:lstStyle/>
          <a:p>
            <a:r>
              <a:rPr lang="en-US" dirty="0"/>
              <a:t>Aggregation : </a:t>
            </a:r>
          </a:p>
        </p:txBody>
      </p:sp>
      <p:pic>
        <p:nvPicPr>
          <p:cNvPr id="7" name="Content Placeholder 6">
            <a:extLst>
              <a:ext uri="{FF2B5EF4-FFF2-40B4-BE49-F238E27FC236}">
                <a16:creationId xmlns:a16="http://schemas.microsoft.com/office/drawing/2014/main" id="{6A8E2A22-8128-4D32-B9F1-31F4EDB3F2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8147" y="2018552"/>
            <a:ext cx="4925945" cy="4263802"/>
          </a:xfrm>
        </p:spPr>
      </p:pic>
    </p:spTree>
    <p:extLst>
      <p:ext uri="{BB962C8B-B14F-4D97-AF65-F5344CB8AC3E}">
        <p14:creationId xmlns:p14="http://schemas.microsoft.com/office/powerpoint/2010/main" val="3760308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4000" i="1" dirty="0">
                <a:solidFill>
                  <a:srgbClr val="FFFFFF"/>
                </a:solidFill>
              </a:rPr>
              <a:t>The ledger, is distributed database - it's called a Blockchain - is held in the cloud by all the parties involved. It can't be broken by any of them. It's cryptographically too strong. You would have to compromise the entire network to take over Bitcoin.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Naval </a:t>
            </a:r>
            <a:r>
              <a:rPr lang="en-US" dirty="0" err="1">
                <a:solidFill>
                  <a:srgbClr val="FFFFFF"/>
                </a:solidFill>
              </a:rPr>
              <a:t>Ravikant</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857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sz="6600" dirty="0"/>
              <a:t>ER Model: Relationship</a:t>
            </a:r>
            <a:endParaRPr lang="en-US" dirty="0"/>
          </a:p>
        </p:txBody>
      </p:sp>
    </p:spTree>
    <p:extLst>
      <p:ext uri="{BB962C8B-B14F-4D97-AF65-F5344CB8AC3E}">
        <p14:creationId xmlns:p14="http://schemas.microsoft.com/office/powerpoint/2010/main" val="341690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DBFF-A924-42D5-A2D3-DA2077FE8A38}"/>
              </a:ext>
            </a:extLst>
          </p:cNvPr>
          <p:cNvSpPr>
            <a:spLocks noGrp="1"/>
          </p:cNvSpPr>
          <p:nvPr>
            <p:ph type="title"/>
          </p:nvPr>
        </p:nvSpPr>
        <p:spPr/>
        <p:txBody>
          <a:bodyPr/>
          <a:lstStyle/>
          <a:p>
            <a:r>
              <a:rPr lang="en-US" dirty="0"/>
              <a:t> </a:t>
            </a:r>
            <a:r>
              <a:rPr lang="en-US" sz="4800" dirty="0"/>
              <a:t>ER Model: Relationship</a:t>
            </a:r>
            <a:endParaRPr lang="en-US" dirty="0"/>
          </a:p>
        </p:txBody>
      </p:sp>
      <p:sp>
        <p:nvSpPr>
          <p:cNvPr id="3" name="Content Placeholder 2">
            <a:extLst>
              <a:ext uri="{FF2B5EF4-FFF2-40B4-BE49-F238E27FC236}">
                <a16:creationId xmlns:a16="http://schemas.microsoft.com/office/drawing/2014/main" id="{1507D1A3-2813-4796-B76E-752B9F3DB474}"/>
              </a:ext>
            </a:extLst>
          </p:cNvPr>
          <p:cNvSpPr>
            <a:spLocks noGrp="1"/>
          </p:cNvSpPr>
          <p:nvPr>
            <p:ph idx="1"/>
          </p:nvPr>
        </p:nvSpPr>
        <p:spPr/>
        <p:txBody>
          <a:bodyPr/>
          <a:lstStyle/>
          <a:p>
            <a:pPr>
              <a:buFont typeface="Wingdings" panose="05000000000000000000" pitchFamily="2" charset="2"/>
              <a:buChar char="Ø"/>
            </a:pPr>
            <a:r>
              <a:rPr lang="en-US" dirty="0"/>
              <a:t> When an </a:t>
            </a:r>
            <a:r>
              <a:rPr lang="en-US" sz="2400" b="1" dirty="0">
                <a:solidFill>
                  <a:srgbClr val="FF0000"/>
                </a:solidFill>
              </a:rPr>
              <a:t>Entity is related to another Entity</a:t>
            </a:r>
            <a:r>
              <a:rPr lang="en-US" dirty="0"/>
              <a:t>, they are said to have a relationships.          </a:t>
            </a:r>
            <a:r>
              <a:rPr lang="en-US" u="sng" dirty="0">
                <a:solidFill>
                  <a:srgbClr val="FF0000"/>
                </a:solidFill>
              </a:rPr>
              <a:t>For Example</a:t>
            </a:r>
            <a:r>
              <a:rPr lang="en-US" dirty="0"/>
              <a:t>: A class is related to student entity, because students study is a classes, hence this is a relationship.</a:t>
            </a:r>
          </a:p>
          <a:p>
            <a:pPr>
              <a:buFont typeface="Wingdings" panose="05000000000000000000" pitchFamily="2" charset="2"/>
              <a:buChar char="Ø"/>
            </a:pPr>
            <a:r>
              <a:rPr lang="en-US" dirty="0"/>
              <a:t> Depending upon the </a:t>
            </a:r>
            <a:r>
              <a:rPr lang="en-US" sz="2400" b="1" dirty="0">
                <a:solidFill>
                  <a:srgbClr val="FF0000"/>
                </a:solidFill>
              </a:rPr>
              <a:t>number of entities </a:t>
            </a:r>
            <a:r>
              <a:rPr lang="en-US" dirty="0"/>
              <a:t>involved, a Degree is assigned to relationships. </a:t>
            </a:r>
            <a:r>
              <a:rPr lang="en-US" u="sng" dirty="0">
                <a:solidFill>
                  <a:srgbClr val="FF0000"/>
                </a:solidFill>
              </a:rPr>
              <a:t>For Example</a:t>
            </a:r>
            <a:r>
              <a:rPr lang="en-US" dirty="0"/>
              <a:t>: if </a:t>
            </a:r>
            <a:r>
              <a:rPr lang="en-US" dirty="0">
                <a:solidFill>
                  <a:srgbClr val="FF0000"/>
                </a:solidFill>
              </a:rPr>
              <a:t>2 Entities </a:t>
            </a:r>
            <a:r>
              <a:rPr lang="en-US" dirty="0"/>
              <a:t>are involved, it is said to be </a:t>
            </a:r>
            <a:r>
              <a:rPr lang="en-US" sz="2400" b="1" dirty="0">
                <a:solidFill>
                  <a:srgbClr val="FF0000"/>
                </a:solidFill>
              </a:rPr>
              <a:t>Binary Relationship</a:t>
            </a:r>
            <a:r>
              <a:rPr lang="en-US" dirty="0"/>
              <a:t>, if </a:t>
            </a:r>
            <a:r>
              <a:rPr lang="en-US" dirty="0">
                <a:solidFill>
                  <a:srgbClr val="FF0000"/>
                </a:solidFill>
              </a:rPr>
              <a:t>3 Entities </a:t>
            </a:r>
            <a:r>
              <a:rPr lang="en-US" dirty="0"/>
              <a:t>are involved, it’s said to be </a:t>
            </a:r>
            <a:r>
              <a:rPr lang="en-US" sz="2400" b="1" dirty="0">
                <a:solidFill>
                  <a:srgbClr val="FF0000"/>
                </a:solidFill>
              </a:rPr>
              <a:t>Ternary relationship </a:t>
            </a:r>
            <a:r>
              <a:rPr lang="en-US" dirty="0"/>
              <a:t>and so on.</a:t>
            </a:r>
          </a:p>
        </p:txBody>
      </p:sp>
    </p:spTree>
    <p:extLst>
      <p:ext uri="{BB962C8B-B14F-4D97-AF65-F5344CB8AC3E}">
        <p14:creationId xmlns:p14="http://schemas.microsoft.com/office/powerpoint/2010/main" val="1602975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sz="6600" dirty="0"/>
              <a:t>Creating ER Diagram</a:t>
            </a:r>
            <a:endParaRPr lang="en-US" dirty="0"/>
          </a:p>
        </p:txBody>
      </p:sp>
    </p:spTree>
    <p:extLst>
      <p:ext uri="{BB962C8B-B14F-4D97-AF65-F5344CB8AC3E}">
        <p14:creationId xmlns:p14="http://schemas.microsoft.com/office/powerpoint/2010/main" val="283049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0C8-BC28-49EC-99EB-074545D1547C}"/>
              </a:ext>
            </a:extLst>
          </p:cNvPr>
          <p:cNvSpPr>
            <a:spLocks noGrp="1"/>
          </p:cNvSpPr>
          <p:nvPr>
            <p:ph type="title"/>
          </p:nvPr>
        </p:nvSpPr>
        <p:spPr/>
        <p:txBody>
          <a:bodyPr/>
          <a:lstStyle/>
          <a:p>
            <a:r>
              <a:rPr lang="en-US" sz="4800" dirty="0"/>
              <a:t>ER Model: Creating ER Diagram</a:t>
            </a:r>
            <a:endParaRPr lang="en-US" dirty="0"/>
          </a:p>
        </p:txBody>
      </p:sp>
      <p:sp>
        <p:nvSpPr>
          <p:cNvPr id="3" name="Content Placeholder 2">
            <a:extLst>
              <a:ext uri="{FF2B5EF4-FFF2-40B4-BE49-F238E27FC236}">
                <a16:creationId xmlns:a16="http://schemas.microsoft.com/office/drawing/2014/main" id="{2DF66CEC-B001-4A92-A9B4-1ADAA71EB832}"/>
              </a:ext>
            </a:extLst>
          </p:cNvPr>
          <p:cNvSpPr>
            <a:spLocks noGrp="1"/>
          </p:cNvSpPr>
          <p:nvPr>
            <p:ph idx="1"/>
          </p:nvPr>
        </p:nvSpPr>
        <p:spPr/>
        <p:txBody>
          <a:bodyPr/>
          <a:lstStyle/>
          <a:p>
            <a:pPr marL="0" indent="0">
              <a:buNone/>
            </a:pPr>
            <a:r>
              <a:rPr lang="en-US" dirty="0"/>
              <a:t> </a:t>
            </a:r>
            <a:r>
              <a:rPr lang="en-US" sz="2000" dirty="0"/>
              <a:t>ER diagram is </a:t>
            </a:r>
            <a:r>
              <a:rPr lang="en-US" sz="2800" b="1" dirty="0">
                <a:solidFill>
                  <a:srgbClr val="FF0000"/>
                </a:solidFill>
              </a:rPr>
              <a:t>visual representation </a:t>
            </a:r>
            <a:r>
              <a:rPr lang="en-US" sz="2000" dirty="0"/>
              <a:t>of data that describes how data is </a:t>
            </a:r>
            <a:r>
              <a:rPr lang="en-US" sz="2800" b="1" dirty="0">
                <a:solidFill>
                  <a:srgbClr val="FF0000"/>
                </a:solidFill>
              </a:rPr>
              <a:t>related</a:t>
            </a:r>
            <a:r>
              <a:rPr lang="en-US" sz="2000" dirty="0"/>
              <a:t> to each other. In ER Model, we disintegrate Data into entities, attributes and setup relationships between entities, all this can be represented usually using ER Diagram. </a:t>
            </a:r>
            <a:r>
              <a:rPr lang="en-US" dirty="0">
                <a:solidFill>
                  <a:srgbClr val="FF0000"/>
                </a:solidFill>
              </a:rPr>
              <a:t>For Example</a:t>
            </a:r>
            <a:r>
              <a:rPr lang="en-US" dirty="0"/>
              <a:t>: anyone can see and understand what the diagram wants to convey.</a:t>
            </a:r>
          </a:p>
        </p:txBody>
      </p:sp>
    </p:spTree>
    <p:extLst>
      <p:ext uri="{BB962C8B-B14F-4D97-AF65-F5344CB8AC3E}">
        <p14:creationId xmlns:p14="http://schemas.microsoft.com/office/powerpoint/2010/main" val="420926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sz="6600" dirty="0"/>
              <a:t>Components of ER Diagram</a:t>
            </a:r>
            <a:endParaRPr lang="en-US" dirty="0"/>
          </a:p>
        </p:txBody>
      </p:sp>
    </p:spTree>
    <p:extLst>
      <p:ext uri="{BB962C8B-B14F-4D97-AF65-F5344CB8AC3E}">
        <p14:creationId xmlns:p14="http://schemas.microsoft.com/office/powerpoint/2010/main" val="396761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0C8-BC28-49EC-99EB-074545D1547C}"/>
              </a:ext>
            </a:extLst>
          </p:cNvPr>
          <p:cNvSpPr>
            <a:spLocks noGrp="1"/>
          </p:cNvSpPr>
          <p:nvPr>
            <p:ph type="title"/>
          </p:nvPr>
        </p:nvSpPr>
        <p:spPr/>
        <p:txBody>
          <a:bodyPr/>
          <a:lstStyle/>
          <a:p>
            <a:r>
              <a:rPr lang="en-US" sz="4800" dirty="0"/>
              <a:t>Components of ER Diagram:</a:t>
            </a:r>
            <a:endParaRPr lang="en-US" dirty="0"/>
          </a:p>
        </p:txBody>
      </p:sp>
      <p:sp>
        <p:nvSpPr>
          <p:cNvPr id="3" name="Content Placeholder 2">
            <a:extLst>
              <a:ext uri="{FF2B5EF4-FFF2-40B4-BE49-F238E27FC236}">
                <a16:creationId xmlns:a16="http://schemas.microsoft.com/office/drawing/2014/main" id="{2DF66CEC-B001-4A92-A9B4-1ADAA71EB832}"/>
              </a:ext>
            </a:extLst>
          </p:cNvPr>
          <p:cNvSpPr>
            <a:spLocks noGrp="1"/>
          </p:cNvSpPr>
          <p:nvPr>
            <p:ph idx="1"/>
          </p:nvPr>
        </p:nvSpPr>
        <p:spPr>
          <a:xfrm>
            <a:off x="1109831" y="2108201"/>
            <a:ext cx="10058400" cy="3760891"/>
          </a:xfrm>
        </p:spPr>
        <p:txBody>
          <a:bodyPr/>
          <a:lstStyle/>
          <a:p>
            <a:pPr marL="0" indent="0">
              <a:buNone/>
            </a:pPr>
            <a:r>
              <a:rPr lang="en-US" dirty="0"/>
              <a:t> Entity, Attributes relationships etc. form the components of ER Diagram and there are defined </a:t>
            </a:r>
            <a:r>
              <a:rPr lang="en-US" sz="2800" b="1" dirty="0">
                <a:solidFill>
                  <a:srgbClr val="FF0000"/>
                </a:solidFill>
              </a:rPr>
              <a:t>symbols and shapes </a:t>
            </a:r>
            <a:r>
              <a:rPr lang="en-US" dirty="0"/>
              <a:t>to represent each one of them.</a:t>
            </a:r>
          </a:p>
        </p:txBody>
      </p:sp>
    </p:spTree>
    <p:extLst>
      <p:ext uri="{BB962C8B-B14F-4D97-AF65-F5344CB8AC3E}">
        <p14:creationId xmlns:p14="http://schemas.microsoft.com/office/powerpoint/2010/main" val="209506615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986</Words>
  <Application>Microsoft Office PowerPoint</Application>
  <PresentationFormat>Widescreen</PresentationFormat>
  <Paragraphs>91</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Bookman Old Style</vt:lpstr>
      <vt:lpstr>Calibri</vt:lpstr>
      <vt:lpstr>Franklin Gothic Book</vt:lpstr>
      <vt:lpstr>Wingdings</vt:lpstr>
      <vt:lpstr>1_RetrospectVTI</vt:lpstr>
      <vt:lpstr>DATABASE(lecture-4)</vt:lpstr>
      <vt:lpstr>Revision:</vt:lpstr>
      <vt:lpstr>Content:</vt:lpstr>
      <vt:lpstr>ER Model: Relationship</vt:lpstr>
      <vt:lpstr> ER Model: Relationship</vt:lpstr>
      <vt:lpstr>Creating ER Diagram</vt:lpstr>
      <vt:lpstr>ER Model: Creating ER Diagram</vt:lpstr>
      <vt:lpstr>Components of ER Diagram</vt:lpstr>
      <vt:lpstr>Components of ER Diagram:</vt:lpstr>
      <vt:lpstr>Diagram shapes:</vt:lpstr>
      <vt:lpstr>Entity:</vt:lpstr>
      <vt:lpstr>Relationships between Entities:</vt:lpstr>
      <vt:lpstr>Attributes for any Entity:</vt:lpstr>
      <vt:lpstr>Weak Entity:</vt:lpstr>
      <vt:lpstr>Derived Attributes for any Entity:</vt:lpstr>
      <vt:lpstr>Multi-valued Attributes for any Entity:</vt:lpstr>
      <vt:lpstr>Composite Attributes:</vt:lpstr>
      <vt:lpstr>ER Model: Relationship</vt:lpstr>
      <vt:lpstr>Relationship:</vt:lpstr>
      <vt:lpstr>Relationship</vt:lpstr>
      <vt:lpstr>One to One Relationship:</vt:lpstr>
      <vt:lpstr>One to Many Relationship:</vt:lpstr>
      <vt:lpstr>Many to One Relationship:</vt:lpstr>
      <vt:lpstr>Many to Many Relationship:</vt:lpstr>
      <vt:lpstr>Recursive Relationship:</vt:lpstr>
      <vt:lpstr>Ternary Relationship:</vt:lpstr>
      <vt:lpstr>Generalization and Specialization:</vt:lpstr>
      <vt:lpstr>Generalization and Specialization:</vt:lpstr>
      <vt:lpstr>Generalization: </vt:lpstr>
      <vt:lpstr>Generalization: </vt:lpstr>
      <vt:lpstr>Specialization:</vt:lpstr>
      <vt:lpstr>Specialization : </vt:lpstr>
      <vt:lpstr>Aggregation:</vt:lpstr>
      <vt:lpstr>Aggregation : </vt:lpstr>
      <vt:lpstr>The ledger, is distributed database - it's called a Blockchain - is held in the cloud by all the parties involved. It can't be broken by any of them. It's cryptographically too strong. You would have to compromise the entire network to take over Bitcoin.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2022-08-21T02:55:48Z</dcterms:created>
  <dcterms:modified xsi:type="dcterms:W3CDTF">2022-09-04T02:21:14Z</dcterms:modified>
</cp:coreProperties>
</file>