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0" r:id="rId3"/>
    <p:sldId id="261" r:id="rId4"/>
    <p:sldId id="262" r:id="rId5"/>
    <p:sldId id="263" r:id="rId6"/>
    <p:sldId id="265" r:id="rId7"/>
    <p:sldId id="264" r:id="rId8"/>
    <p:sldId id="266" r:id="rId9"/>
    <p:sldId id="267" r:id="rId10"/>
    <p:sldId id="268" r:id="rId11"/>
    <p:sldId id="269" r:id="rId12"/>
    <p:sldId id="270" r:id="rId13"/>
    <p:sldId id="272" r:id="rId14"/>
    <p:sldId id="273" r:id="rId15"/>
    <p:sldId id="258"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Database</a:t>
            </a:r>
            <a:r>
              <a:rPr lang="en-US" sz="1800">
                <a:solidFill>
                  <a:srgbClr val="FF0000"/>
                </a:solidFill>
              </a:rPr>
              <a:t>(lecture-5)</a:t>
            </a:r>
            <a:endParaRPr lang="en-US" sz="8000" dirty="0">
              <a:solidFill>
                <a:srgbClr val="FF0000"/>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Faris Hassan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80A-FB5A-4E4C-8E44-6973B6C49BBB}"/>
              </a:ext>
            </a:extLst>
          </p:cNvPr>
          <p:cNvSpPr>
            <a:spLocks noGrp="1"/>
          </p:cNvSpPr>
          <p:nvPr>
            <p:ph type="title"/>
          </p:nvPr>
        </p:nvSpPr>
        <p:spPr/>
        <p:txBody>
          <a:bodyPr/>
          <a:lstStyle/>
          <a:p>
            <a:r>
              <a:rPr lang="en-US" dirty="0"/>
              <a:t>Transaction Control Language: </a:t>
            </a:r>
            <a:r>
              <a:rPr lang="en-US" sz="2400" dirty="0">
                <a:solidFill>
                  <a:srgbClr val="FF0000"/>
                </a:solidFill>
              </a:rPr>
              <a:t>(TCL)</a:t>
            </a:r>
            <a:endParaRPr lang="en-US" dirty="0">
              <a:solidFill>
                <a:srgbClr val="FF0000"/>
              </a:solidFill>
            </a:endParaRPr>
          </a:p>
        </p:txBody>
      </p:sp>
      <p:sp>
        <p:nvSpPr>
          <p:cNvPr id="3" name="Content Placeholder 2">
            <a:extLst>
              <a:ext uri="{FF2B5EF4-FFF2-40B4-BE49-F238E27FC236}">
                <a16:creationId xmlns:a16="http://schemas.microsoft.com/office/drawing/2014/main" id="{BE6B01E7-EB8B-48A5-A3C2-FB6FAF3209D8}"/>
              </a:ext>
            </a:extLst>
          </p:cNvPr>
          <p:cNvSpPr>
            <a:spLocks noGrp="1"/>
          </p:cNvSpPr>
          <p:nvPr>
            <p:ph idx="1"/>
          </p:nvPr>
        </p:nvSpPr>
        <p:spPr/>
        <p:txBody>
          <a:bodyPr/>
          <a:lstStyle/>
          <a:p>
            <a:r>
              <a:rPr lang="en-US" dirty="0"/>
              <a:t>These Commands are to keep a check on other commands and their </a:t>
            </a:r>
            <a:r>
              <a:rPr lang="en-US" b="1" dirty="0">
                <a:solidFill>
                  <a:srgbClr val="FF0000"/>
                </a:solidFill>
              </a:rPr>
              <a:t>affects</a:t>
            </a:r>
            <a:r>
              <a:rPr lang="en-US" dirty="0"/>
              <a:t> on the database.</a:t>
            </a:r>
          </a:p>
          <a:p>
            <a:r>
              <a:rPr lang="en-US" dirty="0"/>
              <a:t>These Commands can </a:t>
            </a:r>
            <a:r>
              <a:rPr lang="en-US" b="1" dirty="0">
                <a:solidFill>
                  <a:srgbClr val="FF0000"/>
                </a:solidFill>
              </a:rPr>
              <a:t>annul changes </a:t>
            </a:r>
            <a:r>
              <a:rPr lang="en-US" dirty="0"/>
              <a:t>made by other commands by rolling the data back to it’s original state. It can also make any temporary change permanent.</a:t>
            </a:r>
          </a:p>
        </p:txBody>
      </p:sp>
      <p:graphicFrame>
        <p:nvGraphicFramePr>
          <p:cNvPr id="4" name="Table 5">
            <a:extLst>
              <a:ext uri="{FF2B5EF4-FFF2-40B4-BE49-F238E27FC236}">
                <a16:creationId xmlns:a16="http://schemas.microsoft.com/office/drawing/2014/main" id="{E47EC478-FBCD-4B10-9AE2-E64507A5F169}"/>
              </a:ext>
            </a:extLst>
          </p:cNvPr>
          <p:cNvGraphicFramePr>
            <a:graphicFrameLocks noGrp="1"/>
          </p:cNvGraphicFramePr>
          <p:nvPr>
            <p:extLst>
              <p:ext uri="{D42A27DB-BD31-4B8C-83A1-F6EECF244321}">
                <p14:modId xmlns:p14="http://schemas.microsoft.com/office/powerpoint/2010/main" val="3660803599"/>
              </p:ext>
            </p:extLst>
          </p:nvPr>
        </p:nvGraphicFramePr>
        <p:xfrm>
          <a:off x="1919045" y="3859204"/>
          <a:ext cx="8533802" cy="1627196"/>
        </p:xfrm>
        <a:graphic>
          <a:graphicData uri="http://schemas.openxmlformats.org/drawingml/2006/table">
            <a:tbl>
              <a:tblPr firstRow="1" bandRow="1">
                <a:tableStyleId>{073A0DAA-6AF3-43AB-8588-CEC1D06C72B9}</a:tableStyleId>
              </a:tblPr>
              <a:tblGrid>
                <a:gridCol w="4266901">
                  <a:extLst>
                    <a:ext uri="{9D8B030D-6E8A-4147-A177-3AD203B41FA5}">
                      <a16:colId xmlns:a16="http://schemas.microsoft.com/office/drawing/2014/main" val="1349942386"/>
                    </a:ext>
                  </a:extLst>
                </a:gridCol>
                <a:gridCol w="4266901">
                  <a:extLst>
                    <a:ext uri="{9D8B030D-6E8A-4147-A177-3AD203B41FA5}">
                      <a16:colId xmlns:a16="http://schemas.microsoft.com/office/drawing/2014/main" val="2423289904"/>
                    </a:ext>
                  </a:extLst>
                </a:gridCol>
              </a:tblGrid>
              <a:tr h="406799">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3259914051"/>
                  </a:ext>
                </a:extLst>
              </a:tr>
              <a:tr h="406799">
                <a:tc>
                  <a:txBody>
                    <a:bodyPr/>
                    <a:lstStyle/>
                    <a:p>
                      <a:r>
                        <a:rPr lang="en-US" dirty="0"/>
                        <a:t>commit</a:t>
                      </a:r>
                    </a:p>
                  </a:txBody>
                  <a:tcPr/>
                </a:tc>
                <a:tc>
                  <a:txBody>
                    <a:bodyPr/>
                    <a:lstStyle/>
                    <a:p>
                      <a:r>
                        <a:rPr lang="en-US" dirty="0"/>
                        <a:t>To permanently save</a:t>
                      </a:r>
                    </a:p>
                  </a:txBody>
                  <a:tcPr/>
                </a:tc>
                <a:extLst>
                  <a:ext uri="{0D108BD9-81ED-4DB2-BD59-A6C34878D82A}">
                    <a16:rowId xmlns:a16="http://schemas.microsoft.com/office/drawing/2014/main" val="4244646302"/>
                  </a:ext>
                </a:extLst>
              </a:tr>
              <a:tr h="406799">
                <a:tc>
                  <a:txBody>
                    <a:bodyPr/>
                    <a:lstStyle/>
                    <a:p>
                      <a:r>
                        <a:rPr lang="en-US" dirty="0"/>
                        <a:t>Roll back</a:t>
                      </a:r>
                    </a:p>
                  </a:txBody>
                  <a:tcPr/>
                </a:tc>
                <a:tc>
                  <a:txBody>
                    <a:bodyPr/>
                    <a:lstStyle/>
                    <a:p>
                      <a:r>
                        <a:rPr lang="en-US" dirty="0"/>
                        <a:t>To undo change</a:t>
                      </a:r>
                    </a:p>
                  </a:txBody>
                  <a:tcPr/>
                </a:tc>
                <a:extLst>
                  <a:ext uri="{0D108BD9-81ED-4DB2-BD59-A6C34878D82A}">
                    <a16:rowId xmlns:a16="http://schemas.microsoft.com/office/drawing/2014/main" val="4107104709"/>
                  </a:ext>
                </a:extLst>
              </a:tr>
              <a:tr h="406799">
                <a:tc>
                  <a:txBody>
                    <a:bodyPr/>
                    <a:lstStyle/>
                    <a:p>
                      <a:r>
                        <a:rPr lang="en-US" dirty="0"/>
                        <a:t>Save point</a:t>
                      </a:r>
                    </a:p>
                  </a:txBody>
                  <a:tcPr/>
                </a:tc>
                <a:tc>
                  <a:txBody>
                    <a:bodyPr/>
                    <a:lstStyle/>
                    <a:p>
                      <a:r>
                        <a:rPr lang="en-US" dirty="0"/>
                        <a:t>To save temporarily</a:t>
                      </a:r>
                    </a:p>
                  </a:txBody>
                  <a:tcPr/>
                </a:tc>
                <a:extLst>
                  <a:ext uri="{0D108BD9-81ED-4DB2-BD59-A6C34878D82A}">
                    <a16:rowId xmlns:a16="http://schemas.microsoft.com/office/drawing/2014/main" val="1767722935"/>
                  </a:ext>
                </a:extLst>
              </a:tr>
            </a:tbl>
          </a:graphicData>
        </a:graphic>
      </p:graphicFrame>
    </p:spTree>
    <p:extLst>
      <p:ext uri="{BB962C8B-B14F-4D97-AF65-F5344CB8AC3E}">
        <p14:creationId xmlns:p14="http://schemas.microsoft.com/office/powerpoint/2010/main" val="422651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80A-FB5A-4E4C-8E44-6973B6C49BBB}"/>
              </a:ext>
            </a:extLst>
          </p:cNvPr>
          <p:cNvSpPr>
            <a:spLocks noGrp="1"/>
          </p:cNvSpPr>
          <p:nvPr>
            <p:ph type="title"/>
          </p:nvPr>
        </p:nvSpPr>
        <p:spPr/>
        <p:txBody>
          <a:bodyPr/>
          <a:lstStyle/>
          <a:p>
            <a:r>
              <a:rPr lang="en-US" dirty="0"/>
              <a:t>Data Control Language: </a:t>
            </a:r>
            <a:r>
              <a:rPr lang="en-US" sz="2400" dirty="0">
                <a:solidFill>
                  <a:srgbClr val="FF0000"/>
                </a:solidFill>
              </a:rPr>
              <a:t>(DCL)</a:t>
            </a:r>
            <a:endParaRPr lang="en-US" dirty="0">
              <a:solidFill>
                <a:srgbClr val="FF0000"/>
              </a:solidFill>
            </a:endParaRPr>
          </a:p>
        </p:txBody>
      </p:sp>
      <p:sp>
        <p:nvSpPr>
          <p:cNvPr id="3" name="Content Placeholder 2">
            <a:extLst>
              <a:ext uri="{FF2B5EF4-FFF2-40B4-BE49-F238E27FC236}">
                <a16:creationId xmlns:a16="http://schemas.microsoft.com/office/drawing/2014/main" id="{BE6B01E7-EB8B-48A5-A3C2-FB6FAF3209D8}"/>
              </a:ext>
            </a:extLst>
          </p:cNvPr>
          <p:cNvSpPr>
            <a:spLocks noGrp="1"/>
          </p:cNvSpPr>
          <p:nvPr>
            <p:ph idx="1"/>
          </p:nvPr>
        </p:nvSpPr>
        <p:spPr/>
        <p:txBody>
          <a:bodyPr/>
          <a:lstStyle/>
          <a:p>
            <a:r>
              <a:rPr lang="en-US" dirty="0"/>
              <a:t>Data control language are the commands to grant and take back authority from any database user.</a:t>
            </a:r>
          </a:p>
        </p:txBody>
      </p:sp>
      <p:graphicFrame>
        <p:nvGraphicFramePr>
          <p:cNvPr id="4" name="Table 5">
            <a:extLst>
              <a:ext uri="{FF2B5EF4-FFF2-40B4-BE49-F238E27FC236}">
                <a16:creationId xmlns:a16="http://schemas.microsoft.com/office/drawing/2014/main" id="{E47EC478-FBCD-4B10-9AE2-E64507A5F169}"/>
              </a:ext>
            </a:extLst>
          </p:cNvPr>
          <p:cNvGraphicFramePr>
            <a:graphicFrameLocks noGrp="1"/>
          </p:cNvGraphicFramePr>
          <p:nvPr>
            <p:extLst>
              <p:ext uri="{D42A27DB-BD31-4B8C-83A1-F6EECF244321}">
                <p14:modId xmlns:p14="http://schemas.microsoft.com/office/powerpoint/2010/main" val="2837295415"/>
              </p:ext>
            </p:extLst>
          </p:nvPr>
        </p:nvGraphicFramePr>
        <p:xfrm>
          <a:off x="1408056" y="3500617"/>
          <a:ext cx="8417262" cy="1609266"/>
        </p:xfrm>
        <a:graphic>
          <a:graphicData uri="http://schemas.openxmlformats.org/drawingml/2006/table">
            <a:tbl>
              <a:tblPr firstRow="1" bandRow="1">
                <a:tableStyleId>{073A0DAA-6AF3-43AB-8588-CEC1D06C72B9}</a:tableStyleId>
              </a:tblPr>
              <a:tblGrid>
                <a:gridCol w="4208631">
                  <a:extLst>
                    <a:ext uri="{9D8B030D-6E8A-4147-A177-3AD203B41FA5}">
                      <a16:colId xmlns:a16="http://schemas.microsoft.com/office/drawing/2014/main" val="1349942386"/>
                    </a:ext>
                  </a:extLst>
                </a:gridCol>
                <a:gridCol w="4208631">
                  <a:extLst>
                    <a:ext uri="{9D8B030D-6E8A-4147-A177-3AD203B41FA5}">
                      <a16:colId xmlns:a16="http://schemas.microsoft.com/office/drawing/2014/main" val="2423289904"/>
                    </a:ext>
                  </a:extLst>
                </a:gridCol>
              </a:tblGrid>
              <a:tr h="536422">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3259914051"/>
                  </a:ext>
                </a:extLst>
              </a:tr>
              <a:tr h="536422">
                <a:tc>
                  <a:txBody>
                    <a:bodyPr/>
                    <a:lstStyle/>
                    <a:p>
                      <a:r>
                        <a:rPr lang="en-US" dirty="0"/>
                        <a:t>Grant</a:t>
                      </a:r>
                    </a:p>
                  </a:txBody>
                  <a:tcPr/>
                </a:tc>
                <a:tc>
                  <a:txBody>
                    <a:bodyPr/>
                    <a:lstStyle/>
                    <a:p>
                      <a:r>
                        <a:rPr lang="en-US" dirty="0"/>
                        <a:t>Grant permission of right</a:t>
                      </a:r>
                    </a:p>
                  </a:txBody>
                  <a:tcPr/>
                </a:tc>
                <a:extLst>
                  <a:ext uri="{0D108BD9-81ED-4DB2-BD59-A6C34878D82A}">
                    <a16:rowId xmlns:a16="http://schemas.microsoft.com/office/drawing/2014/main" val="4244646302"/>
                  </a:ext>
                </a:extLst>
              </a:tr>
              <a:tr h="536422">
                <a:tc>
                  <a:txBody>
                    <a:bodyPr/>
                    <a:lstStyle/>
                    <a:p>
                      <a:r>
                        <a:rPr lang="en-US" dirty="0"/>
                        <a:t>Revoke</a:t>
                      </a:r>
                    </a:p>
                  </a:txBody>
                  <a:tcPr/>
                </a:tc>
                <a:tc>
                  <a:txBody>
                    <a:bodyPr/>
                    <a:lstStyle/>
                    <a:p>
                      <a:r>
                        <a:rPr lang="en-US" dirty="0"/>
                        <a:t>To back permission</a:t>
                      </a:r>
                    </a:p>
                  </a:txBody>
                  <a:tcPr/>
                </a:tc>
                <a:extLst>
                  <a:ext uri="{0D108BD9-81ED-4DB2-BD59-A6C34878D82A}">
                    <a16:rowId xmlns:a16="http://schemas.microsoft.com/office/drawing/2014/main" val="4107104709"/>
                  </a:ext>
                </a:extLst>
              </a:tr>
            </a:tbl>
          </a:graphicData>
        </a:graphic>
      </p:graphicFrame>
    </p:spTree>
    <p:extLst>
      <p:ext uri="{BB962C8B-B14F-4D97-AF65-F5344CB8AC3E}">
        <p14:creationId xmlns:p14="http://schemas.microsoft.com/office/powerpoint/2010/main" val="234551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80A-FB5A-4E4C-8E44-6973B6C49BBB}"/>
              </a:ext>
            </a:extLst>
          </p:cNvPr>
          <p:cNvSpPr>
            <a:spLocks noGrp="1"/>
          </p:cNvSpPr>
          <p:nvPr>
            <p:ph type="title"/>
          </p:nvPr>
        </p:nvSpPr>
        <p:spPr/>
        <p:txBody>
          <a:bodyPr/>
          <a:lstStyle/>
          <a:p>
            <a:r>
              <a:rPr lang="en-US" dirty="0"/>
              <a:t>Data Query Language: </a:t>
            </a:r>
            <a:r>
              <a:rPr lang="en-US" sz="2400" dirty="0">
                <a:solidFill>
                  <a:srgbClr val="FF0000"/>
                </a:solidFill>
              </a:rPr>
              <a:t>(DQL)</a:t>
            </a:r>
            <a:endParaRPr lang="en-US" dirty="0">
              <a:solidFill>
                <a:srgbClr val="FF0000"/>
              </a:solidFill>
            </a:endParaRPr>
          </a:p>
        </p:txBody>
      </p:sp>
      <p:sp>
        <p:nvSpPr>
          <p:cNvPr id="3" name="Content Placeholder 2">
            <a:extLst>
              <a:ext uri="{FF2B5EF4-FFF2-40B4-BE49-F238E27FC236}">
                <a16:creationId xmlns:a16="http://schemas.microsoft.com/office/drawing/2014/main" id="{BE6B01E7-EB8B-48A5-A3C2-FB6FAF3209D8}"/>
              </a:ext>
            </a:extLst>
          </p:cNvPr>
          <p:cNvSpPr>
            <a:spLocks noGrp="1"/>
          </p:cNvSpPr>
          <p:nvPr>
            <p:ph idx="1"/>
          </p:nvPr>
        </p:nvSpPr>
        <p:spPr/>
        <p:txBody>
          <a:bodyPr/>
          <a:lstStyle/>
          <a:p>
            <a:r>
              <a:rPr lang="en-US" dirty="0"/>
              <a:t>Data Query language is used to fetch data from tables based on conditions that we can easily apply.</a:t>
            </a:r>
          </a:p>
        </p:txBody>
      </p:sp>
      <p:graphicFrame>
        <p:nvGraphicFramePr>
          <p:cNvPr id="4" name="Table 5">
            <a:extLst>
              <a:ext uri="{FF2B5EF4-FFF2-40B4-BE49-F238E27FC236}">
                <a16:creationId xmlns:a16="http://schemas.microsoft.com/office/drawing/2014/main" id="{E47EC478-FBCD-4B10-9AE2-E64507A5F169}"/>
              </a:ext>
            </a:extLst>
          </p:cNvPr>
          <p:cNvGraphicFramePr>
            <a:graphicFrameLocks noGrp="1"/>
          </p:cNvGraphicFramePr>
          <p:nvPr>
            <p:extLst>
              <p:ext uri="{D42A27DB-BD31-4B8C-83A1-F6EECF244321}">
                <p14:modId xmlns:p14="http://schemas.microsoft.com/office/powerpoint/2010/main" val="1910830870"/>
              </p:ext>
            </p:extLst>
          </p:nvPr>
        </p:nvGraphicFramePr>
        <p:xfrm>
          <a:off x="1408056" y="3500617"/>
          <a:ext cx="8417262" cy="1176502"/>
        </p:xfrm>
        <a:graphic>
          <a:graphicData uri="http://schemas.openxmlformats.org/drawingml/2006/table">
            <a:tbl>
              <a:tblPr firstRow="1" bandRow="1">
                <a:tableStyleId>{073A0DAA-6AF3-43AB-8588-CEC1D06C72B9}</a:tableStyleId>
              </a:tblPr>
              <a:tblGrid>
                <a:gridCol w="4208631">
                  <a:extLst>
                    <a:ext uri="{9D8B030D-6E8A-4147-A177-3AD203B41FA5}">
                      <a16:colId xmlns:a16="http://schemas.microsoft.com/office/drawing/2014/main" val="1349942386"/>
                    </a:ext>
                  </a:extLst>
                </a:gridCol>
                <a:gridCol w="4208631">
                  <a:extLst>
                    <a:ext uri="{9D8B030D-6E8A-4147-A177-3AD203B41FA5}">
                      <a16:colId xmlns:a16="http://schemas.microsoft.com/office/drawing/2014/main" val="2423289904"/>
                    </a:ext>
                  </a:extLst>
                </a:gridCol>
              </a:tblGrid>
              <a:tr h="536422">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3259914051"/>
                  </a:ext>
                </a:extLst>
              </a:tr>
              <a:tr h="536422">
                <a:tc>
                  <a:txBody>
                    <a:bodyPr/>
                    <a:lstStyle/>
                    <a:p>
                      <a:r>
                        <a:rPr lang="en-US" dirty="0"/>
                        <a:t>Select </a:t>
                      </a:r>
                    </a:p>
                  </a:txBody>
                  <a:tcPr/>
                </a:tc>
                <a:tc>
                  <a:txBody>
                    <a:bodyPr/>
                    <a:lstStyle/>
                    <a:p>
                      <a:r>
                        <a:rPr lang="en-US" dirty="0"/>
                        <a:t>To retrieve records from on or more tables.</a:t>
                      </a:r>
                    </a:p>
                  </a:txBody>
                  <a:tcPr/>
                </a:tc>
                <a:extLst>
                  <a:ext uri="{0D108BD9-81ED-4DB2-BD59-A6C34878D82A}">
                    <a16:rowId xmlns:a16="http://schemas.microsoft.com/office/drawing/2014/main" val="4107104709"/>
                  </a:ext>
                </a:extLst>
              </a:tr>
            </a:tbl>
          </a:graphicData>
        </a:graphic>
      </p:graphicFrame>
    </p:spTree>
    <p:extLst>
      <p:ext uri="{BB962C8B-B14F-4D97-AF65-F5344CB8AC3E}">
        <p14:creationId xmlns:p14="http://schemas.microsoft.com/office/powerpoint/2010/main" val="25401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1CC-1109-4804-832C-9F04FC13B2E9}"/>
              </a:ext>
            </a:extLst>
          </p:cNvPr>
          <p:cNvSpPr>
            <a:spLocks noGrp="1"/>
          </p:cNvSpPr>
          <p:nvPr>
            <p:ph type="title"/>
          </p:nvPr>
        </p:nvSpPr>
        <p:spPr/>
        <p:txBody>
          <a:bodyPr/>
          <a:lstStyle/>
          <a:p>
            <a:r>
              <a:rPr lang="en-US" dirty="0"/>
              <a:t>System Database:</a:t>
            </a:r>
          </a:p>
        </p:txBody>
      </p:sp>
      <p:sp>
        <p:nvSpPr>
          <p:cNvPr id="3" name="Content Placeholder 2">
            <a:extLst>
              <a:ext uri="{FF2B5EF4-FFF2-40B4-BE49-F238E27FC236}">
                <a16:creationId xmlns:a16="http://schemas.microsoft.com/office/drawing/2014/main" id="{3EC9BB1C-0125-4743-9A3D-5560BB4CCF40}"/>
              </a:ext>
            </a:extLst>
          </p:cNvPr>
          <p:cNvSpPr>
            <a:spLocks noGrp="1"/>
          </p:cNvSpPr>
          <p:nvPr>
            <p:ph idx="1"/>
          </p:nvPr>
        </p:nvSpPr>
        <p:spPr/>
        <p:txBody>
          <a:bodyPr>
            <a:normAutofit/>
          </a:bodyPr>
          <a:lstStyle/>
          <a:p>
            <a:r>
              <a:rPr lang="en-US" sz="3200" b="1" dirty="0">
                <a:solidFill>
                  <a:srgbClr val="FF0000"/>
                </a:solidFill>
              </a:rPr>
              <a:t>MASTER DATABASE: </a:t>
            </a:r>
            <a:r>
              <a:rPr lang="en-US" sz="2000" dirty="0">
                <a:solidFill>
                  <a:schemeClr val="tx1"/>
                </a:solidFill>
              </a:rPr>
              <a:t>Records all the system-level information for an instance of SQL server.</a:t>
            </a:r>
          </a:p>
          <a:p>
            <a:r>
              <a:rPr lang="en-US" sz="3200" b="1" dirty="0">
                <a:solidFill>
                  <a:srgbClr val="FF0000"/>
                </a:solidFill>
              </a:rPr>
              <a:t>MSDB DATABASE: </a:t>
            </a:r>
            <a:r>
              <a:rPr lang="en-US" sz="2000" dirty="0">
                <a:solidFill>
                  <a:schemeClr val="tx1"/>
                </a:solidFill>
              </a:rPr>
              <a:t>is used by SQL Server Agent for scheduling alerts and jobs.</a:t>
            </a:r>
          </a:p>
          <a:p>
            <a:r>
              <a:rPr lang="en-US" sz="3200" b="1" dirty="0">
                <a:solidFill>
                  <a:srgbClr val="FF0000"/>
                </a:solidFill>
              </a:rPr>
              <a:t>Model Database: </a:t>
            </a:r>
            <a:r>
              <a:rPr lang="en-US" sz="2000" dirty="0">
                <a:solidFill>
                  <a:schemeClr val="tx1"/>
                </a:solidFill>
              </a:rPr>
              <a:t>is used as the template for all database created on the instance of SQL server. Modifications made to model database. Such as database size (8miga) collation, recovery model and other database options, are applied to any databases created afterward.</a:t>
            </a:r>
            <a:endParaRPr lang="en-US" dirty="0">
              <a:solidFill>
                <a:schemeClr val="tx1"/>
              </a:solidFill>
            </a:endParaRPr>
          </a:p>
        </p:txBody>
      </p:sp>
    </p:spTree>
    <p:extLst>
      <p:ext uri="{BB962C8B-B14F-4D97-AF65-F5344CB8AC3E}">
        <p14:creationId xmlns:p14="http://schemas.microsoft.com/office/powerpoint/2010/main" val="371051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1CC-1109-4804-832C-9F04FC13B2E9}"/>
              </a:ext>
            </a:extLst>
          </p:cNvPr>
          <p:cNvSpPr>
            <a:spLocks noGrp="1"/>
          </p:cNvSpPr>
          <p:nvPr>
            <p:ph type="title"/>
          </p:nvPr>
        </p:nvSpPr>
        <p:spPr/>
        <p:txBody>
          <a:bodyPr/>
          <a:lstStyle/>
          <a:p>
            <a:r>
              <a:rPr lang="en-US" dirty="0"/>
              <a:t>System Database:</a:t>
            </a:r>
          </a:p>
        </p:txBody>
      </p:sp>
      <p:sp>
        <p:nvSpPr>
          <p:cNvPr id="3" name="Content Placeholder 2">
            <a:extLst>
              <a:ext uri="{FF2B5EF4-FFF2-40B4-BE49-F238E27FC236}">
                <a16:creationId xmlns:a16="http://schemas.microsoft.com/office/drawing/2014/main" id="{3EC9BB1C-0125-4743-9A3D-5560BB4CCF40}"/>
              </a:ext>
            </a:extLst>
          </p:cNvPr>
          <p:cNvSpPr>
            <a:spLocks noGrp="1"/>
          </p:cNvSpPr>
          <p:nvPr>
            <p:ph idx="1"/>
          </p:nvPr>
        </p:nvSpPr>
        <p:spPr/>
        <p:txBody>
          <a:bodyPr>
            <a:normAutofit/>
          </a:bodyPr>
          <a:lstStyle/>
          <a:p>
            <a:r>
              <a:rPr lang="en-US" sz="3200" b="1" dirty="0">
                <a:solidFill>
                  <a:srgbClr val="FF0000"/>
                </a:solidFill>
              </a:rPr>
              <a:t>RESOURCE DATABASE</a:t>
            </a:r>
            <a:r>
              <a:rPr lang="en-US" sz="3200" dirty="0">
                <a:solidFill>
                  <a:srgbClr val="FF0000"/>
                </a:solidFill>
              </a:rPr>
              <a:t>: </a:t>
            </a:r>
            <a:r>
              <a:rPr lang="en-US" sz="2000" dirty="0">
                <a:solidFill>
                  <a:schemeClr val="tx1"/>
                </a:solidFill>
              </a:rPr>
              <a:t>is a read-only database that conations systems objects are physically persisted in the Resources database but they logically appear in the sys schema of every database.</a:t>
            </a:r>
            <a:endParaRPr lang="en-US" sz="1400" dirty="0">
              <a:solidFill>
                <a:schemeClr val="tx1"/>
              </a:solidFill>
            </a:endParaRPr>
          </a:p>
          <a:p>
            <a:r>
              <a:rPr lang="en-US" sz="3200" b="1" dirty="0">
                <a:solidFill>
                  <a:srgbClr val="FF0000"/>
                </a:solidFill>
              </a:rPr>
              <a:t>TEMPDB DATABASE: </a:t>
            </a:r>
            <a:r>
              <a:rPr lang="en-US" sz="2000" dirty="0">
                <a:solidFill>
                  <a:schemeClr val="tx1"/>
                </a:solidFill>
              </a:rPr>
              <a:t>is workspace for holding temporary objects or intermediate result sets.</a:t>
            </a:r>
          </a:p>
          <a:p>
            <a:endParaRPr lang="en-US" dirty="0">
              <a:solidFill>
                <a:schemeClr val="tx1"/>
              </a:solidFill>
            </a:endParaRPr>
          </a:p>
        </p:txBody>
      </p:sp>
    </p:spTree>
    <p:extLst>
      <p:ext uri="{BB962C8B-B14F-4D97-AF65-F5344CB8AC3E}">
        <p14:creationId xmlns:p14="http://schemas.microsoft.com/office/powerpoint/2010/main" val="114598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Don’t stop when you are </a:t>
            </a:r>
            <a:r>
              <a:rPr lang="en-US" sz="5400" b="1" i="1" dirty="0">
                <a:solidFill>
                  <a:srgbClr val="FF0000"/>
                </a:solidFill>
              </a:rPr>
              <a:t>Tired</a:t>
            </a:r>
            <a:r>
              <a:rPr lang="en-US" sz="4800" i="1" dirty="0">
                <a:solidFill>
                  <a:srgbClr val="FFFFFF"/>
                </a:solidFill>
              </a:rPr>
              <a:t> stop when you are </a:t>
            </a:r>
            <a:r>
              <a:rPr lang="en-US" sz="5400" b="1" i="1" dirty="0">
                <a:solidFill>
                  <a:srgbClr val="FF0000"/>
                </a:solidFill>
              </a:rPr>
              <a:t>Done</a:t>
            </a:r>
            <a:endParaRPr lang="en-US" sz="4800" b="1" i="1" dirty="0">
              <a:solidFill>
                <a:srgbClr val="FF0000"/>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857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Revision:</a:t>
            </a:r>
          </a:p>
        </p:txBody>
      </p:sp>
      <p:sp>
        <p:nvSpPr>
          <p:cNvPr id="6" name="Content Placeholder 2">
            <a:extLst>
              <a:ext uri="{FF2B5EF4-FFF2-40B4-BE49-F238E27FC236}">
                <a16:creationId xmlns:a16="http://schemas.microsoft.com/office/drawing/2014/main" id="{986C9C51-7D0B-49B0-8B06-E3A5541F4E69}"/>
              </a:ext>
            </a:extLst>
          </p:cNvPr>
          <p:cNvSpPr txBox="1">
            <a:spLocks/>
          </p:cNvSpPr>
          <p:nvPr/>
        </p:nvSpPr>
        <p:spPr>
          <a:xfrm>
            <a:off x="1204053" y="2172747"/>
            <a:ext cx="9275687" cy="355569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Ø"/>
            </a:pPr>
            <a:r>
              <a:rPr lang="en-US" dirty="0"/>
              <a:t> ER Model: Relationship</a:t>
            </a:r>
          </a:p>
          <a:p>
            <a:pPr algn="just">
              <a:buFont typeface="Wingdings" panose="05000000000000000000" pitchFamily="2" charset="2"/>
              <a:buChar char="Ø"/>
            </a:pPr>
            <a:r>
              <a:rPr lang="en-US" dirty="0"/>
              <a:t>ER Model: Creating ER Diagram</a:t>
            </a:r>
          </a:p>
          <a:p>
            <a:pPr algn="just">
              <a:buFont typeface="Wingdings" panose="05000000000000000000" pitchFamily="2" charset="2"/>
              <a:buChar char="Ø"/>
            </a:pPr>
            <a:r>
              <a:rPr lang="en-US" dirty="0"/>
              <a:t> Components of ER Diagram</a:t>
            </a:r>
          </a:p>
          <a:p>
            <a:pPr algn="just">
              <a:buFont typeface="Wingdings" panose="05000000000000000000" pitchFamily="2" charset="2"/>
              <a:buChar char="Ø"/>
            </a:pPr>
            <a:r>
              <a:rPr lang="en-US" dirty="0"/>
              <a:t> Relationships</a:t>
            </a:r>
          </a:p>
          <a:p>
            <a:pPr algn="just">
              <a:buFont typeface="Wingdings" panose="05000000000000000000" pitchFamily="2" charset="2"/>
              <a:buChar char="Ø"/>
            </a:pPr>
            <a:r>
              <a:rPr lang="en-US" dirty="0"/>
              <a:t> ER Model: Generalization and Specialization.</a:t>
            </a:r>
          </a:p>
        </p:txBody>
      </p:sp>
    </p:spTree>
    <p:extLst>
      <p:ext uri="{BB962C8B-B14F-4D97-AF65-F5344CB8AC3E}">
        <p14:creationId xmlns:p14="http://schemas.microsoft.com/office/powerpoint/2010/main" val="106920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1706078" y="2109994"/>
            <a:ext cx="6722634" cy="3555699"/>
          </a:xfrm>
        </p:spPr>
        <p:txBody>
          <a:bodyPr>
            <a:normAutofit/>
          </a:bodyPr>
          <a:lstStyle/>
          <a:p>
            <a:pPr algn="just">
              <a:buFont typeface="Wingdings" panose="05000000000000000000" pitchFamily="2" charset="2"/>
              <a:buChar char="Ø"/>
            </a:pPr>
            <a:r>
              <a:rPr lang="en-US" dirty="0"/>
              <a:t> Introduction to SQL</a:t>
            </a:r>
          </a:p>
          <a:p>
            <a:pPr algn="just">
              <a:buFont typeface="Wingdings" panose="05000000000000000000" pitchFamily="2" charset="2"/>
              <a:buChar char="Ø"/>
            </a:pPr>
            <a:r>
              <a:rPr lang="en-US" dirty="0"/>
              <a:t> SQL Commands</a:t>
            </a:r>
          </a:p>
          <a:p>
            <a:pPr lvl="1" algn="just">
              <a:buFont typeface="Wingdings" panose="05000000000000000000" pitchFamily="2" charset="2"/>
              <a:buChar char="Ø"/>
            </a:pPr>
            <a:r>
              <a:rPr lang="en-US" dirty="0"/>
              <a:t> Data Definition Language</a:t>
            </a:r>
          </a:p>
          <a:p>
            <a:pPr lvl="1" algn="just">
              <a:buFont typeface="Wingdings" panose="05000000000000000000" pitchFamily="2" charset="2"/>
              <a:buChar char="Ø"/>
            </a:pPr>
            <a:r>
              <a:rPr lang="en-US" dirty="0"/>
              <a:t> Data Manipulation Language</a:t>
            </a:r>
          </a:p>
          <a:p>
            <a:pPr lvl="1" algn="just">
              <a:buFont typeface="Wingdings" panose="05000000000000000000" pitchFamily="2" charset="2"/>
              <a:buChar char="Ø"/>
            </a:pPr>
            <a:r>
              <a:rPr lang="en-US" dirty="0"/>
              <a:t> Transaction Control Language</a:t>
            </a:r>
          </a:p>
          <a:p>
            <a:pPr lvl="1" algn="just">
              <a:buFont typeface="Wingdings" panose="05000000000000000000" pitchFamily="2" charset="2"/>
              <a:buChar char="Ø"/>
            </a:pPr>
            <a:r>
              <a:rPr lang="en-US" dirty="0"/>
              <a:t> Data Control Language</a:t>
            </a:r>
          </a:p>
          <a:p>
            <a:pPr lvl="1" algn="just">
              <a:buFont typeface="Wingdings" panose="05000000000000000000" pitchFamily="2" charset="2"/>
              <a:buChar char="Ø"/>
            </a:pPr>
            <a:r>
              <a:rPr lang="en-US" dirty="0"/>
              <a:t> Data Query Language</a:t>
            </a:r>
          </a:p>
        </p:txBody>
      </p:sp>
    </p:spTree>
    <p:extLst>
      <p:ext uri="{BB962C8B-B14F-4D97-AF65-F5344CB8AC3E}">
        <p14:creationId xmlns:p14="http://schemas.microsoft.com/office/powerpoint/2010/main" val="195683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sz="6600" dirty="0"/>
              <a:t>Introduction to SQL</a:t>
            </a:r>
            <a:endParaRPr lang="en-US" dirty="0"/>
          </a:p>
        </p:txBody>
      </p:sp>
    </p:spTree>
    <p:extLst>
      <p:ext uri="{BB962C8B-B14F-4D97-AF65-F5344CB8AC3E}">
        <p14:creationId xmlns:p14="http://schemas.microsoft.com/office/powerpoint/2010/main" val="34169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7E33-95B8-4899-9596-6C9465A697EC}"/>
              </a:ext>
            </a:extLst>
          </p:cNvPr>
          <p:cNvSpPr>
            <a:spLocks noGrp="1"/>
          </p:cNvSpPr>
          <p:nvPr>
            <p:ph type="title"/>
          </p:nvPr>
        </p:nvSpPr>
        <p:spPr/>
        <p:txBody>
          <a:bodyPr/>
          <a:lstStyle/>
          <a:p>
            <a:r>
              <a:rPr lang="en-US" dirty="0"/>
              <a:t>Introduction to SQL</a:t>
            </a:r>
          </a:p>
        </p:txBody>
      </p:sp>
      <p:sp>
        <p:nvSpPr>
          <p:cNvPr id="3" name="Content Placeholder 2">
            <a:extLst>
              <a:ext uri="{FF2B5EF4-FFF2-40B4-BE49-F238E27FC236}">
                <a16:creationId xmlns:a16="http://schemas.microsoft.com/office/drawing/2014/main" id="{91767578-90C3-48C0-9705-9456F0192FE2}"/>
              </a:ext>
            </a:extLst>
          </p:cNvPr>
          <p:cNvSpPr>
            <a:spLocks noGrp="1"/>
          </p:cNvSpPr>
          <p:nvPr>
            <p:ph idx="1"/>
          </p:nvPr>
        </p:nvSpPr>
        <p:spPr>
          <a:xfrm>
            <a:off x="1066800" y="2108201"/>
            <a:ext cx="10058400" cy="3760891"/>
          </a:xfrm>
        </p:spPr>
        <p:txBody>
          <a:bodyPr/>
          <a:lstStyle/>
          <a:p>
            <a:pPr>
              <a:buFont typeface="Wingdings" panose="05000000000000000000" pitchFamily="2" charset="2"/>
              <a:buChar char="Ø"/>
            </a:pPr>
            <a:r>
              <a:rPr lang="en-US" dirty="0"/>
              <a:t> </a:t>
            </a:r>
            <a:r>
              <a:rPr lang="en-US" dirty="0">
                <a:solidFill>
                  <a:srgbClr val="FF0000"/>
                </a:solidFill>
              </a:rPr>
              <a:t>Structure Query Language</a:t>
            </a:r>
            <a:r>
              <a:rPr lang="en-US" dirty="0"/>
              <a:t>.</a:t>
            </a:r>
          </a:p>
          <a:p>
            <a:pPr>
              <a:buFont typeface="Wingdings" panose="05000000000000000000" pitchFamily="2" charset="2"/>
              <a:buChar char="Ø"/>
            </a:pPr>
            <a:r>
              <a:rPr lang="en-US" dirty="0"/>
              <a:t> SQL is a database query language used for </a:t>
            </a:r>
            <a:r>
              <a:rPr lang="en-US" sz="2000" dirty="0">
                <a:solidFill>
                  <a:srgbClr val="FF0000"/>
                </a:solidFill>
              </a:rPr>
              <a:t>storing and managing data In relational DBMS</a:t>
            </a:r>
            <a:r>
              <a:rPr lang="en-US" dirty="0"/>
              <a:t>.</a:t>
            </a:r>
          </a:p>
          <a:p>
            <a:pPr>
              <a:buFont typeface="Wingdings" panose="05000000000000000000" pitchFamily="2" charset="2"/>
              <a:buChar char="Ø"/>
            </a:pPr>
            <a:r>
              <a:rPr lang="en-US" dirty="0"/>
              <a:t> SQL was the first commercial language introduced by </a:t>
            </a:r>
            <a:r>
              <a:rPr lang="en-US" sz="2000" dirty="0">
                <a:solidFill>
                  <a:srgbClr val="FF0000"/>
                </a:solidFill>
              </a:rPr>
              <a:t>Edgar Frank </a:t>
            </a:r>
            <a:r>
              <a:rPr lang="en-US" dirty="0"/>
              <a:t>in the Relational model of database.</a:t>
            </a:r>
          </a:p>
          <a:p>
            <a:pPr>
              <a:buFont typeface="Wingdings" panose="05000000000000000000" pitchFamily="2" charset="2"/>
              <a:buChar char="Ø"/>
            </a:pPr>
            <a:r>
              <a:rPr lang="en-US" dirty="0"/>
              <a:t> Today, almost all RDBMS like(MySQL, Oracle, infomax, Sybase, SQL Server, MyAccess), SQL is used to preform all types of data operations in RDBMS.</a:t>
            </a:r>
          </a:p>
        </p:txBody>
      </p:sp>
    </p:spTree>
    <p:extLst>
      <p:ext uri="{BB962C8B-B14F-4D97-AF65-F5344CB8AC3E}">
        <p14:creationId xmlns:p14="http://schemas.microsoft.com/office/powerpoint/2010/main" val="236345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sz="6600" dirty="0"/>
              <a:t>SQL Commands:</a:t>
            </a:r>
            <a:endParaRPr lang="en-US" dirty="0"/>
          </a:p>
        </p:txBody>
      </p:sp>
    </p:spTree>
    <p:extLst>
      <p:ext uri="{BB962C8B-B14F-4D97-AF65-F5344CB8AC3E}">
        <p14:creationId xmlns:p14="http://schemas.microsoft.com/office/powerpoint/2010/main" val="237357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63E1-CC16-453A-94DA-F09D7FD06617}"/>
              </a:ext>
            </a:extLst>
          </p:cNvPr>
          <p:cNvSpPr>
            <a:spLocks noGrp="1"/>
          </p:cNvSpPr>
          <p:nvPr>
            <p:ph type="title"/>
          </p:nvPr>
        </p:nvSpPr>
        <p:spPr/>
        <p:txBody>
          <a:bodyPr/>
          <a:lstStyle/>
          <a:p>
            <a:r>
              <a:rPr lang="en-US" dirty="0"/>
              <a:t>SQL Commands</a:t>
            </a:r>
          </a:p>
        </p:txBody>
      </p:sp>
      <p:sp>
        <p:nvSpPr>
          <p:cNvPr id="3" name="Content Placeholder 2">
            <a:extLst>
              <a:ext uri="{FF2B5EF4-FFF2-40B4-BE49-F238E27FC236}">
                <a16:creationId xmlns:a16="http://schemas.microsoft.com/office/drawing/2014/main" id="{131846B3-AB45-4221-ABF4-BD1698B5C180}"/>
              </a:ext>
            </a:extLst>
          </p:cNvPr>
          <p:cNvSpPr>
            <a:spLocks noGrp="1"/>
          </p:cNvSpPr>
          <p:nvPr>
            <p:ph idx="1"/>
          </p:nvPr>
        </p:nvSpPr>
        <p:spPr>
          <a:xfrm>
            <a:off x="1097280" y="2108201"/>
            <a:ext cx="10058400" cy="437775"/>
          </a:xfrm>
        </p:spPr>
        <p:txBody>
          <a:bodyPr/>
          <a:lstStyle/>
          <a:p>
            <a:r>
              <a:rPr lang="en-US" dirty="0"/>
              <a:t>SQL defines following ways to manipulate data stored in an RDBMS.</a:t>
            </a:r>
          </a:p>
        </p:txBody>
      </p:sp>
      <p:sp>
        <p:nvSpPr>
          <p:cNvPr id="4" name="Title 1">
            <a:extLst>
              <a:ext uri="{FF2B5EF4-FFF2-40B4-BE49-F238E27FC236}">
                <a16:creationId xmlns:a16="http://schemas.microsoft.com/office/drawing/2014/main" id="{C4CDD499-22BC-4436-AAD3-65FC42478E50}"/>
              </a:ext>
            </a:extLst>
          </p:cNvPr>
          <p:cNvSpPr txBox="1">
            <a:spLocks/>
          </p:cNvSpPr>
          <p:nvPr/>
        </p:nvSpPr>
        <p:spPr>
          <a:xfrm>
            <a:off x="998669" y="1974508"/>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Types of SQL Commands:</a:t>
            </a:r>
          </a:p>
        </p:txBody>
      </p:sp>
      <p:sp>
        <p:nvSpPr>
          <p:cNvPr id="5" name="Content Placeholder 2">
            <a:extLst>
              <a:ext uri="{FF2B5EF4-FFF2-40B4-BE49-F238E27FC236}">
                <a16:creationId xmlns:a16="http://schemas.microsoft.com/office/drawing/2014/main" id="{91CDC9F4-1DCA-4A62-B556-0AFE16ACB6AC}"/>
              </a:ext>
            </a:extLst>
          </p:cNvPr>
          <p:cNvSpPr txBox="1">
            <a:spLocks/>
          </p:cNvSpPr>
          <p:nvPr/>
        </p:nvSpPr>
        <p:spPr>
          <a:xfrm>
            <a:off x="1402081" y="3558958"/>
            <a:ext cx="10058400" cy="2330854"/>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Data Definition Language.</a:t>
            </a:r>
          </a:p>
          <a:p>
            <a:pPr marL="457200" indent="-457200">
              <a:buFont typeface="+mj-lt"/>
              <a:buAutoNum type="arabicPeriod"/>
            </a:pPr>
            <a:r>
              <a:rPr lang="en-US" dirty="0"/>
              <a:t>Data Manipulation Language</a:t>
            </a:r>
          </a:p>
          <a:p>
            <a:pPr marL="457200" indent="-457200">
              <a:buFont typeface="+mj-lt"/>
              <a:buAutoNum type="arabicPeriod"/>
            </a:pPr>
            <a:r>
              <a:rPr lang="en-US" dirty="0"/>
              <a:t> Transaction Control Language</a:t>
            </a:r>
          </a:p>
          <a:p>
            <a:pPr marL="457200" indent="-457200">
              <a:buFont typeface="+mj-lt"/>
              <a:buAutoNum type="arabicPeriod"/>
            </a:pPr>
            <a:r>
              <a:rPr lang="en-US" dirty="0"/>
              <a:t> Data Control Language</a:t>
            </a:r>
          </a:p>
          <a:p>
            <a:pPr marL="457200" indent="-457200">
              <a:buFont typeface="+mj-lt"/>
              <a:buAutoNum type="arabicPeriod"/>
            </a:pPr>
            <a:r>
              <a:rPr lang="en-US" dirty="0"/>
              <a:t> Data Query Language</a:t>
            </a:r>
          </a:p>
        </p:txBody>
      </p:sp>
    </p:spTree>
    <p:extLst>
      <p:ext uri="{BB962C8B-B14F-4D97-AF65-F5344CB8AC3E}">
        <p14:creationId xmlns:p14="http://schemas.microsoft.com/office/powerpoint/2010/main" val="402427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75CE-059B-4E24-A304-C20CF9E8E440}"/>
              </a:ext>
            </a:extLst>
          </p:cNvPr>
          <p:cNvSpPr>
            <a:spLocks noGrp="1"/>
          </p:cNvSpPr>
          <p:nvPr>
            <p:ph type="title"/>
          </p:nvPr>
        </p:nvSpPr>
        <p:spPr/>
        <p:txBody>
          <a:bodyPr/>
          <a:lstStyle/>
          <a:p>
            <a:r>
              <a:rPr lang="en-US" dirty="0"/>
              <a:t>Data Definition Language: </a:t>
            </a:r>
            <a:r>
              <a:rPr lang="en-US" dirty="0">
                <a:solidFill>
                  <a:srgbClr val="FF0000"/>
                </a:solidFill>
              </a:rPr>
              <a:t>(DDL)</a:t>
            </a:r>
          </a:p>
        </p:txBody>
      </p:sp>
      <p:sp>
        <p:nvSpPr>
          <p:cNvPr id="3" name="Content Placeholder 2">
            <a:extLst>
              <a:ext uri="{FF2B5EF4-FFF2-40B4-BE49-F238E27FC236}">
                <a16:creationId xmlns:a16="http://schemas.microsoft.com/office/drawing/2014/main" id="{D7E3B794-FFEB-4468-883A-83301E210F2A}"/>
              </a:ext>
            </a:extLst>
          </p:cNvPr>
          <p:cNvSpPr>
            <a:spLocks noGrp="1"/>
          </p:cNvSpPr>
          <p:nvPr>
            <p:ph idx="1"/>
          </p:nvPr>
        </p:nvSpPr>
        <p:spPr/>
        <p:txBody>
          <a:bodyPr/>
          <a:lstStyle/>
          <a:p>
            <a:pPr>
              <a:buFont typeface="Wingdings" panose="05000000000000000000" pitchFamily="2" charset="2"/>
              <a:buChar char="Ø"/>
            </a:pPr>
            <a:r>
              <a:rPr lang="en-US" dirty="0"/>
              <a:t> This includes </a:t>
            </a:r>
            <a:r>
              <a:rPr lang="en-US" sz="2000" b="1" dirty="0">
                <a:solidFill>
                  <a:srgbClr val="FF0000"/>
                </a:solidFill>
              </a:rPr>
              <a:t>changes </a:t>
            </a:r>
            <a:r>
              <a:rPr lang="en-US" dirty="0"/>
              <a:t>to the structure of the table like creation of table, altering table, deleting a table etc.</a:t>
            </a:r>
          </a:p>
          <a:p>
            <a:pPr>
              <a:buFont typeface="Wingdings" panose="05000000000000000000" pitchFamily="2" charset="2"/>
              <a:buChar char="Ø"/>
            </a:pPr>
            <a:r>
              <a:rPr lang="en-US" dirty="0"/>
              <a:t> All DDL commands are </a:t>
            </a:r>
            <a:r>
              <a:rPr lang="en-US" sz="2000" b="1" dirty="0">
                <a:solidFill>
                  <a:srgbClr val="FF0000"/>
                </a:solidFill>
              </a:rPr>
              <a:t>auto-committed</a:t>
            </a:r>
            <a:r>
              <a:rPr lang="en-US" dirty="0"/>
              <a:t>. That means it saves all the changes permanently in a database.</a:t>
            </a:r>
          </a:p>
          <a:p>
            <a:endParaRPr lang="en-US" dirty="0"/>
          </a:p>
        </p:txBody>
      </p:sp>
      <p:graphicFrame>
        <p:nvGraphicFramePr>
          <p:cNvPr id="5" name="Table 5">
            <a:extLst>
              <a:ext uri="{FF2B5EF4-FFF2-40B4-BE49-F238E27FC236}">
                <a16:creationId xmlns:a16="http://schemas.microsoft.com/office/drawing/2014/main" id="{4770C82E-570E-4BA5-9C72-03868EFFF18C}"/>
              </a:ext>
            </a:extLst>
          </p:cNvPr>
          <p:cNvGraphicFramePr>
            <a:graphicFrameLocks noGrp="1"/>
          </p:cNvGraphicFramePr>
          <p:nvPr>
            <p:extLst>
              <p:ext uri="{D42A27DB-BD31-4B8C-83A1-F6EECF244321}">
                <p14:modId xmlns:p14="http://schemas.microsoft.com/office/powerpoint/2010/main" val="2379859695"/>
              </p:ext>
            </p:extLst>
          </p:nvPr>
        </p:nvGraphicFramePr>
        <p:xfrm>
          <a:off x="2032000" y="3839384"/>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349942386"/>
                    </a:ext>
                  </a:extLst>
                </a:gridCol>
                <a:gridCol w="4064000">
                  <a:extLst>
                    <a:ext uri="{9D8B030D-6E8A-4147-A177-3AD203B41FA5}">
                      <a16:colId xmlns:a16="http://schemas.microsoft.com/office/drawing/2014/main" val="2423289904"/>
                    </a:ext>
                  </a:extLst>
                </a:gridCol>
              </a:tblGrid>
              <a:tr h="370840">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3259914051"/>
                  </a:ext>
                </a:extLst>
              </a:tr>
              <a:tr h="370840">
                <a:tc>
                  <a:txBody>
                    <a:bodyPr/>
                    <a:lstStyle/>
                    <a:p>
                      <a:r>
                        <a:rPr lang="en-US" dirty="0"/>
                        <a:t>Create</a:t>
                      </a:r>
                    </a:p>
                  </a:txBody>
                  <a:tcPr/>
                </a:tc>
                <a:tc>
                  <a:txBody>
                    <a:bodyPr/>
                    <a:lstStyle/>
                    <a:p>
                      <a:r>
                        <a:rPr lang="en-US" dirty="0"/>
                        <a:t>To create new table or database</a:t>
                      </a:r>
                    </a:p>
                  </a:txBody>
                  <a:tcPr/>
                </a:tc>
                <a:extLst>
                  <a:ext uri="{0D108BD9-81ED-4DB2-BD59-A6C34878D82A}">
                    <a16:rowId xmlns:a16="http://schemas.microsoft.com/office/drawing/2014/main" val="4244646302"/>
                  </a:ext>
                </a:extLst>
              </a:tr>
              <a:tr h="370840">
                <a:tc>
                  <a:txBody>
                    <a:bodyPr/>
                    <a:lstStyle/>
                    <a:p>
                      <a:r>
                        <a:rPr lang="en-US" dirty="0"/>
                        <a:t>alter</a:t>
                      </a:r>
                    </a:p>
                  </a:txBody>
                  <a:tcPr/>
                </a:tc>
                <a:tc>
                  <a:txBody>
                    <a:bodyPr/>
                    <a:lstStyle/>
                    <a:p>
                      <a:r>
                        <a:rPr lang="en-US" dirty="0"/>
                        <a:t>For alteration</a:t>
                      </a:r>
                    </a:p>
                  </a:txBody>
                  <a:tcPr/>
                </a:tc>
                <a:extLst>
                  <a:ext uri="{0D108BD9-81ED-4DB2-BD59-A6C34878D82A}">
                    <a16:rowId xmlns:a16="http://schemas.microsoft.com/office/drawing/2014/main" val="4107104709"/>
                  </a:ext>
                </a:extLst>
              </a:tr>
              <a:tr h="370840">
                <a:tc>
                  <a:txBody>
                    <a:bodyPr/>
                    <a:lstStyle/>
                    <a:p>
                      <a:r>
                        <a:rPr lang="en-US" dirty="0"/>
                        <a:t>truncate</a:t>
                      </a:r>
                    </a:p>
                  </a:txBody>
                  <a:tcPr/>
                </a:tc>
                <a:tc>
                  <a:txBody>
                    <a:bodyPr/>
                    <a:lstStyle/>
                    <a:p>
                      <a:r>
                        <a:rPr lang="en-US" dirty="0"/>
                        <a:t>Delete data from table</a:t>
                      </a:r>
                    </a:p>
                  </a:txBody>
                  <a:tcPr/>
                </a:tc>
                <a:extLst>
                  <a:ext uri="{0D108BD9-81ED-4DB2-BD59-A6C34878D82A}">
                    <a16:rowId xmlns:a16="http://schemas.microsoft.com/office/drawing/2014/main" val="1767722935"/>
                  </a:ext>
                </a:extLst>
              </a:tr>
              <a:tr h="370840">
                <a:tc>
                  <a:txBody>
                    <a:bodyPr/>
                    <a:lstStyle/>
                    <a:p>
                      <a:r>
                        <a:rPr lang="en-US" dirty="0"/>
                        <a:t>drop</a:t>
                      </a:r>
                    </a:p>
                  </a:txBody>
                  <a:tcPr/>
                </a:tc>
                <a:tc>
                  <a:txBody>
                    <a:bodyPr/>
                    <a:lstStyle/>
                    <a:p>
                      <a:r>
                        <a:rPr lang="en-US" dirty="0"/>
                        <a:t>To drop a table</a:t>
                      </a:r>
                    </a:p>
                  </a:txBody>
                  <a:tcPr/>
                </a:tc>
                <a:extLst>
                  <a:ext uri="{0D108BD9-81ED-4DB2-BD59-A6C34878D82A}">
                    <a16:rowId xmlns:a16="http://schemas.microsoft.com/office/drawing/2014/main" val="168412956"/>
                  </a:ext>
                </a:extLst>
              </a:tr>
              <a:tr h="370840">
                <a:tc>
                  <a:txBody>
                    <a:bodyPr/>
                    <a:lstStyle/>
                    <a:p>
                      <a:r>
                        <a:rPr lang="en-US" dirty="0"/>
                        <a:t>rename</a:t>
                      </a:r>
                    </a:p>
                  </a:txBody>
                  <a:tcPr/>
                </a:tc>
                <a:tc>
                  <a:txBody>
                    <a:bodyPr/>
                    <a:lstStyle/>
                    <a:p>
                      <a:r>
                        <a:rPr lang="en-US" dirty="0"/>
                        <a:t>To rename a table</a:t>
                      </a:r>
                    </a:p>
                  </a:txBody>
                  <a:tcPr/>
                </a:tc>
                <a:extLst>
                  <a:ext uri="{0D108BD9-81ED-4DB2-BD59-A6C34878D82A}">
                    <a16:rowId xmlns:a16="http://schemas.microsoft.com/office/drawing/2014/main" val="4006225891"/>
                  </a:ext>
                </a:extLst>
              </a:tr>
            </a:tbl>
          </a:graphicData>
        </a:graphic>
      </p:graphicFrame>
    </p:spTree>
    <p:extLst>
      <p:ext uri="{BB962C8B-B14F-4D97-AF65-F5344CB8AC3E}">
        <p14:creationId xmlns:p14="http://schemas.microsoft.com/office/powerpoint/2010/main" val="299937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A26C-1CF2-480F-A6C3-51DF8E10789B}"/>
              </a:ext>
            </a:extLst>
          </p:cNvPr>
          <p:cNvSpPr>
            <a:spLocks noGrp="1"/>
          </p:cNvSpPr>
          <p:nvPr>
            <p:ph type="title"/>
          </p:nvPr>
        </p:nvSpPr>
        <p:spPr/>
        <p:txBody>
          <a:bodyPr/>
          <a:lstStyle/>
          <a:p>
            <a:r>
              <a:rPr lang="en-US" dirty="0"/>
              <a:t>Data Manipulation Language: </a:t>
            </a:r>
            <a:r>
              <a:rPr lang="en-US" sz="3200" dirty="0">
                <a:solidFill>
                  <a:srgbClr val="FF0000"/>
                </a:solidFill>
              </a:rPr>
              <a:t>(DML)</a:t>
            </a:r>
            <a:endParaRPr lang="en-US" dirty="0">
              <a:solidFill>
                <a:srgbClr val="FF0000"/>
              </a:solidFill>
            </a:endParaRPr>
          </a:p>
        </p:txBody>
      </p:sp>
      <p:sp>
        <p:nvSpPr>
          <p:cNvPr id="3" name="Content Placeholder 2">
            <a:extLst>
              <a:ext uri="{FF2B5EF4-FFF2-40B4-BE49-F238E27FC236}">
                <a16:creationId xmlns:a16="http://schemas.microsoft.com/office/drawing/2014/main" id="{1F347C27-08F8-4610-BA77-34C02B4B6FCA}"/>
              </a:ext>
            </a:extLst>
          </p:cNvPr>
          <p:cNvSpPr>
            <a:spLocks noGrp="1"/>
          </p:cNvSpPr>
          <p:nvPr>
            <p:ph idx="1"/>
          </p:nvPr>
        </p:nvSpPr>
        <p:spPr/>
        <p:txBody>
          <a:bodyPr/>
          <a:lstStyle/>
          <a:p>
            <a:r>
              <a:rPr lang="en-US" dirty="0"/>
              <a:t>DML commands are used for </a:t>
            </a:r>
            <a:r>
              <a:rPr lang="en-US" sz="2000" b="1" dirty="0">
                <a:solidFill>
                  <a:srgbClr val="FF0000"/>
                </a:solidFill>
              </a:rPr>
              <a:t>manipulation</a:t>
            </a:r>
            <a:r>
              <a:rPr lang="en-US" dirty="0"/>
              <a:t> the data stored in the table and not the table itself.</a:t>
            </a:r>
          </a:p>
          <a:p>
            <a:r>
              <a:rPr lang="en-US" dirty="0"/>
              <a:t>DML commands are </a:t>
            </a:r>
            <a:r>
              <a:rPr lang="en-US" sz="2000" b="1" dirty="0">
                <a:solidFill>
                  <a:srgbClr val="FF0000"/>
                </a:solidFill>
              </a:rPr>
              <a:t>auto-committed</a:t>
            </a:r>
            <a:r>
              <a:rPr lang="en-US" dirty="0"/>
              <a:t>, it means changes are not permanent to database, they can be rolled back.</a:t>
            </a:r>
          </a:p>
        </p:txBody>
      </p:sp>
      <p:graphicFrame>
        <p:nvGraphicFramePr>
          <p:cNvPr id="4" name="Table 5">
            <a:extLst>
              <a:ext uri="{FF2B5EF4-FFF2-40B4-BE49-F238E27FC236}">
                <a16:creationId xmlns:a16="http://schemas.microsoft.com/office/drawing/2014/main" id="{029CFBC5-C94C-4DE4-8287-7503A83F1869}"/>
              </a:ext>
            </a:extLst>
          </p:cNvPr>
          <p:cNvGraphicFramePr>
            <a:graphicFrameLocks noGrp="1"/>
          </p:cNvGraphicFramePr>
          <p:nvPr>
            <p:extLst>
              <p:ext uri="{D42A27DB-BD31-4B8C-83A1-F6EECF244321}">
                <p14:modId xmlns:p14="http://schemas.microsoft.com/office/powerpoint/2010/main" val="1354857110"/>
              </p:ext>
            </p:extLst>
          </p:nvPr>
        </p:nvGraphicFramePr>
        <p:xfrm>
          <a:off x="2032000" y="3644052"/>
          <a:ext cx="8128000" cy="18288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349942386"/>
                    </a:ext>
                  </a:extLst>
                </a:gridCol>
                <a:gridCol w="4064000">
                  <a:extLst>
                    <a:ext uri="{9D8B030D-6E8A-4147-A177-3AD203B41FA5}">
                      <a16:colId xmlns:a16="http://schemas.microsoft.com/office/drawing/2014/main" val="2423289904"/>
                    </a:ext>
                  </a:extLst>
                </a:gridCol>
              </a:tblGrid>
              <a:tr h="318353">
                <a:tc>
                  <a:txBody>
                    <a:bodyPr/>
                    <a:lstStyle/>
                    <a:p>
                      <a:r>
                        <a:rPr lang="en-US" dirty="0"/>
                        <a:t>Commands</a:t>
                      </a:r>
                    </a:p>
                  </a:txBody>
                  <a:tcPr/>
                </a:tc>
                <a:tc>
                  <a:txBody>
                    <a:bodyPr/>
                    <a:lstStyle/>
                    <a:p>
                      <a:r>
                        <a:rPr lang="en-US" dirty="0"/>
                        <a:t>Description</a:t>
                      </a:r>
                    </a:p>
                  </a:txBody>
                  <a:tcPr/>
                </a:tc>
                <a:extLst>
                  <a:ext uri="{0D108BD9-81ED-4DB2-BD59-A6C34878D82A}">
                    <a16:rowId xmlns:a16="http://schemas.microsoft.com/office/drawing/2014/main" val="3259914051"/>
                  </a:ext>
                </a:extLst>
              </a:tr>
              <a:tr h="318353">
                <a:tc>
                  <a:txBody>
                    <a:bodyPr/>
                    <a:lstStyle/>
                    <a:p>
                      <a:r>
                        <a:rPr lang="en-US" dirty="0"/>
                        <a:t>insert</a:t>
                      </a:r>
                    </a:p>
                  </a:txBody>
                  <a:tcPr/>
                </a:tc>
                <a:tc>
                  <a:txBody>
                    <a:bodyPr/>
                    <a:lstStyle/>
                    <a:p>
                      <a:r>
                        <a:rPr lang="en-US" dirty="0"/>
                        <a:t>To insert a new row</a:t>
                      </a:r>
                    </a:p>
                  </a:txBody>
                  <a:tcPr/>
                </a:tc>
                <a:extLst>
                  <a:ext uri="{0D108BD9-81ED-4DB2-BD59-A6C34878D82A}">
                    <a16:rowId xmlns:a16="http://schemas.microsoft.com/office/drawing/2014/main" val="4244646302"/>
                  </a:ext>
                </a:extLst>
              </a:tr>
              <a:tr h="318353">
                <a:tc>
                  <a:txBody>
                    <a:bodyPr/>
                    <a:lstStyle/>
                    <a:p>
                      <a:r>
                        <a:rPr lang="en-US" dirty="0"/>
                        <a:t>update</a:t>
                      </a:r>
                    </a:p>
                  </a:txBody>
                  <a:tcPr/>
                </a:tc>
                <a:tc>
                  <a:txBody>
                    <a:bodyPr/>
                    <a:lstStyle/>
                    <a:p>
                      <a:r>
                        <a:rPr lang="en-US" dirty="0"/>
                        <a:t>To update existing row</a:t>
                      </a:r>
                    </a:p>
                  </a:txBody>
                  <a:tcPr/>
                </a:tc>
                <a:extLst>
                  <a:ext uri="{0D108BD9-81ED-4DB2-BD59-A6C34878D82A}">
                    <a16:rowId xmlns:a16="http://schemas.microsoft.com/office/drawing/2014/main" val="4107104709"/>
                  </a:ext>
                </a:extLst>
              </a:tr>
              <a:tr h="318353">
                <a:tc>
                  <a:txBody>
                    <a:bodyPr/>
                    <a:lstStyle/>
                    <a:p>
                      <a:r>
                        <a:rPr lang="en-US" dirty="0"/>
                        <a:t>delete</a:t>
                      </a:r>
                    </a:p>
                  </a:txBody>
                  <a:tcPr/>
                </a:tc>
                <a:tc>
                  <a:txBody>
                    <a:bodyPr/>
                    <a:lstStyle/>
                    <a:p>
                      <a:r>
                        <a:rPr lang="en-US" dirty="0"/>
                        <a:t>To delete a row</a:t>
                      </a:r>
                    </a:p>
                  </a:txBody>
                  <a:tcPr/>
                </a:tc>
                <a:extLst>
                  <a:ext uri="{0D108BD9-81ED-4DB2-BD59-A6C34878D82A}">
                    <a16:rowId xmlns:a16="http://schemas.microsoft.com/office/drawing/2014/main" val="1767722935"/>
                  </a:ext>
                </a:extLst>
              </a:tr>
              <a:tr h="331266">
                <a:tc>
                  <a:txBody>
                    <a:bodyPr/>
                    <a:lstStyle/>
                    <a:p>
                      <a:r>
                        <a:rPr lang="en-US" dirty="0"/>
                        <a:t>merge</a:t>
                      </a:r>
                    </a:p>
                  </a:txBody>
                  <a:tcPr/>
                </a:tc>
                <a:tc>
                  <a:txBody>
                    <a:bodyPr/>
                    <a:lstStyle/>
                    <a:p>
                      <a:r>
                        <a:rPr lang="en-US" dirty="0"/>
                        <a:t>Merging two rows or two tables</a:t>
                      </a:r>
                    </a:p>
                  </a:txBody>
                  <a:tcPr/>
                </a:tc>
                <a:extLst>
                  <a:ext uri="{0D108BD9-81ED-4DB2-BD59-A6C34878D82A}">
                    <a16:rowId xmlns:a16="http://schemas.microsoft.com/office/drawing/2014/main" val="168412956"/>
                  </a:ext>
                </a:extLst>
              </a:tr>
            </a:tbl>
          </a:graphicData>
        </a:graphic>
      </p:graphicFrame>
    </p:spTree>
    <p:extLst>
      <p:ext uri="{BB962C8B-B14F-4D97-AF65-F5344CB8AC3E}">
        <p14:creationId xmlns:p14="http://schemas.microsoft.com/office/powerpoint/2010/main" val="61259083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188</TotalTime>
  <Words>619</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Calibri</vt:lpstr>
      <vt:lpstr>Franklin Gothic Book</vt:lpstr>
      <vt:lpstr>Wingdings</vt:lpstr>
      <vt:lpstr>1_RetrospectVTI</vt:lpstr>
      <vt:lpstr>Database(lecture-5)</vt:lpstr>
      <vt:lpstr>Revision:</vt:lpstr>
      <vt:lpstr>Content:</vt:lpstr>
      <vt:lpstr>Introduction to SQL</vt:lpstr>
      <vt:lpstr>Introduction to SQL</vt:lpstr>
      <vt:lpstr>SQL Commands:</vt:lpstr>
      <vt:lpstr>SQL Commands</vt:lpstr>
      <vt:lpstr>Data Definition Language: (DDL)</vt:lpstr>
      <vt:lpstr>Data Manipulation Language: (DML)</vt:lpstr>
      <vt:lpstr>Transaction Control Language: (TCL)</vt:lpstr>
      <vt:lpstr>Data Control Language: (DCL)</vt:lpstr>
      <vt:lpstr>Data Query Language: (DQL)</vt:lpstr>
      <vt:lpstr>System Database:</vt:lpstr>
      <vt:lpstr>System Database:</vt:lpstr>
      <vt:lpstr>Don’t stop when you are Tired stop when you are Done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Database(lecture-5)</dc:title>
  <dc:creator>faris hassan mohamed hassan</dc:creator>
  <cp:lastModifiedBy>faris hassan mohamed hassan</cp:lastModifiedBy>
  <cp:revision>6</cp:revision>
  <dcterms:created xsi:type="dcterms:W3CDTF">2022-09-02T10:41:55Z</dcterms:created>
  <dcterms:modified xsi:type="dcterms:W3CDTF">2022-09-04T03:41:47Z</dcterms:modified>
</cp:coreProperties>
</file>