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58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Database</a:t>
            </a:r>
            <a:r>
              <a:rPr lang="en-US" sz="1600" dirty="0"/>
              <a:t>(lecture-2)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Faris Hassan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Query Language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63" y="2343076"/>
            <a:ext cx="10852673" cy="24100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DBMS provide users with a simple Query Language, using which data can be easily updated, inserted, deleted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42813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63" y="2378936"/>
            <a:ext cx="10852673" cy="24100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DBMS also takes care of the security of Data </a:t>
            </a:r>
            <a:r>
              <a:rPr lang="en-US" sz="2800" b="1" dirty="0">
                <a:solidFill>
                  <a:srgbClr val="FF0000"/>
                </a:solidFill>
              </a:rPr>
              <a:t>protecting the data from unauthorized access</a:t>
            </a:r>
            <a:r>
              <a:rPr lang="en-US" sz="2800" dirty="0"/>
              <a:t>. In a typical DBMS, we can create user accounts with different access </a:t>
            </a:r>
            <a:r>
              <a:rPr lang="en-US" sz="2800" b="1" dirty="0">
                <a:solidFill>
                  <a:srgbClr val="FF0000"/>
                </a:solidFill>
              </a:rPr>
              <a:t>permissions</a:t>
            </a:r>
            <a:r>
              <a:rPr lang="en-US" sz="2800" dirty="0"/>
              <a:t>, using which we can easily secure our data by restricting user access.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625228-7283-47A0-AE72-3952FE2DDA93}"/>
              </a:ext>
            </a:extLst>
          </p:cNvPr>
          <p:cNvSpPr/>
          <p:nvPr/>
        </p:nvSpPr>
        <p:spPr>
          <a:xfrm>
            <a:off x="5359195" y="3242026"/>
            <a:ext cx="1473609" cy="3739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  <a:latin typeface="Franklin Gothic Book" panose="020B0503020102020204" pitchFamily="34" charset="0"/>
              </a:rPr>
              <a:t>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2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Support Transactions: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62" y="2710630"/>
            <a:ext cx="10852673" cy="24100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Which allows us to better handle and manage </a:t>
            </a:r>
            <a:r>
              <a:rPr lang="en-US" sz="2800" b="1" dirty="0">
                <a:solidFill>
                  <a:srgbClr val="FF0000"/>
                </a:solidFill>
              </a:rPr>
              <a:t>data integrity </a:t>
            </a:r>
            <a:r>
              <a:rPr lang="en-US" sz="2800" dirty="0"/>
              <a:t>in real world applications where multi-threading is extensively used.</a:t>
            </a:r>
          </a:p>
        </p:txBody>
      </p:sp>
    </p:spTree>
    <p:extLst>
      <p:ext uri="{BB962C8B-B14F-4D97-AF65-F5344CB8AC3E}">
        <p14:creationId xmlns:p14="http://schemas.microsoft.com/office/powerpoint/2010/main" val="128857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0CFE1-1ED1-44C9-B35C-944B4404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</a:t>
            </a:r>
          </a:p>
        </p:txBody>
      </p:sp>
    </p:spTree>
    <p:extLst>
      <p:ext uri="{BB962C8B-B14F-4D97-AF65-F5344CB8AC3E}">
        <p14:creationId xmlns:p14="http://schemas.microsoft.com/office/powerpoint/2010/main" val="222125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4636"/>
            <a:ext cx="8479715" cy="412376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Segregation (separation) of application program.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Minimal data duplicity or data redundancy.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Easy retrieve of Data using Query language.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Reduced development time and maintenance needed.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Cloud Datacenters. (</a:t>
            </a:r>
            <a:r>
              <a:rPr lang="en-US" sz="1600" dirty="0"/>
              <a:t>we are now capable with dealing with </a:t>
            </a:r>
            <a:r>
              <a:rPr lang="en-US" sz="1600" b="1" dirty="0">
                <a:solidFill>
                  <a:srgbClr val="FF0000"/>
                </a:solidFill>
              </a:rPr>
              <a:t>almost infinite data</a:t>
            </a:r>
            <a:r>
              <a:rPr lang="en-US" sz="1600" b="1" dirty="0">
                <a:solidFill>
                  <a:schemeClr val="tx1"/>
                </a:solidFill>
              </a:rPr>
              <a:t> )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Seamles</a:t>
            </a:r>
            <a:r>
              <a:rPr lang="en-US" sz="2000" dirty="0"/>
              <a:t> Integration into the applications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208269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0CFE1-1ED1-44C9-B35C-944B4404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DBMS</a:t>
            </a:r>
          </a:p>
        </p:txBody>
      </p:sp>
    </p:spTree>
    <p:extLst>
      <p:ext uri="{BB962C8B-B14F-4D97-AF65-F5344CB8AC3E}">
        <p14:creationId xmlns:p14="http://schemas.microsoft.com/office/powerpoint/2010/main" val="299209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DBMS: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4636"/>
            <a:ext cx="8479715" cy="412376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It’s complexity.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High Cost.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They are large in size.</a:t>
            </a:r>
          </a:p>
        </p:txBody>
      </p:sp>
    </p:spTree>
    <p:extLst>
      <p:ext uri="{BB962C8B-B14F-4D97-AF65-F5344CB8AC3E}">
        <p14:creationId xmlns:p14="http://schemas.microsoft.com/office/powerpoint/2010/main" val="1281598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0CFE1-1ED1-44C9-B35C-944B4404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DBMS</a:t>
            </a:r>
          </a:p>
        </p:txBody>
      </p:sp>
    </p:spTree>
    <p:extLst>
      <p:ext uri="{BB962C8B-B14F-4D97-AF65-F5344CB8AC3E}">
        <p14:creationId xmlns:p14="http://schemas.microsoft.com/office/powerpoint/2010/main" val="925316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734-2F97-4A57-914A-AABADB5A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Components of DBMS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FB69D-1508-4AAA-830E-F27169D85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679" y="4014829"/>
            <a:ext cx="1837761" cy="73628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Hardware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F0FB2-0CBA-4502-BAA9-D2D243CD3614}"/>
              </a:ext>
            </a:extLst>
          </p:cNvPr>
          <p:cNvCxnSpPr>
            <a:cxnSpLocks/>
          </p:cNvCxnSpPr>
          <p:nvPr/>
        </p:nvCxnSpPr>
        <p:spPr>
          <a:xfrm>
            <a:off x="6126480" y="1916654"/>
            <a:ext cx="0" cy="871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99309E-5867-4774-B1E1-93194F9F3EB1}"/>
              </a:ext>
            </a:extLst>
          </p:cNvPr>
          <p:cNvCxnSpPr>
            <a:cxnSpLocks/>
          </p:cNvCxnSpPr>
          <p:nvPr/>
        </p:nvCxnSpPr>
        <p:spPr>
          <a:xfrm flipH="1">
            <a:off x="762001" y="2788023"/>
            <a:ext cx="5364479" cy="321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CA9467-49C0-460F-8BAA-43B28A0A21EB}"/>
              </a:ext>
            </a:extLst>
          </p:cNvPr>
          <p:cNvCxnSpPr>
            <a:cxnSpLocks/>
          </p:cNvCxnSpPr>
          <p:nvPr/>
        </p:nvCxnSpPr>
        <p:spPr>
          <a:xfrm flipH="1" flipV="1">
            <a:off x="6126480" y="2790558"/>
            <a:ext cx="5364479" cy="248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95374F-9C3C-432B-94BA-093B9C5D2082}"/>
              </a:ext>
            </a:extLst>
          </p:cNvPr>
          <p:cNvCxnSpPr>
            <a:cxnSpLocks/>
          </p:cNvCxnSpPr>
          <p:nvPr/>
        </p:nvCxnSpPr>
        <p:spPr>
          <a:xfrm>
            <a:off x="3750833" y="2948800"/>
            <a:ext cx="0" cy="699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CBE0D6-D7AD-49F6-A942-E4E556FC442A}"/>
              </a:ext>
            </a:extLst>
          </p:cNvPr>
          <p:cNvCxnSpPr>
            <a:cxnSpLocks/>
          </p:cNvCxnSpPr>
          <p:nvPr/>
        </p:nvCxnSpPr>
        <p:spPr>
          <a:xfrm>
            <a:off x="8880671" y="2904005"/>
            <a:ext cx="0" cy="699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9A8AC-2DAE-4F11-88D8-AC0F0D338B31}"/>
              </a:ext>
            </a:extLst>
          </p:cNvPr>
          <p:cNvCxnSpPr>
            <a:cxnSpLocks/>
          </p:cNvCxnSpPr>
          <p:nvPr/>
        </p:nvCxnSpPr>
        <p:spPr>
          <a:xfrm>
            <a:off x="6126480" y="2755471"/>
            <a:ext cx="0" cy="699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2C250E-DD25-4BA8-83DE-3911E05D01BF}"/>
              </a:ext>
            </a:extLst>
          </p:cNvPr>
          <p:cNvCxnSpPr>
            <a:cxnSpLocks/>
          </p:cNvCxnSpPr>
          <p:nvPr/>
        </p:nvCxnSpPr>
        <p:spPr>
          <a:xfrm>
            <a:off x="762000" y="3123024"/>
            <a:ext cx="0" cy="699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6B26D2-2924-4355-90AB-A918F5C4139A}"/>
              </a:ext>
            </a:extLst>
          </p:cNvPr>
          <p:cNvCxnSpPr>
            <a:cxnSpLocks/>
          </p:cNvCxnSpPr>
          <p:nvPr/>
        </p:nvCxnSpPr>
        <p:spPr>
          <a:xfrm>
            <a:off x="11490959" y="3039035"/>
            <a:ext cx="0" cy="699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51EF866-D2EC-4F22-981A-EC24D30F8D5D}"/>
              </a:ext>
            </a:extLst>
          </p:cNvPr>
          <p:cNvSpPr txBox="1">
            <a:spLocks/>
          </p:cNvSpPr>
          <p:nvPr/>
        </p:nvSpPr>
        <p:spPr>
          <a:xfrm>
            <a:off x="2831952" y="3612805"/>
            <a:ext cx="183776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software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BA08093-D6AD-49B5-B209-B91356A5F345}"/>
              </a:ext>
            </a:extLst>
          </p:cNvPr>
          <p:cNvSpPr txBox="1">
            <a:spLocks/>
          </p:cNvSpPr>
          <p:nvPr/>
        </p:nvSpPr>
        <p:spPr>
          <a:xfrm>
            <a:off x="5299945" y="3370729"/>
            <a:ext cx="183776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procedures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8E7E6D6-E73C-4A05-A323-223436E08D4E}"/>
              </a:ext>
            </a:extLst>
          </p:cNvPr>
          <p:cNvSpPr txBox="1">
            <a:spLocks/>
          </p:cNvSpPr>
          <p:nvPr/>
        </p:nvSpPr>
        <p:spPr>
          <a:xfrm>
            <a:off x="7865406" y="3603840"/>
            <a:ext cx="199688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Database access language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3836C70-E7C6-4B60-A9E1-1136E68D60E2}"/>
              </a:ext>
            </a:extLst>
          </p:cNvPr>
          <p:cNvSpPr txBox="1">
            <a:spLocks/>
          </p:cNvSpPr>
          <p:nvPr/>
        </p:nvSpPr>
        <p:spPr>
          <a:xfrm>
            <a:off x="10572078" y="3899380"/>
            <a:ext cx="183776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79584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6086-FC9E-44CB-8132-5A330738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components of DBMS: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DF1EBC-3231-4B4D-84EB-2324BBEE9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87" y="2009588"/>
            <a:ext cx="4940825" cy="4229847"/>
          </a:xfrm>
        </p:spPr>
      </p:pic>
    </p:spTree>
    <p:extLst>
      <p:ext uri="{BB962C8B-B14F-4D97-AF65-F5344CB8AC3E}">
        <p14:creationId xmlns:p14="http://schemas.microsoft.com/office/powerpoint/2010/main" val="232130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648" y="2547470"/>
            <a:ext cx="5180704" cy="241001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Difference between Data and Information.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What is Database?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History of Database.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What is DBMS?</a:t>
            </a:r>
          </a:p>
        </p:txBody>
      </p:sp>
    </p:spTree>
    <p:extLst>
      <p:ext uri="{BB962C8B-B14F-4D97-AF65-F5344CB8AC3E}">
        <p14:creationId xmlns:p14="http://schemas.microsoft.com/office/powerpoint/2010/main" val="106920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363" y="2339790"/>
            <a:ext cx="9122484" cy="2904564"/>
          </a:xfrm>
        </p:spPr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400" dirty="0"/>
              <a:t>Computer Hard disk, i/o channels for data and any other physical component involved before any data is successfully stored into the memory.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when we run Oracle or MYSQL on out personal computer, then our computer is hard disk for the database.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Our computer keyboard, RAM, ROM </a:t>
            </a:r>
            <a:r>
              <a:rPr lang="en-US" sz="2400" b="1" dirty="0">
                <a:solidFill>
                  <a:srgbClr val="FF0000"/>
                </a:solidFill>
              </a:rPr>
              <a:t>all becomes part of the DBMS </a:t>
            </a:r>
            <a:r>
              <a:rPr lang="en-US" sz="2400" dirty="0"/>
              <a:t>Hardware.</a:t>
            </a:r>
          </a:p>
        </p:txBody>
      </p:sp>
    </p:spTree>
    <p:extLst>
      <p:ext uri="{BB962C8B-B14F-4D97-AF65-F5344CB8AC3E}">
        <p14:creationId xmlns:p14="http://schemas.microsoft.com/office/powerpoint/2010/main" val="685352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575" y="2303929"/>
            <a:ext cx="9122484" cy="345141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This is the main component.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DBMS software is more  like a cover around the physical database, which provides us with an easy to use </a:t>
            </a:r>
            <a:r>
              <a:rPr lang="en-US" sz="2400" b="1" dirty="0">
                <a:solidFill>
                  <a:srgbClr val="FF0000"/>
                </a:solidFill>
              </a:rPr>
              <a:t>interface</a:t>
            </a:r>
            <a:r>
              <a:rPr lang="en-US" sz="2400" dirty="0"/>
              <a:t> to store, access and update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DBMS software is capable of understanding the Database Access Languages and interpret it into actual Database commands to execute them on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704873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363" y="2339790"/>
            <a:ext cx="9122484" cy="290456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 Data is the resource or the material for which DBMS was designed.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The motive behind creation DBMS was to Store and utilize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 The user saved Data is presented and </a:t>
            </a:r>
            <a:r>
              <a:rPr lang="en-US" sz="2000" b="1" dirty="0">
                <a:solidFill>
                  <a:srgbClr val="FF0000"/>
                </a:solidFill>
              </a:rPr>
              <a:t>Metadata</a:t>
            </a:r>
            <a:r>
              <a:rPr lang="en-US" sz="2000" dirty="0"/>
              <a:t> is stored.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 Metadata: is information stored by the DBMS to better understand the data stored in it. (is the data about the data)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2490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363" y="2339790"/>
            <a:ext cx="9122484" cy="290456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 Procedures refer to general instructions to use a database management system. This includes procedures to setup and install DBMS.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To login and logout of DBMS software, to manage database, to take backups, generate reports…etc.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7949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Access Language: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363" y="2339790"/>
            <a:ext cx="9122484" cy="290456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 Database Access language is a simple language designed to write command to access, insert, update and delete data stored in any database.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 A user can write commands in the Database Access language and submit it to the DBMS for execution, which is the translated and executed by DBMS.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 User can create new Database, table, insert, delete data….etc.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0491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734-2F97-4A57-914A-AABADB5A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FB69D-1508-4AAA-830E-F27169D85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549" y="3899380"/>
            <a:ext cx="1837761" cy="73628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2400" b="1" dirty="0"/>
              <a:t>Database Administrator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F0FB2-0CBA-4502-BAA9-D2D243CD3614}"/>
              </a:ext>
            </a:extLst>
          </p:cNvPr>
          <p:cNvCxnSpPr>
            <a:cxnSpLocks/>
          </p:cNvCxnSpPr>
          <p:nvPr/>
        </p:nvCxnSpPr>
        <p:spPr>
          <a:xfrm>
            <a:off x="6126480" y="1916654"/>
            <a:ext cx="0" cy="871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99309E-5867-4774-B1E1-93194F9F3EB1}"/>
              </a:ext>
            </a:extLst>
          </p:cNvPr>
          <p:cNvCxnSpPr>
            <a:cxnSpLocks/>
          </p:cNvCxnSpPr>
          <p:nvPr/>
        </p:nvCxnSpPr>
        <p:spPr>
          <a:xfrm flipH="1">
            <a:off x="1286429" y="2788023"/>
            <a:ext cx="4840052" cy="3316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CA9467-49C0-460F-8BAA-43B28A0A21EB}"/>
              </a:ext>
            </a:extLst>
          </p:cNvPr>
          <p:cNvCxnSpPr>
            <a:cxnSpLocks/>
          </p:cNvCxnSpPr>
          <p:nvPr/>
        </p:nvCxnSpPr>
        <p:spPr>
          <a:xfrm flipH="1" flipV="1">
            <a:off x="6126482" y="2790560"/>
            <a:ext cx="5029198" cy="248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9A8AC-2DAE-4F11-88D8-AC0F0D338B31}"/>
              </a:ext>
            </a:extLst>
          </p:cNvPr>
          <p:cNvCxnSpPr>
            <a:cxnSpLocks/>
          </p:cNvCxnSpPr>
          <p:nvPr/>
        </p:nvCxnSpPr>
        <p:spPr>
          <a:xfrm>
            <a:off x="6126480" y="2755471"/>
            <a:ext cx="0" cy="699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2C250E-DD25-4BA8-83DE-3911E05D01BF}"/>
              </a:ext>
            </a:extLst>
          </p:cNvPr>
          <p:cNvCxnSpPr>
            <a:cxnSpLocks/>
          </p:cNvCxnSpPr>
          <p:nvPr/>
        </p:nvCxnSpPr>
        <p:spPr>
          <a:xfrm>
            <a:off x="1286429" y="3105388"/>
            <a:ext cx="0" cy="699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6B26D2-2924-4355-90AB-A918F5C4139A}"/>
              </a:ext>
            </a:extLst>
          </p:cNvPr>
          <p:cNvCxnSpPr>
            <a:cxnSpLocks/>
          </p:cNvCxnSpPr>
          <p:nvPr/>
        </p:nvCxnSpPr>
        <p:spPr>
          <a:xfrm>
            <a:off x="11155680" y="3020811"/>
            <a:ext cx="0" cy="699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BA08093-D6AD-49B5-B209-B91356A5F345}"/>
              </a:ext>
            </a:extLst>
          </p:cNvPr>
          <p:cNvSpPr txBox="1">
            <a:spLocks/>
          </p:cNvSpPr>
          <p:nvPr/>
        </p:nvSpPr>
        <p:spPr>
          <a:xfrm>
            <a:off x="4301281" y="3277518"/>
            <a:ext cx="3835089" cy="113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Application programmer or software developer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3836C70-E7C6-4B60-A9E1-1136E68D60E2}"/>
              </a:ext>
            </a:extLst>
          </p:cNvPr>
          <p:cNvSpPr txBox="1">
            <a:spLocks/>
          </p:cNvSpPr>
          <p:nvPr/>
        </p:nvSpPr>
        <p:spPr>
          <a:xfrm>
            <a:off x="10232341" y="3657626"/>
            <a:ext cx="1837761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3445092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Database Administrator</a:t>
            </a:r>
            <a:r>
              <a:rPr lang="en-US" dirty="0"/>
              <a:t>: (DBA)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363" y="2339790"/>
            <a:ext cx="9122484" cy="290456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 Is the one who manages the complete database management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 DBA also take care of the security of DBMS it’s availability, managing the license keys, managing user accounts and access…etc.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3527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Application programmer or software developer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363" y="2339790"/>
            <a:ext cx="9122484" cy="29045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 This user group is involved in developing and designing the parts of DBMS.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4375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363" y="2339790"/>
            <a:ext cx="9122484" cy="290456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These days all the modern applications, web or mobile, store are users of data. </a:t>
            </a:r>
            <a:r>
              <a:rPr lang="en-US" sz="1600" dirty="0"/>
              <a:t>(why?)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2400" dirty="0"/>
              <a:t>Applications are programmed in such a way that they collect user data and store the data on DBMS system running on their servers.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End users are the one who store, retrieve, update and delete data.</a:t>
            </a:r>
          </a:p>
        </p:txBody>
      </p:sp>
    </p:spTree>
    <p:extLst>
      <p:ext uri="{BB962C8B-B14F-4D97-AF65-F5344CB8AC3E}">
        <p14:creationId xmlns:p14="http://schemas.microsoft.com/office/powerpoint/2010/main" val="747436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“With data collection, ‘the sooner the better’ is always the best answer.”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Marissa Mayer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214" y="2710630"/>
            <a:ext cx="6722634" cy="241001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Characteristics of Database Management System.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Advantages of DMBS.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Disadvantages of DBMS.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Components of DBMS.</a:t>
            </a:r>
          </a:p>
        </p:txBody>
      </p:sp>
    </p:spTree>
    <p:extLst>
      <p:ext uri="{BB962C8B-B14F-4D97-AF65-F5344CB8AC3E}">
        <p14:creationId xmlns:p14="http://schemas.microsoft.com/office/powerpoint/2010/main" val="1956830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0CFE1-1ED1-44C9-B35C-944B4404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18857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0CFE1-1ED1-44C9-B35C-944B4404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of DBMS</a:t>
            </a:r>
          </a:p>
        </p:txBody>
      </p:sp>
    </p:spTree>
    <p:extLst>
      <p:ext uri="{BB962C8B-B14F-4D97-AF65-F5344CB8AC3E}">
        <p14:creationId xmlns:p14="http://schemas.microsoft.com/office/powerpoint/2010/main" val="341690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of DBMS: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4636"/>
            <a:ext cx="8479715" cy="412376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Data stored into Tables.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Reduced Redundancy.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Data consistency.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Support Multiple users and concurrent Access.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Query Language.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Security.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DBMS Support Transactions.</a:t>
            </a:r>
          </a:p>
        </p:txBody>
      </p:sp>
    </p:spTree>
    <p:extLst>
      <p:ext uri="{BB962C8B-B14F-4D97-AF65-F5344CB8AC3E}">
        <p14:creationId xmlns:p14="http://schemas.microsoft.com/office/powerpoint/2010/main" val="414292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stored into Tables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7900"/>
            <a:ext cx="8399033" cy="241001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Data is never directly stored into the Database.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Data is stored into </a:t>
            </a:r>
            <a:r>
              <a:rPr lang="en-US" sz="2400" b="1" dirty="0">
                <a:solidFill>
                  <a:srgbClr val="FF0000"/>
                </a:solidFill>
              </a:rPr>
              <a:t>tables</a:t>
            </a:r>
            <a:r>
              <a:rPr lang="en-US" sz="2400" dirty="0"/>
              <a:t>, created inside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55073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Reduced Redundancy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7900"/>
            <a:ext cx="8399033" cy="24100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DBMS follows </a:t>
            </a:r>
            <a:r>
              <a:rPr lang="en-US" sz="2800" b="1" dirty="0">
                <a:solidFill>
                  <a:srgbClr val="FF0000"/>
                </a:solidFill>
              </a:rPr>
              <a:t>NORMALIZATION</a:t>
            </a:r>
            <a:r>
              <a:rPr lang="en-US" sz="2800" dirty="0"/>
              <a:t> which divides the data in such a way that repetition is minimum.</a:t>
            </a:r>
          </a:p>
        </p:txBody>
      </p:sp>
    </p:spTree>
    <p:extLst>
      <p:ext uri="{BB962C8B-B14F-4D97-AF65-F5344CB8AC3E}">
        <p14:creationId xmlns:p14="http://schemas.microsoft.com/office/powerpoint/2010/main" val="214796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consistency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7900"/>
            <a:ext cx="10058400" cy="241001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Data is being </a:t>
            </a:r>
            <a:r>
              <a:rPr lang="en-US" sz="2400" b="1" dirty="0">
                <a:solidFill>
                  <a:srgbClr val="FF0000"/>
                </a:solidFill>
              </a:rPr>
              <a:t>continuously</a:t>
            </a:r>
            <a:r>
              <a:rPr lang="en-US" sz="2400" dirty="0"/>
              <a:t> updated and added.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Maintain the consistency of data can become a challenge, but, DBMS handle it all by itself.</a:t>
            </a:r>
          </a:p>
        </p:txBody>
      </p:sp>
    </p:spTree>
    <p:extLst>
      <p:ext uri="{BB962C8B-B14F-4D97-AF65-F5344CB8AC3E}">
        <p14:creationId xmlns:p14="http://schemas.microsoft.com/office/powerpoint/2010/main" val="421137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378-F0BC-42FA-93D6-F4969E98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Multiple users and concurrent Access: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55B7-0705-4F69-BF57-F0BA773C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221" y="2325148"/>
            <a:ext cx="10852673" cy="24100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DBMS allows </a:t>
            </a:r>
            <a:r>
              <a:rPr lang="en-US" sz="2800" b="1" dirty="0">
                <a:solidFill>
                  <a:srgbClr val="FF0000"/>
                </a:solidFill>
              </a:rPr>
              <a:t>multiple users </a:t>
            </a:r>
            <a:r>
              <a:rPr lang="en-US" sz="2800" dirty="0"/>
              <a:t>to work on it (update, insert, delete data) at the same time and still manages to maintain the data consistency.</a:t>
            </a:r>
          </a:p>
        </p:txBody>
      </p:sp>
    </p:spTree>
    <p:extLst>
      <p:ext uri="{BB962C8B-B14F-4D97-AF65-F5344CB8AC3E}">
        <p14:creationId xmlns:p14="http://schemas.microsoft.com/office/powerpoint/2010/main" val="428101516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881</Words>
  <Application>Microsoft Office PowerPoint</Application>
  <PresentationFormat>Widescreen</PresentationFormat>
  <Paragraphs>95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Bookman Old Style</vt:lpstr>
      <vt:lpstr>Calibri</vt:lpstr>
      <vt:lpstr>Franklin Gothic Book</vt:lpstr>
      <vt:lpstr>Wingdings</vt:lpstr>
      <vt:lpstr>1_RetrospectVTI</vt:lpstr>
      <vt:lpstr>Database(lecture-2)</vt:lpstr>
      <vt:lpstr>Revision:</vt:lpstr>
      <vt:lpstr>Content:</vt:lpstr>
      <vt:lpstr>Characteristic of DBMS</vt:lpstr>
      <vt:lpstr>Characteristic of DBMS:</vt:lpstr>
      <vt:lpstr>Data stored into Tables:</vt:lpstr>
      <vt:lpstr>Reduced Redundancy:</vt:lpstr>
      <vt:lpstr>Data consistency:</vt:lpstr>
      <vt:lpstr>Support Multiple users and concurrent Access:</vt:lpstr>
      <vt:lpstr>Query Language:</vt:lpstr>
      <vt:lpstr>Security:</vt:lpstr>
      <vt:lpstr>DBMS Support Transactions:</vt:lpstr>
      <vt:lpstr>Advantages of DBMS</vt:lpstr>
      <vt:lpstr>Advantages of DBMS:</vt:lpstr>
      <vt:lpstr>Disadvantages of DBMS</vt:lpstr>
      <vt:lpstr>Disadvantages of DBMS:</vt:lpstr>
      <vt:lpstr>Components of DBMS</vt:lpstr>
      <vt:lpstr>Components of DBMS</vt:lpstr>
      <vt:lpstr>Diagram of components of DBMS:</vt:lpstr>
      <vt:lpstr>Hardware:</vt:lpstr>
      <vt:lpstr>Software:</vt:lpstr>
      <vt:lpstr>Data:</vt:lpstr>
      <vt:lpstr>procedures:</vt:lpstr>
      <vt:lpstr>Database Access Language:</vt:lpstr>
      <vt:lpstr>User:</vt:lpstr>
      <vt:lpstr>Database Administrator: (DBA)</vt:lpstr>
      <vt:lpstr>Application programmer or software developer:</vt:lpstr>
      <vt:lpstr>End User:</vt:lpstr>
      <vt:lpstr>“With data collection, ‘the sooner the better’ is always the best answer.”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2022-06-29T17:03:29Z</dcterms:created>
  <dcterms:modified xsi:type="dcterms:W3CDTF">2022-06-29T22:16:21Z</dcterms:modified>
</cp:coreProperties>
</file>