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9" r:id="rId3"/>
    <p:sldId id="265" r:id="rId4"/>
    <p:sldId id="261" r:id="rId5"/>
    <p:sldId id="262" r:id="rId6"/>
    <p:sldId id="263" r:id="rId7"/>
    <p:sldId id="264" r:id="rId8"/>
    <p:sldId id="266" r:id="rId9"/>
    <p:sldId id="267" r:id="rId10"/>
    <p:sldId id="268" r:id="rId11"/>
    <p:sldId id="269" r:id="rId12"/>
    <p:sldId id="270" r:id="rId13"/>
    <p:sldId id="271" r:id="rId14"/>
    <p:sldId id="272" r:id="rId15"/>
    <p:sldId id="273" r:id="rId16"/>
    <p:sldId id="275" r:id="rId17"/>
    <p:sldId id="274" r:id="rId18"/>
    <p:sldId id="258"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6/22/2022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6/22/2022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DATABASE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By: Faris Hassan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BE20-691E-436A-BEAD-C38B92C22C37}"/>
              </a:ext>
            </a:extLst>
          </p:cNvPr>
          <p:cNvSpPr>
            <a:spLocks noGrp="1"/>
          </p:cNvSpPr>
          <p:nvPr>
            <p:ph type="title"/>
          </p:nvPr>
        </p:nvSpPr>
        <p:spPr/>
        <p:txBody>
          <a:bodyPr>
            <a:normAutofit/>
          </a:bodyPr>
          <a:lstStyle/>
          <a:p>
            <a:r>
              <a:rPr lang="en-US" sz="5400" b="1" i="1" dirty="0"/>
              <a:t>What is Database?</a:t>
            </a:r>
          </a:p>
        </p:txBody>
      </p:sp>
      <p:sp>
        <p:nvSpPr>
          <p:cNvPr id="3" name="Content Placeholder 2">
            <a:extLst>
              <a:ext uri="{FF2B5EF4-FFF2-40B4-BE49-F238E27FC236}">
                <a16:creationId xmlns:a16="http://schemas.microsoft.com/office/drawing/2014/main" id="{7F99901D-3E41-4757-AE80-4E25D71826A8}"/>
              </a:ext>
            </a:extLst>
          </p:cNvPr>
          <p:cNvSpPr>
            <a:spLocks noGrp="1"/>
          </p:cNvSpPr>
          <p:nvPr>
            <p:ph idx="1"/>
          </p:nvPr>
        </p:nvSpPr>
        <p:spPr/>
        <p:txBody>
          <a:bodyPr>
            <a:normAutofit/>
          </a:bodyPr>
          <a:lstStyle/>
          <a:p>
            <a:pPr>
              <a:buFont typeface="Wingdings" panose="05000000000000000000" pitchFamily="2" charset="2"/>
              <a:buChar char="q"/>
            </a:pPr>
            <a:r>
              <a:rPr lang="en-US" sz="3600" dirty="0"/>
              <a:t>A collection of </a:t>
            </a:r>
            <a:r>
              <a:rPr lang="en-US" sz="4000" dirty="0">
                <a:solidFill>
                  <a:srgbClr val="FF0000"/>
                </a:solidFill>
              </a:rPr>
              <a:t>related</a:t>
            </a:r>
            <a:r>
              <a:rPr lang="en-US" sz="3600" dirty="0"/>
              <a:t> data organized in a way that data can be easily accessed, managed and updated.</a:t>
            </a:r>
          </a:p>
          <a:p>
            <a:pPr>
              <a:buFont typeface="Wingdings" panose="05000000000000000000" pitchFamily="2" charset="2"/>
              <a:buChar char="q"/>
            </a:pPr>
            <a:r>
              <a:rPr lang="en-US" sz="3600" dirty="0"/>
              <a:t> Database can be software based or hardware based, with one sole purpose (</a:t>
            </a:r>
            <a:r>
              <a:rPr lang="en-US" sz="2400" dirty="0"/>
              <a:t>storing data</a:t>
            </a:r>
            <a:r>
              <a:rPr lang="en-US" sz="3600" dirty="0"/>
              <a:t>).</a:t>
            </a:r>
          </a:p>
        </p:txBody>
      </p:sp>
    </p:spTree>
    <p:extLst>
      <p:ext uri="{BB962C8B-B14F-4D97-AF65-F5344CB8AC3E}">
        <p14:creationId xmlns:p14="http://schemas.microsoft.com/office/powerpoint/2010/main" val="1849254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BE20-691E-436A-BEAD-C38B92C22C37}"/>
              </a:ext>
            </a:extLst>
          </p:cNvPr>
          <p:cNvSpPr>
            <a:spLocks noGrp="1"/>
          </p:cNvSpPr>
          <p:nvPr>
            <p:ph type="title"/>
          </p:nvPr>
        </p:nvSpPr>
        <p:spPr/>
        <p:txBody>
          <a:bodyPr>
            <a:normAutofit/>
          </a:bodyPr>
          <a:lstStyle/>
          <a:p>
            <a:r>
              <a:rPr lang="en-US" sz="5400" b="1" i="1" dirty="0"/>
              <a:t>Uses of Data:</a:t>
            </a:r>
          </a:p>
        </p:txBody>
      </p:sp>
      <p:sp>
        <p:nvSpPr>
          <p:cNvPr id="3" name="Content Placeholder 2">
            <a:extLst>
              <a:ext uri="{FF2B5EF4-FFF2-40B4-BE49-F238E27FC236}">
                <a16:creationId xmlns:a16="http://schemas.microsoft.com/office/drawing/2014/main" id="{7F99901D-3E41-4757-AE80-4E25D71826A8}"/>
              </a:ext>
            </a:extLst>
          </p:cNvPr>
          <p:cNvSpPr>
            <a:spLocks noGrp="1"/>
          </p:cNvSpPr>
          <p:nvPr>
            <p:ph idx="1"/>
          </p:nvPr>
        </p:nvSpPr>
        <p:spPr/>
        <p:txBody>
          <a:bodyPr>
            <a:normAutofit/>
          </a:bodyPr>
          <a:lstStyle/>
          <a:p>
            <a:pPr marL="742950" indent="-742950">
              <a:buFont typeface="+mj-lt"/>
              <a:buAutoNum type="arabicPeriod"/>
            </a:pPr>
            <a:r>
              <a:rPr lang="en-US" sz="2800" dirty="0"/>
              <a:t>Store data</a:t>
            </a:r>
          </a:p>
          <a:p>
            <a:pPr marL="742950" indent="-742950">
              <a:buFont typeface="+mj-lt"/>
              <a:buAutoNum type="arabicPeriod"/>
            </a:pPr>
            <a:r>
              <a:rPr lang="en-US" sz="2800" dirty="0"/>
              <a:t>Update data</a:t>
            </a:r>
          </a:p>
          <a:p>
            <a:pPr marL="742950" indent="-742950">
              <a:buFont typeface="+mj-lt"/>
              <a:buAutoNum type="arabicPeriod"/>
            </a:pPr>
            <a:r>
              <a:rPr lang="en-US" sz="2800" dirty="0"/>
              <a:t>Creating tables</a:t>
            </a:r>
          </a:p>
          <a:p>
            <a:pPr marL="742950" indent="-742950">
              <a:buFont typeface="+mj-lt"/>
              <a:buAutoNum type="arabicPeriod"/>
            </a:pPr>
            <a:r>
              <a:rPr lang="en-US" sz="2800" dirty="0"/>
              <a:t>Retrieve data</a:t>
            </a:r>
          </a:p>
          <a:p>
            <a:pPr marL="742950" indent="-742950">
              <a:buFont typeface="+mj-lt"/>
              <a:buAutoNum type="arabicPeriod"/>
            </a:pPr>
            <a:r>
              <a:rPr lang="en-US" sz="2800" dirty="0"/>
              <a:t>Delete data</a:t>
            </a:r>
          </a:p>
        </p:txBody>
      </p:sp>
    </p:spTree>
    <p:extLst>
      <p:ext uri="{BB962C8B-B14F-4D97-AF65-F5344CB8AC3E}">
        <p14:creationId xmlns:p14="http://schemas.microsoft.com/office/powerpoint/2010/main" val="2884099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CFE1-1ED1-44C9-B35C-944B4404BD63}"/>
              </a:ext>
            </a:extLst>
          </p:cNvPr>
          <p:cNvSpPr>
            <a:spLocks noGrp="1"/>
          </p:cNvSpPr>
          <p:nvPr>
            <p:ph type="title"/>
          </p:nvPr>
        </p:nvSpPr>
        <p:spPr/>
        <p:txBody>
          <a:bodyPr/>
          <a:lstStyle/>
          <a:p>
            <a:r>
              <a:rPr lang="en-US" dirty="0"/>
              <a:t>History of Database</a:t>
            </a:r>
          </a:p>
        </p:txBody>
      </p:sp>
    </p:spTree>
    <p:extLst>
      <p:ext uri="{BB962C8B-B14F-4D97-AF65-F5344CB8AC3E}">
        <p14:creationId xmlns:p14="http://schemas.microsoft.com/office/powerpoint/2010/main" val="217422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BE20-691E-436A-BEAD-C38B92C22C37}"/>
              </a:ext>
            </a:extLst>
          </p:cNvPr>
          <p:cNvSpPr>
            <a:spLocks noGrp="1"/>
          </p:cNvSpPr>
          <p:nvPr>
            <p:ph type="title"/>
          </p:nvPr>
        </p:nvSpPr>
        <p:spPr/>
        <p:txBody>
          <a:bodyPr>
            <a:normAutofit/>
          </a:bodyPr>
          <a:lstStyle/>
          <a:p>
            <a:r>
              <a:rPr lang="en-US" sz="5400" b="1" i="1" dirty="0"/>
              <a:t>History of Database:</a:t>
            </a:r>
          </a:p>
        </p:txBody>
      </p:sp>
      <p:sp>
        <p:nvSpPr>
          <p:cNvPr id="3" name="Content Placeholder 2">
            <a:extLst>
              <a:ext uri="{FF2B5EF4-FFF2-40B4-BE49-F238E27FC236}">
                <a16:creationId xmlns:a16="http://schemas.microsoft.com/office/drawing/2014/main" id="{7F99901D-3E41-4757-AE80-4E25D71826A8}"/>
              </a:ext>
            </a:extLst>
          </p:cNvPr>
          <p:cNvSpPr>
            <a:spLocks noGrp="1"/>
          </p:cNvSpPr>
          <p:nvPr>
            <p:ph idx="1"/>
          </p:nvPr>
        </p:nvSpPr>
        <p:spPr/>
        <p:txBody>
          <a:bodyPr>
            <a:normAutofit/>
          </a:bodyPr>
          <a:lstStyle/>
          <a:p>
            <a:pPr>
              <a:buFont typeface="Wingdings" panose="05000000000000000000" pitchFamily="2" charset="2"/>
              <a:buChar char="q"/>
            </a:pPr>
            <a:r>
              <a:rPr lang="en-US" sz="2800" dirty="0"/>
              <a:t>During early computer days, Data was collected and stored on tapes, which were mostly write only, which means once data is stored on it, it can never be read again or overwrite on it.</a:t>
            </a:r>
            <a:endParaRPr lang="en-US" sz="3600" dirty="0"/>
          </a:p>
          <a:p>
            <a:pPr>
              <a:buFont typeface="Wingdings" panose="05000000000000000000" pitchFamily="2" charset="2"/>
              <a:buChar char="q"/>
            </a:pPr>
            <a:r>
              <a:rPr lang="en-US" sz="3600" b="1" dirty="0">
                <a:solidFill>
                  <a:srgbClr val="FF0000"/>
                </a:solidFill>
              </a:rPr>
              <a:t>Larry Ellison</a:t>
            </a:r>
            <a:r>
              <a:rPr lang="en-US" sz="3600" dirty="0"/>
              <a:t>, </a:t>
            </a:r>
            <a:r>
              <a:rPr lang="en-US" sz="2800" dirty="0"/>
              <a:t>the co-founder of </a:t>
            </a:r>
            <a:r>
              <a:rPr lang="en-US" sz="3200" b="1" dirty="0">
                <a:solidFill>
                  <a:srgbClr val="FF0000"/>
                </a:solidFill>
              </a:rPr>
              <a:t>oracle</a:t>
            </a:r>
            <a:r>
              <a:rPr lang="en-US" sz="2800" dirty="0"/>
              <a:t> was amongst the first few that realized the need of a software based Database Management system</a:t>
            </a:r>
            <a:r>
              <a:rPr lang="en-US" sz="3600" dirty="0"/>
              <a:t>.</a:t>
            </a:r>
          </a:p>
        </p:txBody>
      </p:sp>
    </p:spTree>
    <p:extLst>
      <p:ext uri="{BB962C8B-B14F-4D97-AF65-F5344CB8AC3E}">
        <p14:creationId xmlns:p14="http://schemas.microsoft.com/office/powerpoint/2010/main" val="2863636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CFE1-1ED1-44C9-B35C-944B4404BD63}"/>
              </a:ext>
            </a:extLst>
          </p:cNvPr>
          <p:cNvSpPr>
            <a:spLocks noGrp="1"/>
          </p:cNvSpPr>
          <p:nvPr>
            <p:ph type="title"/>
          </p:nvPr>
        </p:nvSpPr>
        <p:spPr/>
        <p:txBody>
          <a:bodyPr/>
          <a:lstStyle/>
          <a:p>
            <a:r>
              <a:rPr lang="en-US" dirty="0"/>
              <a:t>What is DBMS?</a:t>
            </a:r>
          </a:p>
        </p:txBody>
      </p:sp>
    </p:spTree>
    <p:extLst>
      <p:ext uri="{BB962C8B-B14F-4D97-AF65-F5344CB8AC3E}">
        <p14:creationId xmlns:p14="http://schemas.microsoft.com/office/powerpoint/2010/main" val="2558914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BE20-691E-436A-BEAD-C38B92C22C37}"/>
              </a:ext>
            </a:extLst>
          </p:cNvPr>
          <p:cNvSpPr>
            <a:spLocks noGrp="1"/>
          </p:cNvSpPr>
          <p:nvPr>
            <p:ph type="title"/>
          </p:nvPr>
        </p:nvSpPr>
        <p:spPr/>
        <p:txBody>
          <a:bodyPr>
            <a:normAutofit/>
          </a:bodyPr>
          <a:lstStyle/>
          <a:p>
            <a:r>
              <a:rPr lang="en-US" sz="5400" b="1" i="1" dirty="0"/>
              <a:t>What is DBMS?</a:t>
            </a:r>
          </a:p>
        </p:txBody>
      </p:sp>
      <p:sp>
        <p:nvSpPr>
          <p:cNvPr id="3" name="Content Placeholder 2">
            <a:extLst>
              <a:ext uri="{FF2B5EF4-FFF2-40B4-BE49-F238E27FC236}">
                <a16:creationId xmlns:a16="http://schemas.microsoft.com/office/drawing/2014/main" id="{7F99901D-3E41-4757-AE80-4E25D71826A8}"/>
              </a:ext>
            </a:extLst>
          </p:cNvPr>
          <p:cNvSpPr>
            <a:spLocks noGrp="1"/>
          </p:cNvSpPr>
          <p:nvPr>
            <p:ph idx="1"/>
          </p:nvPr>
        </p:nvSpPr>
        <p:spPr/>
        <p:txBody>
          <a:bodyPr>
            <a:normAutofit/>
          </a:bodyPr>
          <a:lstStyle/>
          <a:p>
            <a:pPr>
              <a:buFont typeface="Wingdings" panose="05000000000000000000" pitchFamily="2" charset="2"/>
              <a:buChar char="q"/>
            </a:pPr>
            <a:r>
              <a:rPr lang="en-US" sz="3600" dirty="0"/>
              <a:t> </a:t>
            </a:r>
            <a:r>
              <a:rPr lang="en-US" sz="2800" dirty="0"/>
              <a:t>Database Management System.</a:t>
            </a:r>
          </a:p>
          <a:p>
            <a:pPr>
              <a:buFont typeface="Wingdings" panose="05000000000000000000" pitchFamily="2" charset="2"/>
              <a:buChar char="q"/>
            </a:pPr>
            <a:r>
              <a:rPr lang="en-US" sz="3600" dirty="0"/>
              <a:t> </a:t>
            </a:r>
            <a:r>
              <a:rPr lang="en-US" sz="2800" dirty="0"/>
              <a:t>is a software that allows creation, definition and manipulation of Database, allowing users to store, process and analyze Data easily. </a:t>
            </a:r>
          </a:p>
          <a:p>
            <a:pPr>
              <a:buFont typeface="Wingdings" panose="05000000000000000000" pitchFamily="2" charset="2"/>
              <a:buChar char="q"/>
            </a:pPr>
            <a:r>
              <a:rPr lang="en-US" sz="2800" dirty="0"/>
              <a:t>Provides us with an </a:t>
            </a:r>
            <a:r>
              <a:rPr lang="en-US" sz="3200" b="1" dirty="0">
                <a:solidFill>
                  <a:srgbClr val="FF0000"/>
                </a:solidFill>
              </a:rPr>
              <a:t>INTERFACE</a:t>
            </a:r>
            <a:r>
              <a:rPr lang="en-US" sz="2800" dirty="0"/>
              <a:t> or a tool, to preform various operation like Creating tables in the database and a lot more.</a:t>
            </a:r>
          </a:p>
        </p:txBody>
      </p:sp>
    </p:spTree>
    <p:extLst>
      <p:ext uri="{BB962C8B-B14F-4D97-AF65-F5344CB8AC3E}">
        <p14:creationId xmlns:p14="http://schemas.microsoft.com/office/powerpoint/2010/main" val="3441659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BE20-691E-436A-BEAD-C38B92C22C37}"/>
              </a:ext>
            </a:extLst>
          </p:cNvPr>
          <p:cNvSpPr>
            <a:spLocks noGrp="1"/>
          </p:cNvSpPr>
          <p:nvPr>
            <p:ph type="title"/>
          </p:nvPr>
        </p:nvSpPr>
        <p:spPr/>
        <p:txBody>
          <a:bodyPr>
            <a:normAutofit/>
          </a:bodyPr>
          <a:lstStyle/>
          <a:p>
            <a:r>
              <a:rPr lang="en-US" sz="5400" b="1" i="1" dirty="0"/>
              <a:t>Examples of DBMS:</a:t>
            </a:r>
          </a:p>
        </p:txBody>
      </p:sp>
      <p:sp>
        <p:nvSpPr>
          <p:cNvPr id="3" name="Content Placeholder 2">
            <a:extLst>
              <a:ext uri="{FF2B5EF4-FFF2-40B4-BE49-F238E27FC236}">
                <a16:creationId xmlns:a16="http://schemas.microsoft.com/office/drawing/2014/main" id="{7F99901D-3E41-4757-AE80-4E25D71826A8}"/>
              </a:ext>
            </a:extLst>
          </p:cNvPr>
          <p:cNvSpPr>
            <a:spLocks noGrp="1"/>
          </p:cNvSpPr>
          <p:nvPr>
            <p:ph idx="1"/>
          </p:nvPr>
        </p:nvSpPr>
        <p:spPr/>
        <p:txBody>
          <a:bodyPr>
            <a:normAutofit fontScale="92500" lnSpcReduction="20000"/>
          </a:bodyPr>
          <a:lstStyle/>
          <a:p>
            <a:pPr marL="742950" indent="-742950">
              <a:buFont typeface="+mj-lt"/>
              <a:buAutoNum type="arabicPeriod"/>
            </a:pPr>
            <a:r>
              <a:rPr lang="en-US" sz="3600" dirty="0"/>
              <a:t>MySQL</a:t>
            </a:r>
          </a:p>
          <a:p>
            <a:pPr marL="742950" indent="-742950">
              <a:buFont typeface="+mj-lt"/>
              <a:buAutoNum type="arabicPeriod"/>
            </a:pPr>
            <a:r>
              <a:rPr lang="en-US" sz="3600" dirty="0"/>
              <a:t>IBM DB2</a:t>
            </a:r>
          </a:p>
          <a:p>
            <a:pPr marL="742950" indent="-742950">
              <a:buFont typeface="+mj-lt"/>
              <a:buAutoNum type="arabicPeriod"/>
            </a:pPr>
            <a:r>
              <a:rPr lang="en-US" sz="3600" dirty="0"/>
              <a:t>Oracle</a:t>
            </a:r>
          </a:p>
          <a:p>
            <a:pPr marL="742950" indent="-742950">
              <a:buFont typeface="+mj-lt"/>
              <a:buAutoNum type="arabicPeriod"/>
            </a:pPr>
            <a:r>
              <a:rPr lang="en-US" sz="3600" dirty="0" err="1"/>
              <a:t>Postgre</a:t>
            </a:r>
            <a:r>
              <a:rPr lang="en-US" sz="3600" dirty="0"/>
              <a:t> </a:t>
            </a:r>
            <a:r>
              <a:rPr lang="en-US" sz="3600" dirty="0" err="1"/>
              <a:t>Sql</a:t>
            </a:r>
            <a:endParaRPr lang="en-US" sz="3600" dirty="0"/>
          </a:p>
          <a:p>
            <a:pPr marL="742950" indent="-742950">
              <a:buFont typeface="+mj-lt"/>
              <a:buAutoNum type="arabicPeriod"/>
            </a:pPr>
            <a:r>
              <a:rPr lang="en-US" sz="3600" dirty="0" err="1"/>
              <a:t>Sql</a:t>
            </a:r>
            <a:r>
              <a:rPr lang="en-US" sz="3600" dirty="0"/>
              <a:t> Server</a:t>
            </a:r>
          </a:p>
          <a:p>
            <a:pPr marL="742950" indent="-742950">
              <a:buFont typeface="+mj-lt"/>
              <a:buAutoNum type="arabicPeriod"/>
            </a:pPr>
            <a:r>
              <a:rPr lang="en-US" sz="3600" dirty="0" err="1"/>
              <a:t>Amzon</a:t>
            </a:r>
            <a:r>
              <a:rPr lang="en-US" sz="3600" dirty="0"/>
              <a:t> Simple DB (cloud based)…etc.</a:t>
            </a:r>
          </a:p>
        </p:txBody>
      </p:sp>
    </p:spTree>
    <p:extLst>
      <p:ext uri="{BB962C8B-B14F-4D97-AF65-F5344CB8AC3E}">
        <p14:creationId xmlns:p14="http://schemas.microsoft.com/office/powerpoint/2010/main" val="2052456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BE20-691E-436A-BEAD-C38B92C22C37}"/>
              </a:ext>
            </a:extLst>
          </p:cNvPr>
          <p:cNvSpPr>
            <a:spLocks noGrp="1"/>
          </p:cNvSpPr>
          <p:nvPr>
            <p:ph type="title"/>
          </p:nvPr>
        </p:nvSpPr>
        <p:spPr/>
        <p:txBody>
          <a:bodyPr>
            <a:normAutofit/>
          </a:bodyPr>
          <a:lstStyle/>
          <a:p>
            <a:r>
              <a:rPr lang="en-US" sz="5400" b="1" i="1" dirty="0"/>
              <a:t>DBMS Uses:</a:t>
            </a:r>
          </a:p>
        </p:txBody>
      </p:sp>
      <p:sp>
        <p:nvSpPr>
          <p:cNvPr id="3" name="Content Placeholder 2">
            <a:extLst>
              <a:ext uri="{FF2B5EF4-FFF2-40B4-BE49-F238E27FC236}">
                <a16:creationId xmlns:a16="http://schemas.microsoft.com/office/drawing/2014/main" id="{7F99901D-3E41-4757-AE80-4E25D71826A8}"/>
              </a:ext>
            </a:extLst>
          </p:cNvPr>
          <p:cNvSpPr>
            <a:spLocks noGrp="1"/>
          </p:cNvSpPr>
          <p:nvPr>
            <p:ph idx="1"/>
          </p:nvPr>
        </p:nvSpPr>
        <p:spPr/>
        <p:txBody>
          <a:bodyPr>
            <a:normAutofit/>
          </a:bodyPr>
          <a:lstStyle/>
          <a:p>
            <a:pPr>
              <a:buFont typeface="Wingdings" panose="05000000000000000000" pitchFamily="2" charset="2"/>
              <a:buChar char="q"/>
            </a:pPr>
            <a:r>
              <a:rPr lang="en-US" sz="3600" dirty="0"/>
              <a:t> Provides Security and protection to the database.</a:t>
            </a:r>
          </a:p>
          <a:p>
            <a:pPr>
              <a:buFont typeface="Wingdings" panose="05000000000000000000" pitchFamily="2" charset="2"/>
              <a:buChar char="q"/>
            </a:pPr>
            <a:r>
              <a:rPr lang="en-US" sz="3600" dirty="0"/>
              <a:t> Maintains data consistency in case of multiple users.</a:t>
            </a:r>
          </a:p>
        </p:txBody>
      </p:sp>
    </p:spTree>
    <p:extLst>
      <p:ext uri="{BB962C8B-B14F-4D97-AF65-F5344CB8AC3E}">
        <p14:creationId xmlns:p14="http://schemas.microsoft.com/office/powerpoint/2010/main" val="1370859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“Data is a precious thing and will last longer than the systems themselves.”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-Tim Berners</a:t>
            </a:r>
          </a:p>
        </p:txBody>
      </p:sp>
    </p:spTree>
    <p:extLst>
      <p:ext uri="{BB962C8B-B14F-4D97-AF65-F5344CB8AC3E}">
        <p14:creationId xmlns:p14="http://schemas.microsoft.com/office/powerpoint/2010/main" val="191714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CFE1-1ED1-44C9-B35C-944B4404BD63}"/>
              </a:ext>
            </a:extLst>
          </p:cNvPr>
          <p:cNvSpPr>
            <a:spLocks noGrp="1"/>
          </p:cNvSpPr>
          <p:nvPr>
            <p:ph type="title"/>
          </p:nvPr>
        </p:nvSpPr>
        <p:spPr/>
        <p:txBody>
          <a:bodyPr/>
          <a:lstStyle/>
          <a:p>
            <a:r>
              <a:rPr lang="en-US" dirty="0"/>
              <a:t>The End…</a:t>
            </a:r>
          </a:p>
        </p:txBody>
      </p:sp>
    </p:spTree>
    <p:extLst>
      <p:ext uri="{BB962C8B-B14F-4D97-AF65-F5344CB8AC3E}">
        <p14:creationId xmlns:p14="http://schemas.microsoft.com/office/powerpoint/2010/main" val="2223078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A378-F0BC-42FA-93D6-F4969E985603}"/>
              </a:ext>
            </a:extLst>
          </p:cNvPr>
          <p:cNvSpPr>
            <a:spLocks noGrp="1"/>
          </p:cNvSpPr>
          <p:nvPr>
            <p:ph type="title"/>
          </p:nvPr>
        </p:nvSpPr>
        <p:spPr/>
        <p:txBody>
          <a:bodyPr/>
          <a:lstStyle/>
          <a:p>
            <a:r>
              <a:rPr lang="en-US" dirty="0"/>
              <a:t>Database Concepts:</a:t>
            </a:r>
          </a:p>
        </p:txBody>
      </p:sp>
      <p:sp>
        <p:nvSpPr>
          <p:cNvPr id="3" name="Content Placeholder 2">
            <a:extLst>
              <a:ext uri="{FF2B5EF4-FFF2-40B4-BE49-F238E27FC236}">
                <a16:creationId xmlns:a16="http://schemas.microsoft.com/office/drawing/2014/main" id="{1ED955B7-0705-4F69-BF57-F0BA773C02A6}"/>
              </a:ext>
            </a:extLst>
          </p:cNvPr>
          <p:cNvSpPr>
            <a:spLocks noGrp="1"/>
          </p:cNvSpPr>
          <p:nvPr>
            <p:ph idx="1"/>
          </p:nvPr>
        </p:nvSpPr>
        <p:spPr>
          <a:xfrm>
            <a:off x="3775037" y="2870200"/>
            <a:ext cx="3611881" cy="2410011"/>
          </a:xfrm>
        </p:spPr>
        <p:txBody>
          <a:bodyPr/>
          <a:lstStyle/>
          <a:p>
            <a:pPr algn="just">
              <a:buFont typeface="Wingdings" panose="05000000000000000000" pitchFamily="2" charset="2"/>
              <a:buChar char="Ø"/>
            </a:pPr>
            <a:r>
              <a:rPr lang="en-US" dirty="0"/>
              <a:t>  Overview of DBMS</a:t>
            </a:r>
          </a:p>
          <a:p>
            <a:pPr algn="just">
              <a:buFont typeface="Wingdings" panose="05000000000000000000" pitchFamily="2" charset="2"/>
              <a:buChar char="Ø"/>
            </a:pPr>
            <a:r>
              <a:rPr lang="en-US" dirty="0"/>
              <a:t>  Components of DBMS</a:t>
            </a:r>
          </a:p>
          <a:p>
            <a:pPr algn="just">
              <a:buFont typeface="Wingdings" panose="05000000000000000000" pitchFamily="2" charset="2"/>
              <a:buChar char="Ø"/>
            </a:pPr>
            <a:r>
              <a:rPr lang="en-US" dirty="0"/>
              <a:t>  Database Architecture</a:t>
            </a:r>
          </a:p>
          <a:p>
            <a:pPr algn="just">
              <a:buFont typeface="Wingdings" panose="05000000000000000000" pitchFamily="2" charset="2"/>
              <a:buChar char="Ø"/>
            </a:pPr>
            <a:r>
              <a:rPr lang="en-US" dirty="0"/>
              <a:t>  Types of Database Model</a:t>
            </a:r>
          </a:p>
        </p:txBody>
      </p:sp>
    </p:spTree>
    <p:extLst>
      <p:ext uri="{BB962C8B-B14F-4D97-AF65-F5344CB8AC3E}">
        <p14:creationId xmlns:p14="http://schemas.microsoft.com/office/powerpoint/2010/main" val="1069209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C734-2F97-4A57-914A-AABADB5A273A}"/>
              </a:ext>
            </a:extLst>
          </p:cNvPr>
          <p:cNvSpPr>
            <a:spLocks noGrp="1"/>
          </p:cNvSpPr>
          <p:nvPr>
            <p:ph type="title"/>
          </p:nvPr>
        </p:nvSpPr>
        <p:spPr/>
        <p:txBody>
          <a:bodyPr/>
          <a:lstStyle/>
          <a:p>
            <a:r>
              <a:rPr lang="en-US" sz="4400" dirty="0"/>
              <a:t>What is the difference between?</a:t>
            </a:r>
            <a:endParaRPr lang="en-US" dirty="0"/>
          </a:p>
        </p:txBody>
      </p:sp>
      <p:sp>
        <p:nvSpPr>
          <p:cNvPr id="3" name="Text Placeholder 2">
            <a:extLst>
              <a:ext uri="{FF2B5EF4-FFF2-40B4-BE49-F238E27FC236}">
                <a16:creationId xmlns:a16="http://schemas.microsoft.com/office/drawing/2014/main" id="{66AFB69D-1508-4AAA-830E-F27169D851E0}"/>
              </a:ext>
            </a:extLst>
          </p:cNvPr>
          <p:cNvSpPr>
            <a:spLocks noGrp="1"/>
          </p:cNvSpPr>
          <p:nvPr>
            <p:ph type="body" idx="1"/>
          </p:nvPr>
        </p:nvSpPr>
        <p:spPr>
          <a:xfrm>
            <a:off x="0" y="2944318"/>
            <a:ext cx="4639736" cy="736282"/>
          </a:xfrm>
        </p:spPr>
        <p:txBody>
          <a:bodyPr>
            <a:normAutofit/>
          </a:bodyPr>
          <a:lstStyle/>
          <a:p>
            <a:pPr algn="ctr"/>
            <a:r>
              <a:rPr lang="en-US" sz="3600" b="1" dirty="0"/>
              <a:t>DATA</a:t>
            </a:r>
          </a:p>
        </p:txBody>
      </p:sp>
      <p:sp>
        <p:nvSpPr>
          <p:cNvPr id="5" name="Text Placeholder 4">
            <a:extLst>
              <a:ext uri="{FF2B5EF4-FFF2-40B4-BE49-F238E27FC236}">
                <a16:creationId xmlns:a16="http://schemas.microsoft.com/office/drawing/2014/main" id="{CFB30B0F-8FA6-4796-BC2F-1D0051E7088B}"/>
              </a:ext>
            </a:extLst>
          </p:cNvPr>
          <p:cNvSpPr>
            <a:spLocks noGrp="1"/>
          </p:cNvSpPr>
          <p:nvPr>
            <p:ph type="body" sz="quarter" idx="3"/>
          </p:nvPr>
        </p:nvSpPr>
        <p:spPr>
          <a:xfrm>
            <a:off x="7552264" y="2944318"/>
            <a:ext cx="4639736" cy="736282"/>
          </a:xfrm>
        </p:spPr>
        <p:txBody>
          <a:bodyPr>
            <a:normAutofit/>
          </a:bodyPr>
          <a:lstStyle/>
          <a:p>
            <a:pPr algn="ctr"/>
            <a:r>
              <a:rPr lang="en-US" sz="3200" b="1" dirty="0"/>
              <a:t>information</a:t>
            </a:r>
          </a:p>
        </p:txBody>
      </p:sp>
      <p:cxnSp>
        <p:nvCxnSpPr>
          <p:cNvPr id="8" name="Straight Connector 7">
            <a:extLst>
              <a:ext uri="{FF2B5EF4-FFF2-40B4-BE49-F238E27FC236}">
                <a16:creationId xmlns:a16="http://schemas.microsoft.com/office/drawing/2014/main" id="{F92F0FB2-0CBA-4502-BAA9-D2D243CD3614}"/>
              </a:ext>
            </a:extLst>
          </p:cNvPr>
          <p:cNvCxnSpPr>
            <a:cxnSpLocks/>
          </p:cNvCxnSpPr>
          <p:nvPr/>
        </p:nvCxnSpPr>
        <p:spPr>
          <a:xfrm>
            <a:off x="6126480" y="1916654"/>
            <a:ext cx="0" cy="871369"/>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8C99309E-5867-4774-B1E1-93194F9F3EB1}"/>
              </a:ext>
            </a:extLst>
          </p:cNvPr>
          <p:cNvCxnSpPr>
            <a:cxnSpLocks/>
          </p:cNvCxnSpPr>
          <p:nvPr/>
        </p:nvCxnSpPr>
        <p:spPr>
          <a:xfrm flipH="1">
            <a:off x="2970903" y="2788023"/>
            <a:ext cx="3155577" cy="156295"/>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00CA9467-49C0-460F-8BAA-43B28A0A21EB}"/>
              </a:ext>
            </a:extLst>
          </p:cNvPr>
          <p:cNvCxnSpPr>
            <a:cxnSpLocks/>
          </p:cNvCxnSpPr>
          <p:nvPr/>
        </p:nvCxnSpPr>
        <p:spPr>
          <a:xfrm flipH="1" flipV="1">
            <a:off x="6126480" y="2790557"/>
            <a:ext cx="3155574" cy="156295"/>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95847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CFE1-1ED1-44C9-B35C-944B4404BD63}"/>
              </a:ext>
            </a:extLst>
          </p:cNvPr>
          <p:cNvSpPr>
            <a:spLocks noGrp="1"/>
          </p:cNvSpPr>
          <p:nvPr>
            <p:ph type="title"/>
          </p:nvPr>
        </p:nvSpPr>
        <p:spPr/>
        <p:txBody>
          <a:bodyPr/>
          <a:lstStyle/>
          <a:p>
            <a:r>
              <a:rPr lang="en-US" dirty="0"/>
              <a:t>What is Data?</a:t>
            </a:r>
          </a:p>
        </p:txBody>
      </p:sp>
    </p:spTree>
    <p:extLst>
      <p:ext uri="{BB962C8B-B14F-4D97-AF65-F5344CB8AC3E}">
        <p14:creationId xmlns:p14="http://schemas.microsoft.com/office/powerpoint/2010/main" val="341690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BE20-691E-436A-BEAD-C38B92C22C37}"/>
              </a:ext>
            </a:extLst>
          </p:cNvPr>
          <p:cNvSpPr>
            <a:spLocks noGrp="1"/>
          </p:cNvSpPr>
          <p:nvPr>
            <p:ph type="title"/>
          </p:nvPr>
        </p:nvSpPr>
        <p:spPr/>
        <p:txBody>
          <a:bodyPr>
            <a:normAutofit/>
          </a:bodyPr>
          <a:lstStyle/>
          <a:p>
            <a:r>
              <a:rPr lang="en-US" sz="5400" b="1" i="1" dirty="0"/>
              <a:t>What is Data?</a:t>
            </a:r>
          </a:p>
        </p:txBody>
      </p:sp>
      <p:sp>
        <p:nvSpPr>
          <p:cNvPr id="3" name="Content Placeholder 2">
            <a:extLst>
              <a:ext uri="{FF2B5EF4-FFF2-40B4-BE49-F238E27FC236}">
                <a16:creationId xmlns:a16="http://schemas.microsoft.com/office/drawing/2014/main" id="{7F99901D-3E41-4757-AE80-4E25D71826A8}"/>
              </a:ext>
            </a:extLst>
          </p:cNvPr>
          <p:cNvSpPr>
            <a:spLocks noGrp="1"/>
          </p:cNvSpPr>
          <p:nvPr>
            <p:ph idx="1"/>
          </p:nvPr>
        </p:nvSpPr>
        <p:spPr/>
        <p:txBody>
          <a:bodyPr>
            <a:normAutofit/>
          </a:bodyPr>
          <a:lstStyle/>
          <a:p>
            <a:r>
              <a:rPr lang="en-US" sz="3600" dirty="0"/>
              <a:t>Data is nothing but facts and statistics stored or free flowing over a network, generally It’s raw and unprocessed.</a:t>
            </a:r>
          </a:p>
        </p:txBody>
      </p:sp>
    </p:spTree>
    <p:extLst>
      <p:ext uri="{BB962C8B-B14F-4D97-AF65-F5344CB8AC3E}">
        <p14:creationId xmlns:p14="http://schemas.microsoft.com/office/powerpoint/2010/main" val="2806376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CFE1-1ED1-44C9-B35C-944B4404BD63}"/>
              </a:ext>
            </a:extLst>
          </p:cNvPr>
          <p:cNvSpPr>
            <a:spLocks noGrp="1"/>
          </p:cNvSpPr>
          <p:nvPr>
            <p:ph type="title"/>
          </p:nvPr>
        </p:nvSpPr>
        <p:spPr/>
        <p:txBody>
          <a:bodyPr/>
          <a:lstStyle/>
          <a:p>
            <a:r>
              <a:rPr lang="en-US" dirty="0"/>
              <a:t>What is processed?</a:t>
            </a:r>
          </a:p>
        </p:txBody>
      </p:sp>
    </p:spTree>
    <p:extLst>
      <p:ext uri="{BB962C8B-B14F-4D97-AF65-F5344CB8AC3E}">
        <p14:creationId xmlns:p14="http://schemas.microsoft.com/office/powerpoint/2010/main" val="345727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BE20-691E-436A-BEAD-C38B92C22C37}"/>
              </a:ext>
            </a:extLst>
          </p:cNvPr>
          <p:cNvSpPr>
            <a:spLocks noGrp="1"/>
          </p:cNvSpPr>
          <p:nvPr>
            <p:ph type="title"/>
          </p:nvPr>
        </p:nvSpPr>
        <p:spPr/>
        <p:txBody>
          <a:bodyPr>
            <a:normAutofit/>
          </a:bodyPr>
          <a:lstStyle/>
          <a:p>
            <a:r>
              <a:rPr lang="en-US" sz="5400" b="1" i="1" dirty="0"/>
              <a:t>What is Data?</a:t>
            </a:r>
          </a:p>
        </p:txBody>
      </p:sp>
      <p:sp>
        <p:nvSpPr>
          <p:cNvPr id="3" name="Content Placeholder 2">
            <a:extLst>
              <a:ext uri="{FF2B5EF4-FFF2-40B4-BE49-F238E27FC236}">
                <a16:creationId xmlns:a16="http://schemas.microsoft.com/office/drawing/2014/main" id="{7F99901D-3E41-4757-AE80-4E25D71826A8}"/>
              </a:ext>
            </a:extLst>
          </p:cNvPr>
          <p:cNvSpPr>
            <a:spLocks noGrp="1"/>
          </p:cNvSpPr>
          <p:nvPr>
            <p:ph idx="1"/>
          </p:nvPr>
        </p:nvSpPr>
        <p:spPr/>
        <p:txBody>
          <a:bodyPr>
            <a:normAutofit/>
          </a:bodyPr>
          <a:lstStyle/>
          <a:p>
            <a:r>
              <a:rPr lang="en-US" sz="3600" dirty="0"/>
              <a:t>Data is nothing but facts and statistics stored or free flowing over a network, generally It’s raw and unprocessed.</a:t>
            </a:r>
          </a:p>
          <a:p>
            <a:r>
              <a:rPr lang="en-US" sz="3600" u="sng" dirty="0">
                <a:latin typeface="Arial Black" panose="020B0A04020102020204" pitchFamily="34" charset="0"/>
              </a:rPr>
              <a:t>Example:</a:t>
            </a:r>
          </a:p>
          <a:p>
            <a:r>
              <a:rPr lang="en-US" sz="2000" dirty="0"/>
              <a:t>The website uses your IP-Address as a data when you accept the cookies.</a:t>
            </a:r>
            <a:endParaRPr lang="en-US" sz="3200" dirty="0"/>
          </a:p>
        </p:txBody>
      </p:sp>
    </p:spTree>
    <p:extLst>
      <p:ext uri="{BB962C8B-B14F-4D97-AF65-F5344CB8AC3E}">
        <p14:creationId xmlns:p14="http://schemas.microsoft.com/office/powerpoint/2010/main" val="131079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601B-8ECE-422B-89F1-55E7824145D9}"/>
              </a:ext>
            </a:extLst>
          </p:cNvPr>
          <p:cNvSpPr>
            <a:spLocks noGrp="1"/>
          </p:cNvSpPr>
          <p:nvPr>
            <p:ph type="title"/>
          </p:nvPr>
        </p:nvSpPr>
        <p:spPr/>
        <p:txBody>
          <a:bodyPr/>
          <a:lstStyle/>
          <a:p>
            <a:r>
              <a:rPr lang="en-US" dirty="0"/>
              <a:t>Information:</a:t>
            </a:r>
          </a:p>
        </p:txBody>
      </p:sp>
      <p:sp>
        <p:nvSpPr>
          <p:cNvPr id="3" name="Content Placeholder 2">
            <a:extLst>
              <a:ext uri="{FF2B5EF4-FFF2-40B4-BE49-F238E27FC236}">
                <a16:creationId xmlns:a16="http://schemas.microsoft.com/office/drawing/2014/main" id="{947C15F5-6197-4E95-9345-296B10C1C101}"/>
              </a:ext>
            </a:extLst>
          </p:cNvPr>
          <p:cNvSpPr>
            <a:spLocks noGrp="1"/>
          </p:cNvSpPr>
          <p:nvPr>
            <p:ph idx="1"/>
          </p:nvPr>
        </p:nvSpPr>
        <p:spPr/>
        <p:txBody>
          <a:bodyPr/>
          <a:lstStyle/>
          <a:p>
            <a:pPr>
              <a:buFont typeface="Arial" panose="020B0604020202020204" pitchFamily="34" charset="0"/>
              <a:buChar char="•"/>
            </a:pPr>
            <a:r>
              <a:rPr lang="en-US" sz="2800" dirty="0"/>
              <a:t> Data becomes information when it is processed.</a:t>
            </a:r>
          </a:p>
          <a:p>
            <a:pPr>
              <a:buFont typeface="Arial" panose="020B0604020202020204" pitchFamily="34" charset="0"/>
              <a:buChar char="•"/>
            </a:pPr>
            <a:r>
              <a:rPr lang="en-US" sz="2800" dirty="0"/>
              <a:t> When the data is turned int something meaningful.</a:t>
            </a:r>
          </a:p>
          <a:p>
            <a:r>
              <a:rPr lang="en-US" sz="3200" b="1" u="sng" dirty="0">
                <a:latin typeface="Arial Black" panose="020B0A04020102020204" pitchFamily="34" charset="0"/>
              </a:rPr>
              <a:t>Example:</a:t>
            </a:r>
          </a:p>
          <a:p>
            <a:pPr>
              <a:buFont typeface="Wingdings" panose="05000000000000000000" pitchFamily="2" charset="2"/>
              <a:buChar char="§"/>
            </a:pPr>
            <a:r>
              <a:rPr lang="en-US" dirty="0"/>
              <a:t> </a:t>
            </a:r>
            <a:r>
              <a:rPr lang="en-US" sz="1600" dirty="0"/>
              <a:t>Summation</a:t>
            </a:r>
          </a:p>
          <a:p>
            <a:pPr>
              <a:buFont typeface="Wingdings" panose="05000000000000000000" pitchFamily="2" charset="2"/>
              <a:buChar char="§"/>
            </a:pPr>
            <a:r>
              <a:rPr lang="en-US" sz="1600" dirty="0"/>
              <a:t> Division </a:t>
            </a:r>
          </a:p>
          <a:p>
            <a:pPr>
              <a:buFont typeface="Wingdings" panose="05000000000000000000" pitchFamily="2" charset="2"/>
              <a:buChar char="§"/>
            </a:pPr>
            <a:r>
              <a:rPr lang="en-US" sz="1600" dirty="0"/>
              <a:t> Cookie data saved when you visit the website once again.</a:t>
            </a:r>
          </a:p>
        </p:txBody>
      </p:sp>
    </p:spTree>
    <p:extLst>
      <p:ext uri="{BB962C8B-B14F-4D97-AF65-F5344CB8AC3E}">
        <p14:creationId xmlns:p14="http://schemas.microsoft.com/office/powerpoint/2010/main" val="227063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CFE1-1ED1-44C9-B35C-944B4404BD63}"/>
              </a:ext>
            </a:extLst>
          </p:cNvPr>
          <p:cNvSpPr>
            <a:spLocks noGrp="1"/>
          </p:cNvSpPr>
          <p:nvPr>
            <p:ph type="title"/>
          </p:nvPr>
        </p:nvSpPr>
        <p:spPr/>
        <p:txBody>
          <a:bodyPr/>
          <a:lstStyle/>
          <a:p>
            <a:r>
              <a:rPr lang="en-US" dirty="0"/>
              <a:t>What is Database?</a:t>
            </a:r>
          </a:p>
        </p:txBody>
      </p:sp>
    </p:spTree>
    <p:extLst>
      <p:ext uri="{BB962C8B-B14F-4D97-AF65-F5344CB8AC3E}">
        <p14:creationId xmlns:p14="http://schemas.microsoft.com/office/powerpoint/2010/main" val="162177274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401</Words>
  <Application>Microsoft Office PowerPoint</Application>
  <PresentationFormat>Widescreen</PresentationFormat>
  <Paragraphs>57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Bookman Old Style</vt:lpstr>
      <vt:lpstr>Calibri</vt:lpstr>
      <vt:lpstr>Franklin Gothic Book</vt:lpstr>
      <vt:lpstr>Wingdings</vt:lpstr>
      <vt:lpstr>1_RetrospectVTI</vt:lpstr>
      <vt:lpstr>DATABASE</vt:lpstr>
      <vt:lpstr>Database Concepts:</vt:lpstr>
      <vt:lpstr>What is the difference between?</vt:lpstr>
      <vt:lpstr>What is Data?</vt:lpstr>
      <vt:lpstr>What is Data?</vt:lpstr>
      <vt:lpstr>What is processed?</vt:lpstr>
      <vt:lpstr>What is Data?</vt:lpstr>
      <vt:lpstr>Information:</vt:lpstr>
      <vt:lpstr>What is Database?</vt:lpstr>
      <vt:lpstr>What is Database?</vt:lpstr>
      <vt:lpstr>Uses of Data:</vt:lpstr>
      <vt:lpstr>History of Database</vt:lpstr>
      <vt:lpstr>History of Database:</vt:lpstr>
      <vt:lpstr>What is DBMS?</vt:lpstr>
      <vt:lpstr>What is DBMS?</vt:lpstr>
      <vt:lpstr>Examples of DBMS:</vt:lpstr>
      <vt:lpstr>DBMS Uses:</vt:lpstr>
      <vt:lpstr>“Data is a precious thing and will last longer than the systems themselves.”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2022-06-22T09:53:07Z</dcterms:created>
  <dcterms:modified xsi:type="dcterms:W3CDTF">2022-06-22T13:28:00Z</dcterms:modified>
</cp:coreProperties>
</file>