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1" r:id="rId3"/>
    <p:sldId id="310" r:id="rId4"/>
    <p:sldId id="309" r:id="rId5"/>
    <p:sldId id="311" r:id="rId6"/>
    <p:sldId id="314" r:id="rId7"/>
    <p:sldId id="315" r:id="rId8"/>
    <p:sldId id="316" r:id="rId9"/>
    <p:sldId id="257" r:id="rId10"/>
    <p:sldId id="317" r:id="rId11"/>
    <p:sldId id="280" r:id="rId12"/>
    <p:sldId id="318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921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46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7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44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135225"/>
            <a:ext cx="8520600" cy="1135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Alien Encounters" panose="00000400000000000000" pitchFamily="2" charset="0"/>
              </a:rPr>
              <a:t>Machine </a:t>
            </a:r>
            <a:r>
              <a:rPr lang="en" dirty="0" smtClean="0">
                <a:latin typeface="Alien Encounters" panose="00000400000000000000" pitchFamily="2" charset="0"/>
              </a:rPr>
              <a:t>Learning</a:t>
            </a:r>
            <a:endParaRPr lang="en" dirty="0">
              <a:latin typeface="Alien Encounters" panose="00000400000000000000" pitchFamily="2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4302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By: </a:t>
            </a:r>
            <a:r>
              <a:rPr lang="en-US" dirty="0" err="1" smtClean="0"/>
              <a:t>Faris</a:t>
            </a:r>
            <a:r>
              <a:rPr lang="en-US" dirty="0" smtClean="0"/>
              <a:t> Hassan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Alien Encounters" panose="00000400000000000000" pitchFamily="2" charset="0"/>
              </a:rPr>
              <a:t>Farisology</a:t>
            </a:r>
            <a:endParaRPr lang="en" dirty="0">
              <a:latin typeface="Alien Encounters" panose="00000400000000000000" pitchFamily="2" charset="0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441950" y="2270725"/>
            <a:ext cx="4153200" cy="9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CCCCCC"/>
                </a:solidFill>
              </a:rPr>
              <a:t>Decision Trees Close-up</a:t>
            </a:r>
            <a:endParaRPr lang="en" sz="1800" dirty="0" smtClean="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Theory</a:t>
            </a:r>
            <a:br>
              <a:rPr lang="en-US" dirty="0" smtClean="0"/>
            </a:br>
            <a:r>
              <a:rPr lang="en-US" sz="2400" dirty="0" smtClean="0"/>
              <a:t>Information 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 smtClean="0"/>
                  <a:t>Entropy is a measure of uncertainty in data.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Information Gain.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𝐵𝑒𝑓𝑜𝑟𝑒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𝑆𝑝𝑙𝑖𝑡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𝐴𝑓𝑡𝑒𝑟𝑆𝑝𝑙𝑖𝑡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1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Pure set (4 yes/0 No)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 = ?</a:t>
                </a:r>
              </a:p>
              <a:p>
                <a:pPr>
                  <a:buNone/>
                </a:pPr>
                <a:endParaRPr lang="en-US" dirty="0"/>
              </a:p>
              <a:p>
                <a:pPr marL="285750" indent="-285750"/>
                <a:r>
                  <a:rPr lang="en-US" dirty="0" smtClean="0"/>
                  <a:t>Impure set (3 yes/ 4No)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/>
                  <a:t>  = ?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Looking through a cardboard paper-towel roll towards light at the end of it"/>
          <p:cNvPicPr preferRelativeResize="0"/>
          <p:nvPr/>
        </p:nvPicPr>
        <p:blipFill rotWithShape="1">
          <a:blip r:embed="rId3">
            <a:alphaModFix/>
          </a:blip>
          <a:srcRect l="22872" t="1578" r="19354" b="984"/>
          <a:stretch/>
        </p:blipFill>
        <p:spPr>
          <a:xfrm>
            <a:off x="0" y="0"/>
            <a:ext cx="45763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Overhead shot of various masculine accessories including large headphones, a bow-tie, and a wrist watch"/>
          <p:cNvPicPr preferRelativeResize="0"/>
          <p:nvPr/>
        </p:nvPicPr>
        <p:blipFill rotWithShape="1">
          <a:blip r:embed="rId4">
            <a:alphaModFix/>
          </a:blip>
          <a:srcRect l="37422" t="840" r="8654" b="6840"/>
          <a:stretch/>
        </p:blipFill>
        <p:spPr>
          <a:xfrm>
            <a:off x="4576350" y="0"/>
            <a:ext cx="4567649" cy="51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428742" y="16255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/>
              <a:t>Get into your momentum and GROW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Decision Trees: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No domain knowledge required</a:t>
            </a:r>
          </a:p>
          <a:p>
            <a:pPr marL="285750" indent="-285750"/>
            <a:r>
              <a:rPr lang="en-US" dirty="0" smtClean="0"/>
              <a:t>Easy to understand (Interpretability)</a:t>
            </a:r>
          </a:p>
          <a:p>
            <a:pPr marL="285750" indent="-285750"/>
            <a:r>
              <a:rPr lang="en-US" dirty="0" smtClean="0"/>
              <a:t>Learning steps are simple and fast</a:t>
            </a:r>
          </a:p>
        </p:txBody>
      </p:sp>
    </p:spTree>
    <p:extLst>
      <p:ext uri="{BB962C8B-B14F-4D97-AF65-F5344CB8AC3E}">
        <p14:creationId xmlns:p14="http://schemas.microsoft.com/office/powerpoint/2010/main" val="22392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Decision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Node</a:t>
            </a:r>
          </a:p>
          <a:p>
            <a:r>
              <a:rPr lang="en-US" dirty="0" smtClean="0"/>
              <a:t>Branches</a:t>
            </a:r>
          </a:p>
          <a:p>
            <a:r>
              <a:rPr lang="en-US" dirty="0" smtClean="0"/>
              <a:t>Leaf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52475"/>
            <a:ext cx="6519672" cy="36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Steps in  a 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65" y="1143331"/>
            <a:ext cx="6132069" cy="36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Classification and Regress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r>
              <a:rPr lang="en-US" dirty="0" smtClean="0"/>
              <a:t>: </a:t>
            </a:r>
            <a:r>
              <a:rPr lang="en-US" dirty="0"/>
              <a:t>Usually the response variable has two classes: </a:t>
            </a:r>
            <a:r>
              <a:rPr lang="en-US" b="1" i="1" dirty="0">
                <a:solidFill>
                  <a:schemeClr val="tx1"/>
                </a:solidFill>
              </a:rPr>
              <a:t>Yes or No (1 or 0)</a:t>
            </a:r>
            <a:r>
              <a:rPr lang="en-US" b="1" i="1" dirty="0"/>
              <a:t>. </a:t>
            </a:r>
            <a:r>
              <a:rPr lang="en-US" dirty="0"/>
              <a:t>If the response variable </a:t>
            </a:r>
            <a:r>
              <a:rPr lang="en-US" dirty="0" smtClean="0"/>
              <a:t>has </a:t>
            </a:r>
            <a:r>
              <a:rPr lang="en-US" b="1" i="1" dirty="0" smtClean="0">
                <a:solidFill>
                  <a:schemeClr val="tx1"/>
                </a:solidFill>
              </a:rPr>
              <a:t>more</a:t>
            </a:r>
            <a:r>
              <a:rPr lang="en-US" b="1" i="1" dirty="0" smtClean="0"/>
              <a:t> </a:t>
            </a:r>
            <a:r>
              <a:rPr lang="en-US" dirty="0"/>
              <a:t>than 2 categories, then a variant of the algorithm, called C4.5, is used. For binary </a:t>
            </a:r>
            <a:r>
              <a:rPr lang="en-US" dirty="0" smtClean="0"/>
              <a:t>splits however</a:t>
            </a:r>
            <a:r>
              <a:rPr lang="en-US" dirty="0"/>
              <a:t>, the standard CART procedure is used. Thus classification trees are used when </a:t>
            </a:r>
            <a:r>
              <a:rPr lang="en-US" dirty="0" smtClean="0"/>
              <a:t>the response </a:t>
            </a:r>
            <a:r>
              <a:rPr lang="en-US" dirty="0"/>
              <a:t>or target variable is categorical in nature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Regression</a:t>
            </a:r>
            <a:r>
              <a:rPr lang="en-US" dirty="0" smtClean="0"/>
              <a:t>: </a:t>
            </a:r>
            <a:r>
              <a:rPr lang="en-US" dirty="0"/>
              <a:t>needed when the response variable is numeric or </a:t>
            </a:r>
            <a:r>
              <a:rPr lang="en-US" dirty="0" smtClean="0"/>
              <a:t>continuous.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55527"/>
              </p:ext>
            </p:extLst>
          </p:nvPr>
        </p:nvGraphicFramePr>
        <p:xfrm>
          <a:off x="848412" y="433626"/>
          <a:ext cx="7296345" cy="4506015"/>
        </p:xfrm>
        <a:graphic>
          <a:graphicData uri="http://schemas.openxmlformats.org/drawingml/2006/table">
            <a:tbl>
              <a:tblPr/>
              <a:tblGrid>
                <a:gridCol w="1459269"/>
                <a:gridCol w="1459269"/>
                <a:gridCol w="1459269"/>
                <a:gridCol w="1459269"/>
                <a:gridCol w="1459269"/>
              </a:tblGrid>
              <a:tr h="300401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NewRomanPSMT"/>
                        </a:rPr>
                        <a:t>Day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NewRomanPSMT"/>
                        </a:rPr>
                        <a:t>Outlook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NewRomanPSMT"/>
                        </a:rPr>
                        <a:t>Humidity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NewRomanPSMT"/>
                        </a:rPr>
                        <a:t>Wind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NewRomanPSMT"/>
                        </a:rPr>
                        <a:t>Play Tennis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D1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Sunny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High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No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D2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Sunny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High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Strong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No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D3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Overcast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High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D4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Rain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High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D5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Rain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Normal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D6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Rain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Normal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Strong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No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D7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Overcast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Normal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Strong 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D8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Sunny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High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No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D9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Sunny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Normal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D10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Rain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Normal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D11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Sunny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Normal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Strong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D12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Overcast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High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Strong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D13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Overcast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Normal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Weak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B050"/>
                          </a:solidFill>
                          <a:effectLst/>
                          <a:latin typeface="TimesNewRomanPSMT"/>
                        </a:rPr>
                        <a:t>Yes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0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D14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Rain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High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Strong </a:t>
                      </a:r>
                      <a:endParaRPr lang="en-US" sz="160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TimesNewRomanPSMT"/>
                        </a:rPr>
                        <a:t>No</a:t>
                      </a:r>
                      <a:endParaRPr lang="en-US" sz="1600" dirty="0">
                        <a:effectLst/>
                      </a:endParaRPr>
                    </a:p>
                  </a:txBody>
                  <a:tcPr marL="71922" marR="71922" marT="35961" marB="3596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8815" y="346074"/>
            <a:ext cx="73004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07" y="855361"/>
            <a:ext cx="6740035" cy="41173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24" y="294053"/>
            <a:ext cx="8520600" cy="572700"/>
          </a:xfrm>
        </p:spPr>
        <p:txBody>
          <a:bodyPr/>
          <a:lstStyle/>
          <a:p>
            <a:r>
              <a:rPr lang="en-US" dirty="0" smtClean="0"/>
              <a:t>Play Tennis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 you get that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6143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How does Learning happen in DT ?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9429</TotalTime>
  <Words>256</Words>
  <Application>Microsoft Office PowerPoint</Application>
  <PresentationFormat>On-screen Show (16:9)</PresentationFormat>
  <Paragraphs>108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Alien Encounters</vt:lpstr>
      <vt:lpstr>Arial</vt:lpstr>
      <vt:lpstr>Cambria Math</vt:lpstr>
      <vt:lpstr>TimesNewRomanPSMT</vt:lpstr>
      <vt:lpstr>Simple Dark</vt:lpstr>
      <vt:lpstr>Machine Learning</vt:lpstr>
      <vt:lpstr>Why Decision Trees:</vt:lpstr>
      <vt:lpstr>Components of Decision Tree</vt:lpstr>
      <vt:lpstr>Learning Steps in  a Decision Tree</vt:lpstr>
      <vt:lpstr>CART Classification and Regress Trees</vt:lpstr>
      <vt:lpstr>PowerPoint Presentation</vt:lpstr>
      <vt:lpstr>Play Tennis Tree</vt:lpstr>
      <vt:lpstr>How TH you get that ?</vt:lpstr>
      <vt:lpstr>How does Learning happen in DT ?</vt:lpstr>
      <vt:lpstr>Entropy Theory Information Gain</vt:lpstr>
      <vt:lpstr>Entropy Theory</vt:lpstr>
      <vt:lpstr>Entropy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بالعربي</dc:title>
  <dc:creator>Fares</dc:creator>
  <cp:lastModifiedBy>Fares</cp:lastModifiedBy>
  <cp:revision>61</cp:revision>
  <dcterms:modified xsi:type="dcterms:W3CDTF">2017-11-10T18:15:43Z</dcterms:modified>
</cp:coreProperties>
</file>