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56" r:id="rId2"/>
    <p:sldId id="517" r:id="rId3"/>
    <p:sldId id="257" r:id="rId4"/>
    <p:sldId id="258" r:id="rId5"/>
    <p:sldId id="511" r:id="rId6"/>
    <p:sldId id="515" r:id="rId7"/>
    <p:sldId id="516" r:id="rId8"/>
    <p:sldId id="513" r:id="rId9"/>
    <p:sldId id="261" r:id="rId10"/>
    <p:sldId id="275" r:id="rId11"/>
    <p:sldId id="468" r:id="rId12"/>
    <p:sldId id="519" r:id="rId13"/>
    <p:sldId id="465" r:id="rId14"/>
    <p:sldId id="280" r:id="rId15"/>
    <p:sldId id="466" r:id="rId16"/>
    <p:sldId id="467" r:id="rId17"/>
    <p:sldId id="482" r:id="rId18"/>
    <p:sldId id="509" r:id="rId19"/>
    <p:sldId id="510" r:id="rId20"/>
    <p:sldId id="520" r:id="rId21"/>
    <p:sldId id="469" r:id="rId22"/>
    <p:sldId id="485" r:id="rId23"/>
    <p:sldId id="502" r:id="rId24"/>
    <p:sldId id="479" r:id="rId25"/>
    <p:sldId id="471" r:id="rId26"/>
    <p:sldId id="472" r:id="rId27"/>
    <p:sldId id="480" r:id="rId28"/>
    <p:sldId id="279" r:id="rId29"/>
    <p:sldId id="473" r:id="rId30"/>
    <p:sldId id="474" r:id="rId31"/>
    <p:sldId id="478" r:id="rId32"/>
    <p:sldId id="475" r:id="rId33"/>
    <p:sldId id="476" r:id="rId34"/>
    <p:sldId id="477" r:id="rId35"/>
    <p:sldId id="484" r:id="rId36"/>
    <p:sldId id="486" r:id="rId37"/>
    <p:sldId id="490" r:id="rId38"/>
    <p:sldId id="489" r:id="rId39"/>
    <p:sldId id="488" r:id="rId40"/>
    <p:sldId id="487" r:id="rId41"/>
    <p:sldId id="501" r:id="rId42"/>
    <p:sldId id="492" r:id="rId43"/>
    <p:sldId id="493" r:id="rId44"/>
    <p:sldId id="495" r:id="rId45"/>
    <p:sldId id="499" r:id="rId46"/>
    <p:sldId id="497" r:id="rId47"/>
    <p:sldId id="491" r:id="rId48"/>
    <p:sldId id="496" r:id="rId49"/>
    <p:sldId id="500" r:id="rId50"/>
    <p:sldId id="512" r:id="rId51"/>
    <p:sldId id="494" r:id="rId52"/>
    <p:sldId id="503" r:id="rId53"/>
    <p:sldId id="514" r:id="rId54"/>
    <p:sldId id="481" r:id="rId55"/>
    <p:sldId id="259" r:id="rId56"/>
    <p:sldId id="506" r:id="rId57"/>
    <p:sldId id="260" r:id="rId58"/>
    <p:sldId id="504" r:id="rId59"/>
    <p:sldId id="505" r:id="rId60"/>
    <p:sldId id="507" r:id="rId6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300E01-1FA2-4933-A1A1-7F4394FEEED4}" v="1" dt="2024-05-07T08:28:37.79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4F8B6-A4B2-42D1-BF74-1463F0C6733E}" type="datetimeFigureOut">
              <a:rPr kumimoji="1" lang="ja-JP" altLang="en-US" smtClean="0"/>
              <a:t>2024/7/17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9049F-51B9-404B-9A23-58417650CACA}" type="slidenum">
              <a:rPr kumimoji="1" lang="ja-JP" altLang="en-US" smtClean="0"/>
              <a:t>‹#›</a:t>
            </a:fld>
            <a:endParaRPr kumimoji="1" lang="ja-JP" altLang="en-US"/>
          </a:p>
        </p:txBody>
      </p:sp>
    </p:spTree>
    <p:extLst>
      <p:ext uri="{BB962C8B-B14F-4D97-AF65-F5344CB8AC3E}">
        <p14:creationId xmlns:p14="http://schemas.microsoft.com/office/powerpoint/2010/main" val="6182595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6E7AFD5-8E46-B279-13FF-9C78E8C4EE79}"/>
              </a:ext>
            </a:extLst>
          </p:cNvPr>
          <p:cNvSpPr/>
          <p:nvPr userDrawn="1"/>
        </p:nvSpPr>
        <p:spPr>
          <a:xfrm>
            <a:off x="1524000" y="3429000"/>
            <a:ext cx="9144000" cy="80962"/>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38B5608-8E08-B299-69BB-ABEB88169AB6}"/>
              </a:ext>
            </a:extLst>
          </p:cNvPr>
          <p:cNvSpPr>
            <a:spLocks noGrp="1"/>
          </p:cNvSpPr>
          <p:nvPr>
            <p:ph type="ctrTitle"/>
          </p:nvPr>
        </p:nvSpPr>
        <p:spPr>
          <a:xfrm>
            <a:off x="1524000" y="1122363"/>
            <a:ext cx="9144000" cy="2387600"/>
          </a:xfrm>
          <a:noFill/>
        </p:spPr>
        <p:txBody>
          <a:bodyPr anchor="b">
            <a:normAutofit/>
          </a:bodyPr>
          <a:lstStyle>
            <a:lvl1pPr algn="l">
              <a:defRPr sz="48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7F7DBB-FB3E-1447-9709-3F3406D14F13}"/>
              </a:ext>
            </a:extLst>
          </p:cNvPr>
          <p:cNvSpPr>
            <a:spLocks noGrp="1"/>
          </p:cNvSpPr>
          <p:nvPr>
            <p:ph type="subTitle" idx="1"/>
          </p:nvPr>
        </p:nvSpPr>
        <p:spPr>
          <a:xfrm>
            <a:off x="1524000" y="3602038"/>
            <a:ext cx="9144000" cy="1655762"/>
          </a:xfrm>
        </p:spPr>
        <p:txBody>
          <a:bodyPr anchor="t"/>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D1E13D-EDF4-7EE2-DBA8-836B72190FBD}"/>
              </a:ext>
            </a:extLst>
          </p:cNvPr>
          <p:cNvSpPr>
            <a:spLocks noGrp="1"/>
          </p:cNvSpPr>
          <p:nvPr>
            <p:ph type="dt" sz="half" idx="10"/>
          </p:nvPr>
        </p:nvSpPr>
        <p:spPr>
          <a:noFill/>
        </p:spPr>
        <p:txBody>
          <a:bodyPr/>
          <a:lstStyle/>
          <a:p>
            <a:r>
              <a:rPr kumimoji="1" lang="en-US" altLang="ja-JP"/>
              <a:t>2024/04/09</a:t>
            </a:r>
            <a:endParaRPr kumimoji="1" lang="ja-JP" altLang="en-US"/>
          </a:p>
        </p:txBody>
      </p:sp>
      <p:sp>
        <p:nvSpPr>
          <p:cNvPr id="5" name="フッター プレースホルダー 4">
            <a:extLst>
              <a:ext uri="{FF2B5EF4-FFF2-40B4-BE49-F238E27FC236}">
                <a16:creationId xmlns:a16="http://schemas.microsoft.com/office/drawing/2014/main" id="{99218629-DFCF-FA6C-36FE-45A65D0BD6D3}"/>
              </a:ext>
            </a:extLst>
          </p:cNvPr>
          <p:cNvSpPr>
            <a:spLocks noGrp="1"/>
          </p:cNvSpPr>
          <p:nvPr>
            <p:ph type="ftr" sz="quarter" idx="11"/>
          </p:nvPr>
        </p:nvSpPr>
        <p:spPr>
          <a:noFill/>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6" name="スライド番号プレースホルダー 5">
            <a:extLst>
              <a:ext uri="{FF2B5EF4-FFF2-40B4-BE49-F238E27FC236}">
                <a16:creationId xmlns:a16="http://schemas.microsoft.com/office/drawing/2014/main" id="{DB7A0869-03CF-EE5D-B6A0-4BCE0C042F3F}"/>
              </a:ext>
            </a:extLst>
          </p:cNvPr>
          <p:cNvSpPr>
            <a:spLocks noGrp="1"/>
          </p:cNvSpPr>
          <p:nvPr>
            <p:ph type="sldNum" sz="quarter" idx="12"/>
          </p:nvPr>
        </p:nvSpPr>
        <p:spPr>
          <a:noFill/>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410467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370582FB-689C-071B-B30B-FA63EBBE25E2}"/>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7945291-097B-59C6-2F99-2732B80E6FA8}"/>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6E1FB7-ABBE-CB9E-3CA5-53D2B329B0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2289D7-CB23-0FE5-94B5-3AA03F08BBE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AA5F9C-6796-3173-B8C6-ACCC3159B6A6}"/>
              </a:ext>
            </a:extLst>
          </p:cNvPr>
          <p:cNvSpPr>
            <a:spLocks noGrp="1"/>
          </p:cNvSpPr>
          <p:nvPr>
            <p:ph type="dt" sz="half" idx="10"/>
          </p:nvPr>
        </p:nvSpPr>
        <p:spPr/>
        <p:txBody>
          <a:bodyPr/>
          <a:lstStyle/>
          <a:p>
            <a:r>
              <a:rPr kumimoji="1" lang="en-US" altLang="ja-JP"/>
              <a:t>2024/04/09</a:t>
            </a:r>
            <a:endParaRPr kumimoji="1" lang="ja-JP" altLang="en-US"/>
          </a:p>
        </p:txBody>
      </p:sp>
      <p:sp>
        <p:nvSpPr>
          <p:cNvPr id="5" name="フッター プレースホルダー 4">
            <a:extLst>
              <a:ext uri="{FF2B5EF4-FFF2-40B4-BE49-F238E27FC236}">
                <a16:creationId xmlns:a16="http://schemas.microsoft.com/office/drawing/2014/main" id="{3EF660BE-B9F2-6B04-C90B-7D0837C5B196}"/>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6" name="スライド番号プレースホルダー 5">
            <a:extLst>
              <a:ext uri="{FF2B5EF4-FFF2-40B4-BE49-F238E27FC236}">
                <a16:creationId xmlns:a16="http://schemas.microsoft.com/office/drawing/2014/main" id="{F348CD12-1470-19DE-3C9B-B785E16374A7}"/>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365448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E1073C0B-847C-646C-FDD9-6F7BF09DF1E4}"/>
              </a:ext>
            </a:extLst>
          </p:cNvPr>
          <p:cNvSpPr/>
          <p:nvPr userDrawn="1"/>
        </p:nvSpPr>
        <p:spPr>
          <a:xfrm>
            <a:off x="10538460" y="0"/>
            <a:ext cx="1653540" cy="6642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335B834-2009-6744-5530-356FEC0E6C22}"/>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縦書きタイトル 1">
            <a:extLst>
              <a:ext uri="{FF2B5EF4-FFF2-40B4-BE49-F238E27FC236}">
                <a16:creationId xmlns:a16="http://schemas.microsoft.com/office/drawing/2014/main" id="{6E3A3FD3-2F8D-DE38-A8CA-731065D710FF}"/>
              </a:ext>
            </a:extLst>
          </p:cNvPr>
          <p:cNvSpPr>
            <a:spLocks noGrp="1"/>
          </p:cNvSpPr>
          <p:nvPr>
            <p:ph type="title" orient="vert"/>
          </p:nvPr>
        </p:nvSpPr>
        <p:spPr>
          <a:xfrm>
            <a:off x="10538460" y="0"/>
            <a:ext cx="1653540" cy="6642000"/>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334DCE-369F-9E2E-DAFE-56FB7DEDCB89}"/>
              </a:ext>
            </a:extLst>
          </p:cNvPr>
          <p:cNvSpPr>
            <a:spLocks noGrp="1"/>
          </p:cNvSpPr>
          <p:nvPr>
            <p:ph type="body" orient="vert" idx="1"/>
          </p:nvPr>
        </p:nvSpPr>
        <p:spPr>
          <a:xfrm>
            <a:off x="838200" y="365125"/>
            <a:ext cx="928878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BFA165-9BA2-7FD5-44B5-CCACFF1F71A2}"/>
              </a:ext>
            </a:extLst>
          </p:cNvPr>
          <p:cNvSpPr>
            <a:spLocks noGrp="1"/>
          </p:cNvSpPr>
          <p:nvPr>
            <p:ph type="dt" sz="half" idx="10"/>
          </p:nvPr>
        </p:nvSpPr>
        <p:spPr/>
        <p:txBody>
          <a:bodyPr/>
          <a:lstStyle/>
          <a:p>
            <a:r>
              <a:rPr kumimoji="1" lang="en-US" altLang="ja-JP"/>
              <a:t>2024/04/09</a:t>
            </a:r>
            <a:endParaRPr kumimoji="1" lang="ja-JP" altLang="en-US"/>
          </a:p>
        </p:txBody>
      </p:sp>
      <p:sp>
        <p:nvSpPr>
          <p:cNvPr id="5" name="フッター プレースホルダー 4">
            <a:extLst>
              <a:ext uri="{FF2B5EF4-FFF2-40B4-BE49-F238E27FC236}">
                <a16:creationId xmlns:a16="http://schemas.microsoft.com/office/drawing/2014/main" id="{58669191-91CD-F68B-E4F2-AD1DE0ADBEE8}"/>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6" name="スライド番号プレースホルダー 5">
            <a:extLst>
              <a:ext uri="{FF2B5EF4-FFF2-40B4-BE49-F238E27FC236}">
                <a16:creationId xmlns:a16="http://schemas.microsoft.com/office/drawing/2014/main" id="{558C4150-4BFB-F1AA-0F07-647BEFBEEDCF}"/>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277441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BF47999F-C64A-F5E0-F0A6-4AA226272531}"/>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56214-0826-77E4-C8B6-83F61927D6F0}"/>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6AA6DC-4387-7B76-D3CF-9C4C8A07CE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F339B9-5FF0-4C11-D153-986F351CFEC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C7F7C0-AAB9-FB52-AEB8-60152C59DE04}"/>
              </a:ext>
            </a:extLst>
          </p:cNvPr>
          <p:cNvSpPr>
            <a:spLocks noGrp="1"/>
          </p:cNvSpPr>
          <p:nvPr>
            <p:ph type="dt" sz="half" idx="10"/>
          </p:nvPr>
        </p:nvSpPr>
        <p:spPr/>
        <p:txBody>
          <a:bodyPr/>
          <a:lstStyle/>
          <a:p>
            <a:r>
              <a:rPr kumimoji="1" lang="en-US" altLang="ja-JP"/>
              <a:t>2024/04/09</a:t>
            </a:r>
            <a:endParaRPr kumimoji="1" lang="ja-JP" altLang="en-US"/>
          </a:p>
        </p:txBody>
      </p:sp>
      <p:sp>
        <p:nvSpPr>
          <p:cNvPr id="5" name="フッター プレースホルダー 4">
            <a:extLst>
              <a:ext uri="{FF2B5EF4-FFF2-40B4-BE49-F238E27FC236}">
                <a16:creationId xmlns:a16="http://schemas.microsoft.com/office/drawing/2014/main" id="{1FBE1DA5-0120-EC0E-EDEB-DDB0887AEF80}"/>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6" name="スライド番号プレースホルダー 5">
            <a:extLst>
              <a:ext uri="{FF2B5EF4-FFF2-40B4-BE49-F238E27FC236}">
                <a16:creationId xmlns:a16="http://schemas.microsoft.com/office/drawing/2014/main" id="{7E19E6EB-9F02-9407-8E06-934A51FC4176}"/>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37166478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D4F17E4-617A-E66E-91B1-ABDF92B910A0}"/>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83A0248-F225-F79C-1030-E813E71D2EE1}"/>
              </a:ext>
            </a:extLst>
          </p:cNvPr>
          <p:cNvSpPr>
            <a:spLocks noGrp="1"/>
          </p:cNvSpPr>
          <p:nvPr>
            <p:ph type="title"/>
          </p:nvPr>
        </p:nvSpPr>
        <p:spPr>
          <a:xfrm>
            <a:off x="838200" y="1580198"/>
            <a:ext cx="10515600" cy="2852737"/>
          </a:xfrm>
          <a:noFill/>
        </p:spPr>
        <p:txBody>
          <a:bodyPr anchor="b">
            <a:normAutofit/>
          </a:bodyPr>
          <a:lstStyle>
            <a:lvl1pPr>
              <a:defRPr sz="32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12C121-3F28-B49C-1050-088DA43D7314}"/>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2FDBF13-0273-27E8-8593-C2CE7C2CA45B}"/>
              </a:ext>
            </a:extLst>
          </p:cNvPr>
          <p:cNvSpPr>
            <a:spLocks noGrp="1"/>
          </p:cNvSpPr>
          <p:nvPr>
            <p:ph type="dt" sz="half" idx="10"/>
          </p:nvPr>
        </p:nvSpPr>
        <p:spPr>
          <a:noFill/>
        </p:spPr>
        <p:txBody>
          <a:bodyPr/>
          <a:lstStyle/>
          <a:p>
            <a:r>
              <a:rPr kumimoji="1" lang="en-US" altLang="ja-JP"/>
              <a:t>2024/04/09</a:t>
            </a:r>
            <a:endParaRPr kumimoji="1" lang="ja-JP" altLang="en-US"/>
          </a:p>
        </p:txBody>
      </p:sp>
      <p:sp>
        <p:nvSpPr>
          <p:cNvPr id="5" name="フッター プレースホルダー 4">
            <a:extLst>
              <a:ext uri="{FF2B5EF4-FFF2-40B4-BE49-F238E27FC236}">
                <a16:creationId xmlns:a16="http://schemas.microsoft.com/office/drawing/2014/main" id="{2DFEC7F7-EC98-1EC3-AD46-27967C9CDE25}"/>
              </a:ext>
            </a:extLst>
          </p:cNvPr>
          <p:cNvSpPr>
            <a:spLocks noGrp="1"/>
          </p:cNvSpPr>
          <p:nvPr>
            <p:ph type="ftr" sz="quarter" idx="11"/>
          </p:nvPr>
        </p:nvSpPr>
        <p:spPr>
          <a:noFill/>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6" name="スライド番号プレースホルダー 5">
            <a:extLst>
              <a:ext uri="{FF2B5EF4-FFF2-40B4-BE49-F238E27FC236}">
                <a16:creationId xmlns:a16="http://schemas.microsoft.com/office/drawing/2014/main" id="{7191C448-9261-77A8-AC2C-3F49C1F5B89F}"/>
              </a:ext>
            </a:extLst>
          </p:cNvPr>
          <p:cNvSpPr>
            <a:spLocks noGrp="1"/>
          </p:cNvSpPr>
          <p:nvPr>
            <p:ph type="sldNum" sz="quarter" idx="12"/>
          </p:nvPr>
        </p:nvSpPr>
        <p:spPr>
          <a:noFill/>
        </p:spPr>
        <p:txBody>
          <a:bodyPr/>
          <a:lstStyle/>
          <a:p>
            <a:fld id="{4BB2CF20-BD5D-4D9E-9CE8-EDFC3B2BCF57}" type="slidenum">
              <a:rPr kumimoji="1" lang="ja-JP" altLang="en-US" smtClean="0"/>
              <a:t>‹#›</a:t>
            </a:fld>
            <a:endParaRPr kumimoji="1" lang="ja-JP" altLang="en-US"/>
          </a:p>
        </p:txBody>
      </p:sp>
      <p:sp>
        <p:nvSpPr>
          <p:cNvPr id="10" name="正方形/長方形 9">
            <a:extLst>
              <a:ext uri="{FF2B5EF4-FFF2-40B4-BE49-F238E27FC236}">
                <a16:creationId xmlns:a16="http://schemas.microsoft.com/office/drawing/2014/main" id="{98C8ABB1-6D5B-0D76-15AE-C877C1664799}"/>
              </a:ext>
            </a:extLst>
          </p:cNvPr>
          <p:cNvSpPr/>
          <p:nvPr userDrawn="1"/>
        </p:nvSpPr>
        <p:spPr>
          <a:xfrm>
            <a:off x="831850" y="4351973"/>
            <a:ext cx="10521950" cy="80962"/>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942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1CF2DDA-915F-1BB9-68E8-22F0B9CCAD22}"/>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2109AE2-C35F-7759-E38B-E8C2D207094D}"/>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EA1E08E-B19E-6F82-AA6A-1D8CCB3724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9F0262-4E6A-8BF1-00B2-14742D7B8A04}"/>
              </a:ext>
            </a:extLst>
          </p:cNvPr>
          <p:cNvSpPr>
            <a:spLocks noGrp="1"/>
          </p:cNvSpPr>
          <p:nvPr>
            <p:ph sz="half" idx="1"/>
          </p:nvPr>
        </p:nvSpPr>
        <p:spPr>
          <a:xfrm>
            <a:off x="696000" y="1071000"/>
            <a:ext cx="5400000" cy="5400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AAFF37-A7FC-27E3-7F54-6250A7C8656E}"/>
              </a:ext>
            </a:extLst>
          </p:cNvPr>
          <p:cNvSpPr>
            <a:spLocks noGrp="1"/>
          </p:cNvSpPr>
          <p:nvPr>
            <p:ph sz="half" idx="2"/>
          </p:nvPr>
        </p:nvSpPr>
        <p:spPr>
          <a:xfrm>
            <a:off x="6096000" y="1071000"/>
            <a:ext cx="5400000" cy="5400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210B670-2B73-3570-EF39-64E269C98705}"/>
              </a:ext>
            </a:extLst>
          </p:cNvPr>
          <p:cNvSpPr>
            <a:spLocks noGrp="1"/>
          </p:cNvSpPr>
          <p:nvPr>
            <p:ph type="dt" sz="half" idx="10"/>
          </p:nvPr>
        </p:nvSpPr>
        <p:spPr/>
        <p:txBody>
          <a:bodyPr/>
          <a:lstStyle/>
          <a:p>
            <a:r>
              <a:rPr kumimoji="1" lang="en-US" altLang="ja-JP"/>
              <a:t>2024/04/09</a:t>
            </a:r>
            <a:endParaRPr kumimoji="1" lang="ja-JP" altLang="en-US"/>
          </a:p>
        </p:txBody>
      </p:sp>
      <p:sp>
        <p:nvSpPr>
          <p:cNvPr id="6" name="フッター プレースホルダー 5">
            <a:extLst>
              <a:ext uri="{FF2B5EF4-FFF2-40B4-BE49-F238E27FC236}">
                <a16:creationId xmlns:a16="http://schemas.microsoft.com/office/drawing/2014/main" id="{7875E8B1-1CE6-94C8-2F37-A70CAD934533}"/>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7" name="スライド番号プレースホルダー 6">
            <a:extLst>
              <a:ext uri="{FF2B5EF4-FFF2-40B4-BE49-F238E27FC236}">
                <a16:creationId xmlns:a16="http://schemas.microsoft.com/office/drawing/2014/main" id="{C2094CF1-7B22-81A2-8280-9E3F520D8F89}"/>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374253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5FDA9653-A4C3-C6B4-B442-A56E4FBFA2D2}"/>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6B8888C1-0D2A-CA4E-D596-591132481443}"/>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483AA76-6A51-A547-EBCD-DEFE4F2052D1}"/>
              </a:ext>
            </a:extLst>
          </p:cNvPr>
          <p:cNvSpPr>
            <a:spLocks noGrp="1"/>
          </p:cNvSpPr>
          <p:nvPr>
            <p:ph type="title"/>
          </p:nvPr>
        </p:nvSpPr>
        <p:spPr>
          <a:xfrm>
            <a:off x="0" y="0"/>
            <a:ext cx="12192000" cy="900000"/>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657E0A-8BEE-6C8C-02BB-EB3AEA135EA9}"/>
              </a:ext>
            </a:extLst>
          </p:cNvPr>
          <p:cNvSpPr>
            <a:spLocks noGrp="1"/>
          </p:cNvSpPr>
          <p:nvPr>
            <p:ph type="body" idx="1"/>
          </p:nvPr>
        </p:nvSpPr>
        <p:spPr>
          <a:xfrm>
            <a:off x="684888" y="1013235"/>
            <a:ext cx="5400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080B1CE-EA33-5934-8C27-B916C9B1F7FA}"/>
              </a:ext>
            </a:extLst>
          </p:cNvPr>
          <p:cNvSpPr>
            <a:spLocks noGrp="1"/>
          </p:cNvSpPr>
          <p:nvPr>
            <p:ph sz="half" idx="2"/>
          </p:nvPr>
        </p:nvSpPr>
        <p:spPr>
          <a:xfrm>
            <a:off x="684888" y="1859857"/>
            <a:ext cx="5400000" cy="4680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F78C34-0ECB-D98B-1944-DE95BA6BBB59}"/>
              </a:ext>
            </a:extLst>
          </p:cNvPr>
          <p:cNvSpPr>
            <a:spLocks noGrp="1"/>
          </p:cNvSpPr>
          <p:nvPr>
            <p:ph type="body" sz="quarter" idx="3"/>
          </p:nvPr>
        </p:nvSpPr>
        <p:spPr>
          <a:xfrm>
            <a:off x="6107114" y="1013235"/>
            <a:ext cx="5400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2841D0-1A59-454C-1066-27813F91D2DC}"/>
              </a:ext>
            </a:extLst>
          </p:cNvPr>
          <p:cNvSpPr>
            <a:spLocks noGrp="1"/>
          </p:cNvSpPr>
          <p:nvPr>
            <p:ph sz="quarter" idx="4"/>
          </p:nvPr>
        </p:nvSpPr>
        <p:spPr>
          <a:xfrm>
            <a:off x="6107114" y="1859857"/>
            <a:ext cx="5400000" cy="4680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9F0C66-73EE-FD7C-52D4-82B818A0C15F}"/>
              </a:ext>
            </a:extLst>
          </p:cNvPr>
          <p:cNvSpPr>
            <a:spLocks noGrp="1"/>
          </p:cNvSpPr>
          <p:nvPr>
            <p:ph type="dt" sz="half" idx="10"/>
          </p:nvPr>
        </p:nvSpPr>
        <p:spPr/>
        <p:txBody>
          <a:bodyPr/>
          <a:lstStyle/>
          <a:p>
            <a:r>
              <a:rPr kumimoji="1" lang="en-US" altLang="ja-JP"/>
              <a:t>2024/04/09</a:t>
            </a:r>
            <a:endParaRPr kumimoji="1" lang="ja-JP" altLang="en-US"/>
          </a:p>
        </p:txBody>
      </p:sp>
      <p:sp>
        <p:nvSpPr>
          <p:cNvPr id="8" name="フッター プレースホルダー 7">
            <a:extLst>
              <a:ext uri="{FF2B5EF4-FFF2-40B4-BE49-F238E27FC236}">
                <a16:creationId xmlns:a16="http://schemas.microsoft.com/office/drawing/2014/main" id="{8C6328D7-398E-DE29-9AE4-95598A3D4F6D}"/>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9" name="スライド番号プレースホルダー 8">
            <a:extLst>
              <a:ext uri="{FF2B5EF4-FFF2-40B4-BE49-F238E27FC236}">
                <a16:creationId xmlns:a16="http://schemas.microsoft.com/office/drawing/2014/main" id="{ADE473E3-8D19-4A9E-92E7-ACC36D4732D6}"/>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2833314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8A6A556-FE07-90D8-ED27-3AFE37EB1831}"/>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D1A4692-F1AD-11E4-8BF4-9A5CD8202518}"/>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183AB8-00BC-C38F-5909-FAD27554C6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DA73D91-D76C-3839-CEF2-0247DF26BFF7}"/>
              </a:ext>
            </a:extLst>
          </p:cNvPr>
          <p:cNvSpPr>
            <a:spLocks noGrp="1"/>
          </p:cNvSpPr>
          <p:nvPr>
            <p:ph type="dt" sz="half" idx="10"/>
          </p:nvPr>
        </p:nvSpPr>
        <p:spPr/>
        <p:txBody>
          <a:bodyPr/>
          <a:lstStyle/>
          <a:p>
            <a:r>
              <a:rPr kumimoji="1" lang="en-US" altLang="ja-JP"/>
              <a:t>2024/04/09</a:t>
            </a:r>
            <a:endParaRPr kumimoji="1" lang="ja-JP" altLang="en-US"/>
          </a:p>
        </p:txBody>
      </p:sp>
      <p:sp>
        <p:nvSpPr>
          <p:cNvPr id="4" name="フッター プレースホルダー 3">
            <a:extLst>
              <a:ext uri="{FF2B5EF4-FFF2-40B4-BE49-F238E27FC236}">
                <a16:creationId xmlns:a16="http://schemas.microsoft.com/office/drawing/2014/main" id="{2B6F1FC8-28DC-3896-40AB-D2FF17398E2D}"/>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5" name="スライド番号プレースホルダー 4">
            <a:extLst>
              <a:ext uri="{FF2B5EF4-FFF2-40B4-BE49-F238E27FC236}">
                <a16:creationId xmlns:a16="http://schemas.microsoft.com/office/drawing/2014/main" id="{06CE1552-1D9E-7A36-81A0-8E6B270AB225}"/>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92084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16C0CD1-D9C8-06EC-0572-2C8680B60C7A}"/>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C3C1D1A-50C4-BBB1-2EA6-FE19350D4858}"/>
              </a:ext>
            </a:extLst>
          </p:cNvPr>
          <p:cNvSpPr>
            <a:spLocks noGrp="1"/>
          </p:cNvSpPr>
          <p:nvPr>
            <p:ph type="dt" sz="half" idx="10"/>
          </p:nvPr>
        </p:nvSpPr>
        <p:spPr/>
        <p:txBody>
          <a:bodyPr/>
          <a:lstStyle/>
          <a:p>
            <a:r>
              <a:rPr kumimoji="1" lang="en-US" altLang="ja-JP"/>
              <a:t>2024/04/09</a:t>
            </a:r>
            <a:endParaRPr kumimoji="1" lang="ja-JP" altLang="en-US"/>
          </a:p>
        </p:txBody>
      </p:sp>
      <p:sp>
        <p:nvSpPr>
          <p:cNvPr id="3" name="フッター プレースホルダー 2">
            <a:extLst>
              <a:ext uri="{FF2B5EF4-FFF2-40B4-BE49-F238E27FC236}">
                <a16:creationId xmlns:a16="http://schemas.microsoft.com/office/drawing/2014/main" id="{BB38DC00-8AFC-C375-7F90-F0E2B4F6276F}"/>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4" name="スライド番号プレースホルダー 3">
            <a:extLst>
              <a:ext uri="{FF2B5EF4-FFF2-40B4-BE49-F238E27FC236}">
                <a16:creationId xmlns:a16="http://schemas.microsoft.com/office/drawing/2014/main" id="{95B5C9F1-400F-D7C9-7922-A5CCFB33BA2F}"/>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Tree>
    <p:extLst>
      <p:ext uri="{BB962C8B-B14F-4D97-AF65-F5344CB8AC3E}">
        <p14:creationId xmlns:p14="http://schemas.microsoft.com/office/powerpoint/2010/main" val="36822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付きの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9E6CE93A-0FE3-A31F-260A-D36EE0F01896}"/>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C0D42923-30D3-828B-A407-9E20ADE05E89}"/>
              </a:ext>
            </a:extLst>
          </p:cNvPr>
          <p:cNvSpPr>
            <a:spLocks noGrp="1"/>
          </p:cNvSpPr>
          <p:nvPr>
            <p:ph idx="1"/>
          </p:nvPr>
        </p:nvSpPr>
        <p:spPr>
          <a:xfrm>
            <a:off x="5183188" y="987425"/>
            <a:ext cx="6172200" cy="55581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42832F0-60C7-337F-40AB-2F0FF2C44221}"/>
              </a:ext>
            </a:extLst>
          </p:cNvPr>
          <p:cNvSpPr>
            <a:spLocks noGrp="1"/>
          </p:cNvSpPr>
          <p:nvPr>
            <p:ph type="body" sz="half" idx="2"/>
          </p:nvPr>
        </p:nvSpPr>
        <p:spPr>
          <a:xfrm>
            <a:off x="839788" y="987425"/>
            <a:ext cx="3932237" cy="55581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A736DD-1744-BD82-A491-E85E24AB226E}"/>
              </a:ext>
            </a:extLst>
          </p:cNvPr>
          <p:cNvSpPr>
            <a:spLocks noGrp="1"/>
          </p:cNvSpPr>
          <p:nvPr>
            <p:ph type="dt" sz="half" idx="10"/>
          </p:nvPr>
        </p:nvSpPr>
        <p:spPr/>
        <p:txBody>
          <a:bodyPr/>
          <a:lstStyle/>
          <a:p>
            <a:r>
              <a:rPr kumimoji="1" lang="en-US" altLang="ja-JP"/>
              <a:t>2024/04/09</a:t>
            </a:r>
            <a:endParaRPr kumimoji="1" lang="ja-JP" altLang="en-US"/>
          </a:p>
        </p:txBody>
      </p:sp>
      <p:sp>
        <p:nvSpPr>
          <p:cNvPr id="6" name="フッター プレースホルダー 5">
            <a:extLst>
              <a:ext uri="{FF2B5EF4-FFF2-40B4-BE49-F238E27FC236}">
                <a16:creationId xmlns:a16="http://schemas.microsoft.com/office/drawing/2014/main" id="{ADF6B7F3-0E41-9118-92F8-7DC9C3989ABB}"/>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7" name="スライド番号プレースホルダー 6">
            <a:extLst>
              <a:ext uri="{FF2B5EF4-FFF2-40B4-BE49-F238E27FC236}">
                <a16:creationId xmlns:a16="http://schemas.microsoft.com/office/drawing/2014/main" id="{0B0CBB11-9D2D-BFA7-7C77-6E486FDC31A5}"/>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
        <p:nvSpPr>
          <p:cNvPr id="9" name="正方形/長方形 8">
            <a:extLst>
              <a:ext uri="{FF2B5EF4-FFF2-40B4-BE49-F238E27FC236}">
                <a16:creationId xmlns:a16="http://schemas.microsoft.com/office/drawing/2014/main" id="{0A0EEA37-07A7-6405-9024-7E7236CCC866}"/>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7605A1C7-D3B7-7268-2B44-5B8D121ECE78}"/>
              </a:ext>
            </a:extLst>
          </p:cNvPr>
          <p:cNvSpPr txBox="1">
            <a:spLocks/>
          </p:cNvSpPr>
          <p:nvPr userDrawn="1"/>
        </p:nvSpPr>
        <p:spPr>
          <a:xfrm>
            <a:off x="0" y="0"/>
            <a:ext cx="12192000" cy="900000"/>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kumimoji="1" sz="3600" kern="1200">
                <a:solidFill>
                  <a:schemeClr val="tx1"/>
                </a:solidFill>
                <a:latin typeface="+mj-ea"/>
                <a:ea typeface="+mj-ea"/>
                <a:cs typeface="+mj-cs"/>
              </a:defRPr>
            </a:lvl1pPr>
          </a:lstStyle>
          <a:p>
            <a:r>
              <a:rPr lang="ja-JP" altLang="en-US"/>
              <a:t>マスター タイトルの書式設定</a:t>
            </a:r>
          </a:p>
        </p:txBody>
      </p:sp>
    </p:spTree>
    <p:extLst>
      <p:ext uri="{BB962C8B-B14F-4D97-AF65-F5344CB8AC3E}">
        <p14:creationId xmlns:p14="http://schemas.microsoft.com/office/powerpoint/2010/main" val="303873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31D8BA0C-7DAA-514E-6A67-836843C20755}"/>
              </a:ext>
            </a:extLst>
          </p:cNvPr>
          <p:cNvSpPr/>
          <p:nvPr userDrawn="1"/>
        </p:nvSpPr>
        <p:spPr>
          <a:xfrm>
            <a:off x="0" y="6642000"/>
            <a:ext cx="12192000" cy="216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図プレースホルダー 2">
            <a:extLst>
              <a:ext uri="{FF2B5EF4-FFF2-40B4-BE49-F238E27FC236}">
                <a16:creationId xmlns:a16="http://schemas.microsoft.com/office/drawing/2014/main" id="{7E7F6A2F-8A2E-0790-C7C0-0E24C331185B}"/>
              </a:ext>
            </a:extLst>
          </p:cNvPr>
          <p:cNvSpPr>
            <a:spLocks noGrp="1"/>
          </p:cNvSpPr>
          <p:nvPr>
            <p:ph type="pic" idx="1"/>
          </p:nvPr>
        </p:nvSpPr>
        <p:spPr>
          <a:xfrm>
            <a:off x="5183188" y="987425"/>
            <a:ext cx="6172200" cy="55581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5" name="日付プレースホルダー 4">
            <a:extLst>
              <a:ext uri="{FF2B5EF4-FFF2-40B4-BE49-F238E27FC236}">
                <a16:creationId xmlns:a16="http://schemas.microsoft.com/office/drawing/2014/main" id="{55A1C947-93C4-1D89-ECC5-20C38BF57D91}"/>
              </a:ext>
            </a:extLst>
          </p:cNvPr>
          <p:cNvSpPr>
            <a:spLocks noGrp="1"/>
          </p:cNvSpPr>
          <p:nvPr>
            <p:ph type="dt" sz="half" idx="10"/>
          </p:nvPr>
        </p:nvSpPr>
        <p:spPr/>
        <p:txBody>
          <a:bodyPr/>
          <a:lstStyle/>
          <a:p>
            <a:r>
              <a:rPr kumimoji="1" lang="en-US" altLang="ja-JP"/>
              <a:t>2024/04/09</a:t>
            </a:r>
            <a:endParaRPr kumimoji="1" lang="ja-JP" altLang="en-US"/>
          </a:p>
        </p:txBody>
      </p:sp>
      <p:sp>
        <p:nvSpPr>
          <p:cNvPr id="6" name="フッター プレースホルダー 5">
            <a:extLst>
              <a:ext uri="{FF2B5EF4-FFF2-40B4-BE49-F238E27FC236}">
                <a16:creationId xmlns:a16="http://schemas.microsoft.com/office/drawing/2014/main" id="{84B818E7-1664-4BD2-A5B9-370414993FF5}"/>
              </a:ext>
            </a:extLst>
          </p:cNvPr>
          <p:cNvSpPr>
            <a:spLocks noGrp="1"/>
          </p:cNvSpPr>
          <p:nvPr>
            <p:ph type="ftr" sz="quarter" idx="11"/>
          </p:nvPr>
        </p:nvSpPr>
        <p:spPr/>
        <p:txBody>
          <a:bodyPr/>
          <a:lstStyle/>
          <a:p>
            <a:r>
              <a:rPr kumimoji="1" lang="en-US" altLang="ja-JP"/>
              <a:t>CPC Lab. </a:t>
            </a:r>
            <a:r>
              <a:rPr kumimoji="1" lang="ja-JP" altLang="en-US"/>
              <a:t>プロセッサ設計演習 </a:t>
            </a:r>
            <a:r>
              <a:rPr kumimoji="1" lang="en-US" altLang="ja-JP"/>
              <a:t>2024</a:t>
            </a:r>
            <a:endParaRPr kumimoji="1" lang="ja-JP" altLang="en-US"/>
          </a:p>
        </p:txBody>
      </p:sp>
      <p:sp>
        <p:nvSpPr>
          <p:cNvPr id="7" name="スライド番号プレースホルダー 6">
            <a:extLst>
              <a:ext uri="{FF2B5EF4-FFF2-40B4-BE49-F238E27FC236}">
                <a16:creationId xmlns:a16="http://schemas.microsoft.com/office/drawing/2014/main" id="{E10D5E54-C01C-6ADA-0E3D-5E78BD7A3FBC}"/>
              </a:ext>
            </a:extLst>
          </p:cNvPr>
          <p:cNvSpPr>
            <a:spLocks noGrp="1"/>
          </p:cNvSpPr>
          <p:nvPr>
            <p:ph type="sldNum" sz="quarter" idx="12"/>
          </p:nvPr>
        </p:nvSpPr>
        <p:spPr/>
        <p:txBody>
          <a:bodyPr/>
          <a:lstStyle/>
          <a:p>
            <a:fld id="{4BB2CF20-BD5D-4D9E-9CE8-EDFC3B2BCF57}" type="slidenum">
              <a:rPr kumimoji="1" lang="ja-JP" altLang="en-US" smtClean="0"/>
              <a:t>‹#›</a:t>
            </a:fld>
            <a:endParaRPr kumimoji="1" lang="ja-JP" altLang="en-US"/>
          </a:p>
        </p:txBody>
      </p:sp>
      <p:sp>
        <p:nvSpPr>
          <p:cNvPr id="9" name="正方形/長方形 8">
            <a:extLst>
              <a:ext uri="{FF2B5EF4-FFF2-40B4-BE49-F238E27FC236}">
                <a16:creationId xmlns:a16="http://schemas.microsoft.com/office/drawing/2014/main" id="{76EB6241-6C10-0F75-54C8-149C0E05AD44}"/>
              </a:ext>
            </a:extLst>
          </p:cNvPr>
          <p:cNvSpPr/>
          <p:nvPr userDrawn="1"/>
        </p:nvSpPr>
        <p:spPr>
          <a:xfrm>
            <a:off x="0" y="0"/>
            <a:ext cx="12192000" cy="900000"/>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27444DDE-4D90-835D-F721-583695F94FFE}"/>
              </a:ext>
            </a:extLst>
          </p:cNvPr>
          <p:cNvSpPr txBox="1">
            <a:spLocks/>
          </p:cNvSpPr>
          <p:nvPr userDrawn="1"/>
        </p:nvSpPr>
        <p:spPr>
          <a:xfrm>
            <a:off x="0" y="0"/>
            <a:ext cx="12192000" cy="900000"/>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kumimoji="1" sz="3600" kern="1200">
                <a:solidFill>
                  <a:schemeClr val="tx1"/>
                </a:solidFill>
                <a:latin typeface="+mj-ea"/>
                <a:ea typeface="+mj-ea"/>
                <a:cs typeface="+mj-cs"/>
              </a:defRPr>
            </a:lvl1pPr>
          </a:lstStyle>
          <a:p>
            <a:r>
              <a:rPr lang="ja-JP" altLang="en-US"/>
              <a:t>マスター タイトルの書式設定</a:t>
            </a:r>
          </a:p>
        </p:txBody>
      </p:sp>
      <p:sp>
        <p:nvSpPr>
          <p:cNvPr id="11" name="テキスト プレースホルダー 3">
            <a:extLst>
              <a:ext uri="{FF2B5EF4-FFF2-40B4-BE49-F238E27FC236}">
                <a16:creationId xmlns:a16="http://schemas.microsoft.com/office/drawing/2014/main" id="{4A862B3B-1CCB-6BBB-9A57-1914CBC975B9}"/>
              </a:ext>
            </a:extLst>
          </p:cNvPr>
          <p:cNvSpPr>
            <a:spLocks noGrp="1"/>
          </p:cNvSpPr>
          <p:nvPr>
            <p:ph type="body" sz="half" idx="2"/>
          </p:nvPr>
        </p:nvSpPr>
        <p:spPr>
          <a:xfrm>
            <a:off x="839788" y="987425"/>
            <a:ext cx="3932237" cy="55581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Tree>
    <p:extLst>
      <p:ext uri="{BB962C8B-B14F-4D97-AF65-F5344CB8AC3E}">
        <p14:creationId xmlns:p14="http://schemas.microsoft.com/office/powerpoint/2010/main" val="337688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FB213E-9C29-5BA2-D486-695DCD2FD6F1}"/>
              </a:ext>
            </a:extLst>
          </p:cNvPr>
          <p:cNvSpPr>
            <a:spLocks noGrp="1"/>
          </p:cNvSpPr>
          <p:nvPr>
            <p:ph type="title"/>
          </p:nvPr>
        </p:nvSpPr>
        <p:spPr>
          <a:xfrm>
            <a:off x="0" y="0"/>
            <a:ext cx="12192000" cy="900000"/>
          </a:xfrm>
          <a:prstGeom prst="rect">
            <a:avLst/>
          </a:prstGeom>
          <a:noFill/>
        </p:spPr>
        <p:txBody>
          <a:bodyPr vert="horz" lIns="91440" tIns="45720" rIns="91440" bIns="45720" rtlCol="0" anchor="b">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0043BA-2355-77EF-4472-187917D19956}"/>
              </a:ext>
            </a:extLst>
          </p:cNvPr>
          <p:cNvSpPr>
            <a:spLocks noGrp="1"/>
          </p:cNvSpPr>
          <p:nvPr>
            <p:ph type="body" idx="1"/>
          </p:nvPr>
        </p:nvSpPr>
        <p:spPr>
          <a:xfrm>
            <a:off x="696000" y="1071000"/>
            <a:ext cx="10800000" cy="54000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257FBF-874D-F8A0-3DE6-C2A4FB449C73}"/>
              </a:ext>
            </a:extLst>
          </p:cNvPr>
          <p:cNvSpPr>
            <a:spLocks noGrp="1"/>
          </p:cNvSpPr>
          <p:nvPr>
            <p:ph type="dt" sz="half" idx="2"/>
          </p:nvPr>
        </p:nvSpPr>
        <p:spPr>
          <a:xfrm>
            <a:off x="0" y="6642000"/>
            <a:ext cx="1440000" cy="216000"/>
          </a:xfrm>
          <a:prstGeom prst="rect">
            <a:avLst/>
          </a:prstGeom>
          <a:noFill/>
        </p:spPr>
        <p:txBody>
          <a:bodyPr vert="horz" lIns="91440" tIns="45720" rIns="91440" bIns="45720" rtlCol="0" anchor="ctr"/>
          <a:lstStyle>
            <a:lvl1pPr algn="l">
              <a:defRPr sz="1000">
                <a:solidFill>
                  <a:schemeClr val="bg2">
                    <a:lumMod val="25000"/>
                  </a:schemeClr>
                </a:solidFill>
                <a:latin typeface="メイリオ" panose="020B0604030504040204" pitchFamily="50" charset="-128"/>
                <a:ea typeface="メイリオ" panose="020B0604030504040204" pitchFamily="50" charset="-128"/>
              </a:defRPr>
            </a:lvl1pPr>
          </a:lstStyle>
          <a:p>
            <a:r>
              <a:rPr lang="en-US" altLang="ja-JP"/>
              <a:t>2024/04/09</a:t>
            </a:r>
            <a:endParaRPr lang="ja-JP" altLang="en-US"/>
          </a:p>
        </p:txBody>
      </p:sp>
      <p:sp>
        <p:nvSpPr>
          <p:cNvPr id="5" name="フッター プレースホルダー 4">
            <a:extLst>
              <a:ext uri="{FF2B5EF4-FFF2-40B4-BE49-F238E27FC236}">
                <a16:creationId xmlns:a16="http://schemas.microsoft.com/office/drawing/2014/main" id="{8BB9F08F-6962-BDD8-E8D0-CA327637C8C5}"/>
              </a:ext>
            </a:extLst>
          </p:cNvPr>
          <p:cNvSpPr>
            <a:spLocks noGrp="1"/>
          </p:cNvSpPr>
          <p:nvPr>
            <p:ph type="ftr" sz="quarter" idx="3"/>
          </p:nvPr>
        </p:nvSpPr>
        <p:spPr>
          <a:xfrm>
            <a:off x="1440000" y="6642000"/>
            <a:ext cx="9312000" cy="216000"/>
          </a:xfrm>
          <a:prstGeom prst="rect">
            <a:avLst/>
          </a:prstGeom>
          <a:noFill/>
        </p:spPr>
        <p:txBody>
          <a:bodyPr vert="horz" lIns="91440" tIns="45720" rIns="91440" bIns="45720" rtlCol="0" anchor="ctr"/>
          <a:lstStyle>
            <a:lvl1pPr algn="ctr">
              <a:defRPr sz="1000">
                <a:solidFill>
                  <a:schemeClr val="bg2">
                    <a:lumMod val="25000"/>
                  </a:schemeClr>
                </a:solidFill>
                <a:latin typeface="メイリオ" panose="020B0604030504040204" pitchFamily="50" charset="-128"/>
                <a:ea typeface="メイリオ" panose="020B0604030504040204" pitchFamily="50" charset="-128"/>
              </a:defRPr>
            </a:lvl1pPr>
          </a:lstStyle>
          <a:p>
            <a:r>
              <a:rPr lang="en-US" altLang="ja-JP"/>
              <a:t>CPC Lab. </a:t>
            </a:r>
            <a:r>
              <a:rPr lang="ja-JP" altLang="en-US"/>
              <a:t>プロセッサ設計演習 </a:t>
            </a:r>
            <a:r>
              <a:rPr lang="en-US" altLang="ja-JP"/>
              <a:t>2024</a:t>
            </a:r>
            <a:endParaRPr lang="ja-JP" altLang="en-US"/>
          </a:p>
        </p:txBody>
      </p:sp>
      <p:sp>
        <p:nvSpPr>
          <p:cNvPr id="6" name="スライド番号プレースホルダー 5">
            <a:extLst>
              <a:ext uri="{FF2B5EF4-FFF2-40B4-BE49-F238E27FC236}">
                <a16:creationId xmlns:a16="http://schemas.microsoft.com/office/drawing/2014/main" id="{2BAB63AA-9517-794F-63CF-A5632A7252F2}"/>
              </a:ext>
            </a:extLst>
          </p:cNvPr>
          <p:cNvSpPr>
            <a:spLocks noGrp="1"/>
          </p:cNvSpPr>
          <p:nvPr>
            <p:ph type="sldNum" sz="quarter" idx="4"/>
          </p:nvPr>
        </p:nvSpPr>
        <p:spPr>
          <a:xfrm>
            <a:off x="10752000" y="6642000"/>
            <a:ext cx="1440000" cy="216000"/>
          </a:xfrm>
          <a:prstGeom prst="rect">
            <a:avLst/>
          </a:prstGeom>
          <a:noFill/>
        </p:spPr>
        <p:txBody>
          <a:bodyPr vert="horz" lIns="91440" tIns="45720" rIns="91440" bIns="45720" rtlCol="0" anchor="ctr"/>
          <a:lstStyle>
            <a:lvl1pPr algn="r">
              <a:defRPr sz="1000">
                <a:solidFill>
                  <a:schemeClr val="bg2">
                    <a:lumMod val="25000"/>
                  </a:schemeClr>
                </a:solidFill>
                <a:latin typeface="メイリオ" panose="020B0604030504040204" pitchFamily="50" charset="-128"/>
                <a:ea typeface="メイリオ" panose="020B0604030504040204" pitchFamily="50" charset="-128"/>
              </a:defRPr>
            </a:lvl1pPr>
          </a:lstStyle>
          <a:p>
            <a:fld id="{4BB2CF20-BD5D-4D9E-9CE8-EDFC3B2BCF57}" type="slidenum">
              <a:rPr lang="ja-JP" altLang="en-US" smtClean="0"/>
              <a:pPr/>
              <a:t>‹#›</a:t>
            </a:fld>
            <a:endParaRPr lang="ja-JP" altLang="en-US"/>
          </a:p>
        </p:txBody>
      </p:sp>
    </p:spTree>
    <p:extLst>
      <p:ext uri="{BB962C8B-B14F-4D97-AF65-F5344CB8AC3E}">
        <p14:creationId xmlns:p14="http://schemas.microsoft.com/office/powerpoint/2010/main" val="1841123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4.bp.blogspot.com/-ugfDrCNROHw/VbnRccqW8JI/AAAAAAAAwLQ/W3tt2UI4bcA/s800/computer_server.p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3.bp.blogspot.com/-L3oFzU8eLsk/WASJR_EruLI/AAAAAAAA_CI/1nC3_BGxGEYJm88TKrDtLXP3RCMXHd5-wCLcB/s800/shigoto_man_casual.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4.bp.blogspot.com/-ugfDrCNROHw/VbnRccqW8JI/AAAAAAAAwLQ/W3tt2UI4bcA/s800/computer_server.png"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3.bp.blogspot.com/-L3oFzU8eLsk/WASJR_EruLI/AAAAAAAA_CI/1nC3_BGxGEYJm88TKrDtLXP3RCMXHd5-wCLcB/s800/shigoto_man_casual.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1A0A3-44F9-FFDE-FD92-E800B84E6919}"/>
              </a:ext>
            </a:extLst>
          </p:cNvPr>
          <p:cNvSpPr>
            <a:spLocks noGrp="1"/>
          </p:cNvSpPr>
          <p:nvPr>
            <p:ph type="ctrTitle"/>
          </p:nvPr>
        </p:nvSpPr>
        <p:spPr/>
        <p:txBody>
          <a:bodyPr/>
          <a:lstStyle/>
          <a:p>
            <a:r>
              <a:rPr kumimoji="1" lang="en-US" altLang="ja-JP"/>
              <a:t>CPC Lab. </a:t>
            </a:r>
            <a:r>
              <a:rPr kumimoji="1" lang="ja-JP" altLang="en-US"/>
              <a:t>プロセッサ設計演習</a:t>
            </a:r>
          </a:p>
        </p:txBody>
      </p:sp>
      <p:sp>
        <p:nvSpPr>
          <p:cNvPr id="3" name="字幕 2">
            <a:extLst>
              <a:ext uri="{FF2B5EF4-FFF2-40B4-BE49-F238E27FC236}">
                <a16:creationId xmlns:a16="http://schemas.microsoft.com/office/drawing/2014/main" id="{CD261F90-8FDB-E499-B706-4B412DC1041E}"/>
              </a:ext>
            </a:extLst>
          </p:cNvPr>
          <p:cNvSpPr>
            <a:spLocks noGrp="1"/>
          </p:cNvSpPr>
          <p:nvPr>
            <p:ph type="subTitle" idx="1"/>
          </p:nvPr>
        </p:nvSpPr>
        <p:spPr/>
        <p:txBody>
          <a:bodyPr/>
          <a:lstStyle/>
          <a:p>
            <a:r>
              <a:rPr kumimoji="1" lang="en-US" altLang="ja-JP"/>
              <a:t>2024/04/09</a:t>
            </a:r>
            <a:endParaRPr kumimoji="1" lang="ja-JP" altLang="en-US"/>
          </a:p>
        </p:txBody>
      </p:sp>
    </p:spTree>
    <p:extLst>
      <p:ext uri="{BB962C8B-B14F-4D97-AF65-F5344CB8AC3E}">
        <p14:creationId xmlns:p14="http://schemas.microsoft.com/office/powerpoint/2010/main" val="341174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F54DBC-F590-569E-DEC9-81DF1FE2FC44}"/>
              </a:ext>
            </a:extLst>
          </p:cNvPr>
          <p:cNvSpPr>
            <a:spLocks noGrp="1"/>
          </p:cNvSpPr>
          <p:nvPr>
            <p:ph type="title"/>
          </p:nvPr>
        </p:nvSpPr>
        <p:spPr/>
        <p:txBody>
          <a:bodyPr/>
          <a:lstStyle/>
          <a:p>
            <a:r>
              <a:rPr kumimoji="1" lang="ja-JP" altLang="en-US"/>
              <a:t>開発環境の構築</a:t>
            </a:r>
          </a:p>
        </p:txBody>
      </p:sp>
      <p:sp>
        <p:nvSpPr>
          <p:cNvPr id="3" name="コンテンツ プレースホルダー 2">
            <a:extLst>
              <a:ext uri="{FF2B5EF4-FFF2-40B4-BE49-F238E27FC236}">
                <a16:creationId xmlns:a16="http://schemas.microsoft.com/office/drawing/2014/main" id="{4F6A426B-E9C0-3824-ED0A-D9EF31FC68EB}"/>
              </a:ext>
            </a:extLst>
          </p:cNvPr>
          <p:cNvSpPr>
            <a:spLocks noGrp="1"/>
          </p:cNvSpPr>
          <p:nvPr>
            <p:ph idx="1"/>
          </p:nvPr>
        </p:nvSpPr>
        <p:spPr/>
        <p:txBody>
          <a:bodyPr/>
          <a:lstStyle/>
          <a:p>
            <a:r>
              <a:rPr kumimoji="1" lang="ja-JP" altLang="en-US"/>
              <a:t>研究室の計算機を使う場合</a:t>
            </a:r>
            <a:endParaRPr kumimoji="1" lang="en-US" altLang="ja-JP"/>
          </a:p>
          <a:p>
            <a:pPr lvl="1"/>
            <a:r>
              <a:rPr lang="en-US" altLang="ja-JP"/>
              <a:t>woodblock</a:t>
            </a:r>
            <a:r>
              <a:rPr lang="ja-JP" altLang="en-US"/>
              <a:t>という設計演習用マシンを用いる</a:t>
            </a:r>
            <a:endParaRPr lang="en-US" altLang="ja-JP"/>
          </a:p>
          <a:p>
            <a:pPr lvl="1"/>
            <a:r>
              <a:rPr lang="en-US" altLang="ja-JP"/>
              <a:t>SSH</a:t>
            </a:r>
            <a:r>
              <a:rPr lang="ja-JP" altLang="en-US"/>
              <a:t>接続＆</a:t>
            </a:r>
            <a:r>
              <a:rPr lang="en-US" altLang="ja-JP"/>
              <a:t>Linux</a:t>
            </a:r>
            <a:r>
              <a:rPr lang="ja-JP" altLang="en-US"/>
              <a:t>コマンドによる操作</a:t>
            </a:r>
            <a:endParaRPr lang="en-US" altLang="ja-JP"/>
          </a:p>
          <a:p>
            <a:pPr lvl="1"/>
            <a:r>
              <a:rPr lang="en-US" altLang="ja-JP" err="1"/>
              <a:t>VSCode</a:t>
            </a:r>
            <a:r>
              <a:rPr lang="ja-JP" altLang="en-US"/>
              <a:t>を使ってアクセスも可能</a:t>
            </a:r>
            <a:endParaRPr lang="en-US" altLang="ja-JP"/>
          </a:p>
          <a:p>
            <a:pPr lvl="1"/>
            <a:r>
              <a:rPr lang="ja-JP" altLang="en-US"/>
              <a:t>詳細はこの後</a:t>
            </a:r>
            <a:endParaRPr lang="en-US" altLang="ja-JP"/>
          </a:p>
          <a:p>
            <a:r>
              <a:rPr kumimoji="1" lang="ja-JP" altLang="en-US"/>
              <a:t>自分の</a:t>
            </a:r>
            <a:r>
              <a:rPr kumimoji="1" lang="en-US" altLang="ja-JP"/>
              <a:t>PC</a:t>
            </a:r>
            <a:r>
              <a:rPr kumimoji="1" lang="ja-JP" altLang="en-US"/>
              <a:t>を使う場合</a:t>
            </a:r>
            <a:endParaRPr kumimoji="1" lang="en-US" altLang="ja-JP"/>
          </a:p>
          <a:p>
            <a:pPr lvl="1"/>
            <a:r>
              <a:rPr kumimoji="1" lang="en-US" altLang="ja-JP"/>
              <a:t>Windows</a:t>
            </a:r>
            <a:r>
              <a:rPr kumimoji="1" lang="ja-JP" altLang="en-US"/>
              <a:t>の人</a:t>
            </a:r>
            <a:r>
              <a:rPr kumimoji="1" lang="en-US" altLang="ja-JP"/>
              <a:t>: Windows</a:t>
            </a:r>
            <a:r>
              <a:rPr lang="ja-JP" altLang="en-US"/>
              <a:t> </a:t>
            </a:r>
            <a:r>
              <a:rPr lang="en-US" altLang="ja-JP"/>
              <a:t>Subsystem for Linux</a:t>
            </a:r>
            <a:r>
              <a:rPr lang="ja-JP" altLang="en-US"/>
              <a:t>を用いる</a:t>
            </a:r>
            <a:endParaRPr lang="en-US" altLang="ja-JP"/>
          </a:p>
          <a:p>
            <a:pPr lvl="1"/>
            <a:r>
              <a:rPr lang="en-US" altLang="ja-JP"/>
              <a:t>Mac</a:t>
            </a:r>
            <a:r>
              <a:rPr lang="ja-JP" altLang="en-US"/>
              <a:t>の人</a:t>
            </a:r>
            <a:r>
              <a:rPr lang="en-US" altLang="ja-JP"/>
              <a:t>: </a:t>
            </a:r>
            <a:r>
              <a:rPr lang="ja-JP" altLang="en-US"/>
              <a:t>そのままで使えるはず</a:t>
            </a:r>
            <a:endParaRPr lang="en-US" altLang="ja-JP"/>
          </a:p>
          <a:p>
            <a:pPr lvl="1"/>
            <a:r>
              <a:rPr kumimoji="1" lang="ja-JP" altLang="en-US"/>
              <a:t>オープンソースソフトが利用可能</a:t>
            </a:r>
            <a:endParaRPr kumimoji="1" lang="en-US" altLang="ja-JP"/>
          </a:p>
          <a:p>
            <a:pPr lvl="2"/>
            <a:r>
              <a:rPr lang="en-US" altLang="ja-JP"/>
              <a:t>Icarus Verilog: Verilog</a:t>
            </a:r>
            <a:r>
              <a:rPr lang="ja-JP" altLang="en-US"/>
              <a:t>シミュレータ</a:t>
            </a:r>
            <a:endParaRPr lang="en-US" altLang="ja-JP"/>
          </a:p>
          <a:p>
            <a:pPr lvl="2"/>
            <a:r>
              <a:rPr kumimoji="1" lang="en-US" altLang="ja-JP" err="1"/>
              <a:t>GTKWave</a:t>
            </a:r>
            <a:r>
              <a:rPr kumimoji="1" lang="en-US" altLang="ja-JP"/>
              <a:t>: </a:t>
            </a:r>
            <a:r>
              <a:rPr kumimoji="1" lang="ja-JP" altLang="en-US"/>
              <a:t>シミュレーション波形の表示ツール</a:t>
            </a:r>
            <a:endParaRPr kumimoji="1" lang="en-US" altLang="ja-JP"/>
          </a:p>
          <a:p>
            <a:pPr lvl="1"/>
            <a:r>
              <a:rPr kumimoji="1" lang="ja-JP" altLang="en-US"/>
              <a:t>テキストエディタは好きなものをどうぞ</a:t>
            </a:r>
            <a:endParaRPr kumimoji="1" lang="en-US" altLang="ja-JP"/>
          </a:p>
          <a:p>
            <a:pPr lvl="2"/>
            <a:r>
              <a:rPr kumimoji="1" lang="ja-JP" altLang="en-US"/>
              <a:t>おすすめは</a:t>
            </a:r>
            <a:r>
              <a:rPr kumimoji="1" lang="en-US" altLang="ja-JP"/>
              <a:t>Visual Studio Code</a:t>
            </a:r>
          </a:p>
        </p:txBody>
      </p:sp>
      <p:sp>
        <p:nvSpPr>
          <p:cNvPr id="4" name="日付プレースホルダー 3">
            <a:extLst>
              <a:ext uri="{FF2B5EF4-FFF2-40B4-BE49-F238E27FC236}">
                <a16:creationId xmlns:a16="http://schemas.microsoft.com/office/drawing/2014/main" id="{25A0B0E0-F08B-7398-57A9-47610878C9DA}"/>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419294A2-5517-AB04-7057-0CB2AD8BEB5B}"/>
              </a:ext>
            </a:extLst>
          </p:cNvPr>
          <p:cNvSpPr>
            <a:spLocks noGrp="1"/>
          </p:cNvSpPr>
          <p:nvPr>
            <p:ph type="sldNum" sz="quarter" idx="12"/>
          </p:nvPr>
        </p:nvSpPr>
        <p:spPr/>
        <p:txBody>
          <a:bodyPr/>
          <a:lstStyle/>
          <a:p>
            <a:fld id="{4BB2CF20-BD5D-4D9E-9CE8-EDFC3B2BCF57}" type="slidenum">
              <a:rPr kumimoji="1" lang="ja-JP" altLang="en-US" smtClean="0"/>
              <a:t>10</a:t>
            </a:fld>
            <a:endParaRPr kumimoji="1" lang="ja-JP" altLang="en-US"/>
          </a:p>
        </p:txBody>
      </p:sp>
    </p:spTree>
    <p:extLst>
      <p:ext uri="{BB962C8B-B14F-4D97-AF65-F5344CB8AC3E}">
        <p14:creationId xmlns:p14="http://schemas.microsoft.com/office/powerpoint/2010/main" val="302692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C9224-8174-EF6B-0324-7BA199791912}"/>
              </a:ext>
            </a:extLst>
          </p:cNvPr>
          <p:cNvSpPr>
            <a:spLocks noGrp="1"/>
          </p:cNvSpPr>
          <p:nvPr>
            <p:ph type="title"/>
          </p:nvPr>
        </p:nvSpPr>
        <p:spPr/>
        <p:txBody>
          <a:bodyPr/>
          <a:lstStyle/>
          <a:p>
            <a:r>
              <a:rPr kumimoji="1" lang="en-US" altLang="ja-JP"/>
              <a:t>SSH</a:t>
            </a:r>
            <a:r>
              <a:rPr kumimoji="1" lang="ja-JP" altLang="en-US"/>
              <a:t>での研究室サーバへのアクセス</a:t>
            </a:r>
          </a:p>
        </p:txBody>
      </p:sp>
      <p:sp>
        <p:nvSpPr>
          <p:cNvPr id="3" name="テキスト プレースホルダー 2">
            <a:extLst>
              <a:ext uri="{FF2B5EF4-FFF2-40B4-BE49-F238E27FC236}">
                <a16:creationId xmlns:a16="http://schemas.microsoft.com/office/drawing/2014/main" id="{D856F5E1-573F-C9FC-498F-5A7A1961378D}"/>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FEC473A6-0FAC-F8D9-659D-E75AE3656DA6}"/>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326E5DA3-0E6C-C66A-142F-BAE658986845}"/>
              </a:ext>
            </a:extLst>
          </p:cNvPr>
          <p:cNvSpPr>
            <a:spLocks noGrp="1"/>
          </p:cNvSpPr>
          <p:nvPr>
            <p:ph type="sldNum" sz="quarter" idx="12"/>
          </p:nvPr>
        </p:nvSpPr>
        <p:spPr/>
        <p:txBody>
          <a:bodyPr/>
          <a:lstStyle/>
          <a:p>
            <a:fld id="{4BB2CF20-BD5D-4D9E-9CE8-EDFC3B2BCF57}" type="slidenum">
              <a:rPr kumimoji="1" lang="ja-JP" altLang="en-US" smtClean="0"/>
              <a:t>11</a:t>
            </a:fld>
            <a:endParaRPr kumimoji="1" lang="ja-JP" altLang="en-US"/>
          </a:p>
        </p:txBody>
      </p:sp>
    </p:spTree>
    <p:extLst>
      <p:ext uri="{BB962C8B-B14F-4D97-AF65-F5344CB8AC3E}">
        <p14:creationId xmlns:p14="http://schemas.microsoft.com/office/powerpoint/2010/main" val="287840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21359-FFAB-7B1E-345B-5E9EB00FB0B6}"/>
              </a:ext>
            </a:extLst>
          </p:cNvPr>
          <p:cNvSpPr>
            <a:spLocks noGrp="1"/>
          </p:cNvSpPr>
          <p:nvPr>
            <p:ph type="title"/>
          </p:nvPr>
        </p:nvSpPr>
        <p:spPr/>
        <p:txBody>
          <a:bodyPr/>
          <a:lstStyle/>
          <a:p>
            <a:r>
              <a:rPr kumimoji="1" lang="en-US" altLang="ja-JP"/>
              <a:t>SSH</a:t>
            </a:r>
            <a:r>
              <a:rPr kumimoji="1" lang="ja-JP" altLang="en-US"/>
              <a:t>キーペアの作成</a:t>
            </a:r>
          </a:p>
        </p:txBody>
      </p:sp>
      <p:sp>
        <p:nvSpPr>
          <p:cNvPr id="3" name="コンテンツ プレースホルダー 2">
            <a:extLst>
              <a:ext uri="{FF2B5EF4-FFF2-40B4-BE49-F238E27FC236}">
                <a16:creationId xmlns:a16="http://schemas.microsoft.com/office/drawing/2014/main" id="{14D994A8-F66D-1070-CC30-FD5BC13C98B6}"/>
              </a:ext>
            </a:extLst>
          </p:cNvPr>
          <p:cNvSpPr>
            <a:spLocks noGrp="1"/>
          </p:cNvSpPr>
          <p:nvPr>
            <p:ph idx="1"/>
          </p:nvPr>
        </p:nvSpPr>
        <p:spPr/>
        <p:txBody>
          <a:bodyPr vert="horz" lIns="91440" tIns="45720" rIns="91440" bIns="45720" rtlCol="0" anchor="t">
            <a:normAutofit/>
          </a:bodyPr>
          <a:lstStyle/>
          <a:p>
            <a:r>
              <a:rPr kumimoji="1" lang="ja-JP" altLang="en-US"/>
              <a:t>これまでにキーペアを作成したことのない人限定</a:t>
            </a:r>
            <a:endParaRPr kumimoji="1" lang="en-US" altLang="ja-JP"/>
          </a:p>
          <a:p>
            <a:r>
              <a:rPr kumimoji="1" lang="ja-JP" altLang="en-US"/>
              <a:t>コマンドツールにて</a:t>
            </a:r>
            <a:endParaRPr kumimoji="1" lang="en-US" altLang="ja-JP"/>
          </a:p>
          <a:p>
            <a:pPr lvl="1"/>
            <a:r>
              <a:rPr lang="en-US" altLang="ja-JP">
                <a:latin typeface="メイリオ"/>
                <a:ea typeface="メイリオ"/>
              </a:rPr>
              <a:t>ssh-keygen -t ed25519[enter]</a:t>
            </a:r>
          </a:p>
          <a:p>
            <a:pPr lvl="1"/>
            <a:r>
              <a:rPr kumimoji="1" lang="en-US" altLang="ja-JP"/>
              <a:t>[enter]</a:t>
            </a:r>
          </a:p>
          <a:p>
            <a:pPr lvl="1"/>
            <a:r>
              <a:rPr lang="en-US" altLang="ja-JP"/>
              <a:t>&lt;</a:t>
            </a:r>
            <a:r>
              <a:rPr lang="ja-JP" altLang="en-US"/>
              <a:t>パスフレーズを入力</a:t>
            </a:r>
            <a:r>
              <a:rPr lang="en-US" altLang="ja-JP"/>
              <a:t>&gt;[enter]</a:t>
            </a:r>
          </a:p>
          <a:p>
            <a:pPr lvl="1"/>
            <a:r>
              <a:rPr lang="en-US" altLang="ja-JP">
                <a:latin typeface="メイリオ"/>
                <a:ea typeface="メイリオ"/>
              </a:rPr>
              <a:t>cat ~/.ssh/id_ed25519.pub[enter]</a:t>
            </a:r>
          </a:p>
          <a:p>
            <a:pPr lvl="1"/>
            <a:r>
              <a:rPr kumimoji="1" lang="ja-JP" altLang="en-US"/>
              <a:t>出力された文字列 </a:t>
            </a:r>
            <a:r>
              <a:rPr kumimoji="1" lang="en-US" altLang="ja-JP"/>
              <a:t>ssh-ed25519 ~ &lt;</a:t>
            </a:r>
            <a:r>
              <a:rPr kumimoji="1" lang="ja-JP" altLang="en-US"/>
              <a:t>ユーザ名</a:t>
            </a:r>
            <a:r>
              <a:rPr kumimoji="1" lang="en-US" altLang="ja-JP"/>
              <a:t>&gt;@&lt;</a:t>
            </a:r>
            <a:r>
              <a:rPr kumimoji="1" lang="ja-JP" altLang="en-US"/>
              <a:t>ホスト名</a:t>
            </a:r>
            <a:r>
              <a:rPr lang="en-US" altLang="ja-JP"/>
              <a:t>&gt; </a:t>
            </a:r>
            <a:r>
              <a:rPr lang="ja-JP" altLang="en-US"/>
              <a:t>を以下にメールで送信</a:t>
            </a:r>
            <a:endParaRPr lang="en-US" altLang="ja-JP"/>
          </a:p>
          <a:p>
            <a:pPr lvl="2"/>
            <a:r>
              <a:rPr kumimoji="1" lang="en-US" altLang="ja-JP">
                <a:latin typeface="メイリオ"/>
                <a:ea typeface="メイリオ"/>
              </a:rPr>
              <a:t>iori.</a:t>
            </a:r>
            <a:r>
              <a:rPr lang="en-US" altLang="ja-JP">
                <a:latin typeface="メイリオ"/>
                <a:ea typeface="メイリオ"/>
              </a:rPr>
              <a:t>ishikawa</a:t>
            </a:r>
            <a:r>
              <a:rPr kumimoji="1" lang="en-US" altLang="ja-JP">
                <a:latin typeface="メイリオ"/>
                <a:ea typeface="メイリオ"/>
              </a:rPr>
              <a:t>@cpc.ait.kyushu-u.ac.jp</a:t>
            </a:r>
            <a:endParaRPr kumimoji="1" lang="ja-JP" altLang="en-US">
              <a:latin typeface="メイリオ"/>
              <a:ea typeface="メイリオ"/>
            </a:endParaRPr>
          </a:p>
        </p:txBody>
      </p:sp>
      <p:sp>
        <p:nvSpPr>
          <p:cNvPr id="4" name="日付プレースホルダー 3">
            <a:extLst>
              <a:ext uri="{FF2B5EF4-FFF2-40B4-BE49-F238E27FC236}">
                <a16:creationId xmlns:a16="http://schemas.microsoft.com/office/drawing/2014/main" id="{0494C4B8-DB1C-7603-D7B3-B1E1B877C82D}"/>
              </a:ext>
            </a:extLst>
          </p:cNvPr>
          <p:cNvSpPr>
            <a:spLocks noGrp="1"/>
          </p:cNvSpPr>
          <p:nvPr>
            <p:ph type="dt" sz="half" idx="10"/>
          </p:nvPr>
        </p:nvSpPr>
        <p:spPr/>
        <p:txBody>
          <a:bodyPr/>
          <a:lstStyle/>
          <a:p>
            <a:r>
              <a:rPr kumimoji="1" lang="en-US" altLang="ja-JP"/>
              <a:t>2024/04/09</a:t>
            </a:r>
            <a:endParaRPr kumimoji="1" lang="ja-JP" altLang="en-US"/>
          </a:p>
        </p:txBody>
      </p:sp>
      <p:sp>
        <p:nvSpPr>
          <p:cNvPr id="5" name="スライド番号プレースホルダー 4">
            <a:extLst>
              <a:ext uri="{FF2B5EF4-FFF2-40B4-BE49-F238E27FC236}">
                <a16:creationId xmlns:a16="http://schemas.microsoft.com/office/drawing/2014/main" id="{0A7BFF9B-653E-558F-4659-1E36B83EB9FD}"/>
              </a:ext>
            </a:extLst>
          </p:cNvPr>
          <p:cNvSpPr>
            <a:spLocks noGrp="1"/>
          </p:cNvSpPr>
          <p:nvPr>
            <p:ph type="sldNum" sz="quarter" idx="12"/>
          </p:nvPr>
        </p:nvSpPr>
        <p:spPr/>
        <p:txBody>
          <a:bodyPr/>
          <a:lstStyle/>
          <a:p>
            <a:fld id="{4BB2CF20-BD5D-4D9E-9CE8-EDFC3B2BCF57}" type="slidenum">
              <a:rPr kumimoji="1" lang="ja-JP" altLang="en-US" smtClean="0"/>
              <a:t>12</a:t>
            </a:fld>
            <a:endParaRPr kumimoji="1" lang="ja-JP" altLang="en-US"/>
          </a:p>
        </p:txBody>
      </p:sp>
    </p:spTree>
    <p:extLst>
      <p:ext uri="{BB962C8B-B14F-4D97-AF65-F5344CB8AC3E}">
        <p14:creationId xmlns:p14="http://schemas.microsoft.com/office/powerpoint/2010/main" val="407574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3FB4D-7074-3B6B-81F6-51A844C14A4A}"/>
              </a:ext>
            </a:extLst>
          </p:cNvPr>
          <p:cNvSpPr>
            <a:spLocks noGrp="1"/>
          </p:cNvSpPr>
          <p:nvPr>
            <p:ph type="title"/>
          </p:nvPr>
        </p:nvSpPr>
        <p:spPr/>
        <p:txBody>
          <a:bodyPr/>
          <a:lstStyle/>
          <a:p>
            <a:r>
              <a:rPr kumimoji="1" lang="ja-JP" altLang="en-US"/>
              <a:t>プロセッサ設計用計算機</a:t>
            </a:r>
            <a:r>
              <a:rPr kumimoji="1" lang="en-US" altLang="ja-JP"/>
              <a:t>woodblock</a:t>
            </a:r>
            <a:r>
              <a:rPr kumimoji="1" lang="ja-JP" altLang="en-US"/>
              <a:t>へのアクセス</a:t>
            </a:r>
          </a:p>
        </p:txBody>
      </p:sp>
      <p:sp>
        <p:nvSpPr>
          <p:cNvPr id="3" name="コンテンツ プレースホルダー 2">
            <a:extLst>
              <a:ext uri="{FF2B5EF4-FFF2-40B4-BE49-F238E27FC236}">
                <a16:creationId xmlns:a16="http://schemas.microsoft.com/office/drawing/2014/main" id="{DD37E96B-7F98-79EC-87C3-FA56A5264CC2}"/>
              </a:ext>
            </a:extLst>
          </p:cNvPr>
          <p:cNvSpPr>
            <a:spLocks noGrp="1"/>
          </p:cNvSpPr>
          <p:nvPr>
            <p:ph idx="1"/>
          </p:nvPr>
        </p:nvSpPr>
        <p:spPr/>
        <p:txBody>
          <a:bodyPr>
            <a:normAutofit fontScale="92500" lnSpcReduction="10000"/>
          </a:bodyPr>
          <a:lstStyle/>
          <a:p>
            <a:r>
              <a:rPr kumimoji="1" lang="ja-JP" altLang="en-US" dirty="0"/>
              <a:t>前提</a:t>
            </a:r>
            <a:r>
              <a:rPr kumimoji="1" lang="en-US" altLang="ja-JP" dirty="0"/>
              <a:t>: sax</a:t>
            </a:r>
            <a:r>
              <a:rPr kumimoji="1" lang="ja-JP" altLang="en-US" dirty="0"/>
              <a:t>への公開鍵の登録は済んでいる</a:t>
            </a:r>
            <a:endParaRPr kumimoji="1" lang="en-US" altLang="ja-JP" dirty="0"/>
          </a:p>
          <a:p>
            <a:r>
              <a:rPr kumimoji="1" lang="ja-JP" altLang="en-US" dirty="0"/>
              <a:t>ターミナルソフトを起動</a:t>
            </a:r>
            <a:endParaRPr kumimoji="1" lang="en-US" altLang="ja-JP" dirty="0"/>
          </a:p>
          <a:p>
            <a:pPr lvl="1"/>
            <a:r>
              <a:rPr kumimoji="1" lang="en-US" altLang="ja-JP" dirty="0"/>
              <a:t>Windows: </a:t>
            </a:r>
            <a:r>
              <a:rPr kumimoji="1" lang="ja-JP" altLang="en-US" dirty="0"/>
              <a:t>コマンドプロンプト</a:t>
            </a:r>
            <a:r>
              <a:rPr lang="en-US" altLang="ja-JP" dirty="0"/>
              <a:t> or PowerShell or Windows Terminal</a:t>
            </a:r>
          </a:p>
          <a:p>
            <a:pPr lvl="1"/>
            <a:r>
              <a:rPr kumimoji="1" lang="en-US" altLang="ja-JP" dirty="0"/>
              <a:t>Mac, Ubuntu, </a:t>
            </a:r>
            <a:r>
              <a:rPr kumimoji="1" lang="ja-JP" altLang="en-US" dirty="0"/>
              <a:t>その他</a:t>
            </a:r>
            <a:r>
              <a:rPr kumimoji="1" lang="en-US" altLang="ja-JP" dirty="0"/>
              <a:t>Linux</a:t>
            </a:r>
            <a:r>
              <a:rPr kumimoji="1" lang="ja-JP" altLang="en-US" dirty="0"/>
              <a:t>等</a:t>
            </a:r>
            <a:r>
              <a:rPr kumimoji="1" lang="en-US" altLang="ja-JP" dirty="0"/>
              <a:t>: Terminal</a:t>
            </a:r>
          </a:p>
          <a:p>
            <a:r>
              <a:rPr lang="en-US" altLang="ja-JP" dirty="0"/>
              <a:t>sax</a:t>
            </a:r>
            <a:r>
              <a:rPr lang="ja-JP" altLang="en-US" dirty="0"/>
              <a:t>（踏み台サーバ）へ</a:t>
            </a:r>
            <a:r>
              <a:rPr lang="en-US" altLang="ja-JP" dirty="0"/>
              <a:t>SSH</a:t>
            </a:r>
            <a:r>
              <a:rPr lang="ja-JP" altLang="en-US" dirty="0"/>
              <a:t>接続</a:t>
            </a:r>
            <a:endParaRPr lang="en-US" altLang="ja-JP" dirty="0"/>
          </a:p>
          <a:p>
            <a:pPr lvl="1"/>
            <a:r>
              <a:rPr kumimoji="1" lang="en-US" altLang="ja-JP" dirty="0" err="1">
                <a:latin typeface="Consolas" panose="020B0609020204030204" pitchFamily="49" charset="0"/>
              </a:rPr>
              <a:t>ssh</a:t>
            </a:r>
            <a:r>
              <a:rPr kumimoji="1" lang="en-US" altLang="ja-JP" dirty="0">
                <a:latin typeface="Consolas" panose="020B0609020204030204" pitchFamily="49" charset="0"/>
              </a:rPr>
              <a:t> -</a:t>
            </a:r>
            <a:r>
              <a:rPr kumimoji="1" lang="en-US" altLang="ja-JP" dirty="0" err="1">
                <a:latin typeface="Consolas" panose="020B0609020204030204" pitchFamily="49" charset="0"/>
              </a:rPr>
              <a:t>i</a:t>
            </a:r>
            <a:r>
              <a:rPr kumimoji="1" lang="en-US" altLang="ja-JP" dirty="0">
                <a:latin typeface="Consolas" panose="020B0609020204030204" pitchFamily="49" charset="0"/>
              </a:rPr>
              <a:t> &lt;</a:t>
            </a:r>
            <a:r>
              <a:rPr kumimoji="1" lang="ja-JP" altLang="en-US" dirty="0">
                <a:latin typeface="Consolas" panose="020B0609020204030204" pitchFamily="49" charset="0"/>
              </a:rPr>
              <a:t>秘密鍵</a:t>
            </a:r>
            <a:r>
              <a:rPr kumimoji="1" lang="en-US" altLang="ja-JP" dirty="0">
                <a:latin typeface="Consolas" panose="020B0609020204030204" pitchFamily="49" charset="0"/>
              </a:rPr>
              <a:t>&gt; -l &lt;</a:t>
            </a:r>
            <a:r>
              <a:rPr kumimoji="1" lang="ja-JP" altLang="en-US" dirty="0">
                <a:latin typeface="Consolas" panose="020B0609020204030204" pitchFamily="49" charset="0"/>
              </a:rPr>
              <a:t>ユーザ名</a:t>
            </a:r>
            <a:r>
              <a:rPr kumimoji="1" lang="en-US" altLang="ja-JP" dirty="0">
                <a:latin typeface="Consolas" panose="020B0609020204030204" pitchFamily="49" charset="0"/>
              </a:rPr>
              <a:t>&gt; sax.cpc.ait.kyushu-u.ac.jp</a:t>
            </a:r>
          </a:p>
          <a:p>
            <a:pPr lvl="1"/>
            <a:r>
              <a:rPr kumimoji="1" lang="en-US" altLang="ja-JP" dirty="0"/>
              <a:t>“Are you sure want to continue connection (yes/no)?”</a:t>
            </a:r>
            <a:r>
              <a:rPr kumimoji="1" lang="ja-JP" altLang="en-US" dirty="0"/>
              <a:t>と聞かれたら</a:t>
            </a:r>
            <a:r>
              <a:rPr kumimoji="1" lang="en-US" altLang="ja-JP" dirty="0"/>
              <a:t>“yes”</a:t>
            </a:r>
            <a:r>
              <a:rPr kumimoji="1" lang="ja-JP" altLang="en-US" dirty="0"/>
              <a:t>と入力して</a:t>
            </a:r>
            <a:r>
              <a:rPr kumimoji="1" lang="en-US" altLang="ja-JP" dirty="0"/>
              <a:t>[Enter]</a:t>
            </a:r>
          </a:p>
          <a:p>
            <a:pPr lvl="1"/>
            <a:r>
              <a:rPr kumimoji="1" lang="ja-JP" altLang="en-US" dirty="0"/>
              <a:t>表示が </a:t>
            </a:r>
            <a:r>
              <a:rPr lang="en-US" altLang="ja-JP" dirty="0">
                <a:solidFill>
                  <a:schemeClr val="bg1"/>
                </a:solidFill>
                <a:highlight>
                  <a:srgbClr val="000000"/>
                </a:highlight>
                <a:latin typeface="Consolas" panose="020B0609020204030204" pitchFamily="49" charset="0"/>
              </a:rPr>
              <a:t>[&lt;</a:t>
            </a:r>
            <a:r>
              <a:rPr lang="ja-JP" altLang="en-US" dirty="0">
                <a:solidFill>
                  <a:schemeClr val="bg1"/>
                </a:solidFill>
                <a:highlight>
                  <a:srgbClr val="000000"/>
                </a:highlight>
                <a:latin typeface="Consolas" panose="020B0609020204030204" pitchFamily="49" charset="0"/>
              </a:rPr>
              <a:t>ユーザ名</a:t>
            </a:r>
            <a:r>
              <a:rPr lang="en-US" altLang="ja-JP" dirty="0">
                <a:solidFill>
                  <a:schemeClr val="bg1"/>
                </a:solidFill>
                <a:highlight>
                  <a:srgbClr val="000000"/>
                </a:highlight>
                <a:latin typeface="Consolas" panose="020B0609020204030204" pitchFamily="49" charset="0"/>
              </a:rPr>
              <a:t>&gt;@sax ~]</a:t>
            </a:r>
            <a:r>
              <a:rPr lang="en-US" altLang="ja-JP" dirty="0"/>
              <a:t> </a:t>
            </a:r>
            <a:r>
              <a:rPr lang="ja-JP" altLang="en-US" dirty="0"/>
              <a:t>になったら成功</a:t>
            </a:r>
            <a:endParaRPr lang="en-US" altLang="ja-JP" dirty="0"/>
          </a:p>
          <a:p>
            <a:pPr lvl="1"/>
            <a:r>
              <a:rPr kumimoji="1" lang="en-US" altLang="ja-JP" dirty="0"/>
              <a:t>sax</a:t>
            </a:r>
            <a:r>
              <a:rPr kumimoji="1" lang="ja-JP" altLang="en-US" dirty="0"/>
              <a:t>はインターネットに晒されるサーバを最小限にするための踏み台サーバなのでここでアプリケーションを走らせないように</a:t>
            </a:r>
            <a:endParaRPr kumimoji="1" lang="en-US" altLang="ja-JP" dirty="0"/>
          </a:p>
          <a:p>
            <a:r>
              <a:rPr lang="en-US" altLang="ja-JP" dirty="0"/>
              <a:t>woodblock</a:t>
            </a:r>
            <a:r>
              <a:rPr lang="ja-JP" altLang="en-US" dirty="0"/>
              <a:t>へログイン</a:t>
            </a:r>
            <a:endParaRPr lang="en-US" altLang="ja-JP" dirty="0"/>
          </a:p>
          <a:p>
            <a:pPr lvl="1"/>
            <a:r>
              <a:rPr kumimoji="1" lang="en-US" altLang="ja-JP" dirty="0" err="1">
                <a:latin typeface="Consolas" panose="020B0609020204030204" pitchFamily="49" charset="0"/>
              </a:rPr>
              <a:t>ssh</a:t>
            </a:r>
            <a:r>
              <a:rPr kumimoji="1" lang="en-US" altLang="ja-JP" dirty="0">
                <a:latin typeface="Consolas" panose="020B0609020204030204" pitchFamily="49" charset="0"/>
              </a:rPr>
              <a:t> -o </a:t>
            </a:r>
            <a:r>
              <a:rPr kumimoji="1" lang="en-US" altLang="ja-JP" dirty="0" err="1">
                <a:latin typeface="Consolas" panose="020B0609020204030204" pitchFamily="49" charset="0"/>
              </a:rPr>
              <a:t>ProxyCommand</a:t>
            </a:r>
            <a:r>
              <a:rPr kumimoji="1" lang="en-US" altLang="ja-JP" dirty="0">
                <a:latin typeface="Consolas" panose="020B0609020204030204" pitchFamily="49" charset="0"/>
              </a:rPr>
              <a:t>=‘</a:t>
            </a:r>
            <a:r>
              <a:rPr kumimoji="1" lang="en-US" altLang="ja-JP" dirty="0" err="1">
                <a:latin typeface="Consolas" panose="020B0609020204030204" pitchFamily="49" charset="0"/>
              </a:rPr>
              <a:t>ssh</a:t>
            </a:r>
            <a:r>
              <a:rPr kumimoji="1" lang="en-US" altLang="ja-JP" dirty="0">
                <a:latin typeface="Consolas" panose="020B0609020204030204" pitchFamily="49" charset="0"/>
              </a:rPr>
              <a:t> -W %h:22 -</a:t>
            </a:r>
            <a:r>
              <a:rPr kumimoji="1" lang="en-US" altLang="ja-JP" dirty="0" err="1">
                <a:latin typeface="Consolas" panose="020B0609020204030204" pitchFamily="49" charset="0"/>
              </a:rPr>
              <a:t>i</a:t>
            </a:r>
            <a:r>
              <a:rPr kumimoji="1" lang="en-US" altLang="ja-JP" dirty="0">
                <a:latin typeface="Consolas" panose="020B0609020204030204" pitchFamily="49" charset="0"/>
              </a:rPr>
              <a:t> &lt;</a:t>
            </a:r>
            <a:r>
              <a:rPr kumimoji="1" lang="ja-JP" altLang="en-US" dirty="0">
                <a:latin typeface="Consolas" panose="020B0609020204030204" pitchFamily="49" charset="0"/>
              </a:rPr>
              <a:t>秘密鍵</a:t>
            </a:r>
            <a:r>
              <a:rPr kumimoji="1" lang="en-US" altLang="ja-JP" dirty="0">
                <a:latin typeface="Consolas" panose="020B0609020204030204" pitchFamily="49" charset="0"/>
              </a:rPr>
              <a:t>&gt; &lt;</a:t>
            </a:r>
            <a:r>
              <a:rPr kumimoji="1" lang="ja-JP" altLang="en-US" dirty="0">
                <a:latin typeface="Consolas" panose="020B0609020204030204" pitchFamily="49" charset="0"/>
              </a:rPr>
              <a:t>ユーザ名</a:t>
            </a:r>
            <a:r>
              <a:rPr kumimoji="1" lang="en-US" altLang="ja-JP" dirty="0">
                <a:latin typeface="Consolas" panose="020B0609020204030204" pitchFamily="49" charset="0"/>
              </a:rPr>
              <a:t>&gt;@sax.cpc.ait.kyushu-u.ac.jp’ -</a:t>
            </a:r>
            <a:r>
              <a:rPr kumimoji="1" lang="en-US" altLang="ja-JP" dirty="0" err="1">
                <a:latin typeface="Consolas" panose="020B0609020204030204" pitchFamily="49" charset="0"/>
              </a:rPr>
              <a:t>i</a:t>
            </a:r>
            <a:r>
              <a:rPr kumimoji="1" lang="en-US" altLang="ja-JP" dirty="0">
                <a:latin typeface="Consolas" panose="020B0609020204030204" pitchFamily="49" charset="0"/>
              </a:rPr>
              <a:t> &lt;</a:t>
            </a:r>
            <a:r>
              <a:rPr kumimoji="1" lang="ja-JP" altLang="en-US" dirty="0">
                <a:latin typeface="Consolas" panose="020B0609020204030204" pitchFamily="49" charset="0"/>
              </a:rPr>
              <a:t>秘密鍵</a:t>
            </a:r>
            <a:r>
              <a:rPr kumimoji="1" lang="en-US" altLang="ja-JP" dirty="0">
                <a:latin typeface="Consolas" panose="020B0609020204030204" pitchFamily="49" charset="0"/>
              </a:rPr>
              <a:t>&gt; &lt;</a:t>
            </a:r>
            <a:r>
              <a:rPr kumimoji="1" lang="ja-JP" altLang="en-US" dirty="0">
                <a:latin typeface="Consolas" panose="020B0609020204030204" pitchFamily="49" charset="0"/>
              </a:rPr>
              <a:t>ユーザ名</a:t>
            </a:r>
            <a:r>
              <a:rPr kumimoji="1" lang="en-US" altLang="ja-JP" dirty="0">
                <a:latin typeface="Consolas" panose="020B0609020204030204" pitchFamily="49" charset="0"/>
              </a:rPr>
              <a:t>&gt;@woodblock.cpc.ait.kyushu-u.ac.jp</a:t>
            </a:r>
          </a:p>
        </p:txBody>
      </p:sp>
      <p:sp>
        <p:nvSpPr>
          <p:cNvPr id="4" name="日付プレースホルダー 3">
            <a:extLst>
              <a:ext uri="{FF2B5EF4-FFF2-40B4-BE49-F238E27FC236}">
                <a16:creationId xmlns:a16="http://schemas.microsoft.com/office/drawing/2014/main" id="{8273B0DC-196B-9CA9-97EA-9870E337A9C2}"/>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98C40734-8C02-B1DD-9F87-7129591BA80B}"/>
              </a:ext>
            </a:extLst>
          </p:cNvPr>
          <p:cNvSpPr>
            <a:spLocks noGrp="1"/>
          </p:cNvSpPr>
          <p:nvPr>
            <p:ph type="sldNum" sz="quarter" idx="12"/>
          </p:nvPr>
        </p:nvSpPr>
        <p:spPr/>
        <p:txBody>
          <a:bodyPr/>
          <a:lstStyle/>
          <a:p>
            <a:fld id="{4BB2CF20-BD5D-4D9E-9CE8-EDFC3B2BCF57}" type="slidenum">
              <a:rPr kumimoji="1" lang="ja-JP" altLang="en-US" smtClean="0"/>
              <a:t>13</a:t>
            </a:fld>
            <a:endParaRPr kumimoji="1" lang="ja-JP" altLang="en-US"/>
          </a:p>
        </p:txBody>
      </p:sp>
    </p:spTree>
    <p:extLst>
      <p:ext uri="{BB962C8B-B14F-4D97-AF65-F5344CB8AC3E}">
        <p14:creationId xmlns:p14="http://schemas.microsoft.com/office/powerpoint/2010/main" val="413814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407A32-F2F9-2751-9889-6D1DAF5B2855}"/>
              </a:ext>
            </a:extLst>
          </p:cNvPr>
          <p:cNvSpPr>
            <a:spLocks noGrp="1"/>
          </p:cNvSpPr>
          <p:nvPr>
            <p:ph type="title"/>
          </p:nvPr>
        </p:nvSpPr>
        <p:spPr/>
        <p:txBody>
          <a:bodyPr/>
          <a:lstStyle/>
          <a:p>
            <a:r>
              <a:rPr kumimoji="1" lang="en-US" altLang="ja-JP"/>
              <a:t>SSH</a:t>
            </a:r>
            <a:r>
              <a:rPr kumimoji="1" lang="ja-JP" altLang="en-US"/>
              <a:t>の補足</a:t>
            </a:r>
          </a:p>
        </p:txBody>
      </p:sp>
      <p:sp>
        <p:nvSpPr>
          <p:cNvPr id="4" name="日付プレースホルダー 3">
            <a:extLst>
              <a:ext uri="{FF2B5EF4-FFF2-40B4-BE49-F238E27FC236}">
                <a16:creationId xmlns:a16="http://schemas.microsoft.com/office/drawing/2014/main" id="{6E7D2CAD-D987-E55D-25C5-F0E6C2609791}"/>
              </a:ext>
            </a:extLst>
          </p:cNvPr>
          <p:cNvSpPr>
            <a:spLocks noGrp="1"/>
          </p:cNvSpPr>
          <p:nvPr>
            <p:ph type="dt" sz="half" idx="10"/>
          </p:nvPr>
        </p:nvSpPr>
        <p:spPr/>
        <p:txBody>
          <a:bodyPr/>
          <a:lstStyle/>
          <a:p>
            <a:r>
              <a:rPr kumimoji="1" lang="en-US" altLang="ja-JP"/>
              <a:t>2024/04/09</a:t>
            </a:r>
            <a:endParaRPr kumimoji="1" lang="ja-JP" altLang="en-US"/>
          </a:p>
        </p:txBody>
      </p:sp>
      <p:pic>
        <p:nvPicPr>
          <p:cNvPr id="7" name="Picture 2" descr="サーバーのイラスト">
            <a:hlinkClick r:id="rId2"/>
            <a:extLst>
              <a:ext uri="{FF2B5EF4-FFF2-40B4-BE49-F238E27FC236}">
                <a16:creationId xmlns:a16="http://schemas.microsoft.com/office/drawing/2014/main" id="{74979FDC-AC53-8E22-8BD3-0B6B6D71E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2916" y="2496409"/>
            <a:ext cx="2798031" cy="26091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私服で仕事をする人のイラスト（男性）">
            <a:hlinkClick r:id="rId4"/>
            <a:extLst>
              <a:ext uri="{FF2B5EF4-FFF2-40B4-BE49-F238E27FC236}">
                <a16:creationId xmlns:a16="http://schemas.microsoft.com/office/drawing/2014/main" id="{54036A53-DB63-5544-89BE-EE07854C8F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53" y="2496409"/>
            <a:ext cx="2519405" cy="2330450"/>
          </a:xfrm>
          <a:prstGeom prst="rect">
            <a:avLst/>
          </a:prstGeom>
          <a:noFill/>
          <a:extLst>
            <a:ext uri="{909E8E84-426E-40DD-AFC4-6F175D3DCCD1}">
              <a14:hiddenFill xmlns:a14="http://schemas.microsoft.com/office/drawing/2010/main">
                <a:solidFill>
                  <a:srgbClr val="FFFFFF"/>
                </a:solidFill>
              </a14:hiddenFill>
            </a:ext>
          </a:extLst>
        </p:spPr>
      </p:pic>
      <p:sp>
        <p:nvSpPr>
          <p:cNvPr id="9" name="上カーブ矢印 4">
            <a:extLst>
              <a:ext uri="{FF2B5EF4-FFF2-40B4-BE49-F238E27FC236}">
                <a16:creationId xmlns:a16="http://schemas.microsoft.com/office/drawing/2014/main" id="{364EB4B3-54E4-B629-1CD1-18584DDD61DF}"/>
              </a:ext>
            </a:extLst>
          </p:cNvPr>
          <p:cNvSpPr/>
          <p:nvPr/>
        </p:nvSpPr>
        <p:spPr>
          <a:xfrm>
            <a:off x="3220418" y="4532678"/>
            <a:ext cx="5751164" cy="162053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上カーブ矢印 5">
            <a:extLst>
              <a:ext uri="{FF2B5EF4-FFF2-40B4-BE49-F238E27FC236}">
                <a16:creationId xmlns:a16="http://schemas.microsoft.com/office/drawing/2014/main" id="{C4DB1E12-E8B1-7BED-2C3A-EC900769A2DD}"/>
              </a:ext>
            </a:extLst>
          </p:cNvPr>
          <p:cNvSpPr/>
          <p:nvPr/>
        </p:nvSpPr>
        <p:spPr>
          <a:xfrm rot="10800000">
            <a:off x="3012512" y="1388784"/>
            <a:ext cx="5751164" cy="1620537"/>
          </a:xfrm>
          <a:prstGeom prst="curved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4BEC5F5-5154-6C29-45D5-F8DA7F802A79}"/>
              </a:ext>
            </a:extLst>
          </p:cNvPr>
          <p:cNvSpPr txBox="1"/>
          <p:nvPr/>
        </p:nvSpPr>
        <p:spPr>
          <a:xfrm>
            <a:off x="4041591" y="5007264"/>
            <a:ext cx="4108817" cy="646331"/>
          </a:xfrm>
          <a:prstGeom prst="rect">
            <a:avLst/>
          </a:prstGeom>
          <a:noFill/>
        </p:spPr>
        <p:txBody>
          <a:bodyPr wrap="none" rtlCol="0">
            <a:spAutoFit/>
          </a:bodyPr>
          <a:lstStyle/>
          <a:p>
            <a:r>
              <a:rPr kumimoji="1" lang="ja-JP" altLang="en-US">
                <a:latin typeface="メイリオ" panose="020B0604030504040204" pitchFamily="50" charset="-128"/>
                <a:ea typeface="メイリオ" panose="020B0604030504040204" pitchFamily="50" charset="-128"/>
              </a:rPr>
              <a:t>指示：文字列（コマンド）として送信</a:t>
            </a:r>
            <a:endParaRPr kumimoji="1" lang="en-US" altLang="ja-JP">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例）</a:t>
            </a:r>
            <a:r>
              <a:rPr lang="en-US" altLang="ja-JP">
                <a:latin typeface="メイリオ" panose="020B0604030504040204" pitchFamily="50" charset="-128"/>
                <a:ea typeface="メイリオ" panose="020B0604030504040204" pitchFamily="50" charset="-128"/>
              </a:rPr>
              <a:t>ls </a:t>
            </a:r>
            <a:r>
              <a:rPr lang="ja-JP" altLang="en-US">
                <a:latin typeface="メイリオ" panose="020B0604030504040204" pitchFamily="50" charset="-128"/>
                <a:ea typeface="メイリオ" panose="020B0604030504040204" pitchFamily="50" charset="-128"/>
              </a:rPr>
              <a:t>（ファイルの一覧見せて）</a:t>
            </a:r>
            <a:endParaRPr kumimoji="1" lang="ja-JP" altLang="en-US">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15402938-D0F9-405E-6860-EB2CBBD6193E}"/>
              </a:ext>
            </a:extLst>
          </p:cNvPr>
          <p:cNvSpPr txBox="1"/>
          <p:nvPr/>
        </p:nvSpPr>
        <p:spPr>
          <a:xfrm>
            <a:off x="4544934" y="1691155"/>
            <a:ext cx="3102131" cy="646331"/>
          </a:xfrm>
          <a:prstGeom prst="rect">
            <a:avLst/>
          </a:prstGeom>
          <a:noFill/>
        </p:spPr>
        <p:txBody>
          <a:bodyPr wrap="none" rtlCol="0">
            <a:spAutoFit/>
          </a:bodyPr>
          <a:lstStyle/>
          <a:p>
            <a:r>
              <a:rPr kumimoji="1" lang="ja-JP" altLang="en-US">
                <a:latin typeface="メイリオ" panose="020B0604030504040204" pitchFamily="50" charset="-128"/>
                <a:ea typeface="メイリオ" panose="020B0604030504040204" pitchFamily="50" charset="-128"/>
              </a:rPr>
              <a:t>結果</a:t>
            </a:r>
            <a:r>
              <a:rPr lang="ja-JP" altLang="en-US">
                <a:latin typeface="メイリオ" panose="020B0604030504040204" pitchFamily="50" charset="-128"/>
                <a:ea typeface="メイリオ" panose="020B0604030504040204" pitchFamily="50" charset="-128"/>
              </a:rPr>
              <a:t>：</a:t>
            </a:r>
            <a:r>
              <a:rPr kumimoji="1" lang="ja-JP" altLang="en-US">
                <a:latin typeface="メイリオ" panose="020B0604030504040204" pitchFamily="50" charset="-128"/>
                <a:ea typeface="メイリオ" panose="020B0604030504040204" pitchFamily="50" charset="-128"/>
              </a:rPr>
              <a:t>文字列として送信</a:t>
            </a:r>
            <a:endParaRPr kumimoji="1" lang="en-US" altLang="ja-JP">
              <a:latin typeface="メイリオ" panose="020B0604030504040204" pitchFamily="50" charset="-128"/>
              <a:ea typeface="メイリオ" panose="020B0604030504040204" pitchFamily="50" charset="-128"/>
            </a:endParaRPr>
          </a:p>
          <a:p>
            <a:r>
              <a:rPr lang="ja-JP" altLang="en-US">
                <a:latin typeface="メイリオ" panose="020B0604030504040204" pitchFamily="50" charset="-128"/>
                <a:ea typeface="メイリオ" panose="020B0604030504040204" pitchFamily="50" charset="-128"/>
              </a:rPr>
              <a:t>例）</a:t>
            </a:r>
            <a:r>
              <a:rPr lang="en-US" altLang="ja-JP" err="1">
                <a:latin typeface="メイリオ" panose="020B0604030504040204" pitchFamily="50" charset="-128"/>
                <a:ea typeface="メイリオ" panose="020B0604030504040204" pitchFamily="50" charset="-128"/>
              </a:rPr>
              <a:t>hoge.pdf</a:t>
            </a:r>
            <a:r>
              <a:rPr lang="en-US" altLang="ja-JP">
                <a:latin typeface="メイリオ" panose="020B0604030504040204" pitchFamily="50" charset="-128"/>
                <a:ea typeface="メイリオ" panose="020B0604030504040204" pitchFamily="50" charset="-128"/>
              </a:rPr>
              <a:t>  </a:t>
            </a:r>
            <a:r>
              <a:rPr lang="en-US" altLang="ja-JP" err="1">
                <a:latin typeface="メイリオ" panose="020B0604030504040204" pitchFamily="50" charset="-128"/>
                <a:ea typeface="メイリオ" panose="020B0604030504040204" pitchFamily="50" charset="-128"/>
              </a:rPr>
              <a:t>fuga.png</a:t>
            </a:r>
            <a:r>
              <a:rPr lang="en-US" altLang="ja-JP">
                <a:latin typeface="メイリオ" panose="020B0604030504040204" pitchFamily="50" charset="-128"/>
                <a:ea typeface="メイリオ" panose="020B0604030504040204" pitchFamily="50" charset="-128"/>
              </a:rPr>
              <a:t> …</a:t>
            </a:r>
            <a:endParaRPr kumimoji="1" lang="ja-JP" altLang="en-US">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A8724EB-B169-B9C1-8218-33DDD5719171}"/>
              </a:ext>
            </a:extLst>
          </p:cNvPr>
          <p:cNvSpPr txBox="1"/>
          <p:nvPr/>
        </p:nvSpPr>
        <p:spPr>
          <a:xfrm>
            <a:off x="8822916" y="2311743"/>
            <a:ext cx="1569660" cy="369332"/>
          </a:xfrm>
          <a:prstGeom prst="rect">
            <a:avLst/>
          </a:prstGeom>
          <a:noFill/>
        </p:spPr>
        <p:txBody>
          <a:bodyPr wrap="none" rtlCol="0">
            <a:spAutoFit/>
          </a:bodyPr>
          <a:lstStyle/>
          <a:p>
            <a:r>
              <a:rPr kumimoji="1" lang="ja-JP" altLang="en-US">
                <a:latin typeface="メイリオ" panose="020B0604030504040204" pitchFamily="50" charset="-128"/>
                <a:ea typeface="メイリオ" panose="020B0604030504040204" pitchFamily="50" charset="-128"/>
              </a:rPr>
              <a:t>研究室サーバ</a:t>
            </a:r>
          </a:p>
        </p:txBody>
      </p:sp>
      <p:sp>
        <p:nvSpPr>
          <p:cNvPr id="14" name="四角形吹き出し 10">
            <a:extLst>
              <a:ext uri="{FF2B5EF4-FFF2-40B4-BE49-F238E27FC236}">
                <a16:creationId xmlns:a16="http://schemas.microsoft.com/office/drawing/2014/main" id="{23F5824E-A7E6-53BE-75C0-D0274715522D}"/>
              </a:ext>
            </a:extLst>
          </p:cNvPr>
          <p:cNvSpPr/>
          <p:nvPr/>
        </p:nvSpPr>
        <p:spPr>
          <a:xfrm>
            <a:off x="8971581" y="5330430"/>
            <a:ext cx="1848678" cy="731730"/>
          </a:xfrm>
          <a:prstGeom prst="wedgeRectCallout">
            <a:avLst>
              <a:gd name="adj1" fmla="val -4166"/>
              <a:gd name="adj2" fmla="val -14803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データ</a:t>
            </a:r>
            <a:endParaRPr kumimoji="1" lang="en-US" altLang="ja-JP">
              <a:latin typeface="メイリオ" panose="020B0604030504040204" pitchFamily="50" charset="-128"/>
              <a:ea typeface="メイリオ" panose="020B0604030504040204" pitchFamily="50" charset="-128"/>
            </a:endParaRPr>
          </a:p>
          <a:p>
            <a:pPr algn="ctr"/>
            <a:r>
              <a:rPr lang="ja-JP" altLang="en-US">
                <a:latin typeface="メイリオ" panose="020B0604030504040204" pitchFamily="50" charset="-128"/>
                <a:ea typeface="メイリオ" panose="020B0604030504040204" pitchFamily="50" charset="-128"/>
              </a:rPr>
              <a:t>プログラム</a:t>
            </a:r>
            <a:endParaRPr kumimoji="1" lang="ja-JP" altLang="en-US">
              <a:latin typeface="メイリオ" panose="020B0604030504040204" pitchFamily="50" charset="-128"/>
              <a:ea typeface="メイリオ" panose="020B0604030504040204" pitchFamily="50" charset="-128"/>
            </a:endParaRPr>
          </a:p>
        </p:txBody>
      </p:sp>
      <p:sp>
        <p:nvSpPr>
          <p:cNvPr id="15" name="左右矢印 13">
            <a:extLst>
              <a:ext uri="{FF2B5EF4-FFF2-40B4-BE49-F238E27FC236}">
                <a16:creationId xmlns:a16="http://schemas.microsoft.com/office/drawing/2014/main" id="{B20CE58B-71DF-C078-CBFF-6E8B5C6C92D9}"/>
              </a:ext>
            </a:extLst>
          </p:cNvPr>
          <p:cNvSpPr/>
          <p:nvPr/>
        </p:nvSpPr>
        <p:spPr>
          <a:xfrm>
            <a:off x="3332231" y="3089340"/>
            <a:ext cx="5172250" cy="1339344"/>
          </a:xfrm>
          <a:prstGeom prst="lef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a:t>安全な通信路</a:t>
            </a:r>
          </a:p>
        </p:txBody>
      </p:sp>
      <p:sp>
        <p:nvSpPr>
          <p:cNvPr id="16" name="テキスト ボックス 15">
            <a:extLst>
              <a:ext uri="{FF2B5EF4-FFF2-40B4-BE49-F238E27FC236}">
                <a16:creationId xmlns:a16="http://schemas.microsoft.com/office/drawing/2014/main" id="{55702287-48C0-4340-3AA9-638799ABB6D1}"/>
              </a:ext>
            </a:extLst>
          </p:cNvPr>
          <p:cNvSpPr txBox="1"/>
          <p:nvPr/>
        </p:nvSpPr>
        <p:spPr>
          <a:xfrm>
            <a:off x="4977263" y="996306"/>
            <a:ext cx="2237472" cy="369332"/>
          </a:xfrm>
          <a:prstGeom prst="rect">
            <a:avLst/>
          </a:prstGeom>
          <a:noFill/>
        </p:spPr>
        <p:txBody>
          <a:bodyPr wrap="none" rtlCol="0">
            <a:spAutoFit/>
          </a:bodyPr>
          <a:lstStyle/>
          <a:p>
            <a:r>
              <a:rPr kumimoji="1" lang="en-US" altLang="ja-JP">
                <a:latin typeface="メイリオ" panose="020B0604030504040204" pitchFamily="50" charset="-128"/>
                <a:ea typeface="メイリオ" panose="020B0604030504040204" pitchFamily="50" charset="-128"/>
              </a:rPr>
              <a:t>SSH: Secure SHell</a:t>
            </a:r>
            <a:endParaRPr kumimoji="1" lang="ja-JP" altLang="en-US">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10C9BC25-6DA9-A4C1-2485-114E264AB2B5}"/>
              </a:ext>
            </a:extLst>
          </p:cNvPr>
          <p:cNvSpPr>
            <a:spLocks noGrp="1"/>
          </p:cNvSpPr>
          <p:nvPr>
            <p:ph type="sldNum" sz="quarter" idx="12"/>
          </p:nvPr>
        </p:nvSpPr>
        <p:spPr/>
        <p:txBody>
          <a:bodyPr/>
          <a:lstStyle/>
          <a:p>
            <a:fld id="{4BB2CF20-BD5D-4D9E-9CE8-EDFC3B2BCF57}" type="slidenum">
              <a:rPr kumimoji="1" lang="ja-JP" altLang="en-US" smtClean="0"/>
              <a:t>14</a:t>
            </a:fld>
            <a:endParaRPr kumimoji="1" lang="ja-JP" altLang="en-US"/>
          </a:p>
        </p:txBody>
      </p:sp>
    </p:spTree>
    <p:extLst>
      <p:ext uri="{BB962C8B-B14F-4D97-AF65-F5344CB8AC3E}">
        <p14:creationId xmlns:p14="http://schemas.microsoft.com/office/powerpoint/2010/main" val="178831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F5ACE-E5EC-CB79-A2E8-27CD10BE7529}"/>
              </a:ext>
            </a:extLst>
          </p:cNvPr>
          <p:cNvSpPr>
            <a:spLocks noGrp="1"/>
          </p:cNvSpPr>
          <p:nvPr>
            <p:ph type="title"/>
          </p:nvPr>
        </p:nvSpPr>
        <p:spPr/>
        <p:txBody>
          <a:bodyPr/>
          <a:lstStyle/>
          <a:p>
            <a:r>
              <a:rPr kumimoji="1" lang="en-US" altLang="ja-JP"/>
              <a:t>SSH</a:t>
            </a:r>
            <a:r>
              <a:rPr kumimoji="1" lang="ja-JP" altLang="en-US"/>
              <a:t>の補足</a:t>
            </a:r>
            <a:r>
              <a:rPr kumimoji="1" lang="en-US" altLang="ja-JP"/>
              <a:t>: </a:t>
            </a:r>
            <a:r>
              <a:rPr kumimoji="1" lang="ja-JP" altLang="en-US"/>
              <a:t>キーペア</a:t>
            </a:r>
          </a:p>
        </p:txBody>
      </p:sp>
      <p:sp>
        <p:nvSpPr>
          <p:cNvPr id="3" name="コンテンツ プレースホルダー 2">
            <a:extLst>
              <a:ext uri="{FF2B5EF4-FFF2-40B4-BE49-F238E27FC236}">
                <a16:creationId xmlns:a16="http://schemas.microsoft.com/office/drawing/2014/main" id="{8792F508-0BCA-0F21-70B5-9126B6E8C818}"/>
              </a:ext>
            </a:extLst>
          </p:cNvPr>
          <p:cNvSpPr>
            <a:spLocks noGrp="1"/>
          </p:cNvSpPr>
          <p:nvPr>
            <p:ph idx="1"/>
          </p:nvPr>
        </p:nvSpPr>
        <p:spPr>
          <a:xfrm>
            <a:off x="696000" y="1071000"/>
            <a:ext cx="10800000" cy="2980300"/>
          </a:xfrm>
        </p:spPr>
        <p:txBody>
          <a:bodyPr>
            <a:normAutofit fontScale="77500" lnSpcReduction="20000"/>
          </a:bodyPr>
          <a:lstStyle/>
          <a:p>
            <a:r>
              <a:rPr kumimoji="1" lang="ja-JP" altLang="en-US"/>
              <a:t>秘密鍵と公開鍵のセット</a:t>
            </a:r>
            <a:endParaRPr kumimoji="1" lang="en-US" altLang="ja-JP"/>
          </a:p>
          <a:p>
            <a:pPr lvl="1"/>
            <a:r>
              <a:rPr lang="ja-JP" altLang="en-US"/>
              <a:t>一方の鍵で暗号化したものは他方の鍵でしか復号できない</a:t>
            </a:r>
            <a:endParaRPr lang="en-US" altLang="ja-JP"/>
          </a:p>
          <a:p>
            <a:pPr lvl="1"/>
            <a:endParaRPr kumimoji="1" lang="en-US" altLang="ja-JP"/>
          </a:p>
          <a:p>
            <a:r>
              <a:rPr kumimoji="1" lang="ja-JP" altLang="en-US"/>
              <a:t>事前の秘密の共有なしでの暗号化通信</a:t>
            </a:r>
            <a:endParaRPr kumimoji="1" lang="en-US" altLang="ja-JP"/>
          </a:p>
          <a:p>
            <a:pPr lvl="1"/>
            <a:r>
              <a:rPr lang="ja-JP" altLang="en-US"/>
              <a:t>公開鍵で暗号化して送ってもらえば秘密鍵を持つ自分しか復号できない</a:t>
            </a:r>
            <a:endParaRPr lang="en-US" altLang="ja-JP"/>
          </a:p>
          <a:p>
            <a:pPr lvl="1"/>
            <a:r>
              <a:rPr lang="ja-JP" altLang="en-US"/>
              <a:t>パスワードのような秘密の情報を事前に共有する必要もない</a:t>
            </a:r>
            <a:endParaRPr lang="en-US" altLang="ja-JP"/>
          </a:p>
          <a:p>
            <a:pPr lvl="1"/>
            <a:r>
              <a:rPr lang="ja-JP" altLang="en-US"/>
              <a:t>公開鍵では復号できないから公開しても安全</a:t>
            </a:r>
            <a:endParaRPr lang="en-US" altLang="ja-JP"/>
          </a:p>
          <a:p>
            <a:r>
              <a:rPr kumimoji="1" lang="ja-JP" altLang="en-US"/>
              <a:t>電子署名</a:t>
            </a:r>
            <a:endParaRPr kumimoji="1" lang="en-US" altLang="ja-JP"/>
          </a:p>
          <a:p>
            <a:pPr lvl="1"/>
            <a:r>
              <a:rPr lang="ja-JP" altLang="en-US"/>
              <a:t>ある暗号文をその人の公開鍵で復号できたなら、それはその人本人が送ったもの</a:t>
            </a:r>
            <a:endParaRPr lang="en-US" altLang="ja-JP"/>
          </a:p>
          <a:p>
            <a:pPr lvl="1"/>
            <a:r>
              <a:rPr kumimoji="1" lang="ja-JP" altLang="en-US"/>
              <a:t>秘密鍵は本人しか持っていないはずだから本人が送ったという証拠</a:t>
            </a:r>
          </a:p>
          <a:p>
            <a:endParaRPr kumimoji="1" lang="ja-JP" altLang="en-US"/>
          </a:p>
        </p:txBody>
      </p:sp>
      <p:sp>
        <p:nvSpPr>
          <p:cNvPr id="4" name="日付プレースホルダー 3">
            <a:extLst>
              <a:ext uri="{FF2B5EF4-FFF2-40B4-BE49-F238E27FC236}">
                <a16:creationId xmlns:a16="http://schemas.microsoft.com/office/drawing/2014/main" id="{62953035-DA85-C129-8886-CDE4E910BC8A}"/>
              </a:ext>
            </a:extLst>
          </p:cNvPr>
          <p:cNvSpPr>
            <a:spLocks noGrp="1"/>
          </p:cNvSpPr>
          <p:nvPr>
            <p:ph type="dt" sz="half" idx="10"/>
          </p:nvPr>
        </p:nvSpPr>
        <p:spPr/>
        <p:txBody>
          <a:bodyPr/>
          <a:lstStyle/>
          <a:p>
            <a:r>
              <a:rPr kumimoji="1" lang="en-US" altLang="ja-JP"/>
              <a:t>2024/04/09</a:t>
            </a:r>
            <a:endParaRPr kumimoji="1" lang="ja-JP" altLang="en-US"/>
          </a:p>
        </p:txBody>
      </p:sp>
      <p:grpSp>
        <p:nvGrpSpPr>
          <p:cNvPr id="7" name="グループ化 6">
            <a:extLst>
              <a:ext uri="{FF2B5EF4-FFF2-40B4-BE49-F238E27FC236}">
                <a16:creationId xmlns:a16="http://schemas.microsoft.com/office/drawing/2014/main" id="{1B1C53DE-8E4C-E1D9-CDA7-3FB4368E8E1D}"/>
              </a:ext>
            </a:extLst>
          </p:cNvPr>
          <p:cNvGrpSpPr/>
          <p:nvPr/>
        </p:nvGrpSpPr>
        <p:grpSpPr>
          <a:xfrm>
            <a:off x="838200" y="4346665"/>
            <a:ext cx="10175267" cy="2192247"/>
            <a:chOff x="730216" y="3282933"/>
            <a:chExt cx="10175267" cy="2192247"/>
          </a:xfrm>
        </p:grpSpPr>
        <p:sp>
          <p:nvSpPr>
            <p:cNvPr id="8" name="フローチャート: 書類 7">
              <a:extLst>
                <a:ext uri="{FF2B5EF4-FFF2-40B4-BE49-F238E27FC236}">
                  <a16:creationId xmlns:a16="http://schemas.microsoft.com/office/drawing/2014/main" id="{1E6D4F8F-D6F1-A8C6-BACC-F93DD8621E45}"/>
                </a:ext>
              </a:extLst>
            </p:cNvPr>
            <p:cNvSpPr/>
            <p:nvPr/>
          </p:nvSpPr>
          <p:spPr>
            <a:xfrm>
              <a:off x="4874931" y="3282933"/>
              <a:ext cx="1848435" cy="2192247"/>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元の文</a:t>
              </a:r>
              <a:endParaRPr kumimoji="1" lang="en-US" altLang="ja-JP">
                <a:latin typeface="メイリオ" panose="020B0604030504040204" pitchFamily="50" charset="-128"/>
                <a:ea typeface="メイリオ" panose="020B0604030504040204" pitchFamily="50" charset="-128"/>
              </a:endParaRPr>
            </a:p>
            <a:p>
              <a:pPr algn="ctr"/>
              <a:r>
                <a:rPr kumimoji="1" lang="ja-JP" altLang="en-US">
                  <a:latin typeface="メイリオ" panose="020B0604030504040204" pitchFamily="50" charset="-128"/>
                  <a:ea typeface="メイリオ" panose="020B0604030504040204" pitchFamily="50" charset="-128"/>
                </a:rPr>
                <a:t>（平文）</a:t>
              </a:r>
            </a:p>
          </p:txBody>
        </p:sp>
        <p:sp>
          <p:nvSpPr>
            <p:cNvPr id="9" name="右矢印 6">
              <a:extLst>
                <a:ext uri="{FF2B5EF4-FFF2-40B4-BE49-F238E27FC236}">
                  <a16:creationId xmlns:a16="http://schemas.microsoft.com/office/drawing/2014/main" id="{739EAC2D-3D33-648D-98B5-99CCCB941E05}"/>
                </a:ext>
              </a:extLst>
            </p:cNvPr>
            <p:cNvSpPr/>
            <p:nvPr/>
          </p:nvSpPr>
          <p:spPr>
            <a:xfrm>
              <a:off x="6835092" y="3344792"/>
              <a:ext cx="1581968" cy="591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秘密鍵</a:t>
              </a:r>
            </a:p>
          </p:txBody>
        </p:sp>
        <p:sp>
          <p:nvSpPr>
            <p:cNvPr id="10" name="フローチャート: 書類 9">
              <a:extLst>
                <a:ext uri="{FF2B5EF4-FFF2-40B4-BE49-F238E27FC236}">
                  <a16:creationId xmlns:a16="http://schemas.microsoft.com/office/drawing/2014/main" id="{ECDF807E-98A8-5BA8-1BE6-3EDCC334576D}"/>
                </a:ext>
              </a:extLst>
            </p:cNvPr>
            <p:cNvSpPr/>
            <p:nvPr/>
          </p:nvSpPr>
          <p:spPr>
            <a:xfrm>
              <a:off x="8566188" y="3282933"/>
              <a:ext cx="2339295" cy="2192247"/>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秘密鍵で暗号化した</a:t>
              </a:r>
              <a:endParaRPr kumimoji="1" lang="en-US" altLang="ja-JP">
                <a:latin typeface="メイリオ" panose="020B0604030504040204" pitchFamily="50" charset="-128"/>
                <a:ea typeface="メイリオ" panose="020B0604030504040204" pitchFamily="50" charset="-128"/>
              </a:endParaRPr>
            </a:p>
            <a:p>
              <a:pPr algn="ctr"/>
              <a:r>
                <a:rPr kumimoji="1" lang="ja-JP" altLang="en-US">
                  <a:latin typeface="メイリオ" panose="020B0604030504040204" pitchFamily="50" charset="-128"/>
                  <a:ea typeface="メイリオ" panose="020B0604030504040204" pitchFamily="50" charset="-128"/>
                </a:rPr>
                <a:t>暗号文</a:t>
              </a:r>
            </a:p>
          </p:txBody>
        </p:sp>
        <p:sp>
          <p:nvSpPr>
            <p:cNvPr id="11" name="左矢印 8">
              <a:extLst>
                <a:ext uri="{FF2B5EF4-FFF2-40B4-BE49-F238E27FC236}">
                  <a16:creationId xmlns:a16="http://schemas.microsoft.com/office/drawing/2014/main" id="{4A751586-1179-A14F-23FB-833A7BF446FE}"/>
                </a:ext>
              </a:extLst>
            </p:cNvPr>
            <p:cNvSpPr/>
            <p:nvPr/>
          </p:nvSpPr>
          <p:spPr>
            <a:xfrm>
              <a:off x="6829720" y="4665094"/>
              <a:ext cx="1581968" cy="5917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秘密鍵</a:t>
              </a:r>
            </a:p>
          </p:txBody>
        </p:sp>
        <p:sp>
          <p:nvSpPr>
            <p:cNvPr id="12" name="左矢印 9">
              <a:extLst>
                <a:ext uri="{FF2B5EF4-FFF2-40B4-BE49-F238E27FC236}">
                  <a16:creationId xmlns:a16="http://schemas.microsoft.com/office/drawing/2014/main" id="{69739E1C-1866-390D-5482-3326D4D1C401}"/>
                </a:ext>
              </a:extLst>
            </p:cNvPr>
            <p:cNvSpPr/>
            <p:nvPr/>
          </p:nvSpPr>
          <p:spPr>
            <a:xfrm>
              <a:off x="6829251" y="3953612"/>
              <a:ext cx="1581968" cy="591743"/>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公開鍵</a:t>
              </a:r>
            </a:p>
          </p:txBody>
        </p:sp>
        <p:sp>
          <p:nvSpPr>
            <p:cNvPr id="13" name="禁止 10">
              <a:extLst>
                <a:ext uri="{FF2B5EF4-FFF2-40B4-BE49-F238E27FC236}">
                  <a16:creationId xmlns:a16="http://schemas.microsoft.com/office/drawing/2014/main" id="{C52C1B66-313A-4478-16FD-C1BED6461309}"/>
                </a:ext>
              </a:extLst>
            </p:cNvPr>
            <p:cNvSpPr/>
            <p:nvPr/>
          </p:nvSpPr>
          <p:spPr>
            <a:xfrm>
              <a:off x="6615611" y="4605944"/>
              <a:ext cx="690007" cy="71004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1">
              <a:extLst>
                <a:ext uri="{FF2B5EF4-FFF2-40B4-BE49-F238E27FC236}">
                  <a16:creationId xmlns:a16="http://schemas.microsoft.com/office/drawing/2014/main" id="{F83C64A6-68C1-3D7E-3CAB-DA0D150563A2}"/>
                </a:ext>
              </a:extLst>
            </p:cNvPr>
            <p:cNvSpPr/>
            <p:nvPr/>
          </p:nvSpPr>
          <p:spPr>
            <a:xfrm>
              <a:off x="3181237" y="3344791"/>
              <a:ext cx="1581968" cy="591743"/>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公開鍵</a:t>
              </a:r>
            </a:p>
          </p:txBody>
        </p:sp>
        <p:sp>
          <p:nvSpPr>
            <p:cNvPr id="15" name="フローチャート: 書類 14">
              <a:extLst>
                <a:ext uri="{FF2B5EF4-FFF2-40B4-BE49-F238E27FC236}">
                  <a16:creationId xmlns:a16="http://schemas.microsoft.com/office/drawing/2014/main" id="{AA36DD7B-7427-B8CE-DA04-E650094BB8AB}"/>
                </a:ext>
              </a:extLst>
            </p:cNvPr>
            <p:cNvSpPr/>
            <p:nvPr/>
          </p:nvSpPr>
          <p:spPr>
            <a:xfrm>
              <a:off x="730216" y="3282933"/>
              <a:ext cx="2339295" cy="2192247"/>
            </a:xfrm>
            <a:prstGeom prst="flowChartDocumen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公開鍵で暗号化した</a:t>
              </a:r>
              <a:endParaRPr kumimoji="1" lang="en-US" altLang="ja-JP">
                <a:latin typeface="メイリオ" panose="020B0604030504040204" pitchFamily="50" charset="-128"/>
                <a:ea typeface="メイリオ" panose="020B0604030504040204" pitchFamily="50" charset="-128"/>
              </a:endParaRPr>
            </a:p>
            <a:p>
              <a:pPr algn="ctr"/>
              <a:r>
                <a:rPr kumimoji="1" lang="ja-JP" altLang="en-US">
                  <a:latin typeface="メイリオ" panose="020B0604030504040204" pitchFamily="50" charset="-128"/>
                  <a:ea typeface="メイリオ" panose="020B0604030504040204" pitchFamily="50" charset="-128"/>
                </a:rPr>
                <a:t>暗号文</a:t>
              </a:r>
            </a:p>
          </p:txBody>
        </p:sp>
        <p:sp>
          <p:nvSpPr>
            <p:cNvPr id="16" name="右矢印 13">
              <a:extLst>
                <a:ext uri="{FF2B5EF4-FFF2-40B4-BE49-F238E27FC236}">
                  <a16:creationId xmlns:a16="http://schemas.microsoft.com/office/drawing/2014/main" id="{37120992-03A3-5507-D384-45725C12145D}"/>
                </a:ext>
              </a:extLst>
            </p:cNvPr>
            <p:cNvSpPr/>
            <p:nvPr/>
          </p:nvSpPr>
          <p:spPr>
            <a:xfrm>
              <a:off x="3181237" y="3953612"/>
              <a:ext cx="1581968" cy="591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秘密鍵</a:t>
              </a:r>
            </a:p>
          </p:txBody>
        </p:sp>
        <p:sp>
          <p:nvSpPr>
            <p:cNvPr id="17" name="右矢印 14">
              <a:extLst>
                <a:ext uri="{FF2B5EF4-FFF2-40B4-BE49-F238E27FC236}">
                  <a16:creationId xmlns:a16="http://schemas.microsoft.com/office/drawing/2014/main" id="{9D314283-FEED-A7D4-2283-39683DEAA338}"/>
                </a:ext>
              </a:extLst>
            </p:cNvPr>
            <p:cNvSpPr/>
            <p:nvPr/>
          </p:nvSpPr>
          <p:spPr>
            <a:xfrm>
              <a:off x="3184517" y="4680292"/>
              <a:ext cx="1581968" cy="59174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公開鍵</a:t>
              </a:r>
            </a:p>
          </p:txBody>
        </p:sp>
        <p:sp>
          <p:nvSpPr>
            <p:cNvPr id="18" name="禁止 15">
              <a:extLst>
                <a:ext uri="{FF2B5EF4-FFF2-40B4-BE49-F238E27FC236}">
                  <a16:creationId xmlns:a16="http://schemas.microsoft.com/office/drawing/2014/main" id="{2048B081-AD39-E686-15F2-961E3B7B07BE}"/>
                </a:ext>
              </a:extLst>
            </p:cNvPr>
            <p:cNvSpPr/>
            <p:nvPr/>
          </p:nvSpPr>
          <p:spPr>
            <a:xfrm>
              <a:off x="4222326" y="4605944"/>
              <a:ext cx="690007" cy="710041"/>
            </a:xfrm>
            <a:prstGeom prst="noSmoking">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9" name="スライド番号プレースホルダー 18">
            <a:extLst>
              <a:ext uri="{FF2B5EF4-FFF2-40B4-BE49-F238E27FC236}">
                <a16:creationId xmlns:a16="http://schemas.microsoft.com/office/drawing/2014/main" id="{109818A9-568F-A280-74FC-0598E9EEB810}"/>
              </a:ext>
            </a:extLst>
          </p:cNvPr>
          <p:cNvSpPr>
            <a:spLocks noGrp="1"/>
          </p:cNvSpPr>
          <p:nvPr>
            <p:ph type="sldNum" sz="quarter" idx="12"/>
          </p:nvPr>
        </p:nvSpPr>
        <p:spPr/>
        <p:txBody>
          <a:bodyPr/>
          <a:lstStyle/>
          <a:p>
            <a:fld id="{4BB2CF20-BD5D-4D9E-9CE8-EDFC3B2BCF57}" type="slidenum">
              <a:rPr kumimoji="1" lang="ja-JP" altLang="en-US" smtClean="0"/>
              <a:t>15</a:t>
            </a:fld>
            <a:endParaRPr kumimoji="1" lang="ja-JP" altLang="en-US"/>
          </a:p>
        </p:txBody>
      </p:sp>
    </p:spTree>
    <p:extLst>
      <p:ext uri="{BB962C8B-B14F-4D97-AF65-F5344CB8AC3E}">
        <p14:creationId xmlns:p14="http://schemas.microsoft.com/office/powerpoint/2010/main" val="63621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6AA18E-4440-1886-0E96-71EDB0EF2845}"/>
              </a:ext>
            </a:extLst>
          </p:cNvPr>
          <p:cNvSpPr>
            <a:spLocks noGrp="1"/>
          </p:cNvSpPr>
          <p:nvPr>
            <p:ph type="title"/>
          </p:nvPr>
        </p:nvSpPr>
        <p:spPr/>
        <p:txBody>
          <a:bodyPr/>
          <a:lstStyle/>
          <a:p>
            <a:r>
              <a:rPr kumimoji="1" lang="en-US" altLang="ja-JP"/>
              <a:t>SSH</a:t>
            </a:r>
            <a:r>
              <a:rPr kumimoji="1" lang="ja-JP" altLang="en-US"/>
              <a:t>の補足</a:t>
            </a:r>
            <a:r>
              <a:rPr kumimoji="1" lang="en-US" altLang="ja-JP"/>
              <a:t>: SSH</a:t>
            </a:r>
            <a:r>
              <a:rPr kumimoji="1" lang="ja-JP" altLang="en-US"/>
              <a:t>でのユーザ認証</a:t>
            </a:r>
          </a:p>
        </p:txBody>
      </p:sp>
      <p:sp>
        <p:nvSpPr>
          <p:cNvPr id="4" name="日付プレースホルダー 3">
            <a:extLst>
              <a:ext uri="{FF2B5EF4-FFF2-40B4-BE49-F238E27FC236}">
                <a16:creationId xmlns:a16="http://schemas.microsoft.com/office/drawing/2014/main" id="{2FDF188E-AC5A-9108-6A30-B4560DEE0D8D}"/>
              </a:ext>
            </a:extLst>
          </p:cNvPr>
          <p:cNvSpPr>
            <a:spLocks noGrp="1"/>
          </p:cNvSpPr>
          <p:nvPr>
            <p:ph type="dt" sz="half" idx="10"/>
          </p:nvPr>
        </p:nvSpPr>
        <p:spPr/>
        <p:txBody>
          <a:bodyPr/>
          <a:lstStyle/>
          <a:p>
            <a:r>
              <a:rPr kumimoji="1" lang="en-US" altLang="ja-JP"/>
              <a:t>2024/04/09</a:t>
            </a:r>
            <a:endParaRPr kumimoji="1" lang="ja-JP" altLang="en-US"/>
          </a:p>
        </p:txBody>
      </p:sp>
      <p:pic>
        <p:nvPicPr>
          <p:cNvPr id="7" name="Picture 2" descr="サーバーのイラスト">
            <a:hlinkClick r:id="rId2"/>
            <a:extLst>
              <a:ext uri="{FF2B5EF4-FFF2-40B4-BE49-F238E27FC236}">
                <a16:creationId xmlns:a16="http://schemas.microsoft.com/office/drawing/2014/main" id="{E4AEB685-E0C8-908E-E808-A90103670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015" y="2836994"/>
            <a:ext cx="2798031" cy="26091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私服で仕事をする人のイラスト（男性）">
            <a:hlinkClick r:id="rId4"/>
            <a:extLst>
              <a:ext uri="{FF2B5EF4-FFF2-40B4-BE49-F238E27FC236}">
                <a16:creationId xmlns:a16="http://schemas.microsoft.com/office/drawing/2014/main" id="{ABA0B02A-DBDF-9FE2-387A-4EC337643D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14" y="2846627"/>
            <a:ext cx="2519405" cy="2330450"/>
          </a:xfrm>
          <a:prstGeom prst="rect">
            <a:avLst/>
          </a:prstGeom>
          <a:noFill/>
          <a:extLst>
            <a:ext uri="{909E8E84-426E-40DD-AFC4-6F175D3DCCD1}">
              <a14:hiddenFill xmlns:a14="http://schemas.microsoft.com/office/drawing/2010/main">
                <a:solidFill>
                  <a:srgbClr val="FFFFFF"/>
                </a:solidFill>
              </a14:hiddenFill>
            </a:ext>
          </a:extLst>
        </p:spPr>
      </p:pic>
      <p:sp>
        <p:nvSpPr>
          <p:cNvPr id="9" name="四角形吹き出し 2">
            <a:extLst>
              <a:ext uri="{FF2B5EF4-FFF2-40B4-BE49-F238E27FC236}">
                <a16:creationId xmlns:a16="http://schemas.microsoft.com/office/drawing/2014/main" id="{F8D870ED-BD7E-F4D0-93D2-BC4572FA0381}"/>
              </a:ext>
            </a:extLst>
          </p:cNvPr>
          <p:cNvSpPr/>
          <p:nvPr/>
        </p:nvSpPr>
        <p:spPr>
          <a:xfrm>
            <a:off x="740496" y="5445233"/>
            <a:ext cx="1250989" cy="770443"/>
          </a:xfrm>
          <a:prstGeom prst="wedgeRectCallout">
            <a:avLst>
              <a:gd name="adj1" fmla="val 16835"/>
              <a:gd name="adj2" fmla="val -110066"/>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メイリオ" panose="020B0604030504040204" pitchFamily="50" charset="-128"/>
                <a:ea typeface="メイリオ" panose="020B0604030504040204" pitchFamily="50" charset="-128"/>
              </a:rPr>
              <a:t>秘密鍵</a:t>
            </a:r>
            <a:endParaRPr kumimoji="1" lang="en-US" altLang="ja-JP">
              <a:latin typeface="メイリオ" panose="020B0604030504040204" pitchFamily="50" charset="-128"/>
              <a:ea typeface="メイリオ" panose="020B0604030504040204" pitchFamily="50" charset="-128"/>
            </a:endParaRPr>
          </a:p>
          <a:p>
            <a:pPr algn="ctr"/>
            <a:r>
              <a:rPr lang="ja-JP" altLang="en-US">
                <a:latin typeface="メイリオ" panose="020B0604030504040204" pitchFamily="50" charset="-128"/>
                <a:ea typeface="メイリオ" panose="020B0604030504040204" pitchFamily="50" charset="-128"/>
              </a:rPr>
              <a:t>公開鍵</a:t>
            </a:r>
            <a:endParaRPr kumimoji="1" lang="ja-JP" altLang="en-US">
              <a:latin typeface="メイリオ" panose="020B0604030504040204" pitchFamily="50" charset="-128"/>
              <a:ea typeface="メイリオ" panose="020B0604030504040204" pitchFamily="50" charset="-128"/>
            </a:endParaRPr>
          </a:p>
        </p:txBody>
      </p:sp>
      <p:sp>
        <p:nvSpPr>
          <p:cNvPr id="10" name="四角形吹き出し 9">
            <a:extLst>
              <a:ext uri="{FF2B5EF4-FFF2-40B4-BE49-F238E27FC236}">
                <a16:creationId xmlns:a16="http://schemas.microsoft.com/office/drawing/2014/main" id="{7C1DD49D-8648-2F48-EB97-A46590E556FA}"/>
              </a:ext>
            </a:extLst>
          </p:cNvPr>
          <p:cNvSpPr/>
          <p:nvPr/>
        </p:nvSpPr>
        <p:spPr>
          <a:xfrm>
            <a:off x="9683478" y="5515570"/>
            <a:ext cx="1250989" cy="770443"/>
          </a:xfrm>
          <a:prstGeom prst="wedgeRectCallout">
            <a:avLst>
              <a:gd name="adj1" fmla="val 16835"/>
              <a:gd name="adj2" fmla="val -110066"/>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latin typeface="メイリオ" panose="020B0604030504040204" pitchFamily="50" charset="-128"/>
                <a:ea typeface="メイリオ" panose="020B0604030504040204" pitchFamily="50" charset="-128"/>
              </a:rPr>
              <a:t>公開鍵</a:t>
            </a:r>
            <a:endParaRPr kumimoji="1" lang="ja-JP" altLang="en-US">
              <a:latin typeface="メイリオ" panose="020B0604030504040204" pitchFamily="50" charset="-128"/>
              <a:ea typeface="メイリオ" panose="020B0604030504040204" pitchFamily="50" charset="-128"/>
            </a:endParaRPr>
          </a:p>
        </p:txBody>
      </p:sp>
      <p:sp>
        <p:nvSpPr>
          <p:cNvPr id="11" name="右矢印 11">
            <a:extLst>
              <a:ext uri="{FF2B5EF4-FFF2-40B4-BE49-F238E27FC236}">
                <a16:creationId xmlns:a16="http://schemas.microsoft.com/office/drawing/2014/main" id="{3C1BD7C2-90ED-FE49-D6B6-C783DFBAAF4B}"/>
              </a:ext>
            </a:extLst>
          </p:cNvPr>
          <p:cNvSpPr/>
          <p:nvPr/>
        </p:nvSpPr>
        <p:spPr>
          <a:xfrm>
            <a:off x="2709155" y="1907741"/>
            <a:ext cx="6608724" cy="6060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1. </a:t>
            </a:r>
            <a:r>
              <a:rPr lang="en-US" altLang="ja-JP">
                <a:latin typeface="メイリオ" panose="020B0604030504040204" pitchFamily="50" charset="-128"/>
                <a:ea typeface="メイリオ" panose="020B0604030504040204" pitchFamily="50" charset="-128"/>
              </a:rPr>
              <a:t>SSH</a:t>
            </a:r>
            <a:r>
              <a:rPr lang="ja-JP" altLang="en-US">
                <a:latin typeface="メイリオ" panose="020B0604030504040204" pitchFamily="50" charset="-128"/>
                <a:ea typeface="メイリオ" panose="020B0604030504040204" pitchFamily="50" charset="-128"/>
              </a:rPr>
              <a:t>接続をリクエスト</a:t>
            </a:r>
            <a:endParaRPr kumimoji="1" lang="ja-JP" altLang="en-US">
              <a:latin typeface="メイリオ" panose="020B0604030504040204" pitchFamily="50" charset="-128"/>
              <a:ea typeface="メイリオ" panose="020B0604030504040204" pitchFamily="50" charset="-128"/>
            </a:endParaRPr>
          </a:p>
        </p:txBody>
      </p:sp>
      <p:sp>
        <p:nvSpPr>
          <p:cNvPr id="12" name="左矢印 12">
            <a:extLst>
              <a:ext uri="{FF2B5EF4-FFF2-40B4-BE49-F238E27FC236}">
                <a16:creationId xmlns:a16="http://schemas.microsoft.com/office/drawing/2014/main" id="{DE4444D6-6668-D873-B389-8E7F827D85FC}"/>
              </a:ext>
            </a:extLst>
          </p:cNvPr>
          <p:cNvSpPr/>
          <p:nvPr/>
        </p:nvSpPr>
        <p:spPr>
          <a:xfrm>
            <a:off x="2709155" y="2614567"/>
            <a:ext cx="6608724" cy="606042"/>
          </a:xfrm>
          <a:prstGeom prst="lef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2. </a:t>
            </a:r>
            <a:r>
              <a:rPr kumimoji="1" lang="ja-JP" altLang="en-US">
                <a:latin typeface="メイリオ" panose="020B0604030504040204" pitchFamily="50" charset="-128"/>
                <a:ea typeface="メイリオ" panose="020B0604030504040204" pitchFamily="50" charset="-128"/>
              </a:rPr>
              <a:t>セッション</a:t>
            </a:r>
            <a:r>
              <a:rPr kumimoji="1" lang="en-US" altLang="ja-JP">
                <a:latin typeface="メイリオ" panose="020B0604030504040204" pitchFamily="50" charset="-128"/>
                <a:ea typeface="メイリオ" panose="020B0604030504040204" pitchFamily="50" charset="-128"/>
              </a:rPr>
              <a:t>ID</a:t>
            </a:r>
            <a:r>
              <a:rPr kumimoji="1" lang="ja-JP" altLang="en-US">
                <a:latin typeface="メイリオ" panose="020B0604030504040204" pitchFamily="50" charset="-128"/>
                <a:ea typeface="メイリオ" panose="020B0604030504040204" pitchFamily="50" charset="-128"/>
              </a:rPr>
              <a:t>（その接続で使う一時的な値）（</a:t>
            </a:r>
            <a:r>
              <a:rPr kumimoji="1" lang="en-US" altLang="ja-JP">
                <a:latin typeface="メイリオ" panose="020B0604030504040204" pitchFamily="50" charset="-128"/>
                <a:ea typeface="メイリオ" panose="020B0604030504040204" pitchFamily="50" charset="-128"/>
              </a:rPr>
              <a:t>A</a:t>
            </a:r>
            <a:r>
              <a:rPr kumimoji="1" lang="ja-JP" altLang="en-US">
                <a:latin typeface="メイリオ" panose="020B0604030504040204" pitchFamily="50" charset="-128"/>
                <a:ea typeface="メイリオ" panose="020B0604030504040204" pitchFamily="50" charset="-128"/>
              </a:rPr>
              <a:t>）を送信</a:t>
            </a:r>
          </a:p>
        </p:txBody>
      </p:sp>
      <p:sp>
        <p:nvSpPr>
          <p:cNvPr id="13" name="正方形/長方形 12">
            <a:extLst>
              <a:ext uri="{FF2B5EF4-FFF2-40B4-BE49-F238E27FC236}">
                <a16:creationId xmlns:a16="http://schemas.microsoft.com/office/drawing/2014/main" id="{677A632E-B932-0E00-6EBF-4B6163B313CA}"/>
              </a:ext>
            </a:extLst>
          </p:cNvPr>
          <p:cNvSpPr/>
          <p:nvPr/>
        </p:nvSpPr>
        <p:spPr>
          <a:xfrm>
            <a:off x="2709155" y="3321393"/>
            <a:ext cx="3215395" cy="315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3. A</a:t>
            </a:r>
            <a:r>
              <a:rPr kumimoji="1" lang="ja-JP" altLang="en-US">
                <a:latin typeface="メイリオ" panose="020B0604030504040204" pitchFamily="50" charset="-128"/>
                <a:ea typeface="メイリオ" panose="020B0604030504040204" pitchFamily="50" charset="-128"/>
              </a:rPr>
              <a:t>を秘密鍵で暗号化（</a:t>
            </a:r>
            <a:r>
              <a:rPr kumimoji="1" lang="en-US" altLang="ja-JP">
                <a:latin typeface="メイリオ" panose="020B0604030504040204" pitchFamily="50" charset="-128"/>
                <a:ea typeface="メイリオ" panose="020B0604030504040204" pitchFamily="50" charset="-128"/>
              </a:rPr>
              <a:t>B</a:t>
            </a:r>
            <a:r>
              <a:rPr kumimoji="1" lang="ja-JP" altLang="en-US">
                <a:latin typeface="メイリオ" panose="020B0604030504040204" pitchFamily="50" charset="-128"/>
                <a:ea typeface="メイリオ" panose="020B0604030504040204" pitchFamily="50" charset="-128"/>
              </a:rPr>
              <a:t>）</a:t>
            </a:r>
          </a:p>
        </p:txBody>
      </p:sp>
      <p:sp>
        <p:nvSpPr>
          <p:cNvPr id="14" name="右矢印 15">
            <a:extLst>
              <a:ext uri="{FF2B5EF4-FFF2-40B4-BE49-F238E27FC236}">
                <a16:creationId xmlns:a16="http://schemas.microsoft.com/office/drawing/2014/main" id="{3CE57102-2F5D-A475-EFAE-C04B8410BE7F}"/>
              </a:ext>
            </a:extLst>
          </p:cNvPr>
          <p:cNvSpPr/>
          <p:nvPr/>
        </p:nvSpPr>
        <p:spPr>
          <a:xfrm>
            <a:off x="2709155" y="3737941"/>
            <a:ext cx="6608724" cy="6060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4. </a:t>
            </a:r>
            <a:r>
              <a:rPr lang="en-US" altLang="ja-JP">
                <a:latin typeface="メイリオ" panose="020B0604030504040204" pitchFamily="50" charset="-128"/>
                <a:ea typeface="メイリオ" panose="020B0604030504040204" pitchFamily="50" charset="-128"/>
              </a:rPr>
              <a:t>B</a:t>
            </a:r>
            <a:r>
              <a:rPr lang="ja-JP" altLang="en-US">
                <a:latin typeface="メイリオ" panose="020B0604030504040204" pitchFamily="50" charset="-128"/>
                <a:ea typeface="メイリオ" panose="020B0604030504040204" pitchFamily="50" charset="-128"/>
              </a:rPr>
              <a:t>と公開鍵を送信</a:t>
            </a:r>
            <a:endParaRPr kumimoji="1" lang="ja-JP" altLang="en-US">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4DBF040D-8F6B-07CB-3E05-B790634411A9}"/>
              </a:ext>
            </a:extLst>
          </p:cNvPr>
          <p:cNvSpPr/>
          <p:nvPr/>
        </p:nvSpPr>
        <p:spPr>
          <a:xfrm>
            <a:off x="4032250" y="4444767"/>
            <a:ext cx="5285629" cy="3157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5. </a:t>
            </a:r>
            <a:r>
              <a:rPr kumimoji="1" lang="ja-JP" altLang="en-US">
                <a:latin typeface="メイリオ" panose="020B0604030504040204" pitchFamily="50" charset="-128"/>
                <a:ea typeface="メイリオ" panose="020B0604030504040204" pitchFamily="50" charset="-128"/>
              </a:rPr>
              <a:t>送られた公開鍵が自分の知っているものか確認</a:t>
            </a:r>
          </a:p>
        </p:txBody>
      </p:sp>
      <p:sp>
        <p:nvSpPr>
          <p:cNvPr id="16" name="正方形/長方形 15">
            <a:extLst>
              <a:ext uri="{FF2B5EF4-FFF2-40B4-BE49-F238E27FC236}">
                <a16:creationId xmlns:a16="http://schemas.microsoft.com/office/drawing/2014/main" id="{1DC337C7-78B6-6D29-791A-795B92645DBE}"/>
              </a:ext>
            </a:extLst>
          </p:cNvPr>
          <p:cNvSpPr/>
          <p:nvPr/>
        </p:nvSpPr>
        <p:spPr>
          <a:xfrm>
            <a:off x="4514850" y="4861313"/>
            <a:ext cx="4803029" cy="3157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a:latin typeface="メイリオ" panose="020B0604030504040204" pitchFamily="50" charset="-128"/>
                <a:ea typeface="メイリオ" panose="020B0604030504040204" pitchFamily="50" charset="-128"/>
              </a:rPr>
              <a:t>6. </a:t>
            </a:r>
            <a:r>
              <a:rPr kumimoji="1" lang="ja-JP" altLang="en-US">
                <a:latin typeface="メイリオ" panose="020B0604030504040204" pitchFamily="50" charset="-128"/>
                <a:ea typeface="メイリオ" panose="020B0604030504040204" pitchFamily="50" charset="-128"/>
              </a:rPr>
              <a:t>公開鍵で</a:t>
            </a:r>
            <a:r>
              <a:rPr kumimoji="1" lang="en-US" altLang="ja-JP">
                <a:latin typeface="メイリオ" panose="020B0604030504040204" pitchFamily="50" charset="-128"/>
                <a:ea typeface="メイリオ" panose="020B0604030504040204" pitchFamily="50" charset="-128"/>
              </a:rPr>
              <a:t>B</a:t>
            </a:r>
            <a:r>
              <a:rPr kumimoji="1" lang="ja-JP" altLang="en-US">
                <a:latin typeface="メイリオ" panose="020B0604030504040204" pitchFamily="50" charset="-128"/>
                <a:ea typeface="メイリオ" panose="020B0604030504040204" pitchFamily="50" charset="-128"/>
              </a:rPr>
              <a:t>を複合し、</a:t>
            </a:r>
            <a:r>
              <a:rPr lang="en-US" altLang="ja-JP">
                <a:latin typeface="メイリオ" panose="020B0604030504040204" pitchFamily="50" charset="-128"/>
                <a:ea typeface="メイリオ" panose="020B0604030504040204" pitchFamily="50" charset="-128"/>
              </a:rPr>
              <a:t>A</a:t>
            </a:r>
            <a:r>
              <a:rPr lang="ja-JP" altLang="en-US">
                <a:latin typeface="メイリオ" panose="020B0604030504040204" pitchFamily="50" charset="-128"/>
                <a:ea typeface="メイリオ" panose="020B0604030504040204" pitchFamily="50" charset="-128"/>
              </a:rPr>
              <a:t>と一致するか確認</a:t>
            </a:r>
            <a:endParaRPr kumimoji="1" lang="ja-JP" altLang="en-US">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CA2818C6-518F-8912-DAED-D56521D309CB}"/>
              </a:ext>
            </a:extLst>
          </p:cNvPr>
          <p:cNvSpPr>
            <a:spLocks noGrp="1"/>
          </p:cNvSpPr>
          <p:nvPr>
            <p:ph type="sldNum" sz="quarter" idx="12"/>
          </p:nvPr>
        </p:nvSpPr>
        <p:spPr/>
        <p:txBody>
          <a:bodyPr/>
          <a:lstStyle/>
          <a:p>
            <a:fld id="{4BB2CF20-BD5D-4D9E-9CE8-EDFC3B2BCF57}" type="slidenum">
              <a:rPr kumimoji="1" lang="ja-JP" altLang="en-US" smtClean="0"/>
              <a:t>16</a:t>
            </a:fld>
            <a:endParaRPr kumimoji="1" lang="ja-JP" altLang="en-US"/>
          </a:p>
        </p:txBody>
      </p:sp>
    </p:spTree>
    <p:extLst>
      <p:ext uri="{BB962C8B-B14F-4D97-AF65-F5344CB8AC3E}">
        <p14:creationId xmlns:p14="http://schemas.microsoft.com/office/powerpoint/2010/main" val="4233348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108A89-5308-FC3F-4DF6-2C265E94906F}"/>
              </a:ext>
            </a:extLst>
          </p:cNvPr>
          <p:cNvSpPr>
            <a:spLocks noGrp="1"/>
          </p:cNvSpPr>
          <p:nvPr>
            <p:ph type="title"/>
          </p:nvPr>
        </p:nvSpPr>
        <p:spPr/>
        <p:txBody>
          <a:bodyPr/>
          <a:lstStyle/>
          <a:p>
            <a:r>
              <a:rPr kumimoji="1" lang="en-US" altLang="ja-JP"/>
              <a:t>Windows Subsystem for Linux </a:t>
            </a:r>
            <a:r>
              <a:rPr kumimoji="1" lang="ja-JP" altLang="en-US"/>
              <a:t>のインストール</a:t>
            </a:r>
          </a:p>
        </p:txBody>
      </p:sp>
      <p:sp>
        <p:nvSpPr>
          <p:cNvPr id="3" name="テキスト プレースホルダー 2">
            <a:extLst>
              <a:ext uri="{FF2B5EF4-FFF2-40B4-BE49-F238E27FC236}">
                <a16:creationId xmlns:a16="http://schemas.microsoft.com/office/drawing/2014/main" id="{1E079982-643E-5EC7-D54D-6B3292459178}"/>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5D470B4B-1AC7-60EA-79C4-6E5FDDB7DD95}"/>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E3380A0-9142-3AE0-E9CE-A65108E4590D}"/>
              </a:ext>
            </a:extLst>
          </p:cNvPr>
          <p:cNvSpPr>
            <a:spLocks noGrp="1"/>
          </p:cNvSpPr>
          <p:nvPr>
            <p:ph type="sldNum" sz="quarter" idx="12"/>
          </p:nvPr>
        </p:nvSpPr>
        <p:spPr/>
        <p:txBody>
          <a:bodyPr/>
          <a:lstStyle/>
          <a:p>
            <a:fld id="{4BB2CF20-BD5D-4D9E-9CE8-EDFC3B2BCF57}" type="slidenum">
              <a:rPr kumimoji="1" lang="ja-JP" altLang="en-US" smtClean="0"/>
              <a:t>17</a:t>
            </a:fld>
            <a:endParaRPr kumimoji="1" lang="ja-JP" altLang="en-US"/>
          </a:p>
        </p:txBody>
      </p:sp>
    </p:spTree>
    <p:extLst>
      <p:ext uri="{BB962C8B-B14F-4D97-AF65-F5344CB8AC3E}">
        <p14:creationId xmlns:p14="http://schemas.microsoft.com/office/powerpoint/2010/main" val="3947216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EE1BD-5472-67B8-8C95-E36EDE488EA6}"/>
              </a:ext>
            </a:extLst>
          </p:cNvPr>
          <p:cNvSpPr>
            <a:spLocks noGrp="1"/>
          </p:cNvSpPr>
          <p:nvPr>
            <p:ph type="title"/>
          </p:nvPr>
        </p:nvSpPr>
        <p:spPr/>
        <p:txBody>
          <a:bodyPr/>
          <a:lstStyle/>
          <a:p>
            <a:r>
              <a:rPr kumimoji="1" lang="en-US" altLang="ja-JP"/>
              <a:t>Windows Subsystem for Linux</a:t>
            </a:r>
            <a:endParaRPr kumimoji="1" lang="ja-JP" altLang="en-US"/>
          </a:p>
        </p:txBody>
      </p:sp>
      <p:sp>
        <p:nvSpPr>
          <p:cNvPr id="3" name="コンテンツ プレースホルダー 2">
            <a:extLst>
              <a:ext uri="{FF2B5EF4-FFF2-40B4-BE49-F238E27FC236}">
                <a16:creationId xmlns:a16="http://schemas.microsoft.com/office/drawing/2014/main" id="{2FB2224B-5F38-9960-F8BB-22679033BD1C}"/>
              </a:ext>
            </a:extLst>
          </p:cNvPr>
          <p:cNvSpPr>
            <a:spLocks noGrp="1"/>
          </p:cNvSpPr>
          <p:nvPr>
            <p:ph idx="1"/>
          </p:nvPr>
        </p:nvSpPr>
        <p:spPr/>
        <p:txBody>
          <a:bodyPr>
            <a:normAutofit fontScale="92500" lnSpcReduction="10000"/>
          </a:bodyPr>
          <a:lstStyle/>
          <a:p>
            <a:r>
              <a:rPr kumimoji="1" lang="ja-JP" altLang="en-US"/>
              <a:t>実験では</a:t>
            </a:r>
            <a:r>
              <a:rPr kumimoji="1" lang="en-US" altLang="ja-JP"/>
              <a:t>Linux</a:t>
            </a:r>
            <a:r>
              <a:rPr kumimoji="1" lang="ja-JP" altLang="en-US"/>
              <a:t>系が便利なことが多い</a:t>
            </a:r>
            <a:endParaRPr kumimoji="1" lang="en-US" altLang="ja-JP"/>
          </a:p>
          <a:p>
            <a:pPr lvl="1"/>
            <a:r>
              <a:rPr kumimoji="1" lang="ja-JP" altLang="en-US"/>
              <a:t>動作環境として</a:t>
            </a:r>
            <a:r>
              <a:rPr kumimoji="1" lang="en-US" altLang="ja-JP"/>
              <a:t>Linux</a:t>
            </a:r>
            <a:r>
              <a:rPr kumimoji="1" lang="ja-JP" altLang="en-US"/>
              <a:t>を想定するツールが多い</a:t>
            </a:r>
            <a:endParaRPr kumimoji="1" lang="en-US" altLang="ja-JP"/>
          </a:p>
          <a:p>
            <a:pPr lvl="1"/>
            <a:r>
              <a:rPr kumimoji="1" lang="ja-JP" altLang="en-US"/>
              <a:t>マニュアル等も</a:t>
            </a:r>
            <a:r>
              <a:rPr kumimoji="1" lang="en-US" altLang="ja-JP"/>
              <a:t>Linux</a:t>
            </a:r>
            <a:r>
              <a:rPr kumimoji="1" lang="ja-JP" altLang="en-US"/>
              <a:t>向けが多い</a:t>
            </a:r>
            <a:endParaRPr kumimoji="1" lang="en-US" altLang="ja-JP"/>
          </a:p>
          <a:p>
            <a:pPr lvl="1"/>
            <a:r>
              <a:rPr kumimoji="1" lang="ja-JP" altLang="en-US"/>
              <a:t>仮想環境等を用意するときライセンスがいらない（フリーソフト）</a:t>
            </a:r>
            <a:endParaRPr kumimoji="1" lang="en-US" altLang="ja-JP"/>
          </a:p>
          <a:p>
            <a:r>
              <a:rPr kumimoji="1" lang="en-US" altLang="ja-JP"/>
              <a:t>Mac</a:t>
            </a:r>
            <a:r>
              <a:rPr kumimoji="1" lang="ja-JP" altLang="en-US"/>
              <a:t>では</a:t>
            </a:r>
            <a:r>
              <a:rPr kumimoji="1" lang="en-US" altLang="ja-JP"/>
              <a:t>Linux</a:t>
            </a:r>
            <a:r>
              <a:rPr kumimoji="1" lang="ja-JP" altLang="en-US"/>
              <a:t>と同じコマンドが使える</a:t>
            </a:r>
            <a:endParaRPr kumimoji="1" lang="en-US" altLang="ja-JP"/>
          </a:p>
          <a:p>
            <a:r>
              <a:rPr kumimoji="1" lang="en-US" altLang="ja-JP"/>
              <a:t>Windows</a:t>
            </a:r>
            <a:r>
              <a:rPr kumimoji="1" lang="ja-JP" altLang="en-US"/>
              <a:t>は独自のコマンド</a:t>
            </a:r>
            <a:endParaRPr kumimoji="1" lang="en-US" altLang="ja-JP"/>
          </a:p>
          <a:p>
            <a:pPr lvl="1"/>
            <a:r>
              <a:rPr kumimoji="1" lang="ja-JP" altLang="en-US"/>
              <a:t>コマンドプロンプト</a:t>
            </a:r>
            <a:endParaRPr kumimoji="1" lang="en-US" altLang="ja-JP"/>
          </a:p>
          <a:p>
            <a:pPr lvl="1"/>
            <a:r>
              <a:rPr lang="en-US" altLang="ja-JP"/>
              <a:t>PowerShell</a:t>
            </a:r>
          </a:p>
          <a:p>
            <a:endParaRPr kumimoji="1" lang="en-US" altLang="ja-JP"/>
          </a:p>
          <a:p>
            <a:r>
              <a:rPr lang="en-US" altLang="ja-JP"/>
              <a:t>Windows</a:t>
            </a:r>
            <a:r>
              <a:rPr lang="ja-JP" altLang="en-US"/>
              <a:t>でも</a:t>
            </a:r>
            <a:r>
              <a:rPr lang="en-US" altLang="ja-JP"/>
              <a:t>Linux</a:t>
            </a:r>
            <a:r>
              <a:rPr lang="ja-JP" altLang="en-US"/>
              <a:t>環境が使いたい</a:t>
            </a:r>
            <a:br>
              <a:rPr lang="en-US" altLang="ja-JP"/>
            </a:br>
            <a:r>
              <a:rPr lang="ja-JP" altLang="en-US"/>
              <a:t>→</a:t>
            </a:r>
            <a:r>
              <a:rPr lang="en-US" altLang="ja-JP"/>
              <a:t>Windows Subsystem for Linux (WSL)</a:t>
            </a:r>
          </a:p>
          <a:p>
            <a:pPr lvl="1"/>
            <a:r>
              <a:rPr kumimoji="1" lang="en-US" altLang="ja-JP"/>
              <a:t>Windows</a:t>
            </a:r>
            <a:r>
              <a:rPr kumimoji="1" lang="ja-JP" altLang="en-US"/>
              <a:t>上で仮想化技術を用いて</a:t>
            </a:r>
            <a:r>
              <a:rPr kumimoji="1" lang="en-US" altLang="ja-JP"/>
              <a:t>Linux</a:t>
            </a:r>
            <a:r>
              <a:rPr kumimoji="1" lang="ja-JP" altLang="en-US"/>
              <a:t>を動作させる仕組み</a:t>
            </a:r>
            <a:endParaRPr kumimoji="1" lang="en-US" altLang="ja-JP"/>
          </a:p>
          <a:p>
            <a:pPr lvl="2"/>
            <a:r>
              <a:rPr lang="en-US" altLang="ja-JP"/>
              <a:t>Windows</a:t>
            </a:r>
            <a:r>
              <a:rPr lang="ja-JP" altLang="en-US"/>
              <a:t>に</a:t>
            </a:r>
            <a:r>
              <a:rPr lang="en-US" altLang="ja-JP"/>
              <a:t>Linux</a:t>
            </a:r>
            <a:r>
              <a:rPr lang="ja-JP" altLang="en-US"/>
              <a:t>のコマンドを組み込むわけではない</a:t>
            </a:r>
            <a:endParaRPr lang="en-US" altLang="ja-JP"/>
          </a:p>
          <a:p>
            <a:pPr lvl="2"/>
            <a:r>
              <a:rPr kumimoji="1" lang="ja-JP" altLang="en-US"/>
              <a:t>インストールすることで</a:t>
            </a:r>
            <a:r>
              <a:rPr kumimoji="1" lang="en-US" altLang="ja-JP"/>
              <a:t>Linux</a:t>
            </a:r>
            <a:r>
              <a:rPr kumimoji="1" lang="ja-JP" altLang="en-US"/>
              <a:t>（</a:t>
            </a:r>
            <a:r>
              <a:rPr kumimoji="1" lang="en-US" altLang="ja-JP"/>
              <a:t>Ubuntu</a:t>
            </a:r>
            <a:r>
              <a:rPr kumimoji="1" lang="ja-JP" altLang="en-US"/>
              <a:t>等）が動作する</a:t>
            </a:r>
          </a:p>
          <a:p>
            <a:pPr lvl="2"/>
            <a:r>
              <a:rPr lang="ja-JP" altLang="en-US"/>
              <a:t>完全な</a:t>
            </a:r>
            <a:r>
              <a:rPr lang="en-US" altLang="ja-JP"/>
              <a:t>Linux</a:t>
            </a:r>
            <a:r>
              <a:rPr lang="ja-JP" altLang="en-US"/>
              <a:t>のため、ハードウェア依存等がなければ通常の</a:t>
            </a:r>
            <a:r>
              <a:rPr lang="en-US" altLang="ja-JP"/>
              <a:t>Linux</a:t>
            </a:r>
            <a:r>
              <a:rPr lang="ja-JP" altLang="en-US"/>
              <a:t>と同じように扱える</a:t>
            </a:r>
            <a:endParaRPr lang="en-US" altLang="ja-JP"/>
          </a:p>
          <a:p>
            <a:pPr lvl="1"/>
            <a:endParaRPr kumimoji="1" lang="ja-JP" altLang="en-US"/>
          </a:p>
        </p:txBody>
      </p:sp>
      <p:sp>
        <p:nvSpPr>
          <p:cNvPr id="4" name="日付プレースホルダー 3">
            <a:extLst>
              <a:ext uri="{FF2B5EF4-FFF2-40B4-BE49-F238E27FC236}">
                <a16:creationId xmlns:a16="http://schemas.microsoft.com/office/drawing/2014/main" id="{5391A0B8-9A2C-07A3-006F-C5D571C13819}"/>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DE1C6E5-4210-F0CA-F00A-CE9D17F02A61}"/>
              </a:ext>
            </a:extLst>
          </p:cNvPr>
          <p:cNvSpPr>
            <a:spLocks noGrp="1"/>
          </p:cNvSpPr>
          <p:nvPr>
            <p:ph type="sldNum" sz="quarter" idx="12"/>
          </p:nvPr>
        </p:nvSpPr>
        <p:spPr/>
        <p:txBody>
          <a:bodyPr/>
          <a:lstStyle/>
          <a:p>
            <a:fld id="{4BB2CF20-BD5D-4D9E-9CE8-EDFC3B2BCF57}" type="slidenum">
              <a:rPr kumimoji="1" lang="ja-JP" altLang="en-US" smtClean="0"/>
              <a:t>18</a:t>
            </a:fld>
            <a:endParaRPr kumimoji="1" lang="ja-JP" altLang="en-US"/>
          </a:p>
        </p:txBody>
      </p:sp>
    </p:spTree>
    <p:extLst>
      <p:ext uri="{BB962C8B-B14F-4D97-AF65-F5344CB8AC3E}">
        <p14:creationId xmlns:p14="http://schemas.microsoft.com/office/powerpoint/2010/main" val="85577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8B01D-FF61-731B-DE54-104E98CAFFAB}"/>
              </a:ext>
            </a:extLst>
          </p:cNvPr>
          <p:cNvSpPr>
            <a:spLocks noGrp="1"/>
          </p:cNvSpPr>
          <p:nvPr>
            <p:ph type="title"/>
          </p:nvPr>
        </p:nvSpPr>
        <p:spPr/>
        <p:txBody>
          <a:bodyPr/>
          <a:lstStyle/>
          <a:p>
            <a:r>
              <a:rPr lang="en-US" altLang="ja-JP"/>
              <a:t>WSL</a:t>
            </a:r>
            <a:r>
              <a:rPr lang="ja-JP" altLang="en-US"/>
              <a:t>のインストール</a:t>
            </a:r>
            <a:endParaRPr kumimoji="1" lang="ja-JP" altLang="en-US"/>
          </a:p>
        </p:txBody>
      </p:sp>
      <p:sp>
        <p:nvSpPr>
          <p:cNvPr id="3" name="コンテンツ プレースホルダー 2">
            <a:extLst>
              <a:ext uri="{FF2B5EF4-FFF2-40B4-BE49-F238E27FC236}">
                <a16:creationId xmlns:a16="http://schemas.microsoft.com/office/drawing/2014/main" id="{9333DAE2-FFA1-CDB8-AA1C-C870BC00A906}"/>
              </a:ext>
            </a:extLst>
          </p:cNvPr>
          <p:cNvSpPr>
            <a:spLocks noGrp="1"/>
          </p:cNvSpPr>
          <p:nvPr>
            <p:ph idx="1"/>
          </p:nvPr>
        </p:nvSpPr>
        <p:spPr/>
        <p:txBody>
          <a:bodyPr>
            <a:normAutofit fontScale="92500"/>
          </a:bodyPr>
          <a:lstStyle/>
          <a:p>
            <a:r>
              <a:rPr kumimoji="1" lang="ja-JP" altLang="en-US"/>
              <a:t>ここでは</a:t>
            </a:r>
            <a:r>
              <a:rPr kumimoji="1" lang="en-US" altLang="ja-JP"/>
              <a:t>WSL2</a:t>
            </a:r>
            <a:r>
              <a:rPr kumimoji="1" lang="ja-JP" altLang="en-US"/>
              <a:t>をインストールする</a:t>
            </a:r>
            <a:endParaRPr kumimoji="1" lang="en-US" altLang="ja-JP"/>
          </a:p>
          <a:p>
            <a:pPr marL="514350" indent="-514350">
              <a:buFont typeface="+mj-lt"/>
              <a:buAutoNum type="arabicPeriod"/>
            </a:pPr>
            <a:r>
              <a:rPr kumimoji="1" lang="en-US" altLang="ja-JP"/>
              <a:t>Windows</a:t>
            </a:r>
            <a:r>
              <a:rPr kumimoji="1" lang="ja-JP" altLang="en-US"/>
              <a:t>の仮想化技術を有効化</a:t>
            </a:r>
            <a:endParaRPr kumimoji="1" lang="en-US" altLang="ja-JP"/>
          </a:p>
          <a:p>
            <a:pPr marL="914400" lvl="1" indent="-457200">
              <a:buFont typeface="+mj-lt"/>
              <a:buAutoNum type="arabicPeriod"/>
            </a:pPr>
            <a:r>
              <a:rPr kumimoji="1" lang="ja-JP" altLang="en-US"/>
              <a:t>「</a:t>
            </a:r>
            <a:r>
              <a:rPr kumimoji="1" lang="en-US" altLang="ja-JP"/>
              <a:t>Windows</a:t>
            </a:r>
            <a:r>
              <a:rPr kumimoji="1" lang="ja-JP" altLang="en-US"/>
              <a:t>の機能の有効化または無効化」を開く</a:t>
            </a:r>
            <a:endParaRPr kumimoji="1" lang="en-US" altLang="ja-JP"/>
          </a:p>
          <a:p>
            <a:pPr marL="914400" lvl="1" indent="-457200">
              <a:buFont typeface="+mj-lt"/>
              <a:buAutoNum type="arabicPeriod"/>
            </a:pPr>
            <a:r>
              <a:rPr kumimoji="1" lang="ja-JP" altLang="en-US"/>
              <a:t>「</a:t>
            </a:r>
            <a:r>
              <a:rPr kumimoji="1" lang="en-US" altLang="ja-JP"/>
              <a:t>Linux</a:t>
            </a:r>
            <a:r>
              <a:rPr kumimoji="1" lang="ja-JP" altLang="en-US"/>
              <a:t>用</a:t>
            </a:r>
            <a:r>
              <a:rPr kumimoji="1" lang="en-US" altLang="ja-JP"/>
              <a:t>Windows</a:t>
            </a:r>
            <a:r>
              <a:rPr kumimoji="1" lang="ja-JP" altLang="en-US"/>
              <a:t>サブシステム」、「仮想マシンプラットフォーム」の</a:t>
            </a:r>
            <a:r>
              <a:rPr kumimoji="1" lang="en-US" altLang="ja-JP"/>
              <a:t>2</a:t>
            </a:r>
            <a:r>
              <a:rPr kumimoji="1" lang="ja-JP" altLang="en-US"/>
              <a:t>つにチェック</a:t>
            </a:r>
            <a:endParaRPr kumimoji="1" lang="en-US" altLang="ja-JP"/>
          </a:p>
          <a:p>
            <a:pPr marL="514350" indent="-514350">
              <a:buFont typeface="+mj-lt"/>
              <a:buAutoNum type="arabicPeriod"/>
            </a:pPr>
            <a:r>
              <a:rPr kumimoji="1" lang="ja-JP" altLang="en-US"/>
              <a:t>規定の</a:t>
            </a:r>
            <a:r>
              <a:rPr kumimoji="1" lang="en-US" altLang="ja-JP"/>
              <a:t>WSL</a:t>
            </a:r>
            <a:r>
              <a:rPr kumimoji="1" lang="ja-JP" altLang="en-US"/>
              <a:t>バージョンの設定</a:t>
            </a:r>
            <a:endParaRPr kumimoji="1" lang="en-US" altLang="ja-JP"/>
          </a:p>
          <a:p>
            <a:pPr marL="914400" lvl="1" indent="-457200">
              <a:buFont typeface="+mj-lt"/>
              <a:buAutoNum type="arabicPeriod"/>
            </a:pPr>
            <a:r>
              <a:rPr kumimoji="1" lang="ja-JP" altLang="en-US"/>
              <a:t>「</a:t>
            </a:r>
            <a:r>
              <a:rPr kumimoji="1" lang="en-US" altLang="ja-JP"/>
              <a:t>PowerShell</a:t>
            </a:r>
            <a:r>
              <a:rPr kumimoji="1" lang="ja-JP" altLang="en-US"/>
              <a:t>」を管理者モードで開く</a:t>
            </a:r>
            <a:endParaRPr kumimoji="1" lang="en-US" altLang="ja-JP"/>
          </a:p>
          <a:p>
            <a:pPr lvl="2"/>
            <a:r>
              <a:rPr kumimoji="1" lang="ja-JP" altLang="en-US"/>
              <a:t>「スタート」→「</a:t>
            </a:r>
            <a:r>
              <a:rPr kumimoji="1" lang="en-US" altLang="ja-JP"/>
              <a:t>Windows PowerShell</a:t>
            </a:r>
            <a:r>
              <a:rPr kumimoji="1" lang="ja-JP" altLang="en-US"/>
              <a:t>」→「</a:t>
            </a:r>
            <a:r>
              <a:rPr kumimoji="1" lang="en-US" altLang="ja-JP"/>
              <a:t>Windows PowerShell</a:t>
            </a:r>
            <a:r>
              <a:rPr kumimoji="1" lang="ja-JP" altLang="en-US"/>
              <a:t>」右クリック→「管理者として実行する」</a:t>
            </a:r>
            <a:endParaRPr kumimoji="1" lang="en-US" altLang="ja-JP"/>
          </a:p>
          <a:p>
            <a:pPr marL="914400" lvl="1" indent="-457200">
              <a:buFont typeface="+mj-lt"/>
              <a:buAutoNum type="arabicPeriod"/>
            </a:pPr>
            <a:r>
              <a:rPr kumimoji="1" lang="ja-JP" altLang="en-US"/>
              <a:t>「</a:t>
            </a:r>
            <a:r>
              <a:rPr kumimoji="1" lang="en-US" altLang="ja-JP" err="1"/>
              <a:t>wsl</a:t>
            </a:r>
            <a:r>
              <a:rPr kumimoji="1" lang="en-US" altLang="ja-JP"/>
              <a:t> --set-default-version 2</a:t>
            </a:r>
            <a:r>
              <a:rPr kumimoji="1" lang="ja-JP" altLang="en-US"/>
              <a:t>」を実行</a:t>
            </a:r>
            <a:endParaRPr kumimoji="1" lang="en-US" altLang="ja-JP"/>
          </a:p>
          <a:p>
            <a:pPr marL="514350" indent="-514350">
              <a:buFont typeface="+mj-lt"/>
              <a:buAutoNum type="arabicPeriod"/>
            </a:pPr>
            <a:r>
              <a:rPr kumimoji="1" lang="en-US" altLang="ja-JP"/>
              <a:t>WSL</a:t>
            </a:r>
            <a:r>
              <a:rPr kumimoji="1" lang="ja-JP" altLang="en-US"/>
              <a:t>のインストール</a:t>
            </a:r>
            <a:endParaRPr kumimoji="1" lang="en-US" altLang="ja-JP"/>
          </a:p>
          <a:p>
            <a:pPr marL="914400" lvl="1" indent="-457200">
              <a:buFont typeface="+mj-lt"/>
              <a:buAutoNum type="arabicPeriod"/>
            </a:pPr>
            <a:r>
              <a:rPr kumimoji="1" lang="ja-JP" altLang="en-US"/>
              <a:t>「</a:t>
            </a:r>
            <a:r>
              <a:rPr lang="en-US" altLang="ja-JP"/>
              <a:t>PowerShell</a:t>
            </a:r>
            <a:r>
              <a:rPr lang="ja-JP" altLang="en-US"/>
              <a:t>」を管理者モードで開き、「</a:t>
            </a:r>
            <a:r>
              <a:rPr lang="en-US" altLang="ja-JP" err="1"/>
              <a:t>wsl</a:t>
            </a:r>
            <a:r>
              <a:rPr lang="en-US" altLang="ja-JP"/>
              <a:t> --install</a:t>
            </a:r>
            <a:r>
              <a:rPr lang="ja-JP" altLang="en-US"/>
              <a:t>」を入力・実行</a:t>
            </a:r>
            <a:endParaRPr lang="en-US" altLang="ja-JP"/>
          </a:p>
          <a:p>
            <a:pPr lvl="2"/>
            <a:r>
              <a:rPr lang="ja-JP" altLang="en-US"/>
              <a:t>既定では</a:t>
            </a:r>
            <a:r>
              <a:rPr lang="en-US" altLang="ja-JP"/>
              <a:t>Ubuntu</a:t>
            </a:r>
            <a:r>
              <a:rPr lang="ja-JP" altLang="en-US"/>
              <a:t>がインストールされる</a:t>
            </a:r>
            <a:endParaRPr lang="en-US" altLang="ja-JP"/>
          </a:p>
          <a:p>
            <a:pPr marL="914400" lvl="1" indent="-457200">
              <a:buFont typeface="+mj-lt"/>
              <a:buAutoNum type="arabicPeriod"/>
            </a:pPr>
            <a:r>
              <a:rPr kumimoji="1" lang="ja-JP" altLang="en-US"/>
              <a:t>コンピュータを再起動する</a:t>
            </a:r>
            <a:endParaRPr kumimoji="1" lang="en-US" altLang="ja-JP"/>
          </a:p>
          <a:p>
            <a:pPr marL="514350" indent="-514350">
              <a:buFont typeface="+mj-lt"/>
              <a:buAutoNum type="arabicPeriod"/>
            </a:pPr>
            <a:endParaRPr kumimoji="1" lang="en-US" altLang="ja-JP"/>
          </a:p>
          <a:p>
            <a:pPr marL="514350" indent="-514350">
              <a:buFont typeface="+mj-lt"/>
              <a:buAutoNum type="arabicPeriod"/>
            </a:pPr>
            <a:endParaRPr lang="en-US" altLang="ja-JP"/>
          </a:p>
          <a:p>
            <a:pPr marL="514350" indent="-514350">
              <a:buFont typeface="+mj-lt"/>
              <a:buAutoNum type="arabicPeriod"/>
            </a:pPr>
            <a:endParaRPr kumimoji="1" lang="ja-JP" altLang="en-US"/>
          </a:p>
        </p:txBody>
      </p:sp>
      <p:sp>
        <p:nvSpPr>
          <p:cNvPr id="4" name="日付プレースホルダー 3">
            <a:extLst>
              <a:ext uri="{FF2B5EF4-FFF2-40B4-BE49-F238E27FC236}">
                <a16:creationId xmlns:a16="http://schemas.microsoft.com/office/drawing/2014/main" id="{59692C3F-0D9C-E499-B4E9-E47C2E5FB027}"/>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1AA9EE3E-7CF0-8E49-74DC-C839D63E0C49}"/>
              </a:ext>
            </a:extLst>
          </p:cNvPr>
          <p:cNvSpPr>
            <a:spLocks noGrp="1"/>
          </p:cNvSpPr>
          <p:nvPr>
            <p:ph type="sldNum" sz="quarter" idx="12"/>
          </p:nvPr>
        </p:nvSpPr>
        <p:spPr/>
        <p:txBody>
          <a:bodyPr/>
          <a:lstStyle/>
          <a:p>
            <a:fld id="{4BB2CF20-BD5D-4D9E-9CE8-EDFC3B2BCF57}" type="slidenum">
              <a:rPr kumimoji="1" lang="ja-JP" altLang="en-US" smtClean="0"/>
              <a:t>19</a:t>
            </a:fld>
            <a:endParaRPr kumimoji="1" lang="ja-JP" altLang="en-US"/>
          </a:p>
        </p:txBody>
      </p:sp>
    </p:spTree>
    <p:extLst>
      <p:ext uri="{BB962C8B-B14F-4D97-AF65-F5344CB8AC3E}">
        <p14:creationId xmlns:p14="http://schemas.microsoft.com/office/powerpoint/2010/main" val="208409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C955C1-8D16-2429-D8A1-5C4CD4B20E5A}"/>
              </a:ext>
            </a:extLst>
          </p:cNvPr>
          <p:cNvSpPr>
            <a:spLocks noGrp="1"/>
          </p:cNvSpPr>
          <p:nvPr>
            <p:ph type="title"/>
          </p:nvPr>
        </p:nvSpPr>
        <p:spPr/>
        <p:txBody>
          <a:bodyPr/>
          <a:lstStyle/>
          <a:p>
            <a:r>
              <a:rPr kumimoji="1" lang="ja-JP" altLang="en-US"/>
              <a:t>今日やること</a:t>
            </a:r>
          </a:p>
        </p:txBody>
      </p:sp>
      <p:sp>
        <p:nvSpPr>
          <p:cNvPr id="3" name="コンテンツ プレースホルダー 2">
            <a:extLst>
              <a:ext uri="{FF2B5EF4-FFF2-40B4-BE49-F238E27FC236}">
                <a16:creationId xmlns:a16="http://schemas.microsoft.com/office/drawing/2014/main" id="{04AF6662-01EA-7A09-0E55-202A8BAF0CCA}"/>
              </a:ext>
            </a:extLst>
          </p:cNvPr>
          <p:cNvSpPr>
            <a:spLocks noGrp="1"/>
          </p:cNvSpPr>
          <p:nvPr>
            <p:ph idx="1"/>
          </p:nvPr>
        </p:nvSpPr>
        <p:spPr/>
        <p:txBody>
          <a:bodyPr/>
          <a:lstStyle/>
          <a:p>
            <a:r>
              <a:rPr kumimoji="1" lang="ja-JP" altLang="en-US"/>
              <a:t>演習内容について説明</a:t>
            </a:r>
            <a:endParaRPr kumimoji="1" lang="en-US" altLang="ja-JP"/>
          </a:p>
          <a:p>
            <a:r>
              <a:rPr kumimoji="1" lang="ja-JP" altLang="en-US"/>
              <a:t>研究室サーバへのアクセス準備</a:t>
            </a:r>
          </a:p>
        </p:txBody>
      </p:sp>
      <p:sp>
        <p:nvSpPr>
          <p:cNvPr id="4" name="日付プレースホルダー 3">
            <a:extLst>
              <a:ext uri="{FF2B5EF4-FFF2-40B4-BE49-F238E27FC236}">
                <a16:creationId xmlns:a16="http://schemas.microsoft.com/office/drawing/2014/main" id="{1F1CF08C-9745-E370-A4FC-37006F6D6CEE}"/>
              </a:ext>
            </a:extLst>
          </p:cNvPr>
          <p:cNvSpPr>
            <a:spLocks noGrp="1"/>
          </p:cNvSpPr>
          <p:nvPr>
            <p:ph type="dt" sz="half" idx="10"/>
          </p:nvPr>
        </p:nvSpPr>
        <p:spPr/>
        <p:txBody>
          <a:bodyPr/>
          <a:lstStyle/>
          <a:p>
            <a:r>
              <a:rPr kumimoji="1" lang="en-US" altLang="ja-JP"/>
              <a:t>2024/04/09</a:t>
            </a:r>
            <a:endParaRPr kumimoji="1" lang="ja-JP" altLang="en-US"/>
          </a:p>
        </p:txBody>
      </p:sp>
      <p:sp>
        <p:nvSpPr>
          <p:cNvPr id="5" name="スライド番号プレースホルダー 4">
            <a:extLst>
              <a:ext uri="{FF2B5EF4-FFF2-40B4-BE49-F238E27FC236}">
                <a16:creationId xmlns:a16="http://schemas.microsoft.com/office/drawing/2014/main" id="{5C5FD61E-800B-C267-8CC7-DA17B58379EB}"/>
              </a:ext>
            </a:extLst>
          </p:cNvPr>
          <p:cNvSpPr>
            <a:spLocks noGrp="1"/>
          </p:cNvSpPr>
          <p:nvPr>
            <p:ph type="sldNum" sz="quarter" idx="12"/>
          </p:nvPr>
        </p:nvSpPr>
        <p:spPr/>
        <p:txBody>
          <a:bodyPr/>
          <a:lstStyle/>
          <a:p>
            <a:fld id="{4BB2CF20-BD5D-4D9E-9CE8-EDFC3B2BCF57}" type="slidenum">
              <a:rPr kumimoji="1" lang="ja-JP" altLang="en-US" smtClean="0"/>
              <a:t>2</a:t>
            </a:fld>
            <a:endParaRPr kumimoji="1" lang="ja-JP" altLang="en-US"/>
          </a:p>
        </p:txBody>
      </p:sp>
    </p:spTree>
    <p:extLst>
      <p:ext uri="{BB962C8B-B14F-4D97-AF65-F5344CB8AC3E}">
        <p14:creationId xmlns:p14="http://schemas.microsoft.com/office/powerpoint/2010/main" val="331848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AA01-3FBD-2D04-BBF2-CC8A8C8E4388}"/>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86A9D62-A3ED-55E0-D066-2DE0E9914503}"/>
              </a:ext>
            </a:extLst>
          </p:cNvPr>
          <p:cNvSpPr>
            <a:spLocks noGrp="1"/>
          </p:cNvSpPr>
          <p:nvPr>
            <p:ph idx="1"/>
          </p:nvPr>
        </p:nvSpPr>
        <p:spPr/>
        <p:txBody>
          <a:bodyPr/>
          <a:lstStyle/>
          <a:p>
            <a:endParaRPr lang="en-MY"/>
          </a:p>
        </p:txBody>
      </p:sp>
      <p:sp>
        <p:nvSpPr>
          <p:cNvPr id="4" name="Date Placeholder 3">
            <a:extLst>
              <a:ext uri="{FF2B5EF4-FFF2-40B4-BE49-F238E27FC236}">
                <a16:creationId xmlns:a16="http://schemas.microsoft.com/office/drawing/2014/main" id="{9C7AE879-E7AD-6AB3-B8A3-31D40F5449DD}"/>
              </a:ext>
            </a:extLst>
          </p:cNvPr>
          <p:cNvSpPr>
            <a:spLocks noGrp="1"/>
          </p:cNvSpPr>
          <p:nvPr>
            <p:ph type="dt" sz="half" idx="10"/>
          </p:nvPr>
        </p:nvSpPr>
        <p:spPr/>
        <p:txBody>
          <a:bodyPr/>
          <a:lstStyle/>
          <a:p>
            <a:r>
              <a:rPr kumimoji="1" lang="en-US" altLang="ja-JP"/>
              <a:t>2024/04/09</a:t>
            </a:r>
            <a:endParaRPr kumimoji="1" lang="ja-JP" altLang="en-US"/>
          </a:p>
        </p:txBody>
      </p:sp>
      <p:sp>
        <p:nvSpPr>
          <p:cNvPr id="5" name="Slide Number Placeholder 4">
            <a:extLst>
              <a:ext uri="{FF2B5EF4-FFF2-40B4-BE49-F238E27FC236}">
                <a16:creationId xmlns:a16="http://schemas.microsoft.com/office/drawing/2014/main" id="{EB02EA3F-0AC5-297B-2361-D70692C153A8}"/>
              </a:ext>
            </a:extLst>
          </p:cNvPr>
          <p:cNvSpPr>
            <a:spLocks noGrp="1"/>
          </p:cNvSpPr>
          <p:nvPr>
            <p:ph type="sldNum" sz="quarter" idx="12"/>
          </p:nvPr>
        </p:nvSpPr>
        <p:spPr/>
        <p:txBody>
          <a:bodyPr/>
          <a:lstStyle/>
          <a:p>
            <a:fld id="{4BB2CF20-BD5D-4D9E-9CE8-EDFC3B2BCF57}" type="slidenum">
              <a:rPr kumimoji="1" lang="ja-JP" altLang="en-US" smtClean="0"/>
              <a:t>20</a:t>
            </a:fld>
            <a:endParaRPr kumimoji="1" lang="ja-JP" altLang="en-US"/>
          </a:p>
        </p:txBody>
      </p:sp>
    </p:spTree>
    <p:extLst>
      <p:ext uri="{BB962C8B-B14F-4D97-AF65-F5344CB8AC3E}">
        <p14:creationId xmlns:p14="http://schemas.microsoft.com/office/powerpoint/2010/main" val="868212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AD5C7-90C6-4E30-8F5D-7F8651BC506D}"/>
              </a:ext>
            </a:extLst>
          </p:cNvPr>
          <p:cNvSpPr>
            <a:spLocks noGrp="1"/>
          </p:cNvSpPr>
          <p:nvPr>
            <p:ph type="title"/>
          </p:nvPr>
        </p:nvSpPr>
        <p:spPr/>
        <p:txBody>
          <a:bodyPr/>
          <a:lstStyle/>
          <a:p>
            <a:r>
              <a:rPr kumimoji="1" lang="en-US" altLang="ja-JP"/>
              <a:t>Verilog </a:t>
            </a:r>
            <a:r>
              <a:rPr kumimoji="1" lang="ja-JP" altLang="en-US"/>
              <a:t>入門</a:t>
            </a:r>
          </a:p>
        </p:txBody>
      </p:sp>
      <p:sp>
        <p:nvSpPr>
          <p:cNvPr id="3" name="テキスト プレースホルダー 2">
            <a:extLst>
              <a:ext uri="{FF2B5EF4-FFF2-40B4-BE49-F238E27FC236}">
                <a16:creationId xmlns:a16="http://schemas.microsoft.com/office/drawing/2014/main" id="{30B591C4-48E5-113F-F77C-9F3F58DA912B}"/>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90D6AB1A-7C9C-B0CA-2D48-16165C81492E}"/>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C9C80239-835D-FC98-DF48-A8D8DD0D9919}"/>
              </a:ext>
            </a:extLst>
          </p:cNvPr>
          <p:cNvSpPr>
            <a:spLocks noGrp="1"/>
          </p:cNvSpPr>
          <p:nvPr>
            <p:ph type="sldNum" sz="quarter" idx="12"/>
          </p:nvPr>
        </p:nvSpPr>
        <p:spPr/>
        <p:txBody>
          <a:bodyPr/>
          <a:lstStyle/>
          <a:p>
            <a:fld id="{4BB2CF20-BD5D-4D9E-9CE8-EDFC3B2BCF57}" type="slidenum">
              <a:rPr kumimoji="1" lang="ja-JP" altLang="en-US" smtClean="0"/>
              <a:t>21</a:t>
            </a:fld>
            <a:endParaRPr kumimoji="1" lang="ja-JP" altLang="en-US"/>
          </a:p>
        </p:txBody>
      </p:sp>
    </p:spTree>
    <p:extLst>
      <p:ext uri="{BB962C8B-B14F-4D97-AF65-F5344CB8AC3E}">
        <p14:creationId xmlns:p14="http://schemas.microsoft.com/office/powerpoint/2010/main" val="821650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65D0A8-BE47-D0C5-B08F-D39B0766EA36}"/>
              </a:ext>
            </a:extLst>
          </p:cNvPr>
          <p:cNvSpPr>
            <a:spLocks noGrp="1"/>
          </p:cNvSpPr>
          <p:nvPr>
            <p:ph type="title"/>
          </p:nvPr>
        </p:nvSpPr>
        <p:spPr/>
        <p:txBody>
          <a:bodyPr/>
          <a:lstStyle/>
          <a:p>
            <a:r>
              <a:rPr kumimoji="1" lang="en-US" altLang="ja-JP"/>
              <a:t>Verilog </a:t>
            </a:r>
            <a:r>
              <a:rPr kumimoji="1" lang="ja-JP" altLang="en-US"/>
              <a:t>入門 </a:t>
            </a:r>
            <a:r>
              <a:rPr lang="en-US" altLang="ja-JP"/>
              <a:t>0-1: Verilog</a:t>
            </a:r>
            <a:r>
              <a:rPr lang="ja-JP" altLang="en-US"/>
              <a:t>の書き方</a:t>
            </a:r>
            <a:endParaRPr kumimoji="1" lang="ja-JP" altLang="en-US"/>
          </a:p>
        </p:txBody>
      </p:sp>
      <p:sp>
        <p:nvSpPr>
          <p:cNvPr id="3" name="コンテンツ プレースホルダー 2">
            <a:extLst>
              <a:ext uri="{FF2B5EF4-FFF2-40B4-BE49-F238E27FC236}">
                <a16:creationId xmlns:a16="http://schemas.microsoft.com/office/drawing/2014/main" id="{DC448DA6-CF02-B1B3-CB80-DBB3CE5ACBBF}"/>
              </a:ext>
            </a:extLst>
          </p:cNvPr>
          <p:cNvSpPr>
            <a:spLocks noGrp="1"/>
          </p:cNvSpPr>
          <p:nvPr>
            <p:ph idx="1"/>
          </p:nvPr>
        </p:nvSpPr>
        <p:spPr/>
        <p:txBody>
          <a:bodyPr>
            <a:normAutofit fontScale="92500" lnSpcReduction="20000"/>
          </a:bodyPr>
          <a:lstStyle/>
          <a:p>
            <a:r>
              <a:rPr kumimoji="1" lang="ja-JP" altLang="en-US"/>
              <a:t>「ハードウェア」記述言語</a:t>
            </a:r>
            <a:endParaRPr kumimoji="1" lang="en-US" altLang="ja-JP"/>
          </a:p>
          <a:p>
            <a:pPr lvl="1"/>
            <a:r>
              <a:rPr kumimoji="1" lang="ja-JP" altLang="en-US"/>
              <a:t>あくまで「回路」を記述する</a:t>
            </a:r>
            <a:endParaRPr kumimoji="1" lang="en-US" altLang="ja-JP"/>
          </a:p>
          <a:p>
            <a:pPr lvl="1"/>
            <a:r>
              <a:rPr kumimoji="1" lang="ja-JP" altLang="en-US"/>
              <a:t>プログラムのように上から実行されるものではない</a:t>
            </a:r>
            <a:endParaRPr kumimoji="1" lang="en-US" altLang="ja-JP"/>
          </a:p>
          <a:p>
            <a:pPr lvl="1"/>
            <a:r>
              <a:rPr kumimoji="1" lang="ja-JP" altLang="en-US"/>
              <a:t>基本的には書いた処理が全て同時に起きるように回路が生成される</a:t>
            </a:r>
            <a:endParaRPr kumimoji="1" lang="en-US" altLang="ja-JP"/>
          </a:p>
          <a:p>
            <a:r>
              <a:rPr kumimoji="1" lang="ja-JP" altLang="en-US"/>
              <a:t>ソースコードの拡張子は</a:t>
            </a:r>
            <a:r>
              <a:rPr kumimoji="1" lang="en-US" altLang="ja-JP"/>
              <a:t>.v</a:t>
            </a:r>
          </a:p>
          <a:p>
            <a:r>
              <a:rPr kumimoji="1" lang="ja-JP" altLang="en-US"/>
              <a:t>フリーフォーマット言語</a:t>
            </a:r>
            <a:endParaRPr kumimoji="1" lang="en-US" altLang="ja-JP"/>
          </a:p>
          <a:p>
            <a:pPr lvl="1"/>
            <a:r>
              <a:rPr kumimoji="1" lang="ja-JP" altLang="en-US"/>
              <a:t>空白も改行も単語の途中でなければ自由に入れて良い</a:t>
            </a:r>
            <a:endParaRPr kumimoji="1" lang="en-US" altLang="ja-JP"/>
          </a:p>
          <a:p>
            <a:pPr lvl="1"/>
            <a:r>
              <a:rPr kumimoji="1" lang="ja-JP" altLang="en-US"/>
              <a:t>見やすくなるように自分でルールを決めて改行・インデントをする</a:t>
            </a:r>
            <a:endParaRPr kumimoji="1" lang="en-US" altLang="ja-JP"/>
          </a:p>
          <a:p>
            <a:r>
              <a:rPr kumimoji="1" lang="en-US" altLang="ja-JP"/>
              <a:t>C</a:t>
            </a:r>
            <a:r>
              <a:rPr kumimoji="1" lang="ja-JP" altLang="en-US"/>
              <a:t>言語スタイルのコメントが使える</a:t>
            </a:r>
            <a:endParaRPr kumimoji="1" lang="en-US" altLang="ja-JP"/>
          </a:p>
          <a:p>
            <a:pPr lvl="1"/>
            <a:r>
              <a:rPr kumimoji="1" lang="en-US" altLang="ja-JP"/>
              <a:t>/*</a:t>
            </a:r>
            <a:r>
              <a:rPr kumimoji="1" lang="ja-JP" altLang="en-US"/>
              <a:t>コメント</a:t>
            </a:r>
            <a:r>
              <a:rPr kumimoji="1" lang="en-US" altLang="ja-JP"/>
              <a:t>*/: </a:t>
            </a:r>
            <a:r>
              <a:rPr kumimoji="1" lang="ja-JP" altLang="en-US"/>
              <a:t>ブロックコメント（囲んだところがコメント）</a:t>
            </a:r>
            <a:endParaRPr kumimoji="1" lang="en-US" altLang="ja-JP"/>
          </a:p>
          <a:p>
            <a:pPr lvl="1"/>
            <a:r>
              <a:rPr kumimoji="1" lang="en-US" altLang="ja-JP"/>
              <a:t>//</a:t>
            </a:r>
            <a:r>
              <a:rPr kumimoji="1" lang="ja-JP" altLang="en-US"/>
              <a:t>コメント</a:t>
            </a:r>
            <a:r>
              <a:rPr kumimoji="1" lang="en-US" altLang="ja-JP"/>
              <a:t>: </a:t>
            </a:r>
            <a:r>
              <a:rPr kumimoji="1" lang="ja-JP" altLang="en-US"/>
              <a:t>ラインコメント（行末までがコメント）</a:t>
            </a:r>
            <a:endParaRPr kumimoji="1" lang="en-US" altLang="ja-JP"/>
          </a:p>
          <a:p>
            <a:pPr lvl="1"/>
            <a:r>
              <a:rPr kumimoji="1" lang="ja-JP" altLang="en-US"/>
              <a:t>たまに日本語のコメントがあるとエラーが出るので注意</a:t>
            </a:r>
            <a:endParaRPr kumimoji="1" lang="en-US" altLang="ja-JP"/>
          </a:p>
          <a:p>
            <a:r>
              <a:rPr kumimoji="1" lang="ja-JP" altLang="en-US"/>
              <a:t>モジュール（後述）が設計単位</a:t>
            </a:r>
            <a:endParaRPr kumimoji="1" lang="en-US" altLang="ja-JP"/>
          </a:p>
          <a:p>
            <a:pPr lvl="1"/>
            <a:r>
              <a:rPr lang="ja-JP" altLang="en-US"/>
              <a:t>プログラミング言語の関数やサブルーチンのような“イメージ”</a:t>
            </a:r>
            <a:endParaRPr lang="en-US" altLang="ja-JP"/>
          </a:p>
          <a:p>
            <a:pPr lvl="1"/>
            <a:r>
              <a:rPr lang="en-US" altLang="ja-JP"/>
              <a:t>top</a:t>
            </a:r>
            <a:r>
              <a:rPr lang="ja-JP" altLang="en-US"/>
              <a:t>という名のモジュールは特別なので注意（</a:t>
            </a:r>
            <a:r>
              <a:rPr lang="en-US" altLang="ja-JP"/>
              <a:t>C</a:t>
            </a:r>
            <a:r>
              <a:rPr lang="ja-JP" altLang="en-US"/>
              <a:t>言語の</a:t>
            </a:r>
            <a:r>
              <a:rPr lang="en-US" altLang="ja-JP"/>
              <a:t>main</a:t>
            </a:r>
            <a:r>
              <a:rPr lang="ja-JP" altLang="en-US"/>
              <a:t>のようなもの）</a:t>
            </a:r>
            <a:endParaRPr kumimoji="1" lang="en-US" altLang="ja-JP"/>
          </a:p>
          <a:p>
            <a:pPr lvl="1"/>
            <a:endParaRPr kumimoji="1" lang="ja-JP" altLang="en-US"/>
          </a:p>
        </p:txBody>
      </p:sp>
      <p:sp>
        <p:nvSpPr>
          <p:cNvPr id="4" name="日付プレースホルダー 3">
            <a:extLst>
              <a:ext uri="{FF2B5EF4-FFF2-40B4-BE49-F238E27FC236}">
                <a16:creationId xmlns:a16="http://schemas.microsoft.com/office/drawing/2014/main" id="{F4EFB5B4-585C-D873-C453-495799C603F2}"/>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BF3F9D16-A437-7B2F-795F-A4931EB39DAE}"/>
              </a:ext>
            </a:extLst>
          </p:cNvPr>
          <p:cNvSpPr>
            <a:spLocks noGrp="1"/>
          </p:cNvSpPr>
          <p:nvPr>
            <p:ph type="sldNum" sz="quarter" idx="12"/>
          </p:nvPr>
        </p:nvSpPr>
        <p:spPr/>
        <p:txBody>
          <a:bodyPr/>
          <a:lstStyle/>
          <a:p>
            <a:fld id="{4BB2CF20-BD5D-4D9E-9CE8-EDFC3B2BCF57}" type="slidenum">
              <a:rPr kumimoji="1" lang="ja-JP" altLang="en-US" smtClean="0"/>
              <a:t>22</a:t>
            </a:fld>
            <a:endParaRPr kumimoji="1" lang="ja-JP" altLang="en-US"/>
          </a:p>
        </p:txBody>
      </p:sp>
    </p:spTree>
    <p:extLst>
      <p:ext uri="{BB962C8B-B14F-4D97-AF65-F5344CB8AC3E}">
        <p14:creationId xmlns:p14="http://schemas.microsoft.com/office/powerpoint/2010/main" val="1971372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4A8D0-3C5E-7A9A-8619-52D760B11B74}"/>
              </a:ext>
            </a:extLst>
          </p:cNvPr>
          <p:cNvSpPr>
            <a:spLocks noGrp="1"/>
          </p:cNvSpPr>
          <p:nvPr>
            <p:ph type="title"/>
          </p:nvPr>
        </p:nvSpPr>
        <p:spPr/>
        <p:txBody>
          <a:bodyPr/>
          <a:lstStyle/>
          <a:p>
            <a:r>
              <a:rPr kumimoji="1" lang="en-US" altLang="ja-JP"/>
              <a:t>Verilog </a:t>
            </a:r>
            <a:r>
              <a:rPr kumimoji="1" lang="ja-JP" altLang="en-US"/>
              <a:t>入門 </a:t>
            </a:r>
            <a:r>
              <a:rPr kumimoji="1" lang="en-US" altLang="ja-JP"/>
              <a:t>0-2: Verilog</a:t>
            </a:r>
            <a:r>
              <a:rPr kumimoji="1" lang="ja-JP" altLang="en-US"/>
              <a:t>のシミュレーション</a:t>
            </a:r>
          </a:p>
        </p:txBody>
      </p:sp>
      <p:sp>
        <p:nvSpPr>
          <p:cNvPr id="3" name="コンテンツ プレースホルダー 2">
            <a:extLst>
              <a:ext uri="{FF2B5EF4-FFF2-40B4-BE49-F238E27FC236}">
                <a16:creationId xmlns:a16="http://schemas.microsoft.com/office/drawing/2014/main" id="{950B55E8-97DC-DD78-E337-E29763626651}"/>
              </a:ext>
            </a:extLst>
          </p:cNvPr>
          <p:cNvSpPr>
            <a:spLocks noGrp="1"/>
          </p:cNvSpPr>
          <p:nvPr>
            <p:ph idx="1"/>
          </p:nvPr>
        </p:nvSpPr>
        <p:spPr/>
        <p:txBody>
          <a:bodyPr>
            <a:normAutofit lnSpcReduction="10000"/>
          </a:bodyPr>
          <a:lstStyle/>
          <a:p>
            <a:r>
              <a:rPr kumimoji="1" lang="ja-JP" altLang="en-US"/>
              <a:t>自分の</a:t>
            </a:r>
            <a:r>
              <a:rPr kumimoji="1" lang="en-US" altLang="ja-JP"/>
              <a:t>PC</a:t>
            </a:r>
            <a:r>
              <a:rPr kumimoji="1" lang="ja-JP" altLang="en-US"/>
              <a:t>で実行する場合</a:t>
            </a:r>
            <a:r>
              <a:rPr kumimoji="1" lang="en-US" altLang="ja-JP"/>
              <a:t>: Icarus Verilog (</a:t>
            </a:r>
            <a:r>
              <a:rPr kumimoji="1" lang="en-US" altLang="ja-JP" err="1"/>
              <a:t>iverilog</a:t>
            </a:r>
            <a:r>
              <a:rPr kumimoji="1" lang="en-US" altLang="ja-JP"/>
              <a:t>)</a:t>
            </a:r>
            <a:r>
              <a:rPr kumimoji="1" lang="ja-JP" altLang="en-US"/>
              <a:t>を用いる</a:t>
            </a:r>
            <a:endParaRPr kumimoji="1" lang="en-US" altLang="ja-JP"/>
          </a:p>
          <a:p>
            <a:pPr lvl="1"/>
            <a:r>
              <a:rPr kumimoji="1" lang="en-US" altLang="ja-JP"/>
              <a:t>Icarus Verilog Compiler</a:t>
            </a:r>
          </a:p>
          <a:p>
            <a:pPr lvl="2"/>
            <a:r>
              <a:rPr kumimoji="1" lang="en-US" altLang="ja-JP"/>
              <a:t>Verilog</a:t>
            </a:r>
            <a:r>
              <a:rPr kumimoji="1" lang="ja-JP" altLang="en-US"/>
              <a:t>をコンパイルしてシミュレーションスクリプトファイルを生成する</a:t>
            </a:r>
            <a:endParaRPr kumimoji="1" lang="en-US" altLang="ja-JP"/>
          </a:p>
          <a:p>
            <a:pPr lvl="1"/>
            <a:r>
              <a:rPr lang="en-US" altLang="ja-JP" err="1"/>
              <a:t>iverilog</a:t>
            </a:r>
            <a:r>
              <a:rPr lang="en-US" altLang="ja-JP"/>
              <a:t> -o &lt;</a:t>
            </a:r>
            <a:r>
              <a:rPr lang="ja-JP" altLang="en-US"/>
              <a:t>実行ファイル名</a:t>
            </a:r>
            <a:r>
              <a:rPr lang="en-US" altLang="ja-JP"/>
              <a:t>&gt; &lt;</a:t>
            </a:r>
            <a:r>
              <a:rPr lang="ja-JP" altLang="en-US"/>
              <a:t>シミュレーション対象の</a:t>
            </a:r>
            <a:r>
              <a:rPr lang="en-US" altLang="ja-JP"/>
              <a:t>Verilog</a:t>
            </a:r>
            <a:r>
              <a:rPr lang="ja-JP" altLang="en-US"/>
              <a:t>ファイル</a:t>
            </a:r>
            <a:r>
              <a:rPr lang="en-US" altLang="ja-JP"/>
              <a:t>&gt;</a:t>
            </a:r>
          </a:p>
          <a:p>
            <a:pPr lvl="2"/>
            <a:r>
              <a:rPr kumimoji="1" lang="ja-JP" altLang="en-US"/>
              <a:t>シミュレーションを実行するプログラムが生成される</a:t>
            </a:r>
            <a:endParaRPr kumimoji="1" lang="en-US" altLang="ja-JP"/>
          </a:p>
          <a:p>
            <a:pPr lvl="1"/>
            <a:r>
              <a:rPr lang="en-US" altLang="ja-JP"/>
              <a:t>./&lt;</a:t>
            </a:r>
            <a:r>
              <a:rPr lang="ja-JP" altLang="en-US"/>
              <a:t>実行ファイル名</a:t>
            </a:r>
            <a:r>
              <a:rPr lang="en-US" altLang="ja-JP"/>
              <a:t>&gt;</a:t>
            </a:r>
          </a:p>
          <a:p>
            <a:pPr lvl="2"/>
            <a:r>
              <a:rPr kumimoji="1" lang="ja-JP" altLang="en-US"/>
              <a:t>シミュレーションを実行する</a:t>
            </a:r>
            <a:endParaRPr kumimoji="1" lang="en-US" altLang="ja-JP"/>
          </a:p>
          <a:p>
            <a:r>
              <a:rPr lang="en-US" altLang="ja-JP"/>
              <a:t>woodblock</a:t>
            </a:r>
            <a:r>
              <a:rPr lang="ja-JP" altLang="en-US"/>
              <a:t>で実行する場合</a:t>
            </a:r>
            <a:r>
              <a:rPr lang="en-US" altLang="ja-JP"/>
              <a:t>: NC-Verilog</a:t>
            </a:r>
            <a:r>
              <a:rPr lang="ja-JP" altLang="en-US"/>
              <a:t>を用いる</a:t>
            </a:r>
            <a:endParaRPr lang="en-US" altLang="ja-JP"/>
          </a:p>
          <a:p>
            <a:pPr lvl="1"/>
            <a:r>
              <a:rPr lang="en-US" altLang="ja-JP"/>
              <a:t>NC-Verilog</a:t>
            </a:r>
          </a:p>
          <a:p>
            <a:pPr lvl="2"/>
            <a:r>
              <a:rPr lang="en-US" altLang="ja-JP"/>
              <a:t>Verilog</a:t>
            </a:r>
            <a:r>
              <a:rPr lang="ja-JP" altLang="en-US"/>
              <a:t>インタプリタ</a:t>
            </a:r>
            <a:endParaRPr lang="en-US" altLang="ja-JP"/>
          </a:p>
          <a:p>
            <a:pPr lvl="1"/>
            <a:r>
              <a:rPr lang="en-US" altLang="ja-JP" err="1"/>
              <a:t>ncverilog</a:t>
            </a:r>
            <a:r>
              <a:rPr lang="en-US" altLang="ja-JP"/>
              <a:t> -s +</a:t>
            </a:r>
            <a:r>
              <a:rPr lang="en-US" altLang="ja-JP" err="1"/>
              <a:t>access+rwc</a:t>
            </a:r>
            <a:r>
              <a:rPr lang="en-US" altLang="ja-JP"/>
              <a:t> &lt;</a:t>
            </a:r>
            <a:r>
              <a:rPr lang="ja-JP" altLang="en-US"/>
              <a:t>対象の</a:t>
            </a:r>
            <a:r>
              <a:rPr lang="en-US" altLang="ja-JP"/>
              <a:t>Verilog</a:t>
            </a:r>
            <a:r>
              <a:rPr lang="ja-JP" altLang="en-US"/>
              <a:t>ファイル</a:t>
            </a:r>
            <a:r>
              <a:rPr lang="en-US" altLang="ja-JP"/>
              <a:t>&gt; +tcl+&lt;</a:t>
            </a:r>
            <a:r>
              <a:rPr lang="ja-JP" altLang="en-US"/>
              <a:t>スクリプト</a:t>
            </a:r>
            <a:r>
              <a:rPr lang="en-US" altLang="ja-JP"/>
              <a:t>&gt;</a:t>
            </a:r>
          </a:p>
          <a:p>
            <a:pPr lvl="1"/>
            <a:r>
              <a:rPr lang="en-US" altLang="ja-JP"/>
              <a:t>&lt;</a:t>
            </a:r>
            <a:r>
              <a:rPr lang="ja-JP" altLang="en-US"/>
              <a:t>スクリプト</a:t>
            </a:r>
            <a:r>
              <a:rPr lang="en-US" altLang="ja-JP"/>
              <a:t>&gt;</a:t>
            </a:r>
            <a:r>
              <a:rPr lang="ja-JP" altLang="en-US"/>
              <a:t>はシミュレーションの処理内容を記述したファイル</a:t>
            </a:r>
            <a:endParaRPr lang="en-US" altLang="ja-JP"/>
          </a:p>
          <a:p>
            <a:pPr lvl="2"/>
            <a:r>
              <a:rPr lang="ja-JP" altLang="en-US"/>
              <a:t>とりあえず配布したものを使えば</a:t>
            </a:r>
            <a:r>
              <a:rPr lang="en-US" altLang="ja-JP"/>
              <a:t>OK</a:t>
            </a:r>
          </a:p>
          <a:p>
            <a:pPr lvl="1"/>
            <a:endParaRPr kumimoji="1" lang="ja-JP" altLang="en-US"/>
          </a:p>
        </p:txBody>
      </p:sp>
      <p:sp>
        <p:nvSpPr>
          <p:cNvPr id="4" name="日付プレースホルダー 3">
            <a:extLst>
              <a:ext uri="{FF2B5EF4-FFF2-40B4-BE49-F238E27FC236}">
                <a16:creationId xmlns:a16="http://schemas.microsoft.com/office/drawing/2014/main" id="{F2F6D097-9FB7-2FC1-EFE7-20EDB972797C}"/>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8B0C2409-9756-4D42-FB9A-8E63BF0143C6}"/>
              </a:ext>
            </a:extLst>
          </p:cNvPr>
          <p:cNvSpPr>
            <a:spLocks noGrp="1"/>
          </p:cNvSpPr>
          <p:nvPr>
            <p:ph type="sldNum" sz="quarter" idx="12"/>
          </p:nvPr>
        </p:nvSpPr>
        <p:spPr/>
        <p:txBody>
          <a:bodyPr/>
          <a:lstStyle/>
          <a:p>
            <a:fld id="{4BB2CF20-BD5D-4D9E-9CE8-EDFC3B2BCF57}" type="slidenum">
              <a:rPr kumimoji="1" lang="ja-JP" altLang="en-US" smtClean="0"/>
              <a:t>23</a:t>
            </a:fld>
            <a:endParaRPr kumimoji="1" lang="ja-JP" altLang="en-US"/>
          </a:p>
        </p:txBody>
      </p:sp>
    </p:spTree>
    <p:extLst>
      <p:ext uri="{BB962C8B-B14F-4D97-AF65-F5344CB8AC3E}">
        <p14:creationId xmlns:p14="http://schemas.microsoft.com/office/powerpoint/2010/main" val="402684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29087-825B-DC57-D12F-94918B70FEEB}"/>
              </a:ext>
            </a:extLst>
          </p:cNvPr>
          <p:cNvSpPr>
            <a:spLocks noGrp="1"/>
          </p:cNvSpPr>
          <p:nvPr>
            <p:ph type="title"/>
          </p:nvPr>
        </p:nvSpPr>
        <p:spPr/>
        <p:txBody>
          <a:bodyPr/>
          <a:lstStyle/>
          <a:p>
            <a:r>
              <a:rPr lang="en-US" altLang="ja-JP"/>
              <a:t>Verilog </a:t>
            </a:r>
            <a:r>
              <a:rPr lang="ja-JP" altLang="en-US"/>
              <a:t>入門 </a:t>
            </a:r>
            <a:r>
              <a:rPr lang="en-US" altLang="ja-JP"/>
              <a:t>1: module</a:t>
            </a:r>
            <a:r>
              <a:rPr lang="ja-JP" altLang="en-US"/>
              <a:t>と</a:t>
            </a:r>
            <a:r>
              <a:rPr lang="en-US" altLang="ja-JP"/>
              <a:t>wire</a:t>
            </a:r>
            <a:endParaRPr kumimoji="1" lang="ja-JP" altLang="en-US"/>
          </a:p>
        </p:txBody>
      </p:sp>
      <p:sp>
        <p:nvSpPr>
          <p:cNvPr id="3" name="コンテンツ プレースホルダー 2">
            <a:extLst>
              <a:ext uri="{FF2B5EF4-FFF2-40B4-BE49-F238E27FC236}">
                <a16:creationId xmlns:a16="http://schemas.microsoft.com/office/drawing/2014/main" id="{93EBC378-46C2-8221-9874-B776E219289C}"/>
              </a:ext>
            </a:extLst>
          </p:cNvPr>
          <p:cNvSpPr>
            <a:spLocks noGrp="1"/>
          </p:cNvSpPr>
          <p:nvPr>
            <p:ph idx="1"/>
          </p:nvPr>
        </p:nvSpPr>
        <p:spPr/>
        <p:txBody>
          <a:bodyPr>
            <a:normAutofit fontScale="55000" lnSpcReduction="20000"/>
          </a:bodyPr>
          <a:lstStyle/>
          <a:p>
            <a:r>
              <a:rPr kumimoji="1" lang="ja-JP" altLang="en-US"/>
              <a:t>新知識</a:t>
            </a:r>
            <a:r>
              <a:rPr kumimoji="1" lang="en-US" altLang="ja-JP"/>
              <a:t>: module, wire, assign</a:t>
            </a:r>
          </a:p>
          <a:p>
            <a:r>
              <a:rPr kumimoji="1" lang="en-US" altLang="ja-JP"/>
              <a:t>module: Verilog</a:t>
            </a:r>
            <a:r>
              <a:rPr kumimoji="1" lang="ja-JP" altLang="en-US"/>
              <a:t>の回路設計単位</a:t>
            </a:r>
            <a:endParaRPr kumimoji="1" lang="en-US" altLang="ja-JP"/>
          </a:p>
          <a:p>
            <a:pPr lvl="1"/>
            <a:r>
              <a:rPr kumimoji="1" lang="ja-JP" altLang="en-US"/>
              <a:t>プログラミング言語における「関数」や「サブルーチン」に近い</a:t>
            </a:r>
            <a:endParaRPr kumimoji="1" lang="en-US" altLang="ja-JP"/>
          </a:p>
          <a:p>
            <a:pPr lvl="1"/>
            <a:r>
              <a:rPr kumimoji="1" lang="ja-JP" altLang="en-US"/>
              <a:t>足の生えた</a:t>
            </a:r>
            <a:r>
              <a:rPr kumimoji="1" lang="en-US" altLang="ja-JP"/>
              <a:t>IC</a:t>
            </a:r>
            <a:r>
              <a:rPr kumimoji="1" lang="ja-JP" altLang="en-US"/>
              <a:t>パッケージのイメージ</a:t>
            </a:r>
            <a:endParaRPr kumimoji="1" lang="en-US" altLang="ja-JP"/>
          </a:p>
          <a:p>
            <a:pPr lvl="1"/>
            <a:r>
              <a:rPr lang="en-US" altLang="ja-JP">
                <a:latin typeface="Consolas" panose="020B0609020204030204" pitchFamily="49" charset="0"/>
              </a:rPr>
              <a:t>module &lt;module</a:t>
            </a:r>
            <a:r>
              <a:rPr lang="ja-JP" altLang="en-US">
                <a:latin typeface="Consolas" panose="020B0609020204030204" pitchFamily="49" charset="0"/>
              </a:rPr>
              <a:t>名</a:t>
            </a:r>
            <a:r>
              <a:rPr lang="en-US" altLang="ja-JP">
                <a:latin typeface="Consolas" panose="020B0609020204030204" pitchFamily="49" charset="0"/>
              </a:rPr>
              <a:t>&gt; (&lt;</a:t>
            </a:r>
            <a:r>
              <a:rPr lang="ja-JP" altLang="en-US">
                <a:latin typeface="Consolas" panose="020B0609020204030204" pitchFamily="49" charset="0"/>
              </a:rPr>
              <a:t>入出力ポートの定義</a:t>
            </a:r>
            <a:r>
              <a:rPr lang="en-US" altLang="ja-JP">
                <a:latin typeface="Consolas" panose="020B0609020204030204" pitchFamily="49" charset="0"/>
              </a:rPr>
              <a:t>&gt;);</a:t>
            </a:r>
            <a:br>
              <a:rPr lang="en-US" altLang="ja-JP">
                <a:latin typeface="Consolas" panose="020B0609020204030204" pitchFamily="49" charset="0"/>
              </a:rPr>
            </a:br>
            <a:r>
              <a:rPr lang="en-US" altLang="ja-JP">
                <a:latin typeface="Consolas" panose="020B0609020204030204" pitchFamily="49" charset="0"/>
              </a:rPr>
              <a:t>    //</a:t>
            </a:r>
            <a:r>
              <a:rPr lang="ja-JP" altLang="en-US">
                <a:latin typeface="Consolas" panose="020B0609020204030204" pitchFamily="49" charset="0"/>
              </a:rPr>
              <a:t>回路記述</a:t>
            </a:r>
            <a:br>
              <a:rPr lang="en-US" altLang="ja-JP"/>
            </a:br>
            <a:r>
              <a:rPr kumimoji="1" lang="en-US" altLang="ja-JP">
                <a:latin typeface="Consolas" panose="020B0609020204030204" pitchFamily="49" charset="0"/>
              </a:rPr>
              <a:t>endmodule</a:t>
            </a:r>
          </a:p>
          <a:p>
            <a:pPr lvl="1"/>
            <a:r>
              <a:rPr kumimoji="1" lang="ja-JP" altLang="en-US">
                <a:latin typeface="Consolas" panose="020B0609020204030204" pitchFamily="49" charset="0"/>
                <a:ea typeface="+mn-ea"/>
              </a:rPr>
              <a:t>入出力ポートの定義</a:t>
            </a:r>
            <a:r>
              <a:rPr kumimoji="1" lang="en-US" altLang="ja-JP"/>
              <a:t>: </a:t>
            </a:r>
            <a:r>
              <a:rPr kumimoji="1" lang="ja-JP" altLang="en-US"/>
              <a:t>以下の定義をコンマ区切りで列挙する</a:t>
            </a:r>
            <a:endParaRPr kumimoji="1" lang="en-US" altLang="ja-JP"/>
          </a:p>
          <a:p>
            <a:pPr lvl="2"/>
            <a:r>
              <a:rPr kumimoji="1" lang="en-US" altLang="ja-JP">
                <a:latin typeface="Consolas" panose="020B0609020204030204" pitchFamily="49" charset="0"/>
                <a:ea typeface="+mn-ea"/>
              </a:rPr>
              <a:t>input[&lt;</a:t>
            </a:r>
            <a:r>
              <a:rPr kumimoji="1" lang="ja-JP" altLang="en-US">
                <a:latin typeface="Consolas" panose="020B0609020204030204" pitchFamily="49" charset="0"/>
                <a:ea typeface="+mn-ea"/>
              </a:rPr>
              <a:t>ビット幅</a:t>
            </a:r>
            <a:r>
              <a:rPr kumimoji="1" lang="en-US" altLang="ja-JP">
                <a:latin typeface="Consolas" panose="020B0609020204030204" pitchFamily="49" charset="0"/>
                <a:ea typeface="+mn-ea"/>
              </a:rPr>
              <a:t>&gt;] &lt;</a:t>
            </a:r>
            <a:r>
              <a:rPr kumimoji="1" lang="ja-JP" altLang="en-US">
                <a:latin typeface="Consolas" panose="020B0609020204030204" pitchFamily="49" charset="0"/>
                <a:ea typeface="+mn-ea"/>
              </a:rPr>
              <a:t>入力ポート名</a:t>
            </a:r>
            <a:r>
              <a:rPr kumimoji="1" lang="en-US" altLang="ja-JP">
                <a:latin typeface="Consolas" panose="020B0609020204030204" pitchFamily="49" charset="0"/>
                <a:ea typeface="+mn-ea"/>
              </a:rPr>
              <a:t>&gt;</a:t>
            </a:r>
          </a:p>
          <a:p>
            <a:pPr lvl="2"/>
            <a:r>
              <a:rPr kumimoji="1" lang="en-US" altLang="ja-JP">
                <a:latin typeface="Consolas" panose="020B0609020204030204" pitchFamily="49" charset="0"/>
                <a:ea typeface="+mn-ea"/>
              </a:rPr>
              <a:t>output[&lt;</a:t>
            </a:r>
            <a:r>
              <a:rPr kumimoji="1" lang="ja-JP" altLang="en-US">
                <a:latin typeface="Consolas" panose="020B0609020204030204" pitchFamily="49" charset="0"/>
                <a:ea typeface="+mn-ea"/>
              </a:rPr>
              <a:t>ビット幅</a:t>
            </a:r>
            <a:r>
              <a:rPr kumimoji="1" lang="en-US" altLang="ja-JP">
                <a:latin typeface="Consolas" panose="020B0609020204030204" pitchFamily="49" charset="0"/>
                <a:ea typeface="+mn-ea"/>
              </a:rPr>
              <a:t>&gt;] &lt;</a:t>
            </a:r>
            <a:r>
              <a:rPr kumimoji="1" lang="ja-JP" altLang="en-US">
                <a:latin typeface="Consolas" panose="020B0609020204030204" pitchFamily="49" charset="0"/>
                <a:ea typeface="+mn-ea"/>
              </a:rPr>
              <a:t>出力ポート名</a:t>
            </a:r>
            <a:r>
              <a:rPr kumimoji="1" lang="en-US" altLang="ja-JP">
                <a:latin typeface="Consolas" panose="020B0609020204030204" pitchFamily="49" charset="0"/>
                <a:ea typeface="+mn-ea"/>
              </a:rPr>
              <a:t>&gt;</a:t>
            </a:r>
          </a:p>
          <a:p>
            <a:pPr lvl="2"/>
            <a:r>
              <a:rPr kumimoji="1" lang="en-US" altLang="ja-JP">
                <a:latin typeface="Consolas" panose="020B0609020204030204" pitchFamily="49" charset="0"/>
                <a:ea typeface="+mn-ea"/>
              </a:rPr>
              <a:t>inout[&lt;</a:t>
            </a:r>
            <a:r>
              <a:rPr kumimoji="1" lang="ja-JP" altLang="en-US">
                <a:latin typeface="Consolas" panose="020B0609020204030204" pitchFamily="49" charset="0"/>
                <a:ea typeface="+mn-ea"/>
              </a:rPr>
              <a:t>ビット幅</a:t>
            </a:r>
            <a:r>
              <a:rPr kumimoji="1" lang="en-US" altLang="ja-JP">
                <a:latin typeface="Consolas" panose="020B0609020204030204" pitchFamily="49" charset="0"/>
                <a:ea typeface="+mn-ea"/>
              </a:rPr>
              <a:t>&gt;] &lt;</a:t>
            </a:r>
            <a:r>
              <a:rPr kumimoji="1" lang="ja-JP" altLang="en-US">
                <a:latin typeface="Consolas" panose="020B0609020204030204" pitchFamily="49" charset="0"/>
                <a:ea typeface="+mn-ea"/>
              </a:rPr>
              <a:t>入出力ポート名</a:t>
            </a:r>
            <a:r>
              <a:rPr kumimoji="1" lang="en-US" altLang="ja-JP">
                <a:latin typeface="Consolas" panose="020B0609020204030204" pitchFamily="49" charset="0"/>
                <a:ea typeface="+mn-ea"/>
              </a:rPr>
              <a:t>&gt;</a:t>
            </a:r>
          </a:p>
          <a:p>
            <a:pPr lvl="3"/>
            <a:r>
              <a:rPr kumimoji="1" lang="ja-JP" altLang="en-US">
                <a:latin typeface="Consolas" panose="020B0609020204030204" pitchFamily="49" charset="0"/>
                <a:ea typeface="+mn-ea"/>
              </a:rPr>
              <a:t>少し扱いが特殊</a:t>
            </a:r>
            <a:endParaRPr kumimoji="1" lang="en-US" altLang="ja-JP">
              <a:latin typeface="Consolas" panose="020B0609020204030204" pitchFamily="49" charset="0"/>
              <a:ea typeface="+mn-ea"/>
            </a:endParaRPr>
          </a:p>
          <a:p>
            <a:pPr lvl="3"/>
            <a:r>
              <a:rPr lang="en-US" altLang="ja-JP">
                <a:latin typeface="Consolas" panose="020B0609020204030204" pitchFamily="49" charset="0"/>
              </a:rPr>
              <a:t>inout a;</a:t>
            </a:r>
            <a:br>
              <a:rPr lang="en-US" altLang="ja-JP">
                <a:latin typeface="Consolas" panose="020B0609020204030204" pitchFamily="49" charset="0"/>
              </a:rPr>
            </a:br>
            <a:r>
              <a:rPr lang="en-US" altLang="ja-JP">
                <a:latin typeface="Consolas" panose="020B0609020204030204" pitchFamily="49" charset="0"/>
              </a:rPr>
              <a:t>assign a = write ? &lt;</a:t>
            </a:r>
            <a:r>
              <a:rPr lang="ja-JP" altLang="en-US">
                <a:latin typeface="Consolas" panose="020B0609020204030204" pitchFamily="49" charset="0"/>
              </a:rPr>
              <a:t>出力データ</a:t>
            </a:r>
            <a:r>
              <a:rPr lang="en-US" altLang="ja-JP">
                <a:latin typeface="Consolas" panose="020B0609020204030204" pitchFamily="49" charset="0"/>
              </a:rPr>
              <a:t>&gt; : 'bz //output</a:t>
            </a:r>
            <a:r>
              <a:rPr lang="ja-JP" altLang="en-US">
                <a:latin typeface="Consolas" panose="020B0609020204030204" pitchFamily="49" charset="0"/>
              </a:rPr>
              <a:t>として扱うときはデータを、</a:t>
            </a:r>
            <a:r>
              <a:rPr lang="en-US" altLang="ja-JP">
                <a:latin typeface="Consolas" panose="020B0609020204030204" pitchFamily="49" charset="0"/>
              </a:rPr>
              <a:t>input</a:t>
            </a:r>
            <a:r>
              <a:rPr lang="ja-JP" altLang="en-US">
                <a:latin typeface="Consolas" panose="020B0609020204030204" pitchFamily="49" charset="0"/>
              </a:rPr>
              <a:t>として扱うときは</a:t>
            </a:r>
            <a:r>
              <a:rPr lang="en-US" altLang="ja-JP">
                <a:latin typeface="Consolas" panose="020B0609020204030204" pitchFamily="49" charset="0"/>
              </a:rPr>
              <a:t>z</a:t>
            </a:r>
            <a:r>
              <a:rPr lang="ja-JP" altLang="en-US">
                <a:latin typeface="Consolas" panose="020B0609020204030204" pitchFamily="49" charset="0"/>
              </a:rPr>
              <a:t>を</a:t>
            </a:r>
            <a:r>
              <a:rPr lang="en-US" altLang="ja-JP">
                <a:latin typeface="Consolas" panose="020B0609020204030204" pitchFamily="49" charset="0"/>
              </a:rPr>
              <a:t>assign</a:t>
            </a:r>
            <a:br>
              <a:rPr lang="en-US" altLang="ja-JP">
                <a:latin typeface="Consolas" panose="020B0609020204030204" pitchFamily="49" charset="0"/>
              </a:rPr>
            </a:br>
            <a:r>
              <a:rPr lang="en-US" altLang="ja-JP">
                <a:latin typeface="Consolas" panose="020B0609020204030204" pitchFamily="49" charset="0"/>
              </a:rPr>
              <a:t>assign b = a; //input</a:t>
            </a:r>
            <a:r>
              <a:rPr lang="ja-JP" altLang="en-US">
                <a:latin typeface="Consolas" panose="020B0609020204030204" pitchFamily="49" charset="0"/>
              </a:rPr>
              <a:t>として扱うときは通常通り別信号に</a:t>
            </a:r>
            <a:r>
              <a:rPr lang="en-US" altLang="ja-JP">
                <a:latin typeface="Consolas" panose="020B0609020204030204" pitchFamily="49" charset="0"/>
              </a:rPr>
              <a:t>assign</a:t>
            </a:r>
            <a:r>
              <a:rPr lang="ja-JP" altLang="en-US">
                <a:latin typeface="Consolas" panose="020B0609020204030204" pitchFamily="49" charset="0"/>
              </a:rPr>
              <a:t>できる</a:t>
            </a:r>
            <a:endParaRPr kumimoji="1" lang="en-US" altLang="ja-JP">
              <a:latin typeface="Consolas" panose="020B0609020204030204" pitchFamily="49" charset="0"/>
              <a:ea typeface="+mn-ea"/>
            </a:endParaRPr>
          </a:p>
          <a:p>
            <a:pPr lvl="2"/>
            <a:r>
              <a:rPr kumimoji="1" lang="ja-JP" altLang="en-US">
                <a:latin typeface="Consolas" panose="020B0609020204030204" pitchFamily="49" charset="0"/>
                <a:ea typeface="+mn-ea"/>
              </a:rPr>
              <a:t>ビット幅</a:t>
            </a:r>
            <a:r>
              <a:rPr lang="en-US" altLang="ja-JP"/>
              <a:t>: [MSB(</a:t>
            </a:r>
            <a:r>
              <a:rPr lang="ja-JP" altLang="en-US"/>
              <a:t>最上位ビット</a:t>
            </a:r>
            <a:r>
              <a:rPr lang="en-US" altLang="ja-JP"/>
              <a:t>):LSB(</a:t>
            </a:r>
            <a:r>
              <a:rPr lang="ja-JP" altLang="en-US"/>
              <a:t>最下位ビット</a:t>
            </a:r>
            <a:r>
              <a:rPr lang="en-US" altLang="ja-JP"/>
              <a:t>)]</a:t>
            </a:r>
          </a:p>
          <a:p>
            <a:pPr lvl="2"/>
            <a:r>
              <a:rPr kumimoji="1" lang="ja-JP" altLang="en-US"/>
              <a:t>ビット幅の部分を省略すると</a:t>
            </a:r>
            <a:r>
              <a:rPr kumimoji="1" lang="en-US" altLang="ja-JP"/>
              <a:t>1</a:t>
            </a:r>
            <a:r>
              <a:rPr kumimoji="1" lang="ja-JP" altLang="en-US"/>
              <a:t>ビット</a:t>
            </a:r>
            <a:endParaRPr kumimoji="1" lang="en-US" altLang="ja-JP"/>
          </a:p>
          <a:p>
            <a:r>
              <a:rPr kumimoji="1" lang="en-US" altLang="ja-JP"/>
              <a:t>wire: </a:t>
            </a:r>
            <a:r>
              <a:rPr kumimoji="1" lang="ja-JP" altLang="en-US"/>
              <a:t>信号が流れる配線</a:t>
            </a:r>
            <a:endParaRPr kumimoji="1" lang="en-US" altLang="ja-JP"/>
          </a:p>
          <a:p>
            <a:pPr lvl="1"/>
            <a:r>
              <a:rPr lang="en-US" altLang="ja-JP"/>
              <a:t>wire</a:t>
            </a:r>
            <a:r>
              <a:rPr lang="ja-JP" altLang="en-US"/>
              <a:t>の定義</a:t>
            </a:r>
            <a:r>
              <a:rPr lang="en-US" altLang="ja-JP"/>
              <a:t>: </a:t>
            </a:r>
            <a:r>
              <a:rPr lang="en-US" altLang="ja-JP">
                <a:latin typeface="Consolas" panose="020B0609020204030204" pitchFamily="49" charset="0"/>
              </a:rPr>
              <a:t>wire[&lt;</a:t>
            </a:r>
            <a:r>
              <a:rPr lang="ja-JP" altLang="en-US">
                <a:latin typeface="Consolas" panose="020B0609020204030204" pitchFamily="49" charset="0"/>
              </a:rPr>
              <a:t>ビット幅</a:t>
            </a:r>
            <a:r>
              <a:rPr lang="en-US" altLang="ja-JP">
                <a:latin typeface="Consolas" panose="020B0609020204030204" pitchFamily="49" charset="0"/>
              </a:rPr>
              <a:t>&gt;] &lt;wire</a:t>
            </a:r>
            <a:r>
              <a:rPr lang="ja-JP" altLang="en-US">
                <a:latin typeface="Consolas" panose="020B0609020204030204" pitchFamily="49" charset="0"/>
              </a:rPr>
              <a:t>名</a:t>
            </a:r>
            <a:r>
              <a:rPr lang="en-US" altLang="ja-JP">
                <a:latin typeface="Consolas" panose="020B0609020204030204" pitchFamily="49" charset="0"/>
              </a:rPr>
              <a:t>&gt;;</a:t>
            </a:r>
            <a:r>
              <a:rPr lang="en-US" altLang="ja-JP"/>
              <a:t> </a:t>
            </a:r>
          </a:p>
          <a:p>
            <a:pPr lvl="2"/>
            <a:r>
              <a:rPr lang="ja-JP" altLang="en-US"/>
              <a:t>例）</a:t>
            </a:r>
            <a:r>
              <a:rPr lang="en-US" altLang="ja-JP">
                <a:latin typeface="Consolas" panose="020B0609020204030204" pitchFamily="49" charset="0"/>
              </a:rPr>
              <a:t>wire[31:0] x;</a:t>
            </a:r>
          </a:p>
          <a:p>
            <a:pPr lvl="1"/>
            <a:r>
              <a:rPr lang="en-US" altLang="ja-JP"/>
              <a:t>assign</a:t>
            </a:r>
            <a:r>
              <a:rPr lang="ja-JP" altLang="en-US"/>
              <a:t>文</a:t>
            </a:r>
            <a:r>
              <a:rPr lang="en-US" altLang="ja-JP"/>
              <a:t>: </a:t>
            </a:r>
            <a:r>
              <a:rPr lang="ja-JP" altLang="en-US"/>
              <a:t>ワイヤに別の信号を代入（接続）できる（継続代入）</a:t>
            </a:r>
            <a:endParaRPr lang="en-US" altLang="ja-JP"/>
          </a:p>
          <a:p>
            <a:pPr lvl="2"/>
            <a:r>
              <a:rPr lang="ja-JP" altLang="en-US"/>
              <a:t>例）</a:t>
            </a:r>
            <a:r>
              <a:rPr lang="en-US" altLang="ja-JP">
                <a:latin typeface="Consolas" panose="020B0609020204030204" pitchFamily="49" charset="0"/>
              </a:rPr>
              <a:t>assign x = y; </a:t>
            </a:r>
          </a:p>
          <a:p>
            <a:pPr lvl="1"/>
            <a:r>
              <a:rPr kumimoji="1" lang="en-US" altLang="ja-JP"/>
              <a:t>signed</a:t>
            </a:r>
            <a:r>
              <a:rPr kumimoji="1" lang="ja-JP" altLang="en-US"/>
              <a:t>を付けると符号付き（</a:t>
            </a:r>
            <a:r>
              <a:rPr kumimoji="1" lang="en-US" altLang="ja-JP"/>
              <a:t>2</a:t>
            </a:r>
            <a:r>
              <a:rPr kumimoji="1" lang="ja-JP" altLang="en-US"/>
              <a:t>の補数表現）整数として扱われる</a:t>
            </a:r>
            <a:endParaRPr kumimoji="1" lang="en-US" altLang="ja-JP"/>
          </a:p>
          <a:p>
            <a:pPr lvl="2"/>
            <a:r>
              <a:rPr kumimoji="1" lang="ja-JP" altLang="en-US"/>
              <a:t>例）</a:t>
            </a:r>
            <a:r>
              <a:rPr kumimoji="1" lang="en-US" altLang="ja-JP"/>
              <a:t>wire signed [31:0] x;</a:t>
            </a:r>
          </a:p>
          <a:p>
            <a:pPr lvl="1"/>
            <a:r>
              <a:rPr lang="en-US" altLang="ja-JP"/>
              <a:t>input</a:t>
            </a:r>
            <a:r>
              <a:rPr lang="ja-JP" altLang="en-US"/>
              <a:t>や</a:t>
            </a:r>
            <a:r>
              <a:rPr lang="en-US" altLang="ja-JP"/>
              <a:t>output</a:t>
            </a:r>
            <a:r>
              <a:rPr lang="ja-JP" altLang="en-US"/>
              <a:t>は特別な</a:t>
            </a:r>
            <a:r>
              <a:rPr lang="en-US" altLang="ja-JP"/>
              <a:t>wire</a:t>
            </a:r>
          </a:p>
          <a:p>
            <a:pPr lvl="2"/>
            <a:r>
              <a:rPr lang="en-US" altLang="ja-JP">
                <a:latin typeface="Consolas" panose="020B0609020204030204" pitchFamily="49" charset="0"/>
              </a:rPr>
              <a:t>input/output wire[MSB:LSB]</a:t>
            </a:r>
            <a:r>
              <a:rPr lang="ja-JP" altLang="en-US"/>
              <a:t>と書いても同じ意味</a:t>
            </a:r>
            <a:endParaRPr lang="en-US" altLang="ja-JP"/>
          </a:p>
          <a:p>
            <a:pPr lvl="2"/>
            <a:r>
              <a:rPr kumimoji="1" lang="en-US" altLang="ja-JP"/>
              <a:t>input</a:t>
            </a:r>
            <a:r>
              <a:rPr kumimoji="1" lang="ja-JP" altLang="en-US"/>
              <a:t>に</a:t>
            </a:r>
            <a:r>
              <a:rPr kumimoji="1" lang="en-US" altLang="ja-JP"/>
              <a:t>assign</a:t>
            </a:r>
            <a:r>
              <a:rPr kumimoji="1" lang="ja-JP" altLang="en-US"/>
              <a:t>はできない</a:t>
            </a:r>
            <a:endParaRPr lang="en-US" altLang="ja-JP"/>
          </a:p>
          <a:p>
            <a:pPr lvl="2"/>
            <a:r>
              <a:rPr kumimoji="1" lang="en-US" altLang="ja-JP"/>
              <a:t>output</a:t>
            </a:r>
            <a:r>
              <a:rPr kumimoji="1" lang="ja-JP" altLang="en-US"/>
              <a:t>は他の</a:t>
            </a:r>
            <a:r>
              <a:rPr kumimoji="1" lang="en-US" altLang="ja-JP"/>
              <a:t>wire</a:t>
            </a:r>
            <a:r>
              <a:rPr kumimoji="1" lang="ja-JP" altLang="en-US"/>
              <a:t>と同じように扱える</a:t>
            </a:r>
            <a:endParaRPr kumimoji="1" lang="en-US" altLang="ja-JP"/>
          </a:p>
          <a:p>
            <a:pPr lvl="2"/>
            <a:endParaRPr kumimoji="1" lang="ja-JP" altLang="en-US"/>
          </a:p>
        </p:txBody>
      </p:sp>
      <p:sp>
        <p:nvSpPr>
          <p:cNvPr id="4" name="日付プレースホルダー 3">
            <a:extLst>
              <a:ext uri="{FF2B5EF4-FFF2-40B4-BE49-F238E27FC236}">
                <a16:creationId xmlns:a16="http://schemas.microsoft.com/office/drawing/2014/main" id="{F7214AF6-FF17-7A2D-2B7D-24AE5435CFEC}"/>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80E6EE80-DF7C-E1C9-F099-DED82F1C868E}"/>
              </a:ext>
            </a:extLst>
          </p:cNvPr>
          <p:cNvSpPr>
            <a:spLocks noGrp="1"/>
          </p:cNvSpPr>
          <p:nvPr>
            <p:ph type="sldNum" sz="quarter" idx="12"/>
          </p:nvPr>
        </p:nvSpPr>
        <p:spPr/>
        <p:txBody>
          <a:bodyPr/>
          <a:lstStyle/>
          <a:p>
            <a:fld id="{4BB2CF20-BD5D-4D9E-9CE8-EDFC3B2BCF57}" type="slidenum">
              <a:rPr kumimoji="1" lang="ja-JP" altLang="en-US" smtClean="0"/>
              <a:t>24</a:t>
            </a:fld>
            <a:endParaRPr kumimoji="1" lang="ja-JP" altLang="en-US"/>
          </a:p>
        </p:txBody>
      </p:sp>
    </p:spTree>
    <p:extLst>
      <p:ext uri="{BB962C8B-B14F-4D97-AF65-F5344CB8AC3E}">
        <p14:creationId xmlns:p14="http://schemas.microsoft.com/office/powerpoint/2010/main" val="1323534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994D5-1876-A084-B556-09A2A3A04BA1}"/>
              </a:ext>
            </a:extLst>
          </p:cNvPr>
          <p:cNvSpPr>
            <a:spLocks noGrp="1"/>
          </p:cNvSpPr>
          <p:nvPr>
            <p:ph type="title"/>
          </p:nvPr>
        </p:nvSpPr>
        <p:spPr/>
        <p:txBody>
          <a:bodyPr/>
          <a:lstStyle/>
          <a:p>
            <a:r>
              <a:rPr kumimoji="1" lang="ja-JP" altLang="en-US"/>
              <a:t>練習</a:t>
            </a:r>
            <a:r>
              <a:rPr kumimoji="1" lang="en-US" altLang="ja-JP"/>
              <a:t>1</a:t>
            </a:r>
            <a:endParaRPr kumimoji="1" lang="ja-JP" altLang="en-US"/>
          </a:p>
        </p:txBody>
      </p:sp>
      <p:sp>
        <p:nvSpPr>
          <p:cNvPr id="3" name="コンテンツ プレースホルダー 2">
            <a:extLst>
              <a:ext uri="{FF2B5EF4-FFF2-40B4-BE49-F238E27FC236}">
                <a16:creationId xmlns:a16="http://schemas.microsoft.com/office/drawing/2014/main" id="{EC73AAD6-2D8F-1C04-8209-D1C37C3245CA}"/>
              </a:ext>
            </a:extLst>
          </p:cNvPr>
          <p:cNvSpPr>
            <a:spLocks noGrp="1"/>
          </p:cNvSpPr>
          <p:nvPr>
            <p:ph idx="1"/>
          </p:nvPr>
        </p:nvSpPr>
        <p:spPr/>
        <p:txBody>
          <a:bodyPr/>
          <a:lstStyle/>
          <a:p>
            <a:pPr marL="514350" indent="-514350">
              <a:buFont typeface="+mj-lt"/>
              <a:buAutoNum type="arabicPeriod"/>
            </a:pPr>
            <a:r>
              <a:rPr kumimoji="1" lang="en-US" altLang="ja-JP"/>
              <a:t>32</a:t>
            </a:r>
            <a:r>
              <a:rPr kumimoji="1" lang="ja-JP" altLang="en-US"/>
              <a:t>ビットの入力</a:t>
            </a:r>
            <a:r>
              <a:rPr kumimoji="1" lang="en-US" altLang="ja-JP"/>
              <a:t>in</a:t>
            </a:r>
            <a:r>
              <a:rPr kumimoji="1" lang="ja-JP" altLang="en-US"/>
              <a:t>と</a:t>
            </a:r>
            <a:r>
              <a:rPr kumimoji="1" lang="en-US" altLang="ja-JP"/>
              <a:t>32</a:t>
            </a:r>
            <a:r>
              <a:rPr kumimoji="1" lang="ja-JP" altLang="en-US"/>
              <a:t>ビットの出力</a:t>
            </a:r>
            <a:r>
              <a:rPr kumimoji="1" lang="en-US" altLang="ja-JP"/>
              <a:t>out</a:t>
            </a:r>
            <a:r>
              <a:rPr kumimoji="1" lang="ja-JP" altLang="en-US"/>
              <a:t>を持ち</a:t>
            </a:r>
            <a:r>
              <a:rPr kumimoji="1" lang="en-US" altLang="ja-JP"/>
              <a:t>in</a:t>
            </a:r>
            <a:r>
              <a:rPr kumimoji="1" lang="ja-JP" altLang="en-US"/>
              <a:t>の値をそのまま</a:t>
            </a:r>
            <a:r>
              <a:rPr kumimoji="1" lang="en-US" altLang="ja-JP"/>
              <a:t>out</a:t>
            </a:r>
            <a:r>
              <a:rPr kumimoji="1" lang="ja-JP" altLang="en-US"/>
              <a:t>に出力するモジュール</a:t>
            </a:r>
            <a:r>
              <a:rPr kumimoji="1" lang="en-US" altLang="ja-JP"/>
              <a:t>i2o</a:t>
            </a:r>
            <a:r>
              <a:rPr kumimoji="1" lang="ja-JP" altLang="en-US"/>
              <a:t>を作成せよ。</a:t>
            </a:r>
            <a:endParaRPr kumimoji="1" lang="en-US" altLang="ja-JP"/>
          </a:p>
          <a:p>
            <a:endParaRPr lang="en-US" altLang="ja-JP"/>
          </a:p>
          <a:p>
            <a:endParaRPr kumimoji="1" lang="en-US" altLang="ja-JP"/>
          </a:p>
        </p:txBody>
      </p:sp>
      <p:sp>
        <p:nvSpPr>
          <p:cNvPr id="4" name="日付プレースホルダー 3">
            <a:extLst>
              <a:ext uri="{FF2B5EF4-FFF2-40B4-BE49-F238E27FC236}">
                <a16:creationId xmlns:a16="http://schemas.microsoft.com/office/drawing/2014/main" id="{9195F94E-E296-C95F-22FE-A8D4D920042E}"/>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5D6176AC-CA6D-1347-4F7D-3B55C11AC3B9}"/>
              </a:ext>
            </a:extLst>
          </p:cNvPr>
          <p:cNvSpPr>
            <a:spLocks noGrp="1"/>
          </p:cNvSpPr>
          <p:nvPr>
            <p:ph type="sldNum" sz="quarter" idx="12"/>
          </p:nvPr>
        </p:nvSpPr>
        <p:spPr/>
        <p:txBody>
          <a:bodyPr/>
          <a:lstStyle/>
          <a:p>
            <a:fld id="{4BB2CF20-BD5D-4D9E-9CE8-EDFC3B2BCF57}" type="slidenum">
              <a:rPr kumimoji="1" lang="ja-JP" altLang="en-US" smtClean="0"/>
              <a:t>25</a:t>
            </a:fld>
            <a:endParaRPr kumimoji="1" lang="ja-JP" altLang="en-US"/>
          </a:p>
        </p:txBody>
      </p:sp>
    </p:spTree>
    <p:extLst>
      <p:ext uri="{BB962C8B-B14F-4D97-AF65-F5344CB8AC3E}">
        <p14:creationId xmlns:p14="http://schemas.microsoft.com/office/powerpoint/2010/main" val="194120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932EE-7163-AEAA-F3C2-104260DFFC73}"/>
              </a:ext>
            </a:extLst>
          </p:cNvPr>
          <p:cNvSpPr>
            <a:spLocks noGrp="1"/>
          </p:cNvSpPr>
          <p:nvPr>
            <p:ph type="title"/>
          </p:nvPr>
        </p:nvSpPr>
        <p:spPr/>
        <p:txBody>
          <a:bodyPr/>
          <a:lstStyle/>
          <a:p>
            <a:r>
              <a:rPr kumimoji="1" lang="ja-JP" altLang="en-US"/>
              <a:t>解答</a:t>
            </a:r>
            <a:r>
              <a:rPr kumimoji="1" lang="en-US" altLang="ja-JP"/>
              <a:t>1 </a:t>
            </a:r>
            <a:endParaRPr kumimoji="1" lang="ja-JP" altLang="en-US"/>
          </a:p>
        </p:txBody>
      </p:sp>
      <p:sp>
        <p:nvSpPr>
          <p:cNvPr id="4" name="日付プレースホルダー 3">
            <a:extLst>
              <a:ext uri="{FF2B5EF4-FFF2-40B4-BE49-F238E27FC236}">
                <a16:creationId xmlns:a16="http://schemas.microsoft.com/office/drawing/2014/main" id="{80BE0EF1-B519-03B6-D70F-CB020D93719B}"/>
              </a:ext>
            </a:extLst>
          </p:cNvPr>
          <p:cNvSpPr>
            <a:spLocks noGrp="1"/>
          </p:cNvSpPr>
          <p:nvPr>
            <p:ph type="dt" sz="half" idx="10"/>
          </p:nvPr>
        </p:nvSpPr>
        <p:spPr/>
        <p:txBody>
          <a:bodyPr/>
          <a:lstStyle/>
          <a:p>
            <a:r>
              <a:rPr kumimoji="1" lang="en-US" altLang="ja-JP"/>
              <a:t>2024/04/09</a:t>
            </a:r>
            <a:endParaRPr kumimoji="1" lang="ja-JP" altLang="en-US"/>
          </a:p>
        </p:txBody>
      </p:sp>
      <p:sp>
        <p:nvSpPr>
          <p:cNvPr id="7" name="テキスト ボックス 6">
            <a:extLst>
              <a:ext uri="{FF2B5EF4-FFF2-40B4-BE49-F238E27FC236}">
                <a16:creationId xmlns:a16="http://schemas.microsoft.com/office/drawing/2014/main" id="{92459FDD-3258-F64A-9973-E662084A52D1}"/>
              </a:ext>
            </a:extLst>
          </p:cNvPr>
          <p:cNvSpPr txBox="1"/>
          <p:nvPr/>
        </p:nvSpPr>
        <p:spPr>
          <a:xfrm>
            <a:off x="720000" y="1071000"/>
            <a:ext cx="6009979" cy="2031325"/>
          </a:xfrm>
          <a:prstGeom prst="rect">
            <a:avLst/>
          </a:prstGeom>
          <a:noFill/>
        </p:spPr>
        <p:txBody>
          <a:bodyPr wrap="none" rtlCol="0">
            <a:spAutoFit/>
          </a:bodyPr>
          <a:lstStyle/>
          <a:p>
            <a:r>
              <a:rPr kumimoji="1" lang="ja-JP" altLang="en-US">
                <a:latin typeface="Consolas" panose="020B0609020204030204" pitchFamily="49" charset="0"/>
              </a:rPr>
              <a:t>解答例</a:t>
            </a:r>
            <a:r>
              <a:rPr kumimoji="1" lang="en-US" altLang="ja-JP">
                <a:latin typeface="Consolas" panose="020B0609020204030204" pitchFamily="49" charset="0"/>
              </a:rPr>
              <a:t>1</a:t>
            </a:r>
          </a:p>
          <a:p>
            <a:r>
              <a:rPr kumimoji="1" lang="en-US" altLang="ja-JP">
                <a:latin typeface="Consolas" panose="020B0609020204030204" pitchFamily="49" charset="0"/>
              </a:rPr>
              <a:t>module i2o (input[31:0] in, output[31:0] out);</a:t>
            </a:r>
          </a:p>
          <a:p>
            <a:r>
              <a:rPr kumimoji="1" lang="en-US" altLang="ja-JP">
                <a:latin typeface="Consolas" panose="020B0609020204030204" pitchFamily="49" charset="0"/>
              </a:rPr>
              <a:t>    </a:t>
            </a:r>
            <a:r>
              <a:rPr lang="en-US" altLang="ja-JP">
                <a:latin typeface="Consolas" panose="020B0609020204030204" pitchFamily="49" charset="0"/>
              </a:rPr>
              <a:t>wire[31:0] w;	//</a:t>
            </a:r>
            <a:r>
              <a:rPr lang="ja-JP" altLang="en-US">
                <a:latin typeface="Consolas" panose="020B0609020204030204" pitchFamily="49" charset="0"/>
              </a:rPr>
              <a:t>ワイヤの定義</a:t>
            </a:r>
            <a:endParaRPr lang="en-US" altLang="ja-JP">
              <a:latin typeface="Consolas" panose="020B0609020204030204" pitchFamily="49" charset="0"/>
            </a:endParaRPr>
          </a:p>
          <a:p>
            <a:endParaRPr lang="en-US" altLang="ja-JP">
              <a:latin typeface="Consolas" panose="020B0609020204030204" pitchFamily="49" charset="0"/>
            </a:endParaRPr>
          </a:p>
          <a:p>
            <a:r>
              <a:rPr lang="en-US" altLang="ja-JP">
                <a:latin typeface="Consolas" panose="020B0609020204030204" pitchFamily="49" charset="0"/>
              </a:rPr>
              <a:t>    assign w = in;	//</a:t>
            </a:r>
            <a:r>
              <a:rPr lang="ja-JP" altLang="en-US">
                <a:latin typeface="Consolas" panose="020B0609020204030204" pitchFamily="49" charset="0"/>
              </a:rPr>
              <a:t>ワイヤ</a:t>
            </a:r>
            <a:r>
              <a:rPr lang="en-US" altLang="ja-JP">
                <a:latin typeface="Consolas" panose="020B0609020204030204" pitchFamily="49" charset="0"/>
              </a:rPr>
              <a:t>w</a:t>
            </a:r>
            <a:r>
              <a:rPr lang="ja-JP" altLang="en-US">
                <a:latin typeface="Consolas" panose="020B0609020204030204" pitchFamily="49" charset="0"/>
              </a:rPr>
              <a:t>に</a:t>
            </a:r>
            <a:r>
              <a:rPr lang="en-US" altLang="ja-JP">
                <a:latin typeface="Consolas" panose="020B0609020204030204" pitchFamily="49" charset="0"/>
              </a:rPr>
              <a:t>in</a:t>
            </a:r>
            <a:r>
              <a:rPr lang="ja-JP" altLang="en-US">
                <a:latin typeface="Consolas" panose="020B0609020204030204" pitchFamily="49" charset="0"/>
              </a:rPr>
              <a:t>を接続</a:t>
            </a:r>
            <a:endParaRPr lang="en-US" altLang="ja-JP">
              <a:latin typeface="Consolas" panose="020B0609020204030204" pitchFamily="49" charset="0"/>
            </a:endParaRPr>
          </a:p>
          <a:p>
            <a:r>
              <a:rPr kumimoji="1" lang="en-US" altLang="ja-JP">
                <a:latin typeface="Consolas" panose="020B0609020204030204" pitchFamily="49" charset="0"/>
              </a:rPr>
              <a:t>    assign </a:t>
            </a:r>
            <a:r>
              <a:rPr lang="en-US" altLang="ja-JP">
                <a:latin typeface="Consolas" panose="020B0609020204030204" pitchFamily="49" charset="0"/>
              </a:rPr>
              <a:t>out = w; 	//</a:t>
            </a:r>
            <a:r>
              <a:rPr lang="ja-JP" altLang="en-US">
                <a:latin typeface="Consolas" panose="020B0609020204030204" pitchFamily="49" charset="0"/>
              </a:rPr>
              <a:t>出力</a:t>
            </a:r>
            <a:r>
              <a:rPr lang="en-US" altLang="ja-JP">
                <a:latin typeface="Consolas" panose="020B0609020204030204" pitchFamily="49" charset="0"/>
              </a:rPr>
              <a:t>out</a:t>
            </a:r>
            <a:r>
              <a:rPr lang="ja-JP" altLang="en-US">
                <a:latin typeface="Consolas" panose="020B0609020204030204" pitchFamily="49" charset="0"/>
              </a:rPr>
              <a:t>に</a:t>
            </a:r>
            <a:r>
              <a:rPr lang="en-US" altLang="ja-JP">
                <a:latin typeface="Consolas" panose="020B0609020204030204" pitchFamily="49" charset="0"/>
              </a:rPr>
              <a:t>w</a:t>
            </a:r>
            <a:r>
              <a:rPr lang="ja-JP" altLang="en-US">
                <a:latin typeface="Consolas" panose="020B0609020204030204" pitchFamily="49" charset="0"/>
              </a:rPr>
              <a:t>を接続</a:t>
            </a:r>
            <a:endParaRPr lang="en-US" altLang="ja-JP">
              <a:latin typeface="Consolas" panose="020B0609020204030204" pitchFamily="49" charset="0"/>
            </a:endParaRPr>
          </a:p>
          <a:p>
            <a:r>
              <a:rPr kumimoji="1" lang="en-US" altLang="ja-JP" err="1">
                <a:latin typeface="Consolas" panose="020B0609020204030204" pitchFamily="49" charset="0"/>
              </a:rPr>
              <a:t>endmodule</a:t>
            </a:r>
            <a:endParaRPr kumimoji="1" lang="ja-JP" altLang="en-US">
              <a:latin typeface="Consolas" panose="020B0609020204030204" pitchFamily="49" charset="0"/>
            </a:endParaRPr>
          </a:p>
        </p:txBody>
      </p:sp>
      <p:grpSp>
        <p:nvGrpSpPr>
          <p:cNvPr id="55" name="グループ化 54">
            <a:extLst>
              <a:ext uri="{FF2B5EF4-FFF2-40B4-BE49-F238E27FC236}">
                <a16:creationId xmlns:a16="http://schemas.microsoft.com/office/drawing/2014/main" id="{4E48433F-01C3-E45F-2A5B-59C7A37D2F3E}"/>
              </a:ext>
            </a:extLst>
          </p:cNvPr>
          <p:cNvGrpSpPr/>
          <p:nvPr/>
        </p:nvGrpSpPr>
        <p:grpSpPr>
          <a:xfrm>
            <a:off x="6729979" y="1549816"/>
            <a:ext cx="4970603" cy="1316893"/>
            <a:chOff x="6729979" y="1549816"/>
            <a:chExt cx="4970603" cy="1316893"/>
          </a:xfrm>
        </p:grpSpPr>
        <p:sp>
          <p:nvSpPr>
            <p:cNvPr id="9" name="正方形/長方形 8">
              <a:extLst>
                <a:ext uri="{FF2B5EF4-FFF2-40B4-BE49-F238E27FC236}">
                  <a16:creationId xmlns:a16="http://schemas.microsoft.com/office/drawing/2014/main" id="{73233148-3435-5627-9267-7D3D16570117}"/>
                </a:ext>
              </a:extLst>
            </p:cNvPr>
            <p:cNvSpPr/>
            <p:nvPr/>
          </p:nvSpPr>
          <p:spPr>
            <a:xfrm>
              <a:off x="8105129" y="1549816"/>
              <a:ext cx="2192216" cy="13168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a:solidFill>
                    <a:schemeClr val="tx1"/>
                  </a:solidFill>
                </a:rPr>
                <a:t>module i2o</a:t>
              </a:r>
              <a:endParaRPr kumimoji="1" lang="ja-JP" altLang="en-US">
                <a:solidFill>
                  <a:schemeClr val="tx1"/>
                </a:solidFill>
              </a:endParaRPr>
            </a:p>
          </p:txBody>
        </p:sp>
        <p:cxnSp>
          <p:nvCxnSpPr>
            <p:cNvPr id="10" name="直線矢印コネクタ 9">
              <a:extLst>
                <a:ext uri="{FF2B5EF4-FFF2-40B4-BE49-F238E27FC236}">
                  <a16:creationId xmlns:a16="http://schemas.microsoft.com/office/drawing/2014/main" id="{AD225AB7-799E-9769-2803-F54383C54355}"/>
                </a:ext>
              </a:extLst>
            </p:cNvPr>
            <p:cNvCxnSpPr/>
            <p:nvPr/>
          </p:nvCxnSpPr>
          <p:spPr>
            <a:xfrm>
              <a:off x="7229807" y="2171139"/>
              <a:ext cx="1039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DE39B897-E43C-2295-0FDD-7995A5ED55E2}"/>
                </a:ext>
              </a:extLst>
            </p:cNvPr>
            <p:cNvCxnSpPr/>
            <p:nvPr/>
          </p:nvCxnSpPr>
          <p:spPr>
            <a:xfrm flipH="1">
              <a:off x="7702637" y="2081262"/>
              <a:ext cx="148493" cy="18757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A48C9108-E7DB-1919-2CA4-71CF5E40DC7D}"/>
                </a:ext>
              </a:extLst>
            </p:cNvPr>
            <p:cNvSpPr txBox="1"/>
            <p:nvPr/>
          </p:nvSpPr>
          <p:spPr>
            <a:xfrm>
              <a:off x="7578650" y="1928145"/>
              <a:ext cx="341760" cy="261610"/>
            </a:xfrm>
            <a:prstGeom prst="rect">
              <a:avLst/>
            </a:prstGeom>
            <a:noFill/>
          </p:spPr>
          <p:txBody>
            <a:bodyPr wrap="none" rtlCol="0">
              <a:spAutoFit/>
            </a:bodyPr>
            <a:lstStyle/>
            <a:p>
              <a:r>
                <a:rPr kumimoji="1" lang="en-US" altLang="ja-JP" sz="1050"/>
                <a:t>32</a:t>
              </a:r>
              <a:endParaRPr kumimoji="1" lang="ja-JP" altLang="en-US" sz="1050"/>
            </a:p>
          </p:txBody>
        </p:sp>
        <p:cxnSp>
          <p:nvCxnSpPr>
            <p:cNvPr id="13" name="直線コネクタ 12">
              <a:extLst>
                <a:ext uri="{FF2B5EF4-FFF2-40B4-BE49-F238E27FC236}">
                  <a16:creationId xmlns:a16="http://schemas.microsoft.com/office/drawing/2014/main" id="{D7F63B05-F498-6D00-9F4F-B370B4BD7863}"/>
                </a:ext>
              </a:extLst>
            </p:cNvPr>
            <p:cNvCxnSpPr/>
            <p:nvPr/>
          </p:nvCxnSpPr>
          <p:spPr>
            <a:xfrm>
              <a:off x="8269253" y="2577539"/>
              <a:ext cx="1879600" cy="0"/>
            </a:xfrm>
            <a:prstGeom prst="line">
              <a:avLst/>
            </a:prstGeom>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DB2708DF-2E00-7FE6-8C6B-BFDA42C8600F}"/>
                </a:ext>
              </a:extLst>
            </p:cNvPr>
            <p:cNvCxnSpPr/>
            <p:nvPr/>
          </p:nvCxnSpPr>
          <p:spPr>
            <a:xfrm flipH="1">
              <a:off x="9445468" y="2503293"/>
              <a:ext cx="148493" cy="187570"/>
            </a:xfrm>
            <a:prstGeom prst="line">
              <a:avLst/>
            </a:prstGeom>
          </p:spPr>
          <p:style>
            <a:lnRef idx="1">
              <a:schemeClr val="dk1"/>
            </a:lnRef>
            <a:fillRef idx="0">
              <a:schemeClr val="dk1"/>
            </a:fillRef>
            <a:effectRef idx="0">
              <a:schemeClr val="dk1"/>
            </a:effectRef>
            <a:fontRef idx="minor">
              <a:schemeClr val="tx1"/>
            </a:fontRef>
          </p:style>
        </p:cxnSp>
        <p:sp>
          <p:nvSpPr>
            <p:cNvPr id="15" name="テキスト ボックス 14">
              <a:extLst>
                <a:ext uri="{FF2B5EF4-FFF2-40B4-BE49-F238E27FC236}">
                  <a16:creationId xmlns:a16="http://schemas.microsoft.com/office/drawing/2014/main" id="{EDA7641F-C0FD-4307-4E0E-12FCA816A22D}"/>
                </a:ext>
              </a:extLst>
            </p:cNvPr>
            <p:cNvSpPr txBox="1"/>
            <p:nvPr/>
          </p:nvSpPr>
          <p:spPr>
            <a:xfrm>
              <a:off x="9321481" y="2350176"/>
              <a:ext cx="341760" cy="261610"/>
            </a:xfrm>
            <a:prstGeom prst="rect">
              <a:avLst/>
            </a:prstGeom>
            <a:noFill/>
          </p:spPr>
          <p:txBody>
            <a:bodyPr wrap="none" rtlCol="0">
              <a:spAutoFit/>
            </a:bodyPr>
            <a:lstStyle/>
            <a:p>
              <a:r>
                <a:rPr kumimoji="1" lang="en-US" altLang="ja-JP" sz="1050"/>
                <a:t>32</a:t>
              </a:r>
              <a:endParaRPr kumimoji="1" lang="ja-JP" altLang="en-US" sz="1050"/>
            </a:p>
          </p:txBody>
        </p:sp>
        <p:cxnSp>
          <p:nvCxnSpPr>
            <p:cNvPr id="16" name="直線矢印コネクタ 15">
              <a:extLst>
                <a:ext uri="{FF2B5EF4-FFF2-40B4-BE49-F238E27FC236}">
                  <a16:creationId xmlns:a16="http://schemas.microsoft.com/office/drawing/2014/main" id="{2C7E485D-E52E-ECCC-865F-4526D908CAD3}"/>
                </a:ext>
              </a:extLst>
            </p:cNvPr>
            <p:cNvCxnSpPr/>
            <p:nvPr/>
          </p:nvCxnSpPr>
          <p:spPr>
            <a:xfrm>
              <a:off x="10031621" y="2189755"/>
              <a:ext cx="1039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6C6ACA02-A892-5ADD-C235-666C6CB89BE3}"/>
                </a:ext>
              </a:extLst>
            </p:cNvPr>
            <p:cNvCxnSpPr/>
            <p:nvPr/>
          </p:nvCxnSpPr>
          <p:spPr>
            <a:xfrm flipH="1">
              <a:off x="10504451" y="2099878"/>
              <a:ext cx="148493" cy="187570"/>
            </a:xfrm>
            <a:prstGeom prst="line">
              <a:avLst/>
            </a:prstGeom>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C7E152E4-9CB2-42FD-49D5-503863896A77}"/>
                </a:ext>
              </a:extLst>
            </p:cNvPr>
            <p:cNvSpPr txBox="1"/>
            <p:nvPr/>
          </p:nvSpPr>
          <p:spPr>
            <a:xfrm>
              <a:off x="10380464" y="1946761"/>
              <a:ext cx="341760" cy="261610"/>
            </a:xfrm>
            <a:prstGeom prst="rect">
              <a:avLst/>
            </a:prstGeom>
            <a:noFill/>
          </p:spPr>
          <p:txBody>
            <a:bodyPr wrap="none" rtlCol="0">
              <a:spAutoFit/>
            </a:bodyPr>
            <a:lstStyle/>
            <a:p>
              <a:r>
                <a:rPr kumimoji="1" lang="en-US" altLang="ja-JP" sz="1050"/>
                <a:t>32</a:t>
              </a:r>
              <a:endParaRPr kumimoji="1" lang="ja-JP" altLang="en-US" sz="1050"/>
            </a:p>
          </p:txBody>
        </p:sp>
        <p:sp>
          <p:nvSpPr>
            <p:cNvPr id="19" name="テキスト ボックス 18">
              <a:extLst>
                <a:ext uri="{FF2B5EF4-FFF2-40B4-BE49-F238E27FC236}">
                  <a16:creationId xmlns:a16="http://schemas.microsoft.com/office/drawing/2014/main" id="{279F5767-FA6F-286A-72D1-F891A6E787DD}"/>
                </a:ext>
              </a:extLst>
            </p:cNvPr>
            <p:cNvSpPr txBox="1"/>
            <p:nvPr/>
          </p:nvSpPr>
          <p:spPr>
            <a:xfrm>
              <a:off x="6729979" y="1961378"/>
              <a:ext cx="721672" cy="276999"/>
            </a:xfrm>
            <a:prstGeom prst="rect">
              <a:avLst/>
            </a:prstGeom>
            <a:noFill/>
          </p:spPr>
          <p:txBody>
            <a:bodyPr wrap="none" rtlCol="0">
              <a:spAutoFit/>
            </a:bodyPr>
            <a:lstStyle/>
            <a:p>
              <a:r>
                <a:rPr kumimoji="1" lang="en-US" altLang="ja-JP" sz="1200"/>
                <a:t>input in</a:t>
              </a:r>
              <a:endParaRPr kumimoji="1" lang="ja-JP" altLang="en-US" sz="1200"/>
            </a:p>
          </p:txBody>
        </p:sp>
        <p:sp>
          <p:nvSpPr>
            <p:cNvPr id="20" name="テキスト ボックス 19">
              <a:extLst>
                <a:ext uri="{FF2B5EF4-FFF2-40B4-BE49-F238E27FC236}">
                  <a16:creationId xmlns:a16="http://schemas.microsoft.com/office/drawing/2014/main" id="{750E6BE8-39B3-9281-B192-3746E4BF82AD}"/>
                </a:ext>
              </a:extLst>
            </p:cNvPr>
            <p:cNvSpPr txBox="1"/>
            <p:nvPr/>
          </p:nvSpPr>
          <p:spPr>
            <a:xfrm>
              <a:off x="8184441" y="2535156"/>
              <a:ext cx="659155" cy="276999"/>
            </a:xfrm>
            <a:prstGeom prst="rect">
              <a:avLst/>
            </a:prstGeom>
            <a:noFill/>
          </p:spPr>
          <p:txBody>
            <a:bodyPr wrap="none" rtlCol="0">
              <a:spAutoFit/>
            </a:bodyPr>
            <a:lstStyle/>
            <a:p>
              <a:r>
                <a:rPr kumimoji="1" lang="en-US" altLang="ja-JP" sz="1200"/>
                <a:t>wire w</a:t>
              </a:r>
              <a:endParaRPr kumimoji="1" lang="ja-JP" altLang="en-US" sz="1200"/>
            </a:p>
          </p:txBody>
        </p:sp>
        <p:sp>
          <p:nvSpPr>
            <p:cNvPr id="21" name="テキスト ボックス 20">
              <a:extLst>
                <a:ext uri="{FF2B5EF4-FFF2-40B4-BE49-F238E27FC236}">
                  <a16:creationId xmlns:a16="http://schemas.microsoft.com/office/drawing/2014/main" id="{7B10A6CF-78DA-D912-D526-69E6A5F893E5}"/>
                </a:ext>
              </a:extLst>
            </p:cNvPr>
            <p:cNvSpPr txBox="1"/>
            <p:nvPr/>
          </p:nvSpPr>
          <p:spPr>
            <a:xfrm>
              <a:off x="10776931" y="1961378"/>
              <a:ext cx="923651" cy="276999"/>
            </a:xfrm>
            <a:prstGeom prst="rect">
              <a:avLst/>
            </a:prstGeom>
            <a:noFill/>
          </p:spPr>
          <p:txBody>
            <a:bodyPr wrap="none" rtlCol="0">
              <a:spAutoFit/>
            </a:bodyPr>
            <a:lstStyle/>
            <a:p>
              <a:r>
                <a:rPr kumimoji="1" lang="en-US" altLang="ja-JP" sz="1200"/>
                <a:t>output out</a:t>
              </a:r>
              <a:endParaRPr kumimoji="1" lang="ja-JP" altLang="en-US" sz="1200"/>
            </a:p>
          </p:txBody>
        </p:sp>
        <p:cxnSp>
          <p:nvCxnSpPr>
            <p:cNvPr id="22" name="コネクタ: カギ線 21">
              <a:extLst>
                <a:ext uri="{FF2B5EF4-FFF2-40B4-BE49-F238E27FC236}">
                  <a16:creationId xmlns:a16="http://schemas.microsoft.com/office/drawing/2014/main" id="{3848490C-6695-48A2-45C5-A7698A114390}"/>
                </a:ext>
              </a:extLst>
            </p:cNvPr>
            <p:cNvCxnSpPr>
              <a:cxnSpLocks/>
            </p:cNvCxnSpPr>
            <p:nvPr/>
          </p:nvCxnSpPr>
          <p:spPr>
            <a:xfrm rot="16200000" flipH="1">
              <a:off x="8243874" y="2190700"/>
              <a:ext cx="406400" cy="367277"/>
            </a:xfrm>
            <a:prstGeom prst="bentConnector3">
              <a:avLst>
                <a:gd name="adj1" fmla="val 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コネクタ: カギ線 22">
              <a:extLst>
                <a:ext uri="{FF2B5EF4-FFF2-40B4-BE49-F238E27FC236}">
                  <a16:creationId xmlns:a16="http://schemas.microsoft.com/office/drawing/2014/main" id="{FEAAC97C-CFF6-91AD-31BC-1170DDB373B3}"/>
                </a:ext>
              </a:extLst>
            </p:cNvPr>
            <p:cNvCxnSpPr>
              <a:cxnSpLocks/>
            </p:cNvCxnSpPr>
            <p:nvPr/>
          </p:nvCxnSpPr>
          <p:spPr>
            <a:xfrm rot="5400000" flipH="1" flipV="1">
              <a:off x="9635815" y="2181733"/>
              <a:ext cx="398363" cy="393250"/>
            </a:xfrm>
            <a:prstGeom prst="bentConnector3">
              <a:avLst>
                <a:gd name="adj1" fmla="val 100028"/>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テキスト ボックス 23">
              <a:extLst>
                <a:ext uri="{FF2B5EF4-FFF2-40B4-BE49-F238E27FC236}">
                  <a16:creationId xmlns:a16="http://schemas.microsoft.com/office/drawing/2014/main" id="{AFAFC013-98D7-EC9D-3ECD-90C030389F67}"/>
                </a:ext>
              </a:extLst>
            </p:cNvPr>
            <p:cNvSpPr txBox="1"/>
            <p:nvPr/>
          </p:nvSpPr>
          <p:spPr>
            <a:xfrm>
              <a:off x="8123883" y="1902177"/>
              <a:ext cx="567784" cy="276999"/>
            </a:xfrm>
            <a:prstGeom prst="rect">
              <a:avLst/>
            </a:prstGeom>
            <a:noFill/>
          </p:spPr>
          <p:txBody>
            <a:bodyPr wrap="none" rtlCol="0">
              <a:spAutoFit/>
            </a:bodyPr>
            <a:lstStyle/>
            <a:p>
              <a:r>
                <a:rPr kumimoji="1" lang="en-US" altLang="ja-JP" sz="1200">
                  <a:solidFill>
                    <a:schemeClr val="accent1"/>
                  </a:solidFill>
                </a:rPr>
                <a:t>assign</a:t>
              </a:r>
              <a:endParaRPr kumimoji="1" lang="ja-JP" altLang="en-US" sz="1200">
                <a:solidFill>
                  <a:schemeClr val="accent1"/>
                </a:solidFill>
              </a:endParaRPr>
            </a:p>
          </p:txBody>
        </p:sp>
        <p:sp>
          <p:nvSpPr>
            <p:cNvPr id="25" name="テキスト ボックス 24">
              <a:extLst>
                <a:ext uri="{FF2B5EF4-FFF2-40B4-BE49-F238E27FC236}">
                  <a16:creationId xmlns:a16="http://schemas.microsoft.com/office/drawing/2014/main" id="{1AC7D952-C54D-375D-6BFF-D6493A4F7EA3}"/>
                </a:ext>
              </a:extLst>
            </p:cNvPr>
            <p:cNvSpPr txBox="1"/>
            <p:nvPr/>
          </p:nvSpPr>
          <p:spPr>
            <a:xfrm>
              <a:off x="9451327" y="1909838"/>
              <a:ext cx="567784" cy="276999"/>
            </a:xfrm>
            <a:prstGeom prst="rect">
              <a:avLst/>
            </a:prstGeom>
            <a:noFill/>
          </p:spPr>
          <p:txBody>
            <a:bodyPr wrap="none" rtlCol="0">
              <a:spAutoFit/>
            </a:bodyPr>
            <a:lstStyle/>
            <a:p>
              <a:r>
                <a:rPr kumimoji="1" lang="en-US" altLang="ja-JP" sz="1200">
                  <a:solidFill>
                    <a:schemeClr val="accent1"/>
                  </a:solidFill>
                </a:rPr>
                <a:t>assign</a:t>
              </a:r>
              <a:endParaRPr kumimoji="1" lang="ja-JP" altLang="en-US" sz="1200">
                <a:solidFill>
                  <a:schemeClr val="accent1"/>
                </a:solidFill>
              </a:endParaRPr>
            </a:p>
          </p:txBody>
        </p:sp>
      </p:grpSp>
      <p:sp>
        <p:nvSpPr>
          <p:cNvPr id="26" name="テキスト ボックス 25">
            <a:extLst>
              <a:ext uri="{FF2B5EF4-FFF2-40B4-BE49-F238E27FC236}">
                <a16:creationId xmlns:a16="http://schemas.microsoft.com/office/drawing/2014/main" id="{CB76D1F8-44E1-7119-68EA-73A039F8AC16}"/>
              </a:ext>
            </a:extLst>
          </p:cNvPr>
          <p:cNvSpPr txBox="1"/>
          <p:nvPr/>
        </p:nvSpPr>
        <p:spPr>
          <a:xfrm>
            <a:off x="720000" y="3947985"/>
            <a:ext cx="6009979" cy="1200329"/>
          </a:xfrm>
          <a:prstGeom prst="rect">
            <a:avLst/>
          </a:prstGeom>
          <a:noFill/>
        </p:spPr>
        <p:txBody>
          <a:bodyPr wrap="none" rtlCol="0">
            <a:spAutoFit/>
          </a:bodyPr>
          <a:lstStyle/>
          <a:p>
            <a:r>
              <a:rPr kumimoji="1" lang="ja-JP" altLang="en-US">
                <a:latin typeface="Consolas" panose="020B0609020204030204" pitchFamily="49" charset="0"/>
              </a:rPr>
              <a:t>解答例</a:t>
            </a:r>
            <a:r>
              <a:rPr kumimoji="1" lang="en-US" altLang="ja-JP">
                <a:latin typeface="Consolas" panose="020B0609020204030204" pitchFamily="49" charset="0"/>
              </a:rPr>
              <a:t>2</a:t>
            </a:r>
          </a:p>
          <a:p>
            <a:r>
              <a:rPr kumimoji="1" lang="en-US" altLang="ja-JP">
                <a:latin typeface="Consolas" panose="020B0609020204030204" pitchFamily="49" charset="0"/>
              </a:rPr>
              <a:t>module i2o (input[31:0] in, output[31:0] out);</a:t>
            </a:r>
            <a:endParaRPr lang="en-US" altLang="ja-JP">
              <a:latin typeface="Consolas" panose="020B0609020204030204" pitchFamily="49" charset="0"/>
            </a:endParaRPr>
          </a:p>
          <a:p>
            <a:r>
              <a:rPr kumimoji="1" lang="en-US" altLang="ja-JP">
                <a:latin typeface="Consolas" panose="020B0609020204030204" pitchFamily="49" charset="0"/>
              </a:rPr>
              <a:t>    assign </a:t>
            </a:r>
            <a:r>
              <a:rPr lang="en-US" altLang="ja-JP">
                <a:latin typeface="Consolas" panose="020B0609020204030204" pitchFamily="49" charset="0"/>
              </a:rPr>
              <a:t>out = in; 	//</a:t>
            </a:r>
            <a:r>
              <a:rPr lang="ja-JP" altLang="en-US">
                <a:latin typeface="Consolas" panose="020B0609020204030204" pitchFamily="49" charset="0"/>
              </a:rPr>
              <a:t>出力</a:t>
            </a:r>
            <a:r>
              <a:rPr lang="en-US" altLang="ja-JP">
                <a:latin typeface="Consolas" panose="020B0609020204030204" pitchFamily="49" charset="0"/>
              </a:rPr>
              <a:t>out</a:t>
            </a:r>
            <a:r>
              <a:rPr lang="ja-JP" altLang="en-US">
                <a:latin typeface="Consolas" panose="020B0609020204030204" pitchFamily="49" charset="0"/>
              </a:rPr>
              <a:t>に</a:t>
            </a:r>
            <a:r>
              <a:rPr lang="en-US" altLang="ja-JP">
                <a:latin typeface="Consolas" panose="020B0609020204030204" pitchFamily="49" charset="0"/>
              </a:rPr>
              <a:t>in</a:t>
            </a:r>
            <a:r>
              <a:rPr lang="ja-JP" altLang="en-US">
                <a:latin typeface="Consolas" panose="020B0609020204030204" pitchFamily="49" charset="0"/>
              </a:rPr>
              <a:t>を接続</a:t>
            </a:r>
            <a:endParaRPr lang="en-US" altLang="ja-JP">
              <a:latin typeface="Consolas" panose="020B0609020204030204" pitchFamily="49" charset="0"/>
            </a:endParaRPr>
          </a:p>
          <a:p>
            <a:r>
              <a:rPr kumimoji="1" lang="en-US" altLang="ja-JP" err="1">
                <a:latin typeface="Consolas" panose="020B0609020204030204" pitchFamily="49" charset="0"/>
              </a:rPr>
              <a:t>endmodule</a:t>
            </a:r>
            <a:endParaRPr kumimoji="1" lang="ja-JP" altLang="en-US">
              <a:latin typeface="Consolas" panose="020B0609020204030204" pitchFamily="49" charset="0"/>
            </a:endParaRPr>
          </a:p>
        </p:txBody>
      </p:sp>
      <p:grpSp>
        <p:nvGrpSpPr>
          <p:cNvPr id="54" name="グループ化 53">
            <a:extLst>
              <a:ext uri="{FF2B5EF4-FFF2-40B4-BE49-F238E27FC236}">
                <a16:creationId xmlns:a16="http://schemas.microsoft.com/office/drawing/2014/main" id="{755C5547-CA85-8C7A-853A-A1AFB2CE8044}"/>
              </a:ext>
            </a:extLst>
          </p:cNvPr>
          <p:cNvGrpSpPr/>
          <p:nvPr/>
        </p:nvGrpSpPr>
        <p:grpSpPr>
          <a:xfrm>
            <a:off x="6733397" y="4213716"/>
            <a:ext cx="4998609" cy="1316893"/>
            <a:chOff x="6733397" y="4213716"/>
            <a:chExt cx="4998609" cy="1316893"/>
          </a:xfrm>
        </p:grpSpPr>
        <p:sp>
          <p:nvSpPr>
            <p:cNvPr id="28" name="正方形/長方形 27">
              <a:extLst>
                <a:ext uri="{FF2B5EF4-FFF2-40B4-BE49-F238E27FC236}">
                  <a16:creationId xmlns:a16="http://schemas.microsoft.com/office/drawing/2014/main" id="{FA06654B-F480-6EE0-050A-C086E6B82EEE}"/>
                </a:ext>
              </a:extLst>
            </p:cNvPr>
            <p:cNvSpPr/>
            <p:nvPr/>
          </p:nvSpPr>
          <p:spPr>
            <a:xfrm>
              <a:off x="8108547" y="4213716"/>
              <a:ext cx="2192216" cy="13168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a:solidFill>
                    <a:schemeClr val="tx1"/>
                  </a:solidFill>
                </a:rPr>
                <a:t>module i2o</a:t>
              </a:r>
              <a:endParaRPr kumimoji="1" lang="ja-JP" altLang="en-US">
                <a:solidFill>
                  <a:schemeClr val="tx1"/>
                </a:solidFill>
              </a:endParaRPr>
            </a:p>
          </p:txBody>
        </p:sp>
        <p:cxnSp>
          <p:nvCxnSpPr>
            <p:cNvPr id="29" name="直線矢印コネクタ 28">
              <a:extLst>
                <a:ext uri="{FF2B5EF4-FFF2-40B4-BE49-F238E27FC236}">
                  <a16:creationId xmlns:a16="http://schemas.microsoft.com/office/drawing/2014/main" id="{C6F19EA4-253C-47FB-A1E9-DE91E01F861B}"/>
                </a:ext>
              </a:extLst>
            </p:cNvPr>
            <p:cNvCxnSpPr/>
            <p:nvPr/>
          </p:nvCxnSpPr>
          <p:spPr>
            <a:xfrm>
              <a:off x="7233225" y="4835039"/>
              <a:ext cx="1039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DBA3B97F-EFAD-CBF3-27EA-E7B0F3C64550}"/>
                </a:ext>
              </a:extLst>
            </p:cNvPr>
            <p:cNvCxnSpPr/>
            <p:nvPr/>
          </p:nvCxnSpPr>
          <p:spPr>
            <a:xfrm flipH="1">
              <a:off x="7706055" y="4745162"/>
              <a:ext cx="148493" cy="187570"/>
            </a:xfrm>
            <a:prstGeom prst="line">
              <a:avLst/>
            </a:prstGeom>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EB17801B-3087-C71D-1F97-8D27785B5302}"/>
                </a:ext>
              </a:extLst>
            </p:cNvPr>
            <p:cNvSpPr txBox="1"/>
            <p:nvPr/>
          </p:nvSpPr>
          <p:spPr>
            <a:xfrm>
              <a:off x="7582068" y="4592045"/>
              <a:ext cx="341760" cy="261610"/>
            </a:xfrm>
            <a:prstGeom prst="rect">
              <a:avLst/>
            </a:prstGeom>
            <a:noFill/>
          </p:spPr>
          <p:txBody>
            <a:bodyPr wrap="none" rtlCol="0">
              <a:spAutoFit/>
            </a:bodyPr>
            <a:lstStyle/>
            <a:p>
              <a:r>
                <a:rPr kumimoji="1" lang="en-US" altLang="ja-JP" sz="1050"/>
                <a:t>32</a:t>
              </a:r>
              <a:endParaRPr kumimoji="1" lang="ja-JP" altLang="en-US" sz="1050"/>
            </a:p>
          </p:txBody>
        </p:sp>
        <p:cxnSp>
          <p:nvCxnSpPr>
            <p:cNvPr id="35" name="直線矢印コネクタ 34">
              <a:extLst>
                <a:ext uri="{FF2B5EF4-FFF2-40B4-BE49-F238E27FC236}">
                  <a16:creationId xmlns:a16="http://schemas.microsoft.com/office/drawing/2014/main" id="{5EB346F4-3B52-BDDC-369E-B9E41E74F5D5}"/>
                </a:ext>
              </a:extLst>
            </p:cNvPr>
            <p:cNvCxnSpPr/>
            <p:nvPr/>
          </p:nvCxnSpPr>
          <p:spPr>
            <a:xfrm>
              <a:off x="10063045" y="4829987"/>
              <a:ext cx="10394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コネクタ 35">
              <a:extLst>
                <a:ext uri="{FF2B5EF4-FFF2-40B4-BE49-F238E27FC236}">
                  <a16:creationId xmlns:a16="http://schemas.microsoft.com/office/drawing/2014/main" id="{E4BD3FF9-960C-6935-A43D-A84BD99F9ECC}"/>
                </a:ext>
              </a:extLst>
            </p:cNvPr>
            <p:cNvCxnSpPr/>
            <p:nvPr/>
          </p:nvCxnSpPr>
          <p:spPr>
            <a:xfrm flipH="1">
              <a:off x="10535875" y="4740110"/>
              <a:ext cx="148493" cy="187570"/>
            </a:xfrm>
            <a:prstGeom prst="line">
              <a:avLst/>
            </a:prstGeom>
          </p:spPr>
          <p:style>
            <a:lnRef idx="1">
              <a:schemeClr val="dk1"/>
            </a:lnRef>
            <a:fillRef idx="0">
              <a:schemeClr val="dk1"/>
            </a:fillRef>
            <a:effectRef idx="0">
              <a:schemeClr val="dk1"/>
            </a:effectRef>
            <a:fontRef idx="minor">
              <a:schemeClr val="tx1"/>
            </a:fontRef>
          </p:style>
        </p:cxnSp>
        <p:sp>
          <p:nvSpPr>
            <p:cNvPr id="37" name="テキスト ボックス 36">
              <a:extLst>
                <a:ext uri="{FF2B5EF4-FFF2-40B4-BE49-F238E27FC236}">
                  <a16:creationId xmlns:a16="http://schemas.microsoft.com/office/drawing/2014/main" id="{922C6145-1610-6942-B130-F9DD4C8C5E68}"/>
                </a:ext>
              </a:extLst>
            </p:cNvPr>
            <p:cNvSpPr txBox="1"/>
            <p:nvPr/>
          </p:nvSpPr>
          <p:spPr>
            <a:xfrm>
              <a:off x="10411888" y="4586993"/>
              <a:ext cx="341760" cy="261610"/>
            </a:xfrm>
            <a:prstGeom prst="rect">
              <a:avLst/>
            </a:prstGeom>
            <a:noFill/>
          </p:spPr>
          <p:txBody>
            <a:bodyPr wrap="none" rtlCol="0">
              <a:spAutoFit/>
            </a:bodyPr>
            <a:lstStyle/>
            <a:p>
              <a:r>
                <a:rPr kumimoji="1" lang="en-US" altLang="ja-JP" sz="1050"/>
                <a:t>32</a:t>
              </a:r>
              <a:endParaRPr kumimoji="1" lang="ja-JP" altLang="en-US" sz="1050"/>
            </a:p>
          </p:txBody>
        </p:sp>
        <p:sp>
          <p:nvSpPr>
            <p:cNvPr id="38" name="テキスト ボックス 37">
              <a:extLst>
                <a:ext uri="{FF2B5EF4-FFF2-40B4-BE49-F238E27FC236}">
                  <a16:creationId xmlns:a16="http://schemas.microsoft.com/office/drawing/2014/main" id="{04F66955-D510-7C94-3731-C754DF2E620B}"/>
                </a:ext>
              </a:extLst>
            </p:cNvPr>
            <p:cNvSpPr txBox="1"/>
            <p:nvPr/>
          </p:nvSpPr>
          <p:spPr>
            <a:xfrm>
              <a:off x="6733397" y="4625278"/>
              <a:ext cx="721672" cy="276999"/>
            </a:xfrm>
            <a:prstGeom prst="rect">
              <a:avLst/>
            </a:prstGeom>
            <a:noFill/>
          </p:spPr>
          <p:txBody>
            <a:bodyPr wrap="none" rtlCol="0">
              <a:spAutoFit/>
            </a:bodyPr>
            <a:lstStyle/>
            <a:p>
              <a:r>
                <a:rPr kumimoji="1" lang="en-US" altLang="ja-JP" sz="1200"/>
                <a:t>input in</a:t>
              </a:r>
              <a:endParaRPr kumimoji="1" lang="ja-JP" altLang="en-US" sz="1200"/>
            </a:p>
          </p:txBody>
        </p:sp>
        <p:sp>
          <p:nvSpPr>
            <p:cNvPr id="40" name="テキスト ボックス 39">
              <a:extLst>
                <a:ext uri="{FF2B5EF4-FFF2-40B4-BE49-F238E27FC236}">
                  <a16:creationId xmlns:a16="http://schemas.microsoft.com/office/drawing/2014/main" id="{8CBF1DC3-40F9-8DD1-FAF0-CAC8E5A40EEA}"/>
                </a:ext>
              </a:extLst>
            </p:cNvPr>
            <p:cNvSpPr txBox="1"/>
            <p:nvPr/>
          </p:nvSpPr>
          <p:spPr>
            <a:xfrm>
              <a:off x="10808355" y="4601610"/>
              <a:ext cx="923651" cy="276999"/>
            </a:xfrm>
            <a:prstGeom prst="rect">
              <a:avLst/>
            </a:prstGeom>
            <a:noFill/>
          </p:spPr>
          <p:txBody>
            <a:bodyPr wrap="none" rtlCol="0">
              <a:spAutoFit/>
            </a:bodyPr>
            <a:lstStyle/>
            <a:p>
              <a:r>
                <a:rPr kumimoji="1" lang="en-US" altLang="ja-JP" sz="1200"/>
                <a:t>output out</a:t>
              </a:r>
              <a:endParaRPr kumimoji="1" lang="ja-JP" altLang="en-US" sz="1200"/>
            </a:p>
          </p:txBody>
        </p:sp>
        <p:sp>
          <p:nvSpPr>
            <p:cNvPr id="43" name="テキスト ボックス 42">
              <a:extLst>
                <a:ext uri="{FF2B5EF4-FFF2-40B4-BE49-F238E27FC236}">
                  <a16:creationId xmlns:a16="http://schemas.microsoft.com/office/drawing/2014/main" id="{FBA70AF5-E049-CE68-3287-5A876054B9E7}"/>
                </a:ext>
              </a:extLst>
            </p:cNvPr>
            <p:cNvSpPr txBox="1"/>
            <p:nvPr/>
          </p:nvSpPr>
          <p:spPr>
            <a:xfrm>
              <a:off x="9430055" y="4576656"/>
              <a:ext cx="567784" cy="276999"/>
            </a:xfrm>
            <a:prstGeom prst="rect">
              <a:avLst/>
            </a:prstGeom>
            <a:noFill/>
          </p:spPr>
          <p:txBody>
            <a:bodyPr wrap="none" rtlCol="0">
              <a:spAutoFit/>
            </a:bodyPr>
            <a:lstStyle/>
            <a:p>
              <a:r>
                <a:rPr kumimoji="1" lang="en-US" altLang="ja-JP" sz="1200">
                  <a:solidFill>
                    <a:schemeClr val="accent1"/>
                  </a:solidFill>
                </a:rPr>
                <a:t>assign</a:t>
              </a:r>
              <a:endParaRPr kumimoji="1" lang="ja-JP" altLang="en-US" sz="1200">
                <a:solidFill>
                  <a:schemeClr val="accent1"/>
                </a:solidFill>
              </a:endParaRPr>
            </a:p>
          </p:txBody>
        </p:sp>
        <p:cxnSp>
          <p:nvCxnSpPr>
            <p:cNvPr id="53" name="直線矢印コネクタ 52">
              <a:extLst>
                <a:ext uri="{FF2B5EF4-FFF2-40B4-BE49-F238E27FC236}">
                  <a16:creationId xmlns:a16="http://schemas.microsoft.com/office/drawing/2014/main" id="{0AD8CEA7-3D6B-E28C-B5C8-3F2D96220DA6}"/>
                </a:ext>
              </a:extLst>
            </p:cNvPr>
            <p:cNvCxnSpPr/>
            <p:nvPr/>
          </p:nvCxnSpPr>
          <p:spPr>
            <a:xfrm>
              <a:off x="8294859" y="4848603"/>
              <a:ext cx="176818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3" name="スライド番号プレースホルダー 2">
            <a:extLst>
              <a:ext uri="{FF2B5EF4-FFF2-40B4-BE49-F238E27FC236}">
                <a16:creationId xmlns:a16="http://schemas.microsoft.com/office/drawing/2014/main" id="{1CEF1CC0-7C07-0D34-7CCA-DA38EC3CCA66}"/>
              </a:ext>
            </a:extLst>
          </p:cNvPr>
          <p:cNvSpPr>
            <a:spLocks noGrp="1"/>
          </p:cNvSpPr>
          <p:nvPr>
            <p:ph type="sldNum" sz="quarter" idx="12"/>
          </p:nvPr>
        </p:nvSpPr>
        <p:spPr/>
        <p:txBody>
          <a:bodyPr/>
          <a:lstStyle/>
          <a:p>
            <a:fld id="{4BB2CF20-BD5D-4D9E-9CE8-EDFC3B2BCF57}" type="slidenum">
              <a:rPr kumimoji="1" lang="ja-JP" altLang="en-US" smtClean="0"/>
              <a:t>26</a:t>
            </a:fld>
            <a:endParaRPr kumimoji="1" lang="ja-JP" altLang="en-US"/>
          </a:p>
        </p:txBody>
      </p:sp>
    </p:spTree>
    <p:extLst>
      <p:ext uri="{BB962C8B-B14F-4D97-AF65-F5344CB8AC3E}">
        <p14:creationId xmlns:p14="http://schemas.microsoft.com/office/powerpoint/2010/main" val="327305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BA741-0A8F-CFBB-561B-3E17644EF8B0}"/>
              </a:ext>
            </a:extLst>
          </p:cNvPr>
          <p:cNvSpPr>
            <a:spLocks noGrp="1"/>
          </p:cNvSpPr>
          <p:nvPr>
            <p:ph type="title"/>
          </p:nvPr>
        </p:nvSpPr>
        <p:spPr/>
        <p:txBody>
          <a:bodyPr/>
          <a:lstStyle/>
          <a:p>
            <a:r>
              <a:rPr kumimoji="1" lang="en-US" altLang="ja-JP"/>
              <a:t>Verilog </a:t>
            </a:r>
            <a:r>
              <a:rPr kumimoji="1" lang="ja-JP" altLang="en-US"/>
              <a:t>入門 </a:t>
            </a:r>
            <a:r>
              <a:rPr kumimoji="1" lang="en-US" altLang="ja-JP"/>
              <a:t>2: </a:t>
            </a:r>
            <a:r>
              <a:rPr kumimoji="1" lang="ja-JP" altLang="en-US"/>
              <a:t>定数リテラル</a:t>
            </a:r>
          </a:p>
        </p:txBody>
      </p:sp>
      <p:sp>
        <p:nvSpPr>
          <p:cNvPr id="3" name="コンテンツ プレースホルダー 2">
            <a:extLst>
              <a:ext uri="{FF2B5EF4-FFF2-40B4-BE49-F238E27FC236}">
                <a16:creationId xmlns:a16="http://schemas.microsoft.com/office/drawing/2014/main" id="{6431B0E0-8B51-E911-39A0-4DDC8D2E7954}"/>
              </a:ext>
            </a:extLst>
          </p:cNvPr>
          <p:cNvSpPr>
            <a:spLocks noGrp="1"/>
          </p:cNvSpPr>
          <p:nvPr>
            <p:ph idx="1"/>
          </p:nvPr>
        </p:nvSpPr>
        <p:spPr/>
        <p:txBody>
          <a:bodyPr>
            <a:normAutofit fontScale="55000" lnSpcReduction="20000"/>
          </a:bodyPr>
          <a:lstStyle/>
          <a:p>
            <a:r>
              <a:rPr kumimoji="1" lang="ja-JP" altLang="en-US"/>
              <a:t>新知識</a:t>
            </a:r>
            <a:r>
              <a:rPr lang="en-US" altLang="ja-JP"/>
              <a:t>: </a:t>
            </a:r>
            <a:r>
              <a:rPr lang="ja-JP" altLang="en-US"/>
              <a:t>定数リテラル</a:t>
            </a:r>
            <a:endParaRPr lang="en-US" altLang="ja-JP"/>
          </a:p>
          <a:p>
            <a:r>
              <a:rPr lang="en-US" altLang="ja-JP"/>
              <a:t>Verilog</a:t>
            </a:r>
            <a:r>
              <a:rPr lang="ja-JP" altLang="en-US"/>
              <a:t>では定数に </a:t>
            </a:r>
            <a:r>
              <a:rPr lang="ja-JP" altLang="en-US" b="1"/>
              <a:t>基数＋ビット数＋値</a:t>
            </a:r>
            <a:r>
              <a:rPr lang="ja-JP" altLang="en-US"/>
              <a:t> の</a:t>
            </a:r>
            <a:r>
              <a:rPr lang="en-US" altLang="ja-JP"/>
              <a:t>3</a:t>
            </a:r>
            <a:r>
              <a:rPr lang="ja-JP" altLang="en-US"/>
              <a:t>つを指定する</a:t>
            </a:r>
            <a:endParaRPr lang="en-US" altLang="ja-JP"/>
          </a:p>
          <a:p>
            <a:pPr lvl="1"/>
            <a:r>
              <a:rPr lang="en-US" altLang="ja-JP" b="1">
                <a:latin typeface="Consolas" panose="020B0609020204030204" pitchFamily="49" charset="0"/>
              </a:rPr>
              <a:t>&lt;</a:t>
            </a:r>
            <a:r>
              <a:rPr lang="ja-JP" altLang="en-US" b="1">
                <a:latin typeface="Consolas" panose="020B0609020204030204" pitchFamily="49" charset="0"/>
              </a:rPr>
              <a:t>ビット数</a:t>
            </a:r>
            <a:r>
              <a:rPr lang="en-US" altLang="ja-JP" b="1">
                <a:latin typeface="Consolas" panose="020B0609020204030204" pitchFamily="49" charset="0"/>
              </a:rPr>
              <a:t>&gt;'&lt;</a:t>
            </a:r>
            <a:r>
              <a:rPr lang="ja-JP" altLang="en-US" b="1">
                <a:latin typeface="Consolas" panose="020B0609020204030204" pitchFamily="49" charset="0"/>
              </a:rPr>
              <a:t>基数</a:t>
            </a:r>
            <a:r>
              <a:rPr lang="en-US" altLang="ja-JP" b="1">
                <a:latin typeface="Consolas" panose="020B0609020204030204" pitchFamily="49" charset="0"/>
              </a:rPr>
              <a:t>[b,o,d,h]&gt;&lt;</a:t>
            </a:r>
            <a:r>
              <a:rPr lang="ja-JP" altLang="en-US" b="1">
                <a:latin typeface="Consolas" panose="020B0609020204030204" pitchFamily="49" charset="0"/>
              </a:rPr>
              <a:t>値</a:t>
            </a:r>
            <a:r>
              <a:rPr lang="en-US" altLang="ja-JP" b="1">
                <a:latin typeface="Consolas" panose="020B0609020204030204" pitchFamily="49" charset="0"/>
              </a:rPr>
              <a:t>&gt;</a:t>
            </a:r>
          </a:p>
          <a:p>
            <a:pPr lvl="1"/>
            <a:r>
              <a:rPr kumimoji="1" lang="ja-JP" altLang="en-US"/>
              <a:t>例）</a:t>
            </a:r>
            <a:r>
              <a:rPr kumimoji="1" lang="en-US" altLang="ja-JP">
                <a:latin typeface="Consolas" panose="020B0609020204030204" pitchFamily="49" charset="0"/>
              </a:rPr>
              <a:t>64'd100</a:t>
            </a:r>
            <a:r>
              <a:rPr kumimoji="1" lang="en-US" altLang="ja-JP"/>
              <a:t>: 10</a:t>
            </a:r>
            <a:r>
              <a:rPr kumimoji="1" lang="ja-JP" altLang="en-US"/>
              <a:t>進数</a:t>
            </a:r>
            <a:r>
              <a:rPr kumimoji="1" lang="en-US" altLang="ja-JP"/>
              <a:t>32</a:t>
            </a:r>
            <a:r>
              <a:rPr kumimoji="1" lang="ja-JP" altLang="en-US"/>
              <a:t>ビットの</a:t>
            </a:r>
            <a:r>
              <a:rPr kumimoji="1" lang="en-US" altLang="ja-JP"/>
              <a:t>100</a:t>
            </a:r>
          </a:p>
          <a:p>
            <a:pPr lvl="1"/>
            <a:r>
              <a:rPr lang="ja-JP" altLang="en-US">
                <a:latin typeface="Consolas" panose="020B0609020204030204" pitchFamily="49" charset="0"/>
              </a:rPr>
              <a:t>例）</a:t>
            </a:r>
            <a:r>
              <a:rPr lang="en-US" altLang="ja-JP">
                <a:latin typeface="Consolas" panose="020B0609020204030204" pitchFamily="49" charset="0"/>
              </a:rPr>
              <a:t>8'b11011011</a:t>
            </a:r>
            <a:r>
              <a:rPr lang="en-US" altLang="ja-JP"/>
              <a:t>: 2</a:t>
            </a:r>
            <a:r>
              <a:rPr lang="ja-JP" altLang="en-US"/>
              <a:t>進数</a:t>
            </a:r>
            <a:r>
              <a:rPr lang="en-US" altLang="ja-JP"/>
              <a:t>8</a:t>
            </a:r>
            <a:r>
              <a:rPr lang="ja-JP" altLang="en-US"/>
              <a:t>ビットの</a:t>
            </a:r>
            <a:r>
              <a:rPr lang="en-US" altLang="ja-JP"/>
              <a:t>219</a:t>
            </a:r>
          </a:p>
          <a:p>
            <a:pPr lvl="1"/>
            <a:r>
              <a:rPr kumimoji="1" lang="ja-JP" altLang="en-US">
                <a:latin typeface="Consolas" panose="020B0609020204030204" pitchFamily="49" charset="0"/>
              </a:rPr>
              <a:t>例）</a:t>
            </a:r>
            <a:r>
              <a:rPr kumimoji="1" lang="en-US" altLang="ja-JP">
                <a:latin typeface="Consolas" panose="020B0609020204030204" pitchFamily="49" charset="0"/>
              </a:rPr>
              <a:t>32</a:t>
            </a:r>
            <a:r>
              <a:rPr lang="en-US" altLang="ja-JP">
                <a:latin typeface="Consolas" panose="020B0609020204030204" pitchFamily="49" charset="0"/>
              </a:rPr>
              <a:t>'hdeadbeef</a:t>
            </a:r>
            <a:r>
              <a:rPr lang="en-US" altLang="ja-JP"/>
              <a:t>: 16</a:t>
            </a:r>
            <a:r>
              <a:rPr lang="ja-JP" altLang="en-US"/>
              <a:t>進数</a:t>
            </a:r>
            <a:r>
              <a:rPr lang="en-US" altLang="ja-JP"/>
              <a:t>32</a:t>
            </a:r>
            <a:r>
              <a:rPr lang="ja-JP" altLang="en-US"/>
              <a:t>ビットの</a:t>
            </a:r>
            <a:r>
              <a:rPr lang="en-US" altLang="ja-JP"/>
              <a:t>3735928559</a:t>
            </a:r>
          </a:p>
          <a:p>
            <a:r>
              <a:rPr kumimoji="1" lang="ja-JP" altLang="en-US"/>
              <a:t>好きなところに</a:t>
            </a:r>
            <a:r>
              <a:rPr kumimoji="1" lang="en-US" altLang="ja-JP">
                <a:latin typeface="Consolas" panose="020B0609020204030204" pitchFamily="49" charset="0"/>
              </a:rPr>
              <a:t>_</a:t>
            </a:r>
            <a:r>
              <a:rPr kumimoji="1" lang="ja-JP" altLang="en-US"/>
              <a:t>（アンダーバー）を入れても良い</a:t>
            </a:r>
            <a:endParaRPr kumimoji="1" lang="en-US" altLang="ja-JP"/>
          </a:p>
          <a:p>
            <a:pPr lvl="1"/>
            <a:r>
              <a:rPr kumimoji="1" lang="en-US" altLang="ja-JP"/>
              <a:t>10</a:t>
            </a:r>
            <a:r>
              <a:rPr kumimoji="1" lang="ja-JP" altLang="en-US"/>
              <a:t>進数なら</a:t>
            </a:r>
            <a:r>
              <a:rPr kumimoji="1" lang="en-US" altLang="ja-JP"/>
              <a:t>3</a:t>
            </a:r>
            <a:r>
              <a:rPr kumimoji="1" lang="ja-JP" altLang="en-US"/>
              <a:t>桁、</a:t>
            </a:r>
            <a:r>
              <a:rPr kumimoji="1" lang="en-US" altLang="ja-JP"/>
              <a:t>2</a:t>
            </a:r>
            <a:r>
              <a:rPr kumimoji="1" lang="ja-JP" altLang="en-US"/>
              <a:t>進数・</a:t>
            </a:r>
            <a:r>
              <a:rPr kumimoji="1" lang="en-US" altLang="ja-JP"/>
              <a:t>16</a:t>
            </a:r>
            <a:r>
              <a:rPr kumimoji="1" lang="ja-JP" altLang="en-US"/>
              <a:t>進数では</a:t>
            </a:r>
            <a:r>
              <a:rPr kumimoji="1" lang="en-US" altLang="ja-JP"/>
              <a:t>4</a:t>
            </a:r>
            <a:r>
              <a:rPr kumimoji="1" lang="ja-JP" altLang="en-US"/>
              <a:t>桁ごとに入れると見やすい</a:t>
            </a:r>
            <a:endParaRPr kumimoji="1" lang="en-US" altLang="ja-JP"/>
          </a:p>
          <a:p>
            <a:pPr lvl="1"/>
            <a:r>
              <a:rPr kumimoji="1" lang="ja-JP" altLang="en-US"/>
              <a:t>例）</a:t>
            </a:r>
            <a:r>
              <a:rPr kumimoji="1" lang="en-US" altLang="ja-JP">
                <a:latin typeface="Consolas" panose="020B0609020204030204" pitchFamily="49" charset="0"/>
              </a:rPr>
              <a:t>32'd299_792_458</a:t>
            </a:r>
            <a:r>
              <a:rPr kumimoji="1" lang="en-US" altLang="ja-JP"/>
              <a:t>: 10</a:t>
            </a:r>
            <a:r>
              <a:rPr kumimoji="1" lang="ja-JP" altLang="en-US"/>
              <a:t>進数</a:t>
            </a:r>
            <a:r>
              <a:rPr kumimoji="1" lang="en-US" altLang="ja-JP"/>
              <a:t>32</a:t>
            </a:r>
            <a:r>
              <a:rPr kumimoji="1" lang="ja-JP" altLang="en-US"/>
              <a:t>ビットの</a:t>
            </a:r>
            <a:r>
              <a:rPr lang="en-US" altLang="ja-JP"/>
              <a:t>299,792,458</a:t>
            </a:r>
          </a:p>
          <a:p>
            <a:pPr lvl="1"/>
            <a:r>
              <a:rPr kumimoji="1" lang="ja-JP" altLang="en-US">
                <a:latin typeface="Consolas" panose="020B0609020204030204" pitchFamily="49" charset="0"/>
              </a:rPr>
              <a:t>例）</a:t>
            </a:r>
            <a:r>
              <a:rPr kumimoji="1" lang="en-US" altLang="ja-JP">
                <a:latin typeface="Consolas" panose="020B0609020204030204" pitchFamily="49" charset="0"/>
              </a:rPr>
              <a:t>32'</a:t>
            </a:r>
            <a:r>
              <a:rPr lang="en-US" altLang="ja-JP">
                <a:latin typeface="Consolas" panose="020B0609020204030204" pitchFamily="49" charset="0"/>
              </a:rPr>
              <a:t>b0001_0001_1101_1110_0111_1000_0100_1010</a:t>
            </a:r>
            <a:r>
              <a:rPr lang="en-US" altLang="ja-JP"/>
              <a:t>: </a:t>
            </a:r>
            <a:r>
              <a:rPr lang="ja-JP" altLang="en-US"/>
              <a:t>同上</a:t>
            </a:r>
            <a:endParaRPr lang="en-US" altLang="ja-JP"/>
          </a:p>
          <a:p>
            <a:r>
              <a:rPr kumimoji="1" lang="ja-JP" altLang="en-US"/>
              <a:t>上位ビットの</a:t>
            </a:r>
            <a:r>
              <a:rPr kumimoji="1" lang="en-US" altLang="ja-JP">
                <a:latin typeface="Consolas" panose="020B0609020204030204" pitchFamily="49" charset="0"/>
              </a:rPr>
              <a:t>0</a:t>
            </a:r>
            <a:r>
              <a:rPr kumimoji="1" lang="ja-JP" altLang="en-US"/>
              <a:t>は省略可能</a:t>
            </a:r>
            <a:endParaRPr kumimoji="1" lang="en-US" altLang="ja-JP"/>
          </a:p>
          <a:p>
            <a:pPr lvl="1"/>
            <a:r>
              <a:rPr kumimoji="1" lang="ja-JP" altLang="en-US"/>
              <a:t>例）</a:t>
            </a:r>
            <a:r>
              <a:rPr kumimoji="1" lang="en-US" altLang="ja-JP">
                <a:latin typeface="Consolas" panose="020B0609020204030204" pitchFamily="49" charset="0"/>
              </a:rPr>
              <a:t>32'b1</a:t>
            </a:r>
            <a:r>
              <a:rPr kumimoji="1" lang="en-US" altLang="ja-JP"/>
              <a:t>: </a:t>
            </a:r>
            <a:r>
              <a:rPr kumimoji="1" lang="en-US" altLang="ja-JP">
                <a:latin typeface="Consolas" panose="020B0609020204030204" pitchFamily="49" charset="0"/>
              </a:rPr>
              <a:t>32'b0000_0000_0000_0000_0000_0000_0000_0001</a:t>
            </a:r>
            <a:r>
              <a:rPr kumimoji="1" lang="ja-JP" altLang="en-US"/>
              <a:t>と同じ</a:t>
            </a:r>
            <a:endParaRPr kumimoji="1" lang="en-US" altLang="ja-JP"/>
          </a:p>
          <a:p>
            <a:r>
              <a:rPr kumimoji="1" lang="ja-JP" altLang="en-US"/>
              <a:t>ビット数は省略できる</a:t>
            </a:r>
            <a:endParaRPr kumimoji="1" lang="en-US" altLang="ja-JP"/>
          </a:p>
          <a:p>
            <a:pPr lvl="1"/>
            <a:r>
              <a:rPr kumimoji="1" lang="ja-JP" altLang="en-US"/>
              <a:t>省略すると</a:t>
            </a:r>
            <a:r>
              <a:rPr kumimoji="1" lang="en-US" altLang="ja-JP"/>
              <a:t>32</a:t>
            </a:r>
            <a:r>
              <a:rPr kumimoji="1" lang="ja-JP" altLang="en-US"/>
              <a:t>ビット扱い</a:t>
            </a:r>
            <a:endParaRPr kumimoji="1" lang="en-US" altLang="ja-JP"/>
          </a:p>
          <a:p>
            <a:pPr lvl="1"/>
            <a:r>
              <a:rPr kumimoji="1" lang="ja-JP" altLang="en-US"/>
              <a:t>例）</a:t>
            </a:r>
            <a:r>
              <a:rPr kumimoji="1" lang="ja-JP" altLang="en-US">
                <a:latin typeface="Consolas" panose="020B0609020204030204" pitchFamily="49" charset="0"/>
              </a:rPr>
              <a:t> </a:t>
            </a:r>
            <a:r>
              <a:rPr kumimoji="1" lang="en-US" altLang="ja-JP">
                <a:latin typeface="Consolas" panose="020B0609020204030204" pitchFamily="49" charset="0"/>
              </a:rPr>
              <a:t>'b100</a:t>
            </a:r>
          </a:p>
          <a:p>
            <a:r>
              <a:rPr kumimoji="1" lang="ja-JP" altLang="en-US"/>
              <a:t>基数とビット数を両方省略すると</a:t>
            </a:r>
            <a:r>
              <a:rPr kumimoji="1" lang="en-US" altLang="ja-JP"/>
              <a:t>32</a:t>
            </a:r>
            <a:r>
              <a:rPr kumimoji="1" lang="ja-JP" altLang="en-US"/>
              <a:t>ビット</a:t>
            </a:r>
            <a:r>
              <a:rPr kumimoji="1" lang="en-US" altLang="ja-JP"/>
              <a:t>10</a:t>
            </a:r>
            <a:r>
              <a:rPr kumimoji="1" lang="ja-JP" altLang="en-US"/>
              <a:t>進数と見なされる</a:t>
            </a:r>
            <a:endParaRPr kumimoji="1" lang="en-US" altLang="ja-JP"/>
          </a:p>
          <a:p>
            <a:r>
              <a:rPr kumimoji="1" lang="ja-JP" altLang="en-US"/>
              <a:t>ハードウェアならではの値</a:t>
            </a:r>
            <a:endParaRPr kumimoji="1" lang="en-US" altLang="ja-JP"/>
          </a:p>
          <a:p>
            <a:pPr lvl="1"/>
            <a:r>
              <a:rPr kumimoji="1" lang="en-US" altLang="ja-JP">
                <a:latin typeface="Consolas" panose="020B0609020204030204" pitchFamily="49" charset="0"/>
              </a:rPr>
              <a:t>x</a:t>
            </a:r>
            <a:r>
              <a:rPr kumimoji="1" lang="en-US" altLang="ja-JP"/>
              <a:t>: Don't care</a:t>
            </a:r>
          </a:p>
          <a:p>
            <a:pPr lvl="2"/>
            <a:r>
              <a:rPr kumimoji="1" lang="ja-JP" altLang="en-US"/>
              <a:t>値が</a:t>
            </a:r>
            <a:r>
              <a:rPr kumimoji="1" lang="en-US" altLang="ja-JP"/>
              <a:t>1</a:t>
            </a:r>
            <a:r>
              <a:rPr kumimoji="1" lang="ja-JP" altLang="en-US"/>
              <a:t>と</a:t>
            </a:r>
            <a:r>
              <a:rPr kumimoji="1" lang="en-US" altLang="ja-JP"/>
              <a:t>0</a:t>
            </a:r>
            <a:r>
              <a:rPr kumimoji="1" lang="ja-JP" altLang="en-US"/>
              <a:t>のどちらか分からない、どちらでもいい状態</a:t>
            </a:r>
            <a:endParaRPr kumimoji="1" lang="en-US" altLang="ja-JP"/>
          </a:p>
          <a:p>
            <a:pPr lvl="2"/>
            <a:r>
              <a:rPr kumimoji="1" lang="ja-JP" altLang="en-US"/>
              <a:t>実際にはどちらかに決まるが、回路が合成されるまでどちらになるか分からない</a:t>
            </a:r>
            <a:endParaRPr kumimoji="1" lang="en-US" altLang="ja-JP"/>
          </a:p>
          <a:p>
            <a:pPr lvl="1"/>
            <a:r>
              <a:rPr lang="en-US" altLang="ja-JP">
                <a:latin typeface="Consolas" panose="020B0609020204030204" pitchFamily="49" charset="0"/>
              </a:rPr>
              <a:t>z</a:t>
            </a:r>
            <a:r>
              <a:rPr lang="en-US" altLang="ja-JP"/>
              <a:t>: High impedance</a:t>
            </a:r>
          </a:p>
          <a:p>
            <a:pPr lvl="2"/>
            <a:r>
              <a:rPr lang="ja-JP" altLang="en-US"/>
              <a:t>値が</a:t>
            </a:r>
            <a:r>
              <a:rPr lang="en-US" altLang="ja-JP"/>
              <a:t>1</a:t>
            </a:r>
            <a:r>
              <a:rPr lang="ja-JP" altLang="en-US"/>
              <a:t>でも</a:t>
            </a:r>
            <a:r>
              <a:rPr lang="en-US" altLang="ja-JP"/>
              <a:t>0</a:t>
            </a:r>
            <a:r>
              <a:rPr lang="ja-JP" altLang="en-US"/>
              <a:t>でもない（</a:t>
            </a:r>
            <a:r>
              <a:rPr lang="en-US" altLang="ja-JP"/>
              <a:t>VDD</a:t>
            </a:r>
            <a:r>
              <a:rPr lang="ja-JP" altLang="en-US"/>
              <a:t>とも</a:t>
            </a:r>
            <a:r>
              <a:rPr lang="en-US" altLang="ja-JP"/>
              <a:t>GND</a:t>
            </a:r>
            <a:r>
              <a:rPr lang="ja-JP" altLang="en-US"/>
              <a:t>とも接続されていない）状態</a:t>
            </a:r>
            <a:endParaRPr lang="en-US" altLang="ja-JP"/>
          </a:p>
          <a:p>
            <a:pPr lvl="1"/>
            <a:r>
              <a:rPr kumimoji="1" lang="ja-JP" altLang="en-US"/>
              <a:t>どちらも演算に用いると基本的には結果が</a:t>
            </a:r>
            <a:r>
              <a:rPr kumimoji="1" lang="en-US" altLang="ja-JP"/>
              <a:t>x</a:t>
            </a:r>
            <a:r>
              <a:rPr kumimoji="1" lang="ja-JP" altLang="en-US"/>
              <a:t>になる</a:t>
            </a:r>
            <a:endParaRPr kumimoji="1" lang="en-US" altLang="ja-JP"/>
          </a:p>
          <a:p>
            <a:pPr lvl="2"/>
            <a:r>
              <a:rPr kumimoji="1" lang="ja-JP" altLang="en-US"/>
              <a:t>例外</a:t>
            </a:r>
            <a:r>
              <a:rPr kumimoji="1" lang="en-US" altLang="ja-JP"/>
              <a:t>: </a:t>
            </a:r>
            <a:r>
              <a:rPr kumimoji="1" lang="ja-JP" altLang="en-US"/>
              <a:t>論理積で相手が</a:t>
            </a:r>
            <a:r>
              <a:rPr kumimoji="1" lang="en-US" altLang="ja-JP"/>
              <a:t>0</a:t>
            </a:r>
            <a:r>
              <a:rPr kumimoji="1" lang="ja-JP" altLang="en-US"/>
              <a:t>の場合（</a:t>
            </a:r>
            <a:r>
              <a:rPr kumimoji="1" lang="en-US" altLang="ja-JP"/>
              <a:t>x</a:t>
            </a:r>
            <a:r>
              <a:rPr kumimoji="1" lang="ja-JP" altLang="en-US"/>
              <a:t>が何であっても</a:t>
            </a:r>
            <a:r>
              <a:rPr kumimoji="1" lang="en-US" altLang="ja-JP"/>
              <a:t>0</a:t>
            </a:r>
            <a:r>
              <a:rPr kumimoji="1" lang="ja-JP" altLang="en-US"/>
              <a:t>確定）</a:t>
            </a:r>
            <a:r>
              <a:rPr kumimoji="1" lang="en-US" altLang="ja-JP"/>
              <a:t>/ </a:t>
            </a:r>
            <a:r>
              <a:rPr kumimoji="1" lang="ja-JP" altLang="en-US"/>
              <a:t>論理和で相手が</a:t>
            </a:r>
            <a:r>
              <a:rPr kumimoji="1" lang="en-US" altLang="ja-JP"/>
              <a:t>1</a:t>
            </a:r>
            <a:r>
              <a:rPr kumimoji="1" lang="ja-JP" altLang="en-US"/>
              <a:t>の場合（</a:t>
            </a:r>
            <a:r>
              <a:rPr kumimoji="1" lang="en-US" altLang="ja-JP"/>
              <a:t>x</a:t>
            </a:r>
            <a:r>
              <a:rPr kumimoji="1" lang="ja-JP" altLang="en-US"/>
              <a:t>が何であっても</a:t>
            </a:r>
            <a:r>
              <a:rPr kumimoji="1" lang="en-US" altLang="ja-JP"/>
              <a:t>1</a:t>
            </a:r>
            <a:r>
              <a:rPr kumimoji="1" lang="ja-JP" altLang="en-US"/>
              <a:t>確定）</a:t>
            </a:r>
          </a:p>
        </p:txBody>
      </p:sp>
      <p:sp>
        <p:nvSpPr>
          <p:cNvPr id="4" name="日付プレースホルダー 3">
            <a:extLst>
              <a:ext uri="{FF2B5EF4-FFF2-40B4-BE49-F238E27FC236}">
                <a16:creationId xmlns:a16="http://schemas.microsoft.com/office/drawing/2014/main" id="{58D98121-F8DF-828D-4078-CB73C6A4D67C}"/>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9227B0EE-AD4B-463C-86F6-8FC1D5C86320}"/>
              </a:ext>
            </a:extLst>
          </p:cNvPr>
          <p:cNvSpPr>
            <a:spLocks noGrp="1"/>
          </p:cNvSpPr>
          <p:nvPr>
            <p:ph type="sldNum" sz="quarter" idx="12"/>
          </p:nvPr>
        </p:nvSpPr>
        <p:spPr/>
        <p:txBody>
          <a:bodyPr/>
          <a:lstStyle/>
          <a:p>
            <a:fld id="{4BB2CF20-BD5D-4D9E-9CE8-EDFC3B2BCF57}" type="slidenum">
              <a:rPr kumimoji="1" lang="ja-JP" altLang="en-US" smtClean="0"/>
              <a:t>27</a:t>
            </a:fld>
            <a:endParaRPr kumimoji="1" lang="ja-JP" altLang="en-US"/>
          </a:p>
        </p:txBody>
      </p:sp>
    </p:spTree>
    <p:extLst>
      <p:ext uri="{BB962C8B-B14F-4D97-AF65-F5344CB8AC3E}">
        <p14:creationId xmlns:p14="http://schemas.microsoft.com/office/powerpoint/2010/main" val="3434059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56047-7670-E872-40F4-7CC8B6DEDB12}"/>
              </a:ext>
            </a:extLst>
          </p:cNvPr>
          <p:cNvSpPr>
            <a:spLocks noGrp="1"/>
          </p:cNvSpPr>
          <p:nvPr>
            <p:ph type="title"/>
          </p:nvPr>
        </p:nvSpPr>
        <p:spPr/>
        <p:txBody>
          <a:bodyPr/>
          <a:lstStyle/>
          <a:p>
            <a:r>
              <a:rPr kumimoji="1" lang="en-US" altLang="ja-JP"/>
              <a:t>Verilog </a:t>
            </a:r>
            <a:r>
              <a:rPr kumimoji="1" lang="ja-JP" altLang="en-US"/>
              <a:t>入門 </a:t>
            </a:r>
            <a:r>
              <a:rPr lang="en-US" altLang="ja-JP"/>
              <a:t>3-1</a:t>
            </a:r>
            <a:r>
              <a:rPr kumimoji="1" lang="en-US" altLang="ja-JP"/>
              <a:t>: </a:t>
            </a:r>
            <a:r>
              <a:rPr kumimoji="1" lang="ja-JP" altLang="en-US"/>
              <a:t>演算子</a:t>
            </a:r>
            <a:r>
              <a:rPr kumimoji="1" lang="en-US" altLang="ja-JP"/>
              <a:t>1</a:t>
            </a:r>
            <a:endParaRPr kumimoji="1" lang="ja-JP" altLang="en-US"/>
          </a:p>
        </p:txBody>
      </p:sp>
      <p:sp>
        <p:nvSpPr>
          <p:cNvPr id="3" name="コンテンツ プレースホルダー 2">
            <a:extLst>
              <a:ext uri="{FF2B5EF4-FFF2-40B4-BE49-F238E27FC236}">
                <a16:creationId xmlns:a16="http://schemas.microsoft.com/office/drawing/2014/main" id="{7C7DAD6C-A69B-D259-DEE8-CA68716D4AD7}"/>
              </a:ext>
            </a:extLst>
          </p:cNvPr>
          <p:cNvSpPr>
            <a:spLocks noGrp="1"/>
          </p:cNvSpPr>
          <p:nvPr>
            <p:ph idx="1"/>
          </p:nvPr>
        </p:nvSpPr>
        <p:spPr/>
        <p:txBody>
          <a:bodyPr>
            <a:normAutofit/>
          </a:bodyPr>
          <a:lstStyle/>
          <a:p>
            <a:r>
              <a:rPr kumimoji="1" lang="ja-JP" altLang="en-US"/>
              <a:t>新知識</a:t>
            </a:r>
            <a:r>
              <a:rPr kumimoji="1" lang="en-US" altLang="ja-JP"/>
              <a:t>: </a:t>
            </a:r>
            <a:r>
              <a:rPr kumimoji="1" lang="ja-JP" altLang="en-US"/>
              <a:t>演算子</a:t>
            </a:r>
            <a:endParaRPr kumimoji="1" lang="en-US" altLang="ja-JP"/>
          </a:p>
          <a:p>
            <a:r>
              <a:rPr kumimoji="1" lang="en-US" altLang="ja-JP"/>
              <a:t>assign</a:t>
            </a:r>
            <a:r>
              <a:rPr kumimoji="1" lang="ja-JP" altLang="en-US"/>
              <a:t>文では「組み合わせ論理回路」を記述している</a:t>
            </a:r>
            <a:endParaRPr kumimoji="1" lang="en-US" altLang="ja-JP"/>
          </a:p>
          <a:p>
            <a:pPr lvl="1"/>
            <a:r>
              <a:rPr kumimoji="1" lang="ja-JP" altLang="en-US"/>
              <a:t>練習</a:t>
            </a:r>
            <a:r>
              <a:rPr kumimoji="1" lang="en-US" altLang="ja-JP"/>
              <a:t>1</a:t>
            </a:r>
            <a:r>
              <a:rPr kumimoji="1" lang="ja-JP" altLang="en-US"/>
              <a:t>は単純な</a:t>
            </a:r>
            <a:r>
              <a:rPr kumimoji="1" lang="en-US" altLang="ja-JP"/>
              <a:t>B=A</a:t>
            </a:r>
            <a:r>
              <a:rPr kumimoji="1" lang="ja-JP" altLang="en-US"/>
              <a:t>の形</a:t>
            </a:r>
            <a:endParaRPr kumimoji="1" lang="en-US" altLang="ja-JP"/>
          </a:p>
          <a:p>
            <a:pPr lvl="1"/>
            <a:r>
              <a:rPr kumimoji="1" lang="ja-JP" altLang="en-US"/>
              <a:t>演算子を使うことで複雑な演算結果を</a:t>
            </a:r>
            <a:r>
              <a:rPr kumimoji="1" lang="en-US" altLang="ja-JP"/>
              <a:t>assign</a:t>
            </a:r>
            <a:r>
              <a:rPr kumimoji="1" lang="ja-JP" altLang="en-US"/>
              <a:t>することもできる</a:t>
            </a:r>
            <a:endParaRPr kumimoji="1" lang="en-US" altLang="ja-JP"/>
          </a:p>
          <a:p>
            <a:r>
              <a:rPr kumimoji="1" lang="ja-JP" altLang="en-US"/>
              <a:t>単項演算子</a:t>
            </a:r>
            <a:r>
              <a:rPr kumimoji="1" lang="en-US" altLang="ja-JP"/>
              <a:t>: 1</a:t>
            </a:r>
            <a:r>
              <a:rPr kumimoji="1" lang="ja-JP" altLang="en-US"/>
              <a:t>つのオペランドに対して演算を行う（前置）</a:t>
            </a:r>
            <a:endParaRPr kumimoji="1" lang="en-US" altLang="ja-JP"/>
          </a:p>
          <a:p>
            <a:pPr lvl="1"/>
            <a:r>
              <a:rPr kumimoji="1" lang="en-US" altLang="ja-JP" b="1">
                <a:latin typeface="Consolas" panose="020B0609020204030204" pitchFamily="49" charset="0"/>
              </a:rPr>
              <a:t>~</a:t>
            </a:r>
            <a:r>
              <a:rPr kumimoji="1" lang="en-US" altLang="ja-JP"/>
              <a:t>: </a:t>
            </a:r>
            <a:r>
              <a:rPr kumimoji="1" lang="ja-JP" altLang="en-US"/>
              <a:t>論理否定（</a:t>
            </a:r>
            <a:r>
              <a:rPr kumimoji="1" lang="en-US" altLang="ja-JP"/>
              <a:t>NOT</a:t>
            </a:r>
            <a:r>
              <a:rPr kumimoji="1" lang="ja-JP" altLang="en-US"/>
              <a:t>） </a:t>
            </a:r>
            <a:endParaRPr kumimoji="1" lang="en-US" altLang="ja-JP"/>
          </a:p>
          <a:p>
            <a:pPr lvl="2"/>
            <a:r>
              <a:rPr kumimoji="1" lang="ja-JP" altLang="en-US"/>
              <a:t>例）</a:t>
            </a:r>
            <a:r>
              <a:rPr kumimoji="1" lang="en-US" altLang="ja-JP">
                <a:highlight>
                  <a:srgbClr val="FFFF00"/>
                </a:highlight>
                <a:latin typeface="Consolas" panose="020B0609020204030204" pitchFamily="49" charset="0"/>
              </a:rPr>
              <a:t>~</a:t>
            </a:r>
            <a:r>
              <a:rPr kumimoji="1" lang="en-US" altLang="ja-JP">
                <a:latin typeface="Consolas" panose="020B0609020204030204" pitchFamily="49" charset="0"/>
              </a:rPr>
              <a:t>4'b1010</a:t>
            </a:r>
            <a:r>
              <a:rPr kumimoji="1" lang="en-US" altLang="ja-JP"/>
              <a:t> (</a:t>
            </a:r>
            <a:r>
              <a:rPr kumimoji="1" lang="en-US" altLang="ja-JP">
                <a:latin typeface="Consolas" panose="020B0609020204030204" pitchFamily="49" charset="0"/>
              </a:rPr>
              <a:t>= 4'b0101</a:t>
            </a:r>
            <a:r>
              <a:rPr kumimoji="1" lang="en-US" altLang="ja-JP"/>
              <a:t>)</a:t>
            </a:r>
          </a:p>
          <a:p>
            <a:pPr lvl="1"/>
            <a:r>
              <a:rPr kumimoji="1" lang="en-US" altLang="ja-JP" b="1">
                <a:latin typeface="Consolas" panose="020B0609020204030204" pitchFamily="49" charset="0"/>
              </a:rPr>
              <a:t>!</a:t>
            </a:r>
            <a:r>
              <a:rPr kumimoji="1" lang="en-US" altLang="ja-JP"/>
              <a:t>: </a:t>
            </a:r>
            <a:r>
              <a:rPr kumimoji="1" lang="ja-JP" altLang="en-US"/>
              <a:t>条件否定</a:t>
            </a:r>
            <a:endParaRPr kumimoji="1" lang="en-US" altLang="ja-JP"/>
          </a:p>
          <a:p>
            <a:pPr lvl="2"/>
            <a:r>
              <a:rPr kumimoji="1" lang="en-US" altLang="ja-JP">
                <a:latin typeface="Consolas" panose="020B0609020204030204" pitchFamily="49" charset="0"/>
              </a:rPr>
              <a:t>0</a:t>
            </a:r>
            <a:r>
              <a:rPr kumimoji="1" lang="ja-JP" altLang="en-US"/>
              <a:t>（偽）に対しては</a:t>
            </a:r>
            <a:r>
              <a:rPr kumimoji="1" lang="en-US" altLang="ja-JP">
                <a:latin typeface="Consolas" panose="020B0609020204030204" pitchFamily="49" charset="0"/>
              </a:rPr>
              <a:t>1</a:t>
            </a:r>
            <a:r>
              <a:rPr kumimoji="1" lang="ja-JP" altLang="en-US"/>
              <a:t>（真）を返し、</a:t>
            </a:r>
            <a:r>
              <a:rPr kumimoji="1" lang="en-US" altLang="ja-JP">
                <a:latin typeface="Consolas" panose="020B0609020204030204" pitchFamily="49" charset="0"/>
              </a:rPr>
              <a:t>0</a:t>
            </a:r>
            <a:r>
              <a:rPr kumimoji="1" lang="ja-JP" altLang="en-US"/>
              <a:t>以外（真）に対しては</a:t>
            </a:r>
            <a:r>
              <a:rPr lang="en-US" altLang="ja-JP">
                <a:latin typeface="Consolas" panose="020B0609020204030204" pitchFamily="49" charset="0"/>
              </a:rPr>
              <a:t>0</a:t>
            </a:r>
            <a:r>
              <a:rPr kumimoji="1" lang="ja-JP" altLang="en-US"/>
              <a:t>（偽）を返す</a:t>
            </a:r>
            <a:endParaRPr kumimoji="1" lang="en-US" altLang="ja-JP"/>
          </a:p>
          <a:p>
            <a:pPr lvl="1"/>
            <a:r>
              <a:rPr lang="en-US" altLang="ja-JP" b="1">
                <a:latin typeface="Consolas" panose="020B0609020204030204" pitchFamily="49" charset="0"/>
              </a:rPr>
              <a:t>+</a:t>
            </a:r>
            <a:r>
              <a:rPr lang="en-US" altLang="ja-JP" b="1"/>
              <a:t>,</a:t>
            </a:r>
            <a:r>
              <a:rPr lang="en-US" altLang="ja-JP"/>
              <a:t> </a:t>
            </a:r>
            <a:r>
              <a:rPr lang="en-US" altLang="ja-JP" b="1">
                <a:latin typeface="Consolas" panose="020B0609020204030204" pitchFamily="49" charset="0"/>
              </a:rPr>
              <a:t>-</a:t>
            </a:r>
            <a:r>
              <a:rPr lang="en-US" altLang="ja-JP" b="1"/>
              <a:t>:</a:t>
            </a:r>
            <a:r>
              <a:rPr lang="en-US" altLang="ja-JP"/>
              <a:t> </a:t>
            </a:r>
            <a:r>
              <a:rPr lang="ja-JP" altLang="en-US"/>
              <a:t>正負</a:t>
            </a:r>
            <a:endParaRPr kumimoji="1" lang="en-US" altLang="ja-JP"/>
          </a:p>
        </p:txBody>
      </p:sp>
      <p:sp>
        <p:nvSpPr>
          <p:cNvPr id="4" name="日付プレースホルダー 3">
            <a:extLst>
              <a:ext uri="{FF2B5EF4-FFF2-40B4-BE49-F238E27FC236}">
                <a16:creationId xmlns:a16="http://schemas.microsoft.com/office/drawing/2014/main" id="{B8CEABB2-0C51-C902-F830-C9F06EEF421D}"/>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3E823050-A018-45E0-86D7-34502F4DB2FE}"/>
              </a:ext>
            </a:extLst>
          </p:cNvPr>
          <p:cNvSpPr>
            <a:spLocks noGrp="1"/>
          </p:cNvSpPr>
          <p:nvPr>
            <p:ph type="sldNum" sz="quarter" idx="12"/>
          </p:nvPr>
        </p:nvSpPr>
        <p:spPr/>
        <p:txBody>
          <a:bodyPr/>
          <a:lstStyle/>
          <a:p>
            <a:fld id="{4BB2CF20-BD5D-4D9E-9CE8-EDFC3B2BCF57}" type="slidenum">
              <a:rPr kumimoji="1" lang="ja-JP" altLang="en-US" smtClean="0"/>
              <a:t>28</a:t>
            </a:fld>
            <a:endParaRPr kumimoji="1" lang="ja-JP" altLang="en-US"/>
          </a:p>
        </p:txBody>
      </p:sp>
    </p:spTree>
    <p:extLst>
      <p:ext uri="{BB962C8B-B14F-4D97-AF65-F5344CB8AC3E}">
        <p14:creationId xmlns:p14="http://schemas.microsoft.com/office/powerpoint/2010/main" val="346993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CADDFD-4188-6520-0333-3EABA7362913}"/>
              </a:ext>
            </a:extLst>
          </p:cNvPr>
          <p:cNvSpPr>
            <a:spLocks noGrp="1"/>
          </p:cNvSpPr>
          <p:nvPr>
            <p:ph type="title"/>
          </p:nvPr>
        </p:nvSpPr>
        <p:spPr/>
        <p:txBody>
          <a:bodyPr>
            <a:normAutofit/>
          </a:bodyPr>
          <a:lstStyle/>
          <a:p>
            <a:r>
              <a:rPr kumimoji="1" lang="en-US" altLang="ja-JP"/>
              <a:t>Verilog </a:t>
            </a:r>
            <a:r>
              <a:rPr kumimoji="1" lang="ja-JP" altLang="en-US"/>
              <a:t>入門 </a:t>
            </a:r>
            <a:r>
              <a:rPr lang="en-US" altLang="ja-JP"/>
              <a:t>3-2</a:t>
            </a:r>
            <a:r>
              <a:rPr kumimoji="1" lang="en-US" altLang="ja-JP"/>
              <a:t>: </a:t>
            </a:r>
            <a:r>
              <a:rPr kumimoji="1" lang="ja-JP" altLang="en-US"/>
              <a:t>演算子</a:t>
            </a:r>
            <a:r>
              <a:rPr kumimoji="1" lang="en-US" altLang="ja-JP"/>
              <a:t>2</a:t>
            </a:r>
            <a:endParaRPr kumimoji="1" lang="ja-JP" altLang="en-US"/>
          </a:p>
        </p:txBody>
      </p:sp>
      <p:sp>
        <p:nvSpPr>
          <p:cNvPr id="3" name="コンテンツ プレースホルダー 2">
            <a:extLst>
              <a:ext uri="{FF2B5EF4-FFF2-40B4-BE49-F238E27FC236}">
                <a16:creationId xmlns:a16="http://schemas.microsoft.com/office/drawing/2014/main" id="{6635210E-27EA-84FB-4935-16999C0D6066}"/>
              </a:ext>
            </a:extLst>
          </p:cNvPr>
          <p:cNvSpPr>
            <a:spLocks noGrp="1"/>
          </p:cNvSpPr>
          <p:nvPr>
            <p:ph idx="1"/>
          </p:nvPr>
        </p:nvSpPr>
        <p:spPr/>
        <p:txBody>
          <a:bodyPr>
            <a:normAutofit fontScale="92500" lnSpcReduction="20000"/>
          </a:bodyPr>
          <a:lstStyle/>
          <a:p>
            <a:r>
              <a:rPr kumimoji="1" lang="ja-JP" altLang="en-US"/>
              <a:t>論理演算</a:t>
            </a:r>
            <a:endParaRPr kumimoji="1" lang="en-US" altLang="ja-JP"/>
          </a:p>
          <a:p>
            <a:pPr lvl="1"/>
            <a:r>
              <a:rPr lang="en-US" altLang="ja-JP" b="1">
                <a:latin typeface="Consolas" panose="020B0609020204030204" pitchFamily="49" charset="0"/>
              </a:rPr>
              <a:t>&amp;</a:t>
            </a:r>
            <a:r>
              <a:rPr lang="en-US" altLang="ja-JP"/>
              <a:t>: </a:t>
            </a:r>
            <a:r>
              <a:rPr lang="ja-JP" altLang="en-US"/>
              <a:t>論理積（</a:t>
            </a:r>
            <a:r>
              <a:rPr lang="en-US" altLang="ja-JP"/>
              <a:t>AND</a:t>
            </a:r>
            <a:r>
              <a:rPr lang="ja-JP" altLang="en-US"/>
              <a:t>） </a:t>
            </a:r>
            <a:endParaRPr lang="en-US" altLang="ja-JP"/>
          </a:p>
          <a:p>
            <a:pPr lvl="2"/>
            <a:r>
              <a:rPr lang="ja-JP" altLang="en-US"/>
              <a:t>例）</a:t>
            </a:r>
            <a:r>
              <a:rPr lang="en-US" altLang="ja-JP">
                <a:latin typeface="Consolas" panose="020B0609020204030204" pitchFamily="49" charset="0"/>
              </a:rPr>
              <a:t>4'b1010 </a:t>
            </a:r>
            <a:r>
              <a:rPr lang="en-US" altLang="ja-JP">
                <a:highlight>
                  <a:srgbClr val="FFFF00"/>
                </a:highlight>
                <a:latin typeface="Consolas" panose="020B0609020204030204" pitchFamily="49" charset="0"/>
              </a:rPr>
              <a:t>&amp;</a:t>
            </a:r>
            <a:r>
              <a:rPr lang="en-US" altLang="ja-JP">
                <a:latin typeface="Consolas" panose="020B0609020204030204" pitchFamily="49" charset="0"/>
              </a:rPr>
              <a:t> 4'b1100</a:t>
            </a:r>
            <a:r>
              <a:rPr lang="en-US" altLang="ja-JP"/>
              <a:t> (</a:t>
            </a:r>
            <a:r>
              <a:rPr lang="en-US" altLang="ja-JP">
                <a:latin typeface="Consolas" panose="020B0609020204030204" pitchFamily="49" charset="0"/>
              </a:rPr>
              <a:t>= 4'b1000</a:t>
            </a:r>
            <a:r>
              <a:rPr lang="en-US" altLang="ja-JP"/>
              <a:t>)</a:t>
            </a:r>
          </a:p>
          <a:p>
            <a:pPr lvl="1"/>
            <a:r>
              <a:rPr lang="en-US" altLang="ja-JP" b="1">
                <a:latin typeface="Consolas" panose="020B0609020204030204" pitchFamily="49" charset="0"/>
              </a:rPr>
              <a:t>|</a:t>
            </a:r>
            <a:r>
              <a:rPr lang="en-US" altLang="ja-JP"/>
              <a:t>: </a:t>
            </a:r>
            <a:r>
              <a:rPr lang="ja-JP" altLang="en-US"/>
              <a:t>論理和（</a:t>
            </a:r>
            <a:r>
              <a:rPr lang="en-US" altLang="ja-JP"/>
              <a:t>OR</a:t>
            </a:r>
            <a:r>
              <a:rPr lang="ja-JP" altLang="en-US"/>
              <a:t>） </a:t>
            </a:r>
            <a:endParaRPr lang="en-US" altLang="ja-JP"/>
          </a:p>
          <a:p>
            <a:pPr lvl="2"/>
            <a:r>
              <a:rPr lang="ja-JP" altLang="en-US"/>
              <a:t>例）</a:t>
            </a:r>
            <a:r>
              <a:rPr lang="en-US" altLang="ja-JP">
                <a:latin typeface="Consolas" panose="020B0609020204030204" pitchFamily="49" charset="0"/>
              </a:rPr>
              <a:t>4'b1010 </a:t>
            </a:r>
            <a:r>
              <a:rPr lang="en-US" altLang="ja-JP">
                <a:highlight>
                  <a:srgbClr val="FFFF00"/>
                </a:highlight>
                <a:latin typeface="Consolas" panose="020B0609020204030204" pitchFamily="49" charset="0"/>
              </a:rPr>
              <a:t>|</a:t>
            </a:r>
            <a:r>
              <a:rPr lang="en-US" altLang="ja-JP">
                <a:latin typeface="Consolas" panose="020B0609020204030204" pitchFamily="49" charset="0"/>
              </a:rPr>
              <a:t> 4'b1100</a:t>
            </a:r>
            <a:r>
              <a:rPr lang="en-US" altLang="ja-JP"/>
              <a:t> (</a:t>
            </a:r>
            <a:r>
              <a:rPr lang="en-US" altLang="ja-JP">
                <a:latin typeface="Consolas" panose="020B0609020204030204" pitchFamily="49" charset="0"/>
              </a:rPr>
              <a:t>= 4'b1110</a:t>
            </a:r>
            <a:r>
              <a:rPr lang="en-US" altLang="ja-JP"/>
              <a:t>)</a:t>
            </a:r>
          </a:p>
          <a:p>
            <a:pPr lvl="1"/>
            <a:r>
              <a:rPr lang="en-US" altLang="ja-JP" b="1">
                <a:latin typeface="Consolas" panose="020B0609020204030204" pitchFamily="49" charset="0"/>
              </a:rPr>
              <a:t>^</a:t>
            </a:r>
            <a:r>
              <a:rPr lang="en-US" altLang="ja-JP">
                <a:latin typeface="+mn-ea"/>
                <a:ea typeface="+mn-ea"/>
              </a:rPr>
              <a:t>:</a:t>
            </a:r>
            <a:r>
              <a:rPr lang="en-US" altLang="ja-JP"/>
              <a:t> </a:t>
            </a:r>
            <a:r>
              <a:rPr kumimoji="1" lang="ja-JP" altLang="en-US"/>
              <a:t>排他的論理和（</a:t>
            </a:r>
            <a:r>
              <a:rPr kumimoji="1" lang="en-US" altLang="ja-JP"/>
              <a:t>XOR</a:t>
            </a:r>
            <a:r>
              <a:rPr kumimoji="1" lang="ja-JP" altLang="en-US"/>
              <a:t>） </a:t>
            </a:r>
            <a:endParaRPr kumimoji="1" lang="en-US" altLang="ja-JP"/>
          </a:p>
          <a:p>
            <a:pPr lvl="2"/>
            <a:r>
              <a:rPr kumimoji="1" lang="ja-JP" altLang="en-US"/>
              <a:t>例）</a:t>
            </a:r>
            <a:r>
              <a:rPr lang="en-US" altLang="ja-JP">
                <a:latin typeface="Consolas" panose="020B0609020204030204" pitchFamily="49" charset="0"/>
              </a:rPr>
              <a:t>4'b</a:t>
            </a:r>
            <a:r>
              <a:rPr kumimoji="1" lang="en-US" altLang="ja-JP">
                <a:latin typeface="Consolas" panose="020B0609020204030204" pitchFamily="49" charset="0"/>
              </a:rPr>
              <a:t>1010 </a:t>
            </a:r>
            <a:r>
              <a:rPr kumimoji="1" lang="en-US" altLang="ja-JP">
                <a:highlight>
                  <a:srgbClr val="FFFF00"/>
                </a:highlight>
                <a:latin typeface="Consolas" panose="020B0609020204030204" pitchFamily="49" charset="0"/>
              </a:rPr>
              <a:t>^</a:t>
            </a:r>
            <a:r>
              <a:rPr kumimoji="1" lang="en-US" altLang="ja-JP">
                <a:latin typeface="Consolas" panose="020B0609020204030204" pitchFamily="49" charset="0"/>
              </a:rPr>
              <a:t> </a:t>
            </a:r>
            <a:r>
              <a:rPr lang="en-US" altLang="ja-JP">
                <a:latin typeface="Consolas" panose="020B0609020204030204" pitchFamily="49" charset="0"/>
              </a:rPr>
              <a:t>4'b</a:t>
            </a:r>
            <a:r>
              <a:rPr kumimoji="1" lang="en-US" altLang="ja-JP">
                <a:latin typeface="Consolas" panose="020B0609020204030204" pitchFamily="49" charset="0"/>
              </a:rPr>
              <a:t>1100</a:t>
            </a:r>
            <a:r>
              <a:rPr kumimoji="1" lang="en-US" altLang="ja-JP"/>
              <a:t> (</a:t>
            </a:r>
            <a:r>
              <a:rPr kumimoji="1" lang="en-US" altLang="ja-JP">
                <a:latin typeface="Consolas" panose="020B0609020204030204" pitchFamily="49" charset="0"/>
              </a:rPr>
              <a:t>= </a:t>
            </a:r>
            <a:r>
              <a:rPr lang="en-US" altLang="ja-JP">
                <a:latin typeface="Consolas" panose="020B0609020204030204" pitchFamily="49" charset="0"/>
              </a:rPr>
              <a:t>4'b</a:t>
            </a:r>
            <a:r>
              <a:rPr kumimoji="1" lang="en-US" altLang="ja-JP">
                <a:latin typeface="Consolas" panose="020B0609020204030204" pitchFamily="49" charset="0"/>
              </a:rPr>
              <a:t>0110</a:t>
            </a:r>
            <a:r>
              <a:rPr kumimoji="1" lang="en-US" altLang="ja-JP"/>
              <a:t>)</a:t>
            </a:r>
          </a:p>
          <a:p>
            <a:r>
              <a:rPr kumimoji="1" lang="ja-JP" altLang="en-US"/>
              <a:t>シフト</a:t>
            </a:r>
            <a:endParaRPr kumimoji="1" lang="en-US" altLang="ja-JP"/>
          </a:p>
          <a:p>
            <a:pPr lvl="1"/>
            <a:r>
              <a:rPr lang="en-US" altLang="ja-JP" b="1">
                <a:latin typeface="Consolas" panose="020B0609020204030204" pitchFamily="49" charset="0"/>
              </a:rPr>
              <a:t>&lt;&lt;</a:t>
            </a:r>
            <a:r>
              <a:rPr lang="en-US" altLang="ja-JP"/>
              <a:t>: </a:t>
            </a:r>
            <a:r>
              <a:rPr lang="ja-JP" altLang="en-US"/>
              <a:t>論理左シフト （空いたビットは</a:t>
            </a:r>
            <a:r>
              <a:rPr lang="en-US" altLang="ja-JP"/>
              <a:t>0</a:t>
            </a:r>
            <a:r>
              <a:rPr lang="ja-JP" altLang="en-US"/>
              <a:t>で埋める）</a:t>
            </a:r>
            <a:endParaRPr lang="en-US" altLang="ja-JP"/>
          </a:p>
          <a:p>
            <a:pPr lvl="2"/>
            <a:r>
              <a:rPr lang="ja-JP" altLang="en-US"/>
              <a:t>例）</a:t>
            </a:r>
            <a:r>
              <a:rPr lang="en-US" altLang="ja-JP">
                <a:latin typeface="Consolas" panose="020B0609020204030204" pitchFamily="49" charset="0"/>
              </a:rPr>
              <a:t>8'b1100_1100 </a:t>
            </a:r>
            <a:r>
              <a:rPr lang="en-US" altLang="ja-JP">
                <a:highlight>
                  <a:srgbClr val="FFFF00"/>
                </a:highlight>
                <a:latin typeface="Consolas" panose="020B0609020204030204" pitchFamily="49" charset="0"/>
              </a:rPr>
              <a:t>&lt;&lt;</a:t>
            </a:r>
            <a:r>
              <a:rPr lang="en-US" altLang="ja-JP">
                <a:latin typeface="Consolas" panose="020B0609020204030204" pitchFamily="49" charset="0"/>
              </a:rPr>
              <a:t> 2</a:t>
            </a:r>
            <a:r>
              <a:rPr lang="en-US" altLang="ja-JP"/>
              <a:t> (</a:t>
            </a:r>
            <a:r>
              <a:rPr lang="en-US" altLang="ja-JP">
                <a:latin typeface="Consolas" panose="020B0609020204030204" pitchFamily="49" charset="0"/>
              </a:rPr>
              <a:t>= 8'b0011_0000</a:t>
            </a:r>
            <a:r>
              <a:rPr lang="en-US" altLang="ja-JP"/>
              <a:t>)</a:t>
            </a:r>
          </a:p>
          <a:p>
            <a:pPr lvl="1"/>
            <a:r>
              <a:rPr kumimoji="1" lang="en-US" altLang="ja-JP" b="1">
                <a:latin typeface="Consolas" panose="020B0609020204030204" pitchFamily="49" charset="0"/>
              </a:rPr>
              <a:t>&gt;&gt;</a:t>
            </a:r>
            <a:r>
              <a:rPr kumimoji="1" lang="en-US" altLang="ja-JP"/>
              <a:t>: </a:t>
            </a:r>
            <a:r>
              <a:rPr kumimoji="1" lang="ja-JP" altLang="en-US"/>
              <a:t>論理右シフト （空いたビットは</a:t>
            </a:r>
            <a:r>
              <a:rPr kumimoji="1" lang="en-US" altLang="ja-JP"/>
              <a:t>0</a:t>
            </a:r>
            <a:r>
              <a:rPr kumimoji="1" lang="ja-JP" altLang="en-US"/>
              <a:t>で埋める）</a:t>
            </a:r>
            <a:endParaRPr kumimoji="1" lang="en-US" altLang="ja-JP"/>
          </a:p>
          <a:p>
            <a:pPr lvl="2"/>
            <a:r>
              <a:rPr kumimoji="1" lang="ja-JP" altLang="en-US"/>
              <a:t>例）</a:t>
            </a:r>
            <a:r>
              <a:rPr lang="en-US" altLang="ja-JP">
                <a:latin typeface="Consolas" panose="020B0609020204030204" pitchFamily="49" charset="0"/>
              </a:rPr>
              <a:t>8'b1100_1100 </a:t>
            </a:r>
            <a:r>
              <a:rPr lang="en-US" altLang="ja-JP">
                <a:highlight>
                  <a:srgbClr val="FFFF00"/>
                </a:highlight>
                <a:latin typeface="Consolas" panose="020B0609020204030204" pitchFamily="49" charset="0"/>
              </a:rPr>
              <a:t>&gt;&gt;</a:t>
            </a:r>
            <a:r>
              <a:rPr lang="en-US" altLang="ja-JP">
                <a:latin typeface="Consolas" panose="020B0609020204030204" pitchFamily="49" charset="0"/>
              </a:rPr>
              <a:t> 2</a:t>
            </a:r>
            <a:r>
              <a:rPr lang="en-US" altLang="ja-JP"/>
              <a:t> (</a:t>
            </a:r>
            <a:r>
              <a:rPr lang="en-US" altLang="ja-JP">
                <a:latin typeface="Consolas" panose="020B0609020204030204" pitchFamily="49" charset="0"/>
              </a:rPr>
              <a:t>= 8'b0011_0011</a:t>
            </a:r>
            <a:r>
              <a:rPr lang="en-US" altLang="ja-JP"/>
              <a:t>)</a:t>
            </a:r>
          </a:p>
          <a:p>
            <a:pPr lvl="1"/>
            <a:r>
              <a:rPr lang="en-US" altLang="ja-JP" b="1">
                <a:latin typeface="Consolas" panose="020B0609020204030204" pitchFamily="49" charset="0"/>
              </a:rPr>
              <a:t>&gt;&gt;&gt;</a:t>
            </a:r>
            <a:r>
              <a:rPr lang="en-US" altLang="ja-JP"/>
              <a:t>: </a:t>
            </a:r>
            <a:r>
              <a:rPr lang="ja-JP" altLang="en-US"/>
              <a:t>算術右シフト（符号付き数の場合空いたビットを符号ビットで埋める）</a:t>
            </a:r>
            <a:endParaRPr lang="en-US" altLang="ja-JP"/>
          </a:p>
          <a:p>
            <a:pPr lvl="2"/>
            <a:r>
              <a:rPr lang="ja-JP" altLang="en-US"/>
              <a:t>例） </a:t>
            </a:r>
            <a:r>
              <a:rPr lang="en-US" altLang="ja-JP">
                <a:latin typeface="Consolas" panose="020B0609020204030204" pitchFamily="49" charset="0"/>
              </a:rPr>
              <a:t>$signed(8'b1100_1100) &gt;&gt; $signed(2)</a:t>
            </a:r>
            <a:r>
              <a:rPr lang="en-US" altLang="ja-JP"/>
              <a:t> (</a:t>
            </a:r>
            <a:r>
              <a:rPr lang="en-US" altLang="ja-JP">
                <a:latin typeface="Consolas" panose="020B0609020204030204" pitchFamily="49" charset="0"/>
              </a:rPr>
              <a:t>= 8'b1111_0011</a:t>
            </a:r>
            <a:r>
              <a:rPr lang="en-US" altLang="ja-JP"/>
              <a:t>)</a:t>
            </a:r>
          </a:p>
          <a:p>
            <a:r>
              <a:rPr kumimoji="1" lang="ja-JP" altLang="en-US"/>
              <a:t>リダクション演算</a:t>
            </a:r>
            <a:r>
              <a:rPr kumimoji="1" lang="en-US" altLang="ja-JP"/>
              <a:t>: </a:t>
            </a:r>
            <a:r>
              <a:rPr kumimoji="1" lang="ja-JP" altLang="en-US"/>
              <a:t>論理演算を行い</a:t>
            </a:r>
            <a:r>
              <a:rPr kumimoji="1" lang="en-US" altLang="ja-JP"/>
              <a:t>1</a:t>
            </a:r>
            <a:r>
              <a:rPr kumimoji="1" lang="ja-JP" altLang="en-US"/>
              <a:t>ビットにする（前置）</a:t>
            </a:r>
            <a:endParaRPr kumimoji="1" lang="en-US" altLang="ja-JP"/>
          </a:p>
          <a:p>
            <a:pPr lvl="1"/>
            <a:r>
              <a:rPr kumimoji="1" lang="ja-JP" altLang="en-US"/>
              <a:t>例）</a:t>
            </a:r>
            <a:r>
              <a:rPr kumimoji="1" lang="en-US" altLang="ja-JP">
                <a:highlight>
                  <a:srgbClr val="FFFF00"/>
                </a:highlight>
                <a:latin typeface="Consolas" panose="020B0609020204030204" pitchFamily="49" charset="0"/>
              </a:rPr>
              <a:t>|</a:t>
            </a:r>
            <a:r>
              <a:rPr kumimoji="1" lang="en-US" altLang="ja-JP">
                <a:latin typeface="Consolas" panose="020B0609020204030204" pitchFamily="49" charset="0"/>
              </a:rPr>
              <a:t>4'b1100</a:t>
            </a:r>
            <a:r>
              <a:rPr kumimoji="1" lang="en-US" altLang="ja-JP"/>
              <a:t> (</a:t>
            </a:r>
            <a:r>
              <a:rPr kumimoji="1" lang="en-US" altLang="ja-JP">
                <a:latin typeface="Consolas" panose="020B0609020204030204" pitchFamily="49" charset="0"/>
              </a:rPr>
              <a:t>= 1 | 1 | 0 | 0 = 1</a:t>
            </a:r>
            <a:r>
              <a:rPr kumimoji="1" lang="en-US" altLang="ja-JP"/>
              <a:t>)</a:t>
            </a:r>
          </a:p>
          <a:p>
            <a:pPr lvl="1"/>
            <a:r>
              <a:rPr kumimoji="1" lang="ja-JP" altLang="en-US"/>
              <a:t>例）</a:t>
            </a:r>
            <a:r>
              <a:rPr kumimoji="1" lang="en-US" altLang="ja-JP">
                <a:highlight>
                  <a:srgbClr val="FFFF00"/>
                </a:highlight>
                <a:latin typeface="Consolas" panose="020B0609020204030204" pitchFamily="49" charset="0"/>
              </a:rPr>
              <a:t>&amp;</a:t>
            </a:r>
            <a:r>
              <a:rPr kumimoji="1" lang="en-US" altLang="ja-JP">
                <a:latin typeface="Consolas" panose="020B0609020204030204" pitchFamily="49" charset="0"/>
              </a:rPr>
              <a:t>4'b1100</a:t>
            </a:r>
            <a:r>
              <a:rPr kumimoji="1" lang="en-US" altLang="ja-JP"/>
              <a:t> (</a:t>
            </a:r>
            <a:r>
              <a:rPr kumimoji="1" lang="en-US" altLang="ja-JP">
                <a:latin typeface="Consolas" panose="020B0609020204030204" pitchFamily="49" charset="0"/>
              </a:rPr>
              <a:t>= 1 &amp; 1 &amp; 0 &amp; 0 = 0</a:t>
            </a:r>
            <a:r>
              <a:rPr kumimoji="1" lang="en-US" altLang="ja-JP"/>
              <a:t>)</a:t>
            </a:r>
            <a:endParaRPr lang="en-US" altLang="ja-JP"/>
          </a:p>
          <a:p>
            <a:endParaRPr lang="en-US" altLang="ja-JP"/>
          </a:p>
        </p:txBody>
      </p:sp>
      <p:sp>
        <p:nvSpPr>
          <p:cNvPr id="4" name="日付プレースホルダー 3">
            <a:extLst>
              <a:ext uri="{FF2B5EF4-FFF2-40B4-BE49-F238E27FC236}">
                <a16:creationId xmlns:a16="http://schemas.microsoft.com/office/drawing/2014/main" id="{76DAE94A-9680-46DE-12BD-5CDC64E43F48}"/>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A19A84DC-DEDE-12FB-45EA-F89DE2983E78}"/>
              </a:ext>
            </a:extLst>
          </p:cNvPr>
          <p:cNvSpPr>
            <a:spLocks noGrp="1"/>
          </p:cNvSpPr>
          <p:nvPr>
            <p:ph type="sldNum" sz="quarter" idx="12"/>
          </p:nvPr>
        </p:nvSpPr>
        <p:spPr/>
        <p:txBody>
          <a:bodyPr/>
          <a:lstStyle/>
          <a:p>
            <a:fld id="{4BB2CF20-BD5D-4D9E-9CE8-EDFC3B2BCF57}" type="slidenum">
              <a:rPr kumimoji="1" lang="ja-JP" altLang="en-US" smtClean="0"/>
              <a:t>29</a:t>
            </a:fld>
            <a:endParaRPr kumimoji="1" lang="ja-JP" altLang="en-US"/>
          </a:p>
        </p:txBody>
      </p:sp>
    </p:spTree>
    <p:extLst>
      <p:ext uri="{BB962C8B-B14F-4D97-AF65-F5344CB8AC3E}">
        <p14:creationId xmlns:p14="http://schemas.microsoft.com/office/powerpoint/2010/main" val="246156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6DEB29-CB00-AA38-EE9A-212E83229770}"/>
              </a:ext>
            </a:extLst>
          </p:cNvPr>
          <p:cNvSpPr>
            <a:spLocks noGrp="1"/>
          </p:cNvSpPr>
          <p:nvPr>
            <p:ph type="title"/>
          </p:nvPr>
        </p:nvSpPr>
        <p:spPr/>
        <p:txBody>
          <a:bodyPr/>
          <a:lstStyle/>
          <a:p>
            <a:r>
              <a:rPr kumimoji="1" lang="ja-JP" altLang="en-US"/>
              <a:t>演習の概要</a:t>
            </a:r>
          </a:p>
        </p:txBody>
      </p:sp>
      <p:sp>
        <p:nvSpPr>
          <p:cNvPr id="3" name="コンテンツ プレースホルダー 2">
            <a:extLst>
              <a:ext uri="{FF2B5EF4-FFF2-40B4-BE49-F238E27FC236}">
                <a16:creationId xmlns:a16="http://schemas.microsoft.com/office/drawing/2014/main" id="{35C38E77-E228-3958-6074-0C0C99D9820B}"/>
              </a:ext>
            </a:extLst>
          </p:cNvPr>
          <p:cNvSpPr>
            <a:spLocks noGrp="1"/>
          </p:cNvSpPr>
          <p:nvPr>
            <p:ph idx="1"/>
          </p:nvPr>
        </p:nvSpPr>
        <p:spPr/>
        <p:txBody>
          <a:bodyPr/>
          <a:lstStyle/>
          <a:p>
            <a:pPr marL="0" indent="0">
              <a:buNone/>
            </a:pPr>
            <a:r>
              <a:rPr kumimoji="1" lang="ja-JP" altLang="en-US"/>
              <a:t>目標</a:t>
            </a:r>
            <a:endParaRPr kumimoji="1" lang="en-US" altLang="ja-JP"/>
          </a:p>
          <a:p>
            <a:r>
              <a:rPr kumimoji="1" lang="en-US" altLang="ja-JP"/>
              <a:t>RISC-V 5</a:t>
            </a:r>
            <a:r>
              <a:rPr kumimoji="1" lang="ja-JP" altLang="en-US"/>
              <a:t>段パイプラインプロセッサの設計</a:t>
            </a:r>
            <a:endParaRPr kumimoji="1" lang="en-US" altLang="ja-JP"/>
          </a:p>
          <a:p>
            <a:pPr marL="0" indent="0">
              <a:buNone/>
            </a:pPr>
            <a:r>
              <a:rPr kumimoji="1" lang="ja-JP" altLang="en-US"/>
              <a:t>目的</a:t>
            </a:r>
            <a:endParaRPr kumimoji="1" lang="en-US" altLang="ja-JP"/>
          </a:p>
          <a:p>
            <a:r>
              <a:rPr kumimoji="1" lang="ja-JP" altLang="en-US"/>
              <a:t>プロセッサの仕組みを理解する</a:t>
            </a:r>
            <a:endParaRPr kumimoji="1" lang="en-US" altLang="ja-JP"/>
          </a:p>
          <a:p>
            <a:r>
              <a:rPr kumimoji="1" lang="ja-JP" altLang="en-US"/>
              <a:t>コンピュータアーキテクチャ研究の進め方を知る</a:t>
            </a:r>
            <a:endParaRPr kumimoji="1" lang="en-US" altLang="ja-JP"/>
          </a:p>
          <a:p>
            <a:r>
              <a:rPr kumimoji="1" lang="ja-JP" altLang="en-US"/>
              <a:t>研究発表のやり方を知る</a:t>
            </a:r>
            <a:endParaRPr kumimoji="1" lang="en-US" altLang="ja-JP"/>
          </a:p>
          <a:p>
            <a:pPr lvl="1"/>
            <a:r>
              <a:rPr kumimoji="1" lang="ja-JP" altLang="en-US"/>
              <a:t>発表スライドの作り方</a:t>
            </a:r>
            <a:endParaRPr kumimoji="1" lang="en-US" altLang="ja-JP"/>
          </a:p>
          <a:p>
            <a:pPr lvl="1"/>
            <a:r>
              <a:rPr kumimoji="1" lang="en-US" altLang="ja-JP"/>
              <a:t>LaTeX</a:t>
            </a:r>
            <a:r>
              <a:rPr kumimoji="1" lang="ja-JP" altLang="en-US"/>
              <a:t>を用いた文書の作り方</a:t>
            </a:r>
          </a:p>
        </p:txBody>
      </p:sp>
      <p:sp>
        <p:nvSpPr>
          <p:cNvPr id="6" name="日付プレースホルダー 5">
            <a:extLst>
              <a:ext uri="{FF2B5EF4-FFF2-40B4-BE49-F238E27FC236}">
                <a16:creationId xmlns:a16="http://schemas.microsoft.com/office/drawing/2014/main" id="{F04D4AB7-F326-8207-A1C6-6EB1EABF06C4}"/>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704EBAD0-E9E7-E8F2-0552-0B221651D5AC}"/>
              </a:ext>
            </a:extLst>
          </p:cNvPr>
          <p:cNvSpPr>
            <a:spLocks noGrp="1"/>
          </p:cNvSpPr>
          <p:nvPr>
            <p:ph type="sldNum" sz="quarter" idx="12"/>
          </p:nvPr>
        </p:nvSpPr>
        <p:spPr/>
        <p:txBody>
          <a:bodyPr/>
          <a:lstStyle/>
          <a:p>
            <a:fld id="{4BB2CF20-BD5D-4D9E-9CE8-EDFC3B2BCF57}" type="slidenum">
              <a:rPr kumimoji="1" lang="ja-JP" altLang="en-US" smtClean="0"/>
              <a:t>3</a:t>
            </a:fld>
            <a:endParaRPr kumimoji="1" lang="ja-JP" altLang="en-US"/>
          </a:p>
        </p:txBody>
      </p:sp>
    </p:spTree>
    <p:extLst>
      <p:ext uri="{BB962C8B-B14F-4D97-AF65-F5344CB8AC3E}">
        <p14:creationId xmlns:p14="http://schemas.microsoft.com/office/powerpoint/2010/main" val="58948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06AB0-6C14-97B5-2D9A-00D00725B45C}"/>
              </a:ext>
            </a:extLst>
          </p:cNvPr>
          <p:cNvSpPr>
            <a:spLocks noGrp="1"/>
          </p:cNvSpPr>
          <p:nvPr>
            <p:ph type="title"/>
          </p:nvPr>
        </p:nvSpPr>
        <p:spPr/>
        <p:txBody>
          <a:bodyPr>
            <a:normAutofit/>
          </a:bodyPr>
          <a:lstStyle/>
          <a:p>
            <a:r>
              <a:rPr kumimoji="1" lang="en-US" altLang="ja-JP"/>
              <a:t>Verilog </a:t>
            </a:r>
            <a:r>
              <a:rPr kumimoji="1" lang="ja-JP" altLang="en-US"/>
              <a:t>入門 </a:t>
            </a:r>
            <a:r>
              <a:rPr lang="en-US" altLang="ja-JP"/>
              <a:t>3-3:</a:t>
            </a:r>
            <a:r>
              <a:rPr lang="ja-JP" altLang="en-US"/>
              <a:t> 演算子</a:t>
            </a:r>
            <a:r>
              <a:rPr lang="en-US" altLang="ja-JP"/>
              <a:t>3</a:t>
            </a:r>
            <a:endParaRPr kumimoji="1" lang="ja-JP" altLang="en-US"/>
          </a:p>
        </p:txBody>
      </p:sp>
      <p:sp>
        <p:nvSpPr>
          <p:cNvPr id="3" name="コンテンツ プレースホルダー 2">
            <a:extLst>
              <a:ext uri="{FF2B5EF4-FFF2-40B4-BE49-F238E27FC236}">
                <a16:creationId xmlns:a16="http://schemas.microsoft.com/office/drawing/2014/main" id="{0BCBDCA5-B0EC-664C-FE3B-9D271F53BBC6}"/>
              </a:ext>
            </a:extLst>
          </p:cNvPr>
          <p:cNvSpPr>
            <a:spLocks noGrp="1"/>
          </p:cNvSpPr>
          <p:nvPr>
            <p:ph idx="1"/>
          </p:nvPr>
        </p:nvSpPr>
        <p:spPr/>
        <p:txBody>
          <a:bodyPr>
            <a:normAutofit fontScale="70000" lnSpcReduction="20000"/>
          </a:bodyPr>
          <a:lstStyle/>
          <a:p>
            <a:r>
              <a:rPr kumimoji="1" lang="ja-JP" altLang="en-US"/>
              <a:t>比較演算</a:t>
            </a:r>
            <a:endParaRPr kumimoji="1" lang="en-US" altLang="ja-JP"/>
          </a:p>
          <a:p>
            <a:pPr lvl="1"/>
            <a:r>
              <a:rPr kumimoji="1" lang="en-US" altLang="ja-JP" b="1">
                <a:latin typeface="Consolas" panose="020B0609020204030204" pitchFamily="49" charset="0"/>
              </a:rPr>
              <a:t>&lt;</a:t>
            </a:r>
            <a:r>
              <a:rPr kumimoji="1" lang="en-US" altLang="ja-JP"/>
              <a:t>, </a:t>
            </a:r>
            <a:r>
              <a:rPr kumimoji="1" lang="en-US" altLang="ja-JP" b="1">
                <a:latin typeface="Consolas" panose="020B0609020204030204" pitchFamily="49" charset="0"/>
              </a:rPr>
              <a:t>&lt;=</a:t>
            </a:r>
            <a:r>
              <a:rPr kumimoji="1" lang="en-US" altLang="ja-JP"/>
              <a:t>, </a:t>
            </a:r>
            <a:r>
              <a:rPr kumimoji="1" lang="en-US" altLang="ja-JP" b="1">
                <a:latin typeface="Consolas" panose="020B0609020204030204" pitchFamily="49" charset="0"/>
              </a:rPr>
              <a:t>=&gt;</a:t>
            </a:r>
            <a:r>
              <a:rPr kumimoji="1" lang="en-US" altLang="ja-JP"/>
              <a:t>, </a:t>
            </a:r>
            <a:r>
              <a:rPr kumimoji="1" lang="en-US" altLang="ja-JP" b="1">
                <a:latin typeface="Consolas" panose="020B0609020204030204" pitchFamily="49" charset="0"/>
              </a:rPr>
              <a:t>&gt;</a:t>
            </a:r>
            <a:r>
              <a:rPr kumimoji="1" lang="en-US" altLang="ja-JP"/>
              <a:t>: </a:t>
            </a:r>
            <a:r>
              <a:rPr kumimoji="1" lang="ja-JP" altLang="en-US"/>
              <a:t>大小比較 </a:t>
            </a:r>
            <a:endParaRPr kumimoji="1" lang="en-US" altLang="ja-JP"/>
          </a:p>
          <a:p>
            <a:pPr lvl="2"/>
            <a:r>
              <a:rPr kumimoji="1" lang="ja-JP" altLang="en-US"/>
              <a:t>例）</a:t>
            </a:r>
            <a:r>
              <a:rPr kumimoji="1" lang="en-US" altLang="ja-JP">
                <a:latin typeface="Consolas" panose="020B0609020204030204" pitchFamily="49" charset="0"/>
              </a:rPr>
              <a:t>100 </a:t>
            </a:r>
            <a:r>
              <a:rPr kumimoji="1" lang="en-US" altLang="ja-JP">
                <a:highlight>
                  <a:srgbClr val="FFFF00"/>
                </a:highlight>
                <a:latin typeface="Consolas" panose="020B0609020204030204" pitchFamily="49" charset="0"/>
              </a:rPr>
              <a:t>&lt;</a:t>
            </a:r>
            <a:r>
              <a:rPr kumimoji="1" lang="en-US" altLang="ja-JP">
                <a:latin typeface="Consolas" panose="020B0609020204030204" pitchFamily="49" charset="0"/>
              </a:rPr>
              <a:t> 10</a:t>
            </a:r>
            <a:r>
              <a:rPr kumimoji="1" lang="en-US" altLang="ja-JP"/>
              <a:t> (</a:t>
            </a:r>
            <a:r>
              <a:rPr kumimoji="1" lang="en-US" altLang="ja-JP">
                <a:latin typeface="Consolas" panose="020B0609020204030204" pitchFamily="49" charset="0"/>
              </a:rPr>
              <a:t>= 0</a:t>
            </a:r>
            <a:r>
              <a:rPr kumimoji="1" lang="en-US" altLang="ja-JP"/>
              <a:t>)</a:t>
            </a:r>
          </a:p>
          <a:p>
            <a:pPr lvl="2"/>
            <a:r>
              <a:rPr kumimoji="1" lang="ja-JP" altLang="en-US"/>
              <a:t>例）</a:t>
            </a:r>
            <a:r>
              <a:rPr kumimoji="1" lang="en-US" altLang="ja-JP">
                <a:latin typeface="Consolas" panose="020B0609020204030204" pitchFamily="49" charset="0"/>
              </a:rPr>
              <a:t>100 </a:t>
            </a:r>
            <a:r>
              <a:rPr kumimoji="1" lang="en-US" altLang="ja-JP">
                <a:highlight>
                  <a:srgbClr val="FFFF00"/>
                </a:highlight>
                <a:latin typeface="Consolas" panose="020B0609020204030204" pitchFamily="49" charset="0"/>
              </a:rPr>
              <a:t>&gt;</a:t>
            </a:r>
            <a:r>
              <a:rPr kumimoji="1" lang="en-US" altLang="ja-JP">
                <a:latin typeface="Consolas" panose="020B0609020204030204" pitchFamily="49" charset="0"/>
              </a:rPr>
              <a:t> 10</a:t>
            </a:r>
            <a:r>
              <a:rPr kumimoji="1" lang="en-US" altLang="ja-JP"/>
              <a:t> (</a:t>
            </a:r>
            <a:r>
              <a:rPr kumimoji="1" lang="en-US" altLang="ja-JP">
                <a:latin typeface="Consolas" panose="020B0609020204030204" pitchFamily="49" charset="0"/>
              </a:rPr>
              <a:t>= 1</a:t>
            </a:r>
            <a:r>
              <a:rPr kumimoji="1" lang="en-US" altLang="ja-JP"/>
              <a:t>)</a:t>
            </a:r>
          </a:p>
          <a:p>
            <a:pPr lvl="1"/>
            <a:r>
              <a:rPr lang="en-US" altLang="ja-JP" b="1">
                <a:latin typeface="Consolas" panose="020B0609020204030204" pitchFamily="49" charset="0"/>
              </a:rPr>
              <a:t>==</a:t>
            </a:r>
            <a:r>
              <a:rPr lang="en-US" altLang="ja-JP"/>
              <a:t>, </a:t>
            </a:r>
            <a:r>
              <a:rPr lang="en-US" altLang="ja-JP" b="1">
                <a:latin typeface="Consolas" panose="020B0609020204030204" pitchFamily="49" charset="0"/>
              </a:rPr>
              <a:t>!=</a:t>
            </a:r>
            <a:r>
              <a:rPr lang="en-US" altLang="ja-JP"/>
              <a:t>: </a:t>
            </a:r>
            <a:r>
              <a:rPr lang="ja-JP" altLang="en-US"/>
              <a:t>等価比較（</a:t>
            </a:r>
            <a:r>
              <a:rPr lang="en-US" altLang="ja-JP">
                <a:latin typeface="Consolas" panose="020B0609020204030204" pitchFamily="49" charset="0"/>
              </a:rPr>
              <a:t>x</a:t>
            </a:r>
            <a:r>
              <a:rPr lang="ja-JP" altLang="en-US"/>
              <a:t>と</a:t>
            </a:r>
            <a:r>
              <a:rPr lang="en-US" altLang="ja-JP">
                <a:latin typeface="Consolas" panose="020B0609020204030204" pitchFamily="49" charset="0"/>
              </a:rPr>
              <a:t>z</a:t>
            </a:r>
            <a:r>
              <a:rPr lang="ja-JP" altLang="en-US"/>
              <a:t>が含まれるときは結果が</a:t>
            </a:r>
            <a:r>
              <a:rPr lang="en-US" altLang="ja-JP">
                <a:latin typeface="Consolas" panose="020B0609020204030204" pitchFamily="49" charset="0"/>
              </a:rPr>
              <a:t>x</a:t>
            </a:r>
            <a:r>
              <a:rPr lang="ja-JP" altLang="en-US"/>
              <a:t>になる） </a:t>
            </a:r>
            <a:endParaRPr lang="en-US" altLang="ja-JP"/>
          </a:p>
          <a:p>
            <a:pPr lvl="2"/>
            <a:r>
              <a:rPr lang="ja-JP" altLang="en-US"/>
              <a:t>例）</a:t>
            </a:r>
            <a:r>
              <a:rPr lang="en-US" altLang="ja-JP">
                <a:latin typeface="Consolas" panose="020B0609020204030204" pitchFamily="49" charset="0"/>
              </a:rPr>
              <a:t>100 </a:t>
            </a:r>
            <a:r>
              <a:rPr lang="en-US" altLang="ja-JP">
                <a:highlight>
                  <a:srgbClr val="FFFF00"/>
                </a:highlight>
                <a:latin typeface="Consolas" panose="020B0609020204030204" pitchFamily="49" charset="0"/>
              </a:rPr>
              <a:t>==</a:t>
            </a:r>
            <a:r>
              <a:rPr lang="en-US" altLang="ja-JP">
                <a:latin typeface="Consolas" panose="020B0609020204030204" pitchFamily="49" charset="0"/>
              </a:rPr>
              <a:t> 10</a:t>
            </a:r>
            <a:r>
              <a:rPr lang="en-US" altLang="ja-JP"/>
              <a:t> (</a:t>
            </a:r>
            <a:r>
              <a:rPr lang="en-US" altLang="ja-JP">
                <a:latin typeface="Consolas" panose="020B0609020204030204" pitchFamily="49" charset="0"/>
              </a:rPr>
              <a:t>= 0</a:t>
            </a:r>
            <a:r>
              <a:rPr lang="en-US" altLang="ja-JP"/>
              <a:t>)</a:t>
            </a:r>
          </a:p>
          <a:p>
            <a:pPr lvl="2"/>
            <a:r>
              <a:rPr lang="ja-JP" altLang="en-US"/>
              <a:t>例）</a:t>
            </a:r>
            <a:r>
              <a:rPr lang="en-US" altLang="ja-JP">
                <a:latin typeface="Consolas" panose="020B0609020204030204" pitchFamily="49" charset="0"/>
              </a:rPr>
              <a:t>100 </a:t>
            </a:r>
            <a:r>
              <a:rPr lang="en-US" altLang="ja-JP">
                <a:highlight>
                  <a:srgbClr val="FFFF00"/>
                </a:highlight>
                <a:latin typeface="Consolas" panose="020B0609020204030204" pitchFamily="49" charset="0"/>
              </a:rPr>
              <a:t>!=</a:t>
            </a:r>
            <a:r>
              <a:rPr lang="en-US" altLang="ja-JP">
                <a:latin typeface="Consolas" panose="020B0609020204030204" pitchFamily="49" charset="0"/>
              </a:rPr>
              <a:t> 10</a:t>
            </a:r>
            <a:r>
              <a:rPr lang="en-US" altLang="ja-JP"/>
              <a:t> (</a:t>
            </a:r>
            <a:r>
              <a:rPr lang="en-US" altLang="ja-JP">
                <a:latin typeface="Consolas" panose="020B0609020204030204" pitchFamily="49" charset="0"/>
              </a:rPr>
              <a:t>= 1</a:t>
            </a:r>
            <a:r>
              <a:rPr lang="en-US" altLang="ja-JP"/>
              <a:t>)</a:t>
            </a:r>
          </a:p>
          <a:p>
            <a:pPr lvl="2"/>
            <a:r>
              <a:rPr lang="ja-JP" altLang="en-US"/>
              <a:t>例）</a:t>
            </a:r>
            <a:r>
              <a:rPr lang="en-US" altLang="ja-JP">
                <a:latin typeface="Consolas" panose="020B0609020204030204" pitchFamily="49" charset="0"/>
              </a:rPr>
              <a:t>4'b0x00 </a:t>
            </a:r>
            <a:r>
              <a:rPr lang="en-US" altLang="ja-JP">
                <a:highlight>
                  <a:srgbClr val="FFFF00"/>
                </a:highlight>
                <a:latin typeface="Consolas" panose="020B0609020204030204" pitchFamily="49" charset="0"/>
              </a:rPr>
              <a:t>==</a:t>
            </a:r>
            <a:r>
              <a:rPr lang="en-US" altLang="ja-JP">
                <a:latin typeface="Consolas" panose="020B0609020204030204" pitchFamily="49" charset="0"/>
              </a:rPr>
              <a:t> 4'b0100</a:t>
            </a:r>
            <a:r>
              <a:rPr lang="en-US" altLang="ja-JP"/>
              <a:t> (</a:t>
            </a:r>
            <a:r>
              <a:rPr lang="en-US" altLang="ja-JP">
                <a:latin typeface="Consolas" panose="020B0609020204030204" pitchFamily="49" charset="0"/>
              </a:rPr>
              <a:t>= x</a:t>
            </a:r>
            <a:r>
              <a:rPr lang="en-US" altLang="ja-JP"/>
              <a:t>)</a:t>
            </a:r>
          </a:p>
          <a:p>
            <a:pPr lvl="1"/>
            <a:r>
              <a:rPr lang="en-US" altLang="ja-JP" b="1">
                <a:latin typeface="Consolas" panose="020B0609020204030204" pitchFamily="49" charset="0"/>
              </a:rPr>
              <a:t>===</a:t>
            </a:r>
            <a:r>
              <a:rPr lang="en-US" altLang="ja-JP"/>
              <a:t>, </a:t>
            </a:r>
            <a:r>
              <a:rPr lang="en-US" altLang="ja-JP" b="1">
                <a:latin typeface="Consolas" panose="020B0609020204030204" pitchFamily="49" charset="0"/>
              </a:rPr>
              <a:t>!==</a:t>
            </a:r>
            <a:r>
              <a:rPr lang="en-US" altLang="ja-JP"/>
              <a:t>: </a:t>
            </a:r>
            <a:r>
              <a:rPr lang="ja-JP" altLang="en-US"/>
              <a:t>等価比較（</a:t>
            </a:r>
            <a:r>
              <a:rPr lang="en-US" altLang="ja-JP">
                <a:latin typeface="Consolas" panose="020B0609020204030204" pitchFamily="49" charset="0"/>
              </a:rPr>
              <a:t>x</a:t>
            </a:r>
            <a:r>
              <a:rPr lang="ja-JP" altLang="en-US"/>
              <a:t>と</a:t>
            </a:r>
            <a:r>
              <a:rPr lang="en-US" altLang="ja-JP">
                <a:latin typeface="Consolas" panose="020B0609020204030204" pitchFamily="49" charset="0"/>
              </a:rPr>
              <a:t>z</a:t>
            </a:r>
            <a:r>
              <a:rPr lang="ja-JP" altLang="en-US"/>
              <a:t>が含まれるときはそのビットは一致していると見なされる） </a:t>
            </a:r>
            <a:endParaRPr lang="en-US" altLang="ja-JP"/>
          </a:p>
          <a:p>
            <a:pPr lvl="2"/>
            <a:r>
              <a:rPr lang="ja-JP" altLang="en-US"/>
              <a:t>例）</a:t>
            </a:r>
            <a:r>
              <a:rPr lang="en-US" altLang="ja-JP">
                <a:latin typeface="Consolas" panose="020B0609020204030204" pitchFamily="49" charset="0"/>
              </a:rPr>
              <a:t>100 </a:t>
            </a:r>
            <a:r>
              <a:rPr lang="en-US" altLang="ja-JP">
                <a:highlight>
                  <a:srgbClr val="FFFF00"/>
                </a:highlight>
                <a:latin typeface="Consolas" panose="020B0609020204030204" pitchFamily="49" charset="0"/>
              </a:rPr>
              <a:t>===</a:t>
            </a:r>
            <a:r>
              <a:rPr lang="en-US" altLang="ja-JP">
                <a:latin typeface="Consolas" panose="020B0609020204030204" pitchFamily="49" charset="0"/>
              </a:rPr>
              <a:t> 10</a:t>
            </a:r>
            <a:r>
              <a:rPr lang="en-US" altLang="ja-JP"/>
              <a:t> (</a:t>
            </a:r>
            <a:r>
              <a:rPr lang="en-US" altLang="ja-JP">
                <a:latin typeface="Consolas" panose="020B0609020204030204" pitchFamily="49" charset="0"/>
              </a:rPr>
              <a:t>= 0</a:t>
            </a:r>
            <a:r>
              <a:rPr lang="en-US" altLang="ja-JP"/>
              <a:t>)</a:t>
            </a:r>
          </a:p>
          <a:p>
            <a:pPr lvl="2"/>
            <a:r>
              <a:rPr lang="ja-JP" altLang="en-US"/>
              <a:t>例）</a:t>
            </a:r>
            <a:r>
              <a:rPr lang="en-US" altLang="ja-JP">
                <a:latin typeface="Consolas" panose="020B0609020204030204" pitchFamily="49" charset="0"/>
              </a:rPr>
              <a:t>00 </a:t>
            </a:r>
            <a:r>
              <a:rPr lang="en-US" altLang="ja-JP">
                <a:highlight>
                  <a:srgbClr val="FFFF00"/>
                </a:highlight>
                <a:latin typeface="Consolas" panose="020B0609020204030204" pitchFamily="49" charset="0"/>
              </a:rPr>
              <a:t>!==</a:t>
            </a:r>
            <a:r>
              <a:rPr lang="en-US" altLang="ja-JP">
                <a:latin typeface="Consolas" panose="020B0609020204030204" pitchFamily="49" charset="0"/>
              </a:rPr>
              <a:t> 10</a:t>
            </a:r>
            <a:r>
              <a:rPr lang="en-US" altLang="ja-JP"/>
              <a:t> (</a:t>
            </a:r>
            <a:r>
              <a:rPr lang="en-US" altLang="ja-JP">
                <a:latin typeface="Consolas" panose="020B0609020204030204" pitchFamily="49" charset="0"/>
              </a:rPr>
              <a:t>= 1</a:t>
            </a:r>
            <a:r>
              <a:rPr lang="en-US" altLang="ja-JP"/>
              <a:t>)</a:t>
            </a:r>
          </a:p>
          <a:p>
            <a:pPr lvl="2"/>
            <a:r>
              <a:rPr lang="ja-JP" altLang="en-US"/>
              <a:t>例）</a:t>
            </a:r>
            <a:r>
              <a:rPr lang="en-US" altLang="ja-JP">
                <a:latin typeface="Consolas" panose="020B0609020204030204" pitchFamily="49" charset="0"/>
              </a:rPr>
              <a:t>4'b0100 </a:t>
            </a:r>
            <a:r>
              <a:rPr lang="en-US" altLang="ja-JP">
                <a:highlight>
                  <a:srgbClr val="FFFF00"/>
                </a:highlight>
                <a:latin typeface="Consolas" panose="020B0609020204030204" pitchFamily="49" charset="0"/>
              </a:rPr>
              <a:t>===</a:t>
            </a:r>
            <a:r>
              <a:rPr lang="en-US" altLang="ja-JP">
                <a:latin typeface="Consolas" panose="020B0609020204030204" pitchFamily="49" charset="0"/>
              </a:rPr>
              <a:t> 4'b0xx0</a:t>
            </a:r>
            <a:r>
              <a:rPr lang="en-US" altLang="ja-JP"/>
              <a:t> (</a:t>
            </a:r>
            <a:r>
              <a:rPr lang="en-US" altLang="ja-JP">
                <a:latin typeface="Consolas" panose="020B0609020204030204" pitchFamily="49" charset="0"/>
              </a:rPr>
              <a:t>= 1</a:t>
            </a:r>
            <a:r>
              <a:rPr lang="en-US" altLang="ja-JP"/>
              <a:t>)</a:t>
            </a:r>
          </a:p>
          <a:p>
            <a:pPr lvl="2"/>
            <a:r>
              <a:rPr lang="ja-JP" altLang="en-US"/>
              <a:t>例）</a:t>
            </a:r>
            <a:r>
              <a:rPr lang="en-US" altLang="ja-JP">
                <a:latin typeface="Consolas" panose="020B0609020204030204" pitchFamily="49" charset="0"/>
              </a:rPr>
              <a:t>4'b1110 </a:t>
            </a:r>
            <a:r>
              <a:rPr lang="en-US" altLang="ja-JP">
                <a:highlight>
                  <a:srgbClr val="FFFF00"/>
                </a:highlight>
                <a:latin typeface="Consolas" panose="020B0609020204030204" pitchFamily="49" charset="0"/>
              </a:rPr>
              <a:t>===</a:t>
            </a:r>
            <a:r>
              <a:rPr lang="en-US" altLang="ja-JP">
                <a:latin typeface="Consolas" panose="020B0609020204030204" pitchFamily="49" charset="0"/>
              </a:rPr>
              <a:t> 4'b0xx0</a:t>
            </a:r>
            <a:r>
              <a:rPr lang="en-US" altLang="ja-JP"/>
              <a:t> (</a:t>
            </a:r>
            <a:r>
              <a:rPr lang="en-US" altLang="ja-JP">
                <a:latin typeface="Consolas" panose="020B0609020204030204" pitchFamily="49" charset="0"/>
              </a:rPr>
              <a:t>= 0</a:t>
            </a:r>
            <a:r>
              <a:rPr lang="en-US" altLang="ja-JP"/>
              <a:t>)</a:t>
            </a:r>
          </a:p>
          <a:p>
            <a:r>
              <a:rPr lang="ja-JP" altLang="en-US"/>
              <a:t>条件演算</a:t>
            </a:r>
            <a:endParaRPr lang="en-US" altLang="ja-JP"/>
          </a:p>
          <a:p>
            <a:pPr lvl="1"/>
            <a:r>
              <a:rPr lang="en-US" altLang="ja-JP" b="1">
                <a:latin typeface="Consolas" panose="020B0609020204030204" pitchFamily="49" charset="0"/>
              </a:rPr>
              <a:t>&amp;&amp;</a:t>
            </a:r>
            <a:r>
              <a:rPr lang="en-US" altLang="ja-JP"/>
              <a:t>, </a:t>
            </a:r>
            <a:r>
              <a:rPr lang="en-US" altLang="ja-JP" b="1">
                <a:latin typeface="Consolas" panose="020B0609020204030204" pitchFamily="49" charset="0"/>
              </a:rPr>
              <a:t>||</a:t>
            </a:r>
            <a:r>
              <a:rPr lang="en-US" altLang="ja-JP"/>
              <a:t>: </a:t>
            </a:r>
            <a:r>
              <a:rPr lang="ja-JP" altLang="en-US"/>
              <a:t>論理積・論理和</a:t>
            </a:r>
            <a:endParaRPr lang="en-US" altLang="ja-JP"/>
          </a:p>
          <a:p>
            <a:pPr lvl="2"/>
            <a:r>
              <a:rPr lang="ja-JP" altLang="en-US"/>
              <a:t>各オペランドを</a:t>
            </a:r>
            <a:r>
              <a:rPr lang="en-US" altLang="ja-JP">
                <a:latin typeface="Consolas" panose="020B0609020204030204" pitchFamily="49" charset="0"/>
              </a:rPr>
              <a:t>0</a:t>
            </a:r>
            <a:r>
              <a:rPr lang="ja-JP" altLang="en-US"/>
              <a:t>なら偽、</a:t>
            </a:r>
            <a:r>
              <a:rPr lang="en-US" altLang="ja-JP">
                <a:latin typeface="Consolas" panose="020B0609020204030204" pitchFamily="49" charset="0"/>
              </a:rPr>
              <a:t>0</a:t>
            </a:r>
            <a:r>
              <a:rPr lang="ja-JP" altLang="en-US"/>
              <a:t>以外なら真として論理演算</a:t>
            </a:r>
            <a:endParaRPr lang="en-US" altLang="ja-JP"/>
          </a:p>
          <a:p>
            <a:pPr lvl="2"/>
            <a:r>
              <a:rPr lang="ja-JP" altLang="en-US"/>
              <a:t>結果は</a:t>
            </a:r>
            <a:r>
              <a:rPr lang="en-US" altLang="ja-JP"/>
              <a:t>1</a:t>
            </a:r>
            <a:r>
              <a:rPr lang="ja-JP" altLang="en-US"/>
              <a:t>ビット</a:t>
            </a:r>
            <a:endParaRPr kumimoji="1" lang="en-US" altLang="ja-JP"/>
          </a:p>
          <a:p>
            <a:r>
              <a:rPr kumimoji="1" lang="ja-JP" altLang="en-US"/>
              <a:t>四則演算</a:t>
            </a:r>
            <a:endParaRPr kumimoji="1" lang="en-US" altLang="ja-JP"/>
          </a:p>
          <a:p>
            <a:pPr lvl="1"/>
            <a:r>
              <a:rPr kumimoji="1" lang="en-US" altLang="ja-JP" b="1">
                <a:latin typeface="Consolas" panose="020B0609020204030204" pitchFamily="49" charset="0"/>
              </a:rPr>
              <a:t>+</a:t>
            </a:r>
            <a:r>
              <a:rPr kumimoji="1" lang="en-US" altLang="ja-JP"/>
              <a:t>, </a:t>
            </a:r>
            <a:r>
              <a:rPr kumimoji="1" lang="en-US" altLang="ja-JP" b="1">
                <a:latin typeface="Consolas" panose="020B0609020204030204" pitchFamily="49" charset="0"/>
              </a:rPr>
              <a:t>-</a:t>
            </a:r>
            <a:r>
              <a:rPr kumimoji="1" lang="en-US" altLang="ja-JP"/>
              <a:t>: </a:t>
            </a:r>
            <a:r>
              <a:rPr kumimoji="1" lang="ja-JP" altLang="en-US"/>
              <a:t>加算</a:t>
            </a:r>
            <a:r>
              <a:rPr kumimoji="1" lang="en-US" altLang="ja-JP"/>
              <a:t>, </a:t>
            </a:r>
            <a:r>
              <a:rPr kumimoji="1" lang="ja-JP" altLang="en-US"/>
              <a:t>減算</a:t>
            </a:r>
            <a:r>
              <a:rPr kumimoji="1" lang="en-US" altLang="ja-JP"/>
              <a:t> </a:t>
            </a:r>
          </a:p>
          <a:p>
            <a:pPr lvl="1"/>
            <a:r>
              <a:rPr kumimoji="1" lang="en-US" altLang="ja-JP" b="1">
                <a:latin typeface="Consolas" panose="020B0609020204030204" pitchFamily="49" charset="0"/>
              </a:rPr>
              <a:t>*</a:t>
            </a:r>
            <a:r>
              <a:rPr kumimoji="1" lang="en-US" altLang="ja-JP"/>
              <a:t>, </a:t>
            </a:r>
            <a:r>
              <a:rPr kumimoji="1" lang="en-US" altLang="ja-JP" b="1">
                <a:latin typeface="Consolas" panose="020B0609020204030204" pitchFamily="49" charset="0"/>
              </a:rPr>
              <a:t>/</a:t>
            </a:r>
            <a:r>
              <a:rPr kumimoji="1" lang="en-US" altLang="ja-JP"/>
              <a:t>, </a:t>
            </a:r>
            <a:r>
              <a:rPr kumimoji="1" lang="en-US" altLang="ja-JP" b="1">
                <a:latin typeface="Consolas" panose="020B0609020204030204" pitchFamily="49" charset="0"/>
              </a:rPr>
              <a:t>%</a:t>
            </a:r>
            <a:r>
              <a:rPr kumimoji="1" lang="en-US" altLang="ja-JP"/>
              <a:t>: </a:t>
            </a:r>
            <a:r>
              <a:rPr kumimoji="1" lang="ja-JP" altLang="en-US"/>
              <a:t>乗算</a:t>
            </a:r>
            <a:r>
              <a:rPr lang="en-US" altLang="ja-JP"/>
              <a:t>, </a:t>
            </a:r>
            <a:r>
              <a:rPr kumimoji="1" lang="ja-JP" altLang="en-US"/>
              <a:t>除算</a:t>
            </a:r>
            <a:r>
              <a:rPr kumimoji="1" lang="en-US" altLang="ja-JP"/>
              <a:t>, </a:t>
            </a:r>
            <a:r>
              <a:rPr kumimoji="1" lang="ja-JP" altLang="en-US"/>
              <a:t>剰余</a:t>
            </a:r>
            <a:endParaRPr lang="en-US" altLang="ja-JP"/>
          </a:p>
          <a:p>
            <a:pPr lvl="2"/>
            <a:r>
              <a:rPr kumimoji="1" lang="ja-JP" altLang="en-US"/>
              <a:t>合成時に値が決まらなければ巨大な回路が生成されるか合成エラーとなるため注意</a:t>
            </a:r>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F3BEA632-2260-1B26-339D-D973F40294FB}"/>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CF0312B-8DAB-EB99-67E5-1F7780308CB4}"/>
              </a:ext>
            </a:extLst>
          </p:cNvPr>
          <p:cNvSpPr>
            <a:spLocks noGrp="1"/>
          </p:cNvSpPr>
          <p:nvPr>
            <p:ph type="sldNum" sz="quarter" idx="12"/>
          </p:nvPr>
        </p:nvSpPr>
        <p:spPr/>
        <p:txBody>
          <a:bodyPr/>
          <a:lstStyle/>
          <a:p>
            <a:fld id="{4BB2CF20-BD5D-4D9E-9CE8-EDFC3B2BCF57}" type="slidenum">
              <a:rPr kumimoji="1" lang="ja-JP" altLang="en-US" smtClean="0"/>
              <a:t>30</a:t>
            </a:fld>
            <a:endParaRPr kumimoji="1" lang="ja-JP" altLang="en-US"/>
          </a:p>
        </p:txBody>
      </p:sp>
    </p:spTree>
    <p:extLst>
      <p:ext uri="{BB962C8B-B14F-4D97-AF65-F5344CB8AC3E}">
        <p14:creationId xmlns:p14="http://schemas.microsoft.com/office/powerpoint/2010/main" val="2859478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32AA3-122A-0964-8430-6E0718714FE6}"/>
              </a:ext>
            </a:extLst>
          </p:cNvPr>
          <p:cNvSpPr>
            <a:spLocks noGrp="1"/>
          </p:cNvSpPr>
          <p:nvPr>
            <p:ph type="title"/>
          </p:nvPr>
        </p:nvSpPr>
        <p:spPr/>
        <p:txBody>
          <a:bodyPr/>
          <a:lstStyle/>
          <a:p>
            <a:r>
              <a:rPr kumimoji="1" lang="en-US" altLang="ja-JP"/>
              <a:t>Verilog </a:t>
            </a:r>
            <a:r>
              <a:rPr kumimoji="1" lang="ja-JP" altLang="en-US"/>
              <a:t>入門 </a:t>
            </a:r>
            <a:r>
              <a:rPr kumimoji="1" lang="en-US" altLang="ja-JP"/>
              <a:t>3-4: </a:t>
            </a:r>
            <a:r>
              <a:rPr kumimoji="1" lang="ja-JP" altLang="en-US"/>
              <a:t>演算子</a:t>
            </a:r>
            <a:r>
              <a:rPr kumimoji="1" lang="en-US" altLang="ja-JP"/>
              <a:t>4</a:t>
            </a:r>
            <a:endParaRPr kumimoji="1" lang="ja-JP" altLang="en-US"/>
          </a:p>
        </p:txBody>
      </p:sp>
      <p:sp>
        <p:nvSpPr>
          <p:cNvPr id="3" name="コンテンツ プレースホルダー 2">
            <a:extLst>
              <a:ext uri="{FF2B5EF4-FFF2-40B4-BE49-F238E27FC236}">
                <a16:creationId xmlns:a16="http://schemas.microsoft.com/office/drawing/2014/main" id="{D9CE1A49-B4B0-BC12-5794-3649724309A0}"/>
              </a:ext>
            </a:extLst>
          </p:cNvPr>
          <p:cNvSpPr>
            <a:spLocks noGrp="1"/>
          </p:cNvSpPr>
          <p:nvPr>
            <p:ph idx="1"/>
          </p:nvPr>
        </p:nvSpPr>
        <p:spPr/>
        <p:txBody>
          <a:bodyPr>
            <a:normAutofit lnSpcReduction="10000"/>
          </a:bodyPr>
          <a:lstStyle/>
          <a:p>
            <a:r>
              <a:rPr kumimoji="1" lang="ja-JP" altLang="en-US"/>
              <a:t>条件演算</a:t>
            </a:r>
            <a:r>
              <a:rPr kumimoji="1" lang="en-US" altLang="ja-JP"/>
              <a:t>:</a:t>
            </a:r>
            <a:r>
              <a:rPr lang="ja-JP" altLang="en-US"/>
              <a:t> </a:t>
            </a:r>
            <a:endParaRPr lang="en-US" altLang="ja-JP"/>
          </a:p>
          <a:p>
            <a:pPr lvl="1"/>
            <a:r>
              <a:rPr lang="en-US" altLang="ja-JP">
                <a:latin typeface="Consolas" panose="020B0609020204030204" pitchFamily="49" charset="0"/>
              </a:rPr>
              <a:t>&lt;</a:t>
            </a:r>
            <a:r>
              <a:rPr lang="ja-JP" altLang="en-US">
                <a:latin typeface="Consolas" panose="020B0609020204030204" pitchFamily="49" charset="0"/>
              </a:rPr>
              <a:t>条件</a:t>
            </a:r>
            <a:r>
              <a:rPr lang="en-US" altLang="ja-JP">
                <a:latin typeface="Consolas" panose="020B0609020204030204" pitchFamily="49" charset="0"/>
              </a:rPr>
              <a:t>&gt;</a:t>
            </a:r>
            <a:r>
              <a:rPr lang="en-US" altLang="ja-JP" b="1">
                <a:latin typeface="Consolas" panose="020B0609020204030204" pitchFamily="49" charset="0"/>
              </a:rPr>
              <a:t>?</a:t>
            </a:r>
            <a:r>
              <a:rPr lang="en-US" altLang="ja-JP">
                <a:latin typeface="Consolas" panose="020B0609020204030204" pitchFamily="49" charset="0"/>
              </a:rPr>
              <a:t>&lt;</a:t>
            </a:r>
            <a:r>
              <a:rPr lang="ja-JP" altLang="en-US">
                <a:latin typeface="Consolas" panose="020B0609020204030204" pitchFamily="49" charset="0"/>
              </a:rPr>
              <a:t>真の場合</a:t>
            </a:r>
            <a:r>
              <a:rPr lang="en-US" altLang="ja-JP">
                <a:latin typeface="Consolas" panose="020B0609020204030204" pitchFamily="49" charset="0"/>
              </a:rPr>
              <a:t>&gt;</a:t>
            </a:r>
            <a:r>
              <a:rPr lang="en-US" altLang="ja-JP" b="1">
                <a:latin typeface="Consolas" panose="020B0609020204030204" pitchFamily="49" charset="0"/>
              </a:rPr>
              <a:t>:</a:t>
            </a:r>
            <a:r>
              <a:rPr lang="en-US" altLang="ja-JP">
                <a:latin typeface="Consolas" panose="020B0609020204030204" pitchFamily="49" charset="0"/>
              </a:rPr>
              <a:t>&lt;</a:t>
            </a:r>
            <a:r>
              <a:rPr lang="ja-JP" altLang="en-US">
                <a:latin typeface="Consolas" panose="020B0609020204030204" pitchFamily="49" charset="0"/>
              </a:rPr>
              <a:t>偽の場合</a:t>
            </a:r>
            <a:r>
              <a:rPr lang="en-US" altLang="ja-JP">
                <a:latin typeface="Consolas" panose="020B0609020204030204" pitchFamily="49" charset="0"/>
              </a:rPr>
              <a:t>&gt;</a:t>
            </a:r>
            <a:endParaRPr lang="en-US" altLang="ja-JP"/>
          </a:p>
          <a:p>
            <a:pPr lvl="2"/>
            <a:r>
              <a:rPr lang="ja-JP" altLang="en-US"/>
              <a:t>例）</a:t>
            </a:r>
            <a:r>
              <a:rPr lang="en-US" altLang="ja-JP">
                <a:latin typeface="Consolas" panose="020B0609020204030204" pitchFamily="49" charset="0"/>
              </a:rPr>
              <a:t>4==4 </a:t>
            </a:r>
            <a:r>
              <a:rPr lang="en-US" altLang="ja-JP">
                <a:highlight>
                  <a:srgbClr val="FFFF00"/>
                </a:highlight>
                <a:latin typeface="Consolas" panose="020B0609020204030204" pitchFamily="49" charset="0"/>
              </a:rPr>
              <a:t>?</a:t>
            </a:r>
            <a:r>
              <a:rPr lang="en-US" altLang="ja-JP">
                <a:latin typeface="Consolas" panose="020B0609020204030204" pitchFamily="49" charset="0"/>
              </a:rPr>
              <a:t> 2 </a:t>
            </a:r>
            <a:r>
              <a:rPr lang="en-US" altLang="ja-JP">
                <a:highlight>
                  <a:srgbClr val="FFFF00"/>
                </a:highlight>
                <a:latin typeface="Consolas" panose="020B0609020204030204" pitchFamily="49" charset="0"/>
              </a:rPr>
              <a:t>:</a:t>
            </a:r>
            <a:r>
              <a:rPr lang="en-US" altLang="ja-JP">
                <a:latin typeface="Consolas" panose="020B0609020204030204" pitchFamily="49" charset="0"/>
              </a:rPr>
              <a:t> 4</a:t>
            </a:r>
            <a:r>
              <a:rPr lang="en-US" altLang="ja-JP"/>
              <a:t> (</a:t>
            </a:r>
            <a:r>
              <a:rPr lang="en-US" altLang="ja-JP">
                <a:latin typeface="Consolas" panose="020B0609020204030204" pitchFamily="49" charset="0"/>
              </a:rPr>
              <a:t>= 2</a:t>
            </a:r>
            <a:r>
              <a:rPr lang="en-US" altLang="ja-JP"/>
              <a:t>)</a:t>
            </a:r>
          </a:p>
          <a:p>
            <a:pPr lvl="2"/>
            <a:r>
              <a:rPr lang="ja-JP" altLang="en-US"/>
              <a:t>例）</a:t>
            </a:r>
            <a:r>
              <a:rPr lang="en-US" altLang="ja-JP">
                <a:latin typeface="Consolas" panose="020B0609020204030204" pitchFamily="49" charset="0"/>
              </a:rPr>
              <a:t>4==3 </a:t>
            </a:r>
            <a:r>
              <a:rPr lang="en-US" altLang="ja-JP">
                <a:highlight>
                  <a:srgbClr val="FFFF00"/>
                </a:highlight>
                <a:latin typeface="Consolas" panose="020B0609020204030204" pitchFamily="49" charset="0"/>
              </a:rPr>
              <a:t>?</a:t>
            </a:r>
            <a:r>
              <a:rPr lang="en-US" altLang="ja-JP">
                <a:latin typeface="Consolas" panose="020B0609020204030204" pitchFamily="49" charset="0"/>
              </a:rPr>
              <a:t> 2 </a:t>
            </a:r>
            <a:r>
              <a:rPr lang="en-US" altLang="ja-JP">
                <a:highlight>
                  <a:srgbClr val="FFFF00"/>
                </a:highlight>
                <a:latin typeface="Consolas" panose="020B0609020204030204" pitchFamily="49" charset="0"/>
              </a:rPr>
              <a:t>:</a:t>
            </a:r>
            <a:r>
              <a:rPr lang="en-US" altLang="ja-JP">
                <a:latin typeface="Consolas" panose="020B0609020204030204" pitchFamily="49" charset="0"/>
              </a:rPr>
              <a:t> 4</a:t>
            </a:r>
            <a:r>
              <a:rPr lang="en-US" altLang="ja-JP"/>
              <a:t> (</a:t>
            </a:r>
            <a:r>
              <a:rPr lang="en-US" altLang="ja-JP">
                <a:latin typeface="Consolas" panose="020B0609020204030204" pitchFamily="49" charset="0"/>
              </a:rPr>
              <a:t>= 4</a:t>
            </a:r>
            <a:r>
              <a:rPr lang="en-US" altLang="ja-JP"/>
              <a:t>)</a:t>
            </a:r>
            <a:endParaRPr kumimoji="1" lang="en-US" altLang="ja-JP"/>
          </a:p>
          <a:p>
            <a:pPr lvl="1"/>
            <a:r>
              <a:rPr lang="ja-JP" altLang="en-US"/>
              <a:t>条件は</a:t>
            </a:r>
            <a:r>
              <a:rPr lang="en-US" altLang="ja-JP"/>
              <a:t>0</a:t>
            </a:r>
            <a:r>
              <a:rPr lang="ja-JP" altLang="en-US"/>
              <a:t>が偽、</a:t>
            </a:r>
            <a:r>
              <a:rPr lang="en-US" altLang="ja-JP"/>
              <a:t>0</a:t>
            </a:r>
            <a:r>
              <a:rPr lang="ja-JP" altLang="en-US"/>
              <a:t>以外が真</a:t>
            </a:r>
            <a:endParaRPr lang="en-US" altLang="ja-JP"/>
          </a:p>
          <a:p>
            <a:pPr lvl="2"/>
            <a:r>
              <a:rPr lang="ja-JP" altLang="en-US"/>
              <a:t>例）</a:t>
            </a:r>
            <a:r>
              <a:rPr lang="en-US" altLang="ja-JP"/>
              <a:t>10 ? 1 : 0 (= 1)</a:t>
            </a:r>
          </a:p>
          <a:p>
            <a:pPr lvl="2"/>
            <a:r>
              <a:rPr lang="ja-JP" altLang="en-US"/>
              <a:t>例）</a:t>
            </a:r>
            <a:endParaRPr lang="en-US" altLang="ja-JP"/>
          </a:p>
          <a:p>
            <a:pPr lvl="1"/>
            <a:r>
              <a:rPr lang="ja-JP" altLang="en-US"/>
              <a:t>回路なので「分岐」は存在せずあくまで「選択」</a:t>
            </a:r>
            <a:endParaRPr lang="en-US" altLang="ja-JP"/>
          </a:p>
          <a:p>
            <a:pPr lvl="2"/>
            <a:r>
              <a:rPr lang="ja-JP" altLang="en-US"/>
              <a:t>真偽両方の回路が生成されて、どちらかをマルチプレクサで選択する</a:t>
            </a:r>
            <a:endParaRPr lang="en-US" altLang="ja-JP"/>
          </a:p>
          <a:p>
            <a:pPr lvl="1"/>
            <a:r>
              <a:rPr kumimoji="1" lang="ja-JP" altLang="en-US"/>
              <a:t>条件演算子を連結するとより複雑な条件も記述できる</a:t>
            </a:r>
            <a:endParaRPr kumimoji="1" lang="en-US" altLang="ja-JP"/>
          </a:p>
          <a:p>
            <a:pPr lvl="2"/>
            <a:r>
              <a:rPr kumimoji="1" lang="ja-JP" altLang="en-US"/>
              <a:t>例）</a:t>
            </a:r>
            <a:r>
              <a:rPr lang="en-US" altLang="ja-JP">
                <a:latin typeface="Consolas" panose="020B0609020204030204" pitchFamily="49" charset="0"/>
              </a:rPr>
              <a:t> assign b = a==0 ? 1 : a==1 ? 2 : a==2 ? 3 : 10;</a:t>
            </a:r>
          </a:p>
          <a:p>
            <a:pPr lvl="3"/>
            <a:r>
              <a:rPr kumimoji="1" lang="en-US" altLang="ja-JP">
                <a:latin typeface="Consolas" panose="020B0609020204030204" pitchFamily="49" charset="0"/>
              </a:rPr>
              <a:t>a=</a:t>
            </a:r>
            <a:r>
              <a:rPr lang="en-US" altLang="ja-JP">
                <a:latin typeface="Consolas" panose="020B0609020204030204" pitchFamily="49" charset="0"/>
              </a:rPr>
              <a:t>0</a:t>
            </a:r>
            <a:r>
              <a:rPr lang="en-US" altLang="ja-JP"/>
              <a:t> </a:t>
            </a:r>
            <a:r>
              <a:rPr lang="ja-JP" altLang="en-US"/>
              <a:t>のとき</a:t>
            </a:r>
            <a:r>
              <a:rPr lang="en-US" altLang="ja-JP">
                <a:latin typeface="Consolas" panose="020B0609020204030204" pitchFamily="49" charset="0"/>
              </a:rPr>
              <a:t>b=1</a:t>
            </a:r>
            <a:r>
              <a:rPr lang="en-US" altLang="ja-JP"/>
              <a:t>, </a:t>
            </a:r>
            <a:r>
              <a:rPr lang="en-US" altLang="ja-JP">
                <a:latin typeface="Consolas" panose="020B0609020204030204" pitchFamily="49" charset="0"/>
              </a:rPr>
              <a:t>a=1</a:t>
            </a:r>
            <a:r>
              <a:rPr lang="en-US" altLang="ja-JP"/>
              <a:t> </a:t>
            </a:r>
            <a:r>
              <a:rPr lang="ja-JP" altLang="en-US"/>
              <a:t>のとき</a:t>
            </a:r>
            <a:r>
              <a:rPr lang="en-US" altLang="ja-JP">
                <a:latin typeface="Consolas" panose="020B0609020204030204" pitchFamily="49" charset="0"/>
              </a:rPr>
              <a:t>b=2</a:t>
            </a:r>
            <a:r>
              <a:rPr lang="en-US" altLang="ja-JP"/>
              <a:t>, </a:t>
            </a:r>
            <a:r>
              <a:rPr lang="en-US" altLang="ja-JP">
                <a:latin typeface="Consolas" panose="020B0609020204030204" pitchFamily="49" charset="0"/>
              </a:rPr>
              <a:t>a=2</a:t>
            </a:r>
            <a:r>
              <a:rPr lang="ja-JP" altLang="en-US"/>
              <a:t>のとき</a:t>
            </a:r>
            <a:r>
              <a:rPr lang="en-US" altLang="ja-JP">
                <a:latin typeface="Consolas" panose="020B0609020204030204" pitchFamily="49" charset="0"/>
              </a:rPr>
              <a:t>b=3</a:t>
            </a:r>
            <a:r>
              <a:rPr lang="en-US" altLang="ja-JP"/>
              <a:t> </a:t>
            </a:r>
            <a:r>
              <a:rPr lang="ja-JP" altLang="en-US"/>
              <a:t>その他のとき</a:t>
            </a:r>
            <a:r>
              <a:rPr lang="en-US" altLang="ja-JP">
                <a:latin typeface="Consolas" panose="020B0609020204030204" pitchFamily="49" charset="0"/>
              </a:rPr>
              <a:t>b=10</a:t>
            </a:r>
          </a:p>
          <a:p>
            <a:pPr lvl="2"/>
            <a:r>
              <a:rPr kumimoji="1" lang="ja-JP" altLang="en-US">
                <a:latin typeface="+mn-ea"/>
                <a:ea typeface="+mn-ea"/>
              </a:rPr>
              <a:t>適度に改行すると見やすい</a:t>
            </a:r>
            <a:endParaRPr kumimoji="1" lang="en-US" altLang="ja-JP">
              <a:latin typeface="+mn-ea"/>
              <a:ea typeface="+mn-ea"/>
            </a:endParaRPr>
          </a:p>
          <a:p>
            <a:pPr lvl="3"/>
            <a:r>
              <a:rPr lang="en-US" altLang="ja-JP">
                <a:latin typeface="Consolas" panose="020B0609020204030204" pitchFamily="49" charset="0"/>
                <a:ea typeface="+mn-ea"/>
              </a:rPr>
              <a:t>assign b = a==0 ? 1 :</a:t>
            </a:r>
            <a:br>
              <a:rPr lang="en-US" altLang="ja-JP">
                <a:latin typeface="Consolas" panose="020B0609020204030204" pitchFamily="49" charset="0"/>
                <a:ea typeface="+mn-ea"/>
              </a:rPr>
            </a:br>
            <a:r>
              <a:rPr lang="en-US" altLang="ja-JP">
                <a:latin typeface="Consolas" panose="020B0609020204030204" pitchFamily="49" charset="0"/>
                <a:ea typeface="+mn-ea"/>
              </a:rPr>
              <a:t>           a==1 ? 2 :</a:t>
            </a:r>
            <a:br>
              <a:rPr lang="en-US" altLang="ja-JP">
                <a:latin typeface="Consolas" panose="020B0609020204030204" pitchFamily="49" charset="0"/>
                <a:ea typeface="+mn-ea"/>
              </a:rPr>
            </a:br>
            <a:r>
              <a:rPr lang="en-US" altLang="ja-JP">
                <a:latin typeface="Consolas" panose="020B0609020204030204" pitchFamily="49" charset="0"/>
                <a:ea typeface="+mn-ea"/>
              </a:rPr>
              <a:t>           a==2 ? 3 : 10;</a:t>
            </a:r>
            <a:endParaRPr kumimoji="1" lang="ja-JP" altLang="en-US">
              <a:latin typeface="Consolas" panose="020B0609020204030204" pitchFamily="49" charset="0"/>
              <a:ea typeface="+mn-ea"/>
            </a:endParaRPr>
          </a:p>
          <a:p>
            <a:pPr lvl="3"/>
            <a:endParaRPr lang="en-US" altLang="ja-JP">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0BEBE4CC-18ED-3A64-78F5-185A2AC28B84}"/>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151C8319-ACAE-A196-21B8-E0884CEDBCC7}"/>
              </a:ext>
            </a:extLst>
          </p:cNvPr>
          <p:cNvSpPr>
            <a:spLocks noGrp="1"/>
          </p:cNvSpPr>
          <p:nvPr>
            <p:ph type="sldNum" sz="quarter" idx="12"/>
          </p:nvPr>
        </p:nvSpPr>
        <p:spPr/>
        <p:txBody>
          <a:bodyPr/>
          <a:lstStyle/>
          <a:p>
            <a:fld id="{4BB2CF20-BD5D-4D9E-9CE8-EDFC3B2BCF57}" type="slidenum">
              <a:rPr kumimoji="1" lang="ja-JP" altLang="en-US" smtClean="0"/>
              <a:t>31</a:t>
            </a:fld>
            <a:endParaRPr kumimoji="1" lang="ja-JP" altLang="en-US"/>
          </a:p>
        </p:txBody>
      </p:sp>
    </p:spTree>
    <p:extLst>
      <p:ext uri="{BB962C8B-B14F-4D97-AF65-F5344CB8AC3E}">
        <p14:creationId xmlns:p14="http://schemas.microsoft.com/office/powerpoint/2010/main" val="1799035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DA337-3206-85D7-B8F0-6CA6144D65E9}"/>
              </a:ext>
            </a:extLst>
          </p:cNvPr>
          <p:cNvSpPr>
            <a:spLocks noGrp="1"/>
          </p:cNvSpPr>
          <p:nvPr>
            <p:ph type="title"/>
          </p:nvPr>
        </p:nvSpPr>
        <p:spPr/>
        <p:txBody>
          <a:bodyPr/>
          <a:lstStyle/>
          <a:p>
            <a:r>
              <a:rPr kumimoji="1" lang="en-US" altLang="ja-JP"/>
              <a:t>Verilog </a:t>
            </a:r>
            <a:r>
              <a:rPr kumimoji="1" lang="ja-JP" altLang="en-US"/>
              <a:t>入門 </a:t>
            </a:r>
            <a:r>
              <a:rPr lang="en-US" altLang="ja-JP"/>
              <a:t>3-4</a:t>
            </a:r>
            <a:r>
              <a:rPr kumimoji="1" lang="en-US" altLang="ja-JP"/>
              <a:t>: </a:t>
            </a:r>
            <a:r>
              <a:rPr kumimoji="1" lang="ja-JP" altLang="en-US"/>
              <a:t>演算子の優先順位</a:t>
            </a:r>
          </a:p>
        </p:txBody>
      </p:sp>
      <p:sp>
        <p:nvSpPr>
          <p:cNvPr id="3" name="コンテンツ プレースホルダー 2">
            <a:extLst>
              <a:ext uri="{FF2B5EF4-FFF2-40B4-BE49-F238E27FC236}">
                <a16:creationId xmlns:a16="http://schemas.microsoft.com/office/drawing/2014/main" id="{A71A000F-64C5-C323-E263-DD41E1B56967}"/>
              </a:ext>
            </a:extLst>
          </p:cNvPr>
          <p:cNvSpPr>
            <a:spLocks noGrp="1"/>
          </p:cNvSpPr>
          <p:nvPr>
            <p:ph idx="1"/>
          </p:nvPr>
        </p:nvSpPr>
        <p:spPr/>
        <p:txBody>
          <a:bodyPr>
            <a:normAutofit/>
          </a:bodyPr>
          <a:lstStyle/>
          <a:p>
            <a:r>
              <a:rPr lang="ja-JP" altLang="en-US"/>
              <a:t>上のものほど優先</a:t>
            </a:r>
            <a:endParaRPr lang="en-US" altLang="ja-JP"/>
          </a:p>
          <a:p>
            <a:pPr lvl="1"/>
            <a:r>
              <a:rPr lang="en-US" altLang="ja-JP">
                <a:latin typeface="Consolas" panose="020B0609020204030204" pitchFamily="49" charset="0"/>
              </a:rPr>
              <a:t>~, !</a:t>
            </a:r>
          </a:p>
          <a:p>
            <a:pPr lvl="1"/>
            <a:r>
              <a:rPr kumimoji="1" lang="en-US" altLang="ja-JP">
                <a:latin typeface="Consolas" panose="020B0609020204030204" pitchFamily="49" charset="0"/>
              </a:rPr>
              <a:t>*, /, %</a:t>
            </a:r>
          </a:p>
          <a:p>
            <a:pPr lvl="1"/>
            <a:r>
              <a:rPr kumimoji="1" lang="en-US" altLang="ja-JP">
                <a:latin typeface="Consolas" panose="020B0609020204030204" pitchFamily="49" charset="0"/>
              </a:rPr>
              <a:t>+, -</a:t>
            </a:r>
            <a:r>
              <a:rPr kumimoji="1" lang="ja-JP" altLang="en-US">
                <a:latin typeface="Consolas" panose="020B0609020204030204" pitchFamily="49" charset="0"/>
              </a:rPr>
              <a:t>（加減算）</a:t>
            </a:r>
            <a:endParaRPr kumimoji="1" lang="en-US" altLang="ja-JP">
              <a:latin typeface="Consolas" panose="020B0609020204030204" pitchFamily="49" charset="0"/>
            </a:endParaRPr>
          </a:p>
          <a:p>
            <a:pPr lvl="1"/>
            <a:r>
              <a:rPr kumimoji="1" lang="en-US" altLang="ja-JP">
                <a:latin typeface="Consolas" panose="020B0609020204030204" pitchFamily="49" charset="0"/>
              </a:rPr>
              <a:t>&lt;&lt;, &gt;&gt;, &gt;&gt;&gt;</a:t>
            </a:r>
          </a:p>
          <a:p>
            <a:pPr lvl="1"/>
            <a:r>
              <a:rPr lang="en-US" altLang="ja-JP">
                <a:latin typeface="Consolas" panose="020B0609020204030204" pitchFamily="49" charset="0"/>
              </a:rPr>
              <a:t>&lt;, &lt;=, =&gt;, &gt;</a:t>
            </a:r>
          </a:p>
          <a:p>
            <a:pPr lvl="1"/>
            <a:r>
              <a:rPr kumimoji="1" lang="en-US" altLang="ja-JP">
                <a:latin typeface="Consolas" panose="020B0609020204030204" pitchFamily="49" charset="0"/>
              </a:rPr>
              <a:t>==, !=, ===, !==</a:t>
            </a:r>
          </a:p>
          <a:p>
            <a:pPr lvl="1"/>
            <a:r>
              <a:rPr lang="en-US" altLang="ja-JP">
                <a:latin typeface="Consolas" panose="020B0609020204030204" pitchFamily="49" charset="0"/>
              </a:rPr>
              <a:t>&amp;</a:t>
            </a:r>
          </a:p>
          <a:p>
            <a:pPr lvl="1"/>
            <a:r>
              <a:rPr kumimoji="1" lang="en-US" altLang="ja-JP">
                <a:latin typeface="Consolas" panose="020B0609020204030204" pitchFamily="49" charset="0"/>
              </a:rPr>
              <a:t>^</a:t>
            </a:r>
          </a:p>
          <a:p>
            <a:pPr lvl="1"/>
            <a:r>
              <a:rPr lang="en-US" altLang="ja-JP">
                <a:latin typeface="Consolas" panose="020B0609020204030204" pitchFamily="49" charset="0"/>
              </a:rPr>
              <a:t>|</a:t>
            </a:r>
          </a:p>
          <a:p>
            <a:pPr lvl="1"/>
            <a:r>
              <a:rPr kumimoji="1" lang="en-US" altLang="ja-JP">
                <a:latin typeface="Consolas" panose="020B0609020204030204" pitchFamily="49" charset="0"/>
              </a:rPr>
              <a:t>&amp;&amp;</a:t>
            </a:r>
          </a:p>
          <a:p>
            <a:pPr lvl="1"/>
            <a:r>
              <a:rPr kumimoji="1" lang="en-US" altLang="ja-JP">
                <a:latin typeface="Consolas" panose="020B0609020204030204" pitchFamily="49" charset="0"/>
              </a:rPr>
              <a:t>||</a:t>
            </a:r>
          </a:p>
          <a:p>
            <a:pPr lvl="1"/>
            <a:r>
              <a:rPr lang="en-US" altLang="ja-JP">
                <a:latin typeface="Consolas" panose="020B0609020204030204" pitchFamily="49" charset="0"/>
              </a:rPr>
              <a:t>cond?true:false</a:t>
            </a:r>
            <a:endParaRPr kumimoji="1" lang="en-US" altLang="ja-JP">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F052BE56-E1F8-D9AD-BA10-5EE5ED9D4E7A}"/>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BC7B1B70-E174-34A5-F296-9DE3E7CC085E}"/>
              </a:ext>
            </a:extLst>
          </p:cNvPr>
          <p:cNvSpPr>
            <a:spLocks noGrp="1"/>
          </p:cNvSpPr>
          <p:nvPr>
            <p:ph type="sldNum" sz="quarter" idx="12"/>
          </p:nvPr>
        </p:nvSpPr>
        <p:spPr/>
        <p:txBody>
          <a:bodyPr/>
          <a:lstStyle/>
          <a:p>
            <a:fld id="{4BB2CF20-BD5D-4D9E-9CE8-EDFC3B2BCF57}" type="slidenum">
              <a:rPr kumimoji="1" lang="ja-JP" altLang="en-US" smtClean="0"/>
              <a:t>32</a:t>
            </a:fld>
            <a:endParaRPr kumimoji="1" lang="ja-JP" altLang="en-US"/>
          </a:p>
        </p:txBody>
      </p:sp>
    </p:spTree>
    <p:extLst>
      <p:ext uri="{BB962C8B-B14F-4D97-AF65-F5344CB8AC3E}">
        <p14:creationId xmlns:p14="http://schemas.microsoft.com/office/powerpoint/2010/main" val="648529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8897E-1519-7032-FF07-B07CEF669DC1}"/>
              </a:ext>
            </a:extLst>
          </p:cNvPr>
          <p:cNvSpPr>
            <a:spLocks noGrp="1"/>
          </p:cNvSpPr>
          <p:nvPr>
            <p:ph type="title"/>
          </p:nvPr>
        </p:nvSpPr>
        <p:spPr/>
        <p:txBody>
          <a:bodyPr/>
          <a:lstStyle/>
          <a:p>
            <a:r>
              <a:rPr kumimoji="1" lang="ja-JP" altLang="en-US"/>
              <a:t>練習</a:t>
            </a:r>
            <a:r>
              <a:rPr kumimoji="1" lang="en-US" altLang="ja-JP"/>
              <a:t>2</a:t>
            </a:r>
            <a:endParaRPr kumimoji="1" lang="ja-JP" altLang="en-US"/>
          </a:p>
        </p:txBody>
      </p:sp>
      <p:sp>
        <p:nvSpPr>
          <p:cNvPr id="3" name="コンテンツ プレースホルダー 2">
            <a:extLst>
              <a:ext uri="{FF2B5EF4-FFF2-40B4-BE49-F238E27FC236}">
                <a16:creationId xmlns:a16="http://schemas.microsoft.com/office/drawing/2014/main" id="{653468A9-4E6D-9656-5C76-2CE1A6531C5D}"/>
              </a:ext>
            </a:extLst>
          </p:cNvPr>
          <p:cNvSpPr>
            <a:spLocks noGrp="1"/>
          </p:cNvSpPr>
          <p:nvPr>
            <p:ph idx="1"/>
          </p:nvPr>
        </p:nvSpPr>
        <p:spPr>
          <a:xfrm>
            <a:off x="696000" y="1071000"/>
            <a:ext cx="8794364" cy="5400000"/>
          </a:xfrm>
        </p:spPr>
        <p:txBody>
          <a:bodyPr>
            <a:normAutofit fontScale="92500"/>
          </a:bodyPr>
          <a:lstStyle/>
          <a:p>
            <a:pPr marL="514350" indent="-514350">
              <a:buFont typeface="+mj-lt"/>
              <a:buAutoNum type="arabicPeriod"/>
            </a:pPr>
            <a:r>
              <a:rPr kumimoji="1" lang="en-US" altLang="ja-JP"/>
              <a:t>1</a:t>
            </a:r>
            <a:r>
              <a:rPr kumimoji="1" lang="ja-JP" altLang="en-US"/>
              <a:t>つの</a:t>
            </a:r>
            <a:r>
              <a:rPr kumimoji="1" lang="en-US" altLang="ja-JP"/>
              <a:t>32</a:t>
            </a:r>
            <a:r>
              <a:rPr kumimoji="1" lang="ja-JP" altLang="en-US"/>
              <a:t>ビットの入力</a:t>
            </a:r>
            <a:r>
              <a:rPr kumimoji="1" lang="en-US" altLang="ja-JP"/>
              <a:t>in</a:t>
            </a:r>
            <a:r>
              <a:rPr kumimoji="1" lang="ja-JP" altLang="en-US"/>
              <a:t>と</a:t>
            </a:r>
            <a:r>
              <a:rPr kumimoji="1" lang="en-US" altLang="ja-JP"/>
              <a:t>1</a:t>
            </a:r>
            <a:r>
              <a:rPr kumimoji="1" lang="ja-JP" altLang="en-US"/>
              <a:t>つの</a:t>
            </a:r>
            <a:r>
              <a:rPr kumimoji="1" lang="en-US" altLang="ja-JP"/>
              <a:t>32</a:t>
            </a:r>
            <a:r>
              <a:rPr kumimoji="1" lang="ja-JP" altLang="en-US"/>
              <a:t>ビットの出力</a:t>
            </a:r>
            <a:r>
              <a:rPr kumimoji="1" lang="en-US" altLang="ja-JP"/>
              <a:t>out</a:t>
            </a:r>
            <a:r>
              <a:rPr kumimoji="1" lang="ja-JP" altLang="en-US"/>
              <a:t>を持ち、</a:t>
            </a:r>
            <a:r>
              <a:rPr kumimoji="1" lang="en-US" altLang="ja-JP"/>
              <a:t>in</a:t>
            </a:r>
            <a:r>
              <a:rPr kumimoji="1" lang="ja-JP" altLang="en-US"/>
              <a:t>に</a:t>
            </a:r>
            <a:r>
              <a:rPr kumimoji="1" lang="en-US" altLang="ja-JP"/>
              <a:t>4</a:t>
            </a:r>
            <a:r>
              <a:rPr kumimoji="1" lang="ja-JP" altLang="en-US"/>
              <a:t>を加算した値を出力するモジュール</a:t>
            </a:r>
            <a:r>
              <a:rPr lang="en-US" altLang="ja-JP"/>
              <a:t>plus4</a:t>
            </a:r>
            <a:r>
              <a:rPr lang="ja-JP" altLang="en-US"/>
              <a:t>を作成せよ。</a:t>
            </a:r>
            <a:endParaRPr kumimoji="1" lang="en-US" altLang="ja-JP"/>
          </a:p>
          <a:p>
            <a:pPr marL="514350" indent="-514350">
              <a:buFont typeface="+mj-lt"/>
              <a:buAutoNum type="arabicPeriod"/>
            </a:pPr>
            <a:r>
              <a:rPr kumimoji="1" lang="en-US" altLang="ja-JP"/>
              <a:t>2</a:t>
            </a:r>
            <a:r>
              <a:rPr kumimoji="1" lang="ja-JP" altLang="en-US"/>
              <a:t>つの</a:t>
            </a:r>
            <a:r>
              <a:rPr kumimoji="1" lang="en-US" altLang="ja-JP"/>
              <a:t>32</a:t>
            </a:r>
            <a:r>
              <a:rPr kumimoji="1" lang="ja-JP" altLang="en-US"/>
              <a:t>ビットの入力</a:t>
            </a:r>
            <a:r>
              <a:rPr kumimoji="1" lang="en-US" altLang="ja-JP"/>
              <a:t>a, b</a:t>
            </a:r>
            <a:r>
              <a:rPr kumimoji="1" lang="ja-JP" altLang="en-US"/>
              <a:t>と</a:t>
            </a:r>
            <a:r>
              <a:rPr kumimoji="1" lang="en-US" altLang="ja-JP"/>
              <a:t>1</a:t>
            </a:r>
            <a:r>
              <a:rPr kumimoji="1" lang="ja-JP" altLang="en-US"/>
              <a:t>つの</a:t>
            </a:r>
            <a:r>
              <a:rPr kumimoji="1" lang="en-US" altLang="ja-JP"/>
              <a:t>32</a:t>
            </a:r>
            <a:r>
              <a:rPr kumimoji="1" lang="ja-JP" altLang="en-US"/>
              <a:t>ビットの出力</a:t>
            </a:r>
            <a:r>
              <a:rPr kumimoji="1" lang="en-US" altLang="ja-JP"/>
              <a:t>c</a:t>
            </a:r>
            <a:r>
              <a:rPr kumimoji="1" lang="ja-JP" altLang="en-US"/>
              <a:t>を持ち、</a:t>
            </a:r>
            <a:r>
              <a:rPr kumimoji="1" lang="en-US" altLang="ja-JP"/>
              <a:t>a, b</a:t>
            </a:r>
            <a:r>
              <a:rPr kumimoji="1" lang="ja-JP" altLang="en-US"/>
              <a:t>の加算の結果を</a:t>
            </a:r>
            <a:r>
              <a:rPr kumimoji="1" lang="en-US" altLang="ja-JP"/>
              <a:t>c</a:t>
            </a:r>
            <a:r>
              <a:rPr kumimoji="1" lang="ja-JP" altLang="en-US"/>
              <a:t>に出力するモジュール</a:t>
            </a:r>
            <a:r>
              <a:rPr kumimoji="1" lang="en-US" altLang="ja-JP"/>
              <a:t>adder</a:t>
            </a:r>
            <a:r>
              <a:rPr kumimoji="1" lang="ja-JP" altLang="en-US"/>
              <a:t>を作成せよ。</a:t>
            </a:r>
            <a:endParaRPr kumimoji="1" lang="en-US" altLang="ja-JP"/>
          </a:p>
          <a:p>
            <a:pPr marL="514350" indent="-514350">
              <a:buFont typeface="+mj-lt"/>
              <a:buAutoNum type="arabicPeriod"/>
            </a:pPr>
            <a:r>
              <a:rPr lang="en-US" altLang="ja-JP"/>
              <a:t>1</a:t>
            </a:r>
            <a:r>
              <a:rPr lang="ja-JP" altLang="en-US"/>
              <a:t>つの</a:t>
            </a:r>
            <a:r>
              <a:rPr lang="en-US" altLang="ja-JP"/>
              <a:t>1</a:t>
            </a:r>
            <a:r>
              <a:rPr lang="ja-JP" altLang="en-US"/>
              <a:t>ビットの入力</a:t>
            </a:r>
            <a:r>
              <a:rPr lang="en-US" altLang="ja-JP"/>
              <a:t>ctrl</a:t>
            </a:r>
            <a:r>
              <a:rPr lang="ja-JP" altLang="en-US"/>
              <a:t>と</a:t>
            </a:r>
            <a:r>
              <a:rPr lang="en-US" altLang="ja-JP"/>
              <a:t>2</a:t>
            </a:r>
            <a:r>
              <a:rPr lang="ja-JP" altLang="en-US"/>
              <a:t>つの</a:t>
            </a:r>
            <a:r>
              <a:rPr lang="en-US" altLang="ja-JP"/>
              <a:t>32</a:t>
            </a:r>
            <a:r>
              <a:rPr lang="ja-JP" altLang="en-US"/>
              <a:t>ビットの入力</a:t>
            </a:r>
            <a:r>
              <a:rPr lang="en-US" altLang="ja-JP"/>
              <a:t>a, b</a:t>
            </a:r>
            <a:r>
              <a:rPr lang="ja-JP" altLang="en-US"/>
              <a:t>、</a:t>
            </a:r>
            <a:r>
              <a:rPr lang="en-US" altLang="ja-JP"/>
              <a:t>1</a:t>
            </a:r>
            <a:r>
              <a:rPr lang="ja-JP" altLang="en-US"/>
              <a:t>つの</a:t>
            </a:r>
            <a:r>
              <a:rPr lang="en-US" altLang="ja-JP"/>
              <a:t>32</a:t>
            </a:r>
            <a:r>
              <a:rPr lang="ja-JP" altLang="en-US"/>
              <a:t>ビットの出力</a:t>
            </a:r>
            <a:r>
              <a:rPr lang="en-US" altLang="ja-JP"/>
              <a:t>out</a:t>
            </a:r>
            <a:r>
              <a:rPr lang="ja-JP" altLang="en-US"/>
              <a:t>を持ち、</a:t>
            </a:r>
            <a:r>
              <a:rPr lang="en-US" altLang="ja-JP"/>
              <a:t>ctrl</a:t>
            </a:r>
            <a:r>
              <a:rPr lang="ja-JP" altLang="en-US"/>
              <a:t>が</a:t>
            </a:r>
            <a:r>
              <a:rPr lang="en-US" altLang="ja-JP"/>
              <a:t>0</a:t>
            </a:r>
            <a:r>
              <a:rPr lang="ja-JP" altLang="en-US"/>
              <a:t>のとき</a:t>
            </a:r>
            <a:r>
              <a:rPr lang="en-US" altLang="ja-JP"/>
              <a:t>a</a:t>
            </a:r>
            <a:r>
              <a:rPr lang="ja-JP" altLang="en-US"/>
              <a:t>を、</a:t>
            </a:r>
            <a:r>
              <a:rPr lang="en-US" altLang="ja-JP"/>
              <a:t>1</a:t>
            </a:r>
            <a:r>
              <a:rPr lang="ja-JP" altLang="en-US"/>
              <a:t>のとき</a:t>
            </a:r>
            <a:r>
              <a:rPr lang="en-US" altLang="ja-JP"/>
              <a:t>b</a:t>
            </a:r>
            <a:r>
              <a:rPr lang="ja-JP" altLang="en-US"/>
              <a:t>を</a:t>
            </a:r>
            <a:r>
              <a:rPr lang="en-US" altLang="ja-JP"/>
              <a:t>out</a:t>
            </a:r>
            <a:r>
              <a:rPr lang="ja-JP" altLang="en-US"/>
              <a:t>に出力するモジュール</a:t>
            </a:r>
            <a:r>
              <a:rPr lang="en-US" altLang="ja-JP"/>
              <a:t>mux</a:t>
            </a:r>
            <a:r>
              <a:rPr lang="ja-JP" altLang="en-US"/>
              <a:t>を作成せよ。</a:t>
            </a:r>
            <a:endParaRPr lang="en-US" altLang="ja-JP"/>
          </a:p>
          <a:p>
            <a:pPr marL="514350" indent="-514350">
              <a:buFont typeface="+mj-lt"/>
              <a:buAutoNum type="arabicPeriod"/>
            </a:pPr>
            <a:r>
              <a:rPr kumimoji="1" lang="en-US" altLang="ja-JP"/>
              <a:t>1</a:t>
            </a:r>
            <a:r>
              <a:rPr kumimoji="1" lang="ja-JP" altLang="en-US"/>
              <a:t>つの</a:t>
            </a:r>
            <a:r>
              <a:rPr lang="en-US" altLang="ja-JP"/>
              <a:t>3</a:t>
            </a:r>
            <a:r>
              <a:rPr kumimoji="1" lang="ja-JP" altLang="en-US"/>
              <a:t>ビットの入力</a:t>
            </a:r>
            <a:r>
              <a:rPr kumimoji="1" lang="en-US" altLang="ja-JP"/>
              <a:t>ctrl</a:t>
            </a:r>
            <a:r>
              <a:rPr kumimoji="1" lang="ja-JP" altLang="en-US"/>
              <a:t>と</a:t>
            </a:r>
            <a:r>
              <a:rPr kumimoji="1" lang="en-US" altLang="ja-JP"/>
              <a:t>2</a:t>
            </a:r>
            <a:r>
              <a:rPr kumimoji="1" lang="ja-JP" altLang="en-US"/>
              <a:t>つの</a:t>
            </a:r>
            <a:r>
              <a:rPr kumimoji="1" lang="en-US" altLang="ja-JP"/>
              <a:t>32</a:t>
            </a:r>
            <a:r>
              <a:rPr kumimoji="1" lang="ja-JP" altLang="en-US"/>
              <a:t>ビットの入力</a:t>
            </a:r>
            <a:r>
              <a:rPr kumimoji="1" lang="en-US" altLang="ja-JP"/>
              <a:t>a, b</a:t>
            </a:r>
            <a:r>
              <a:rPr kumimoji="1" lang="ja-JP" altLang="en-US"/>
              <a:t>、</a:t>
            </a:r>
            <a:r>
              <a:rPr kumimoji="1" lang="en-US" altLang="ja-JP"/>
              <a:t>1</a:t>
            </a:r>
            <a:r>
              <a:rPr kumimoji="1" lang="ja-JP" altLang="en-US"/>
              <a:t>つの</a:t>
            </a:r>
            <a:r>
              <a:rPr kumimoji="1" lang="en-US" altLang="ja-JP"/>
              <a:t>32</a:t>
            </a:r>
            <a:r>
              <a:rPr kumimoji="1" lang="ja-JP" altLang="en-US"/>
              <a:t>ビットの出力</a:t>
            </a:r>
            <a:r>
              <a:rPr kumimoji="1" lang="en-US" altLang="ja-JP"/>
              <a:t>out</a:t>
            </a:r>
            <a:r>
              <a:rPr kumimoji="1" lang="ja-JP" altLang="en-US"/>
              <a:t>を持ち、右の表に示す出力をするモジュール</a:t>
            </a:r>
            <a:r>
              <a:rPr kumimoji="1" lang="en-US" altLang="ja-JP"/>
              <a:t>alu</a:t>
            </a:r>
            <a:r>
              <a:rPr kumimoji="1" lang="ja-JP" altLang="en-US"/>
              <a:t>を作成せよ。</a:t>
            </a:r>
            <a:endParaRPr kumimoji="1" lang="en-US" altLang="ja-JP"/>
          </a:p>
          <a:p>
            <a:pPr lvl="1"/>
            <a:r>
              <a:rPr kumimoji="1" lang="ja-JP" altLang="en-US"/>
              <a:t>算術演算のために入出力は符号付きとすること（入門</a:t>
            </a:r>
            <a:r>
              <a:rPr kumimoji="1" lang="en-US" altLang="ja-JP"/>
              <a:t>1</a:t>
            </a:r>
            <a:r>
              <a:rPr kumimoji="1" lang="ja-JP" altLang="en-US"/>
              <a:t>参照）</a:t>
            </a:r>
            <a:endParaRPr kumimoji="1" lang="en-US" altLang="ja-JP"/>
          </a:p>
        </p:txBody>
      </p:sp>
      <p:sp>
        <p:nvSpPr>
          <p:cNvPr id="4" name="日付プレースホルダー 3">
            <a:extLst>
              <a:ext uri="{FF2B5EF4-FFF2-40B4-BE49-F238E27FC236}">
                <a16:creationId xmlns:a16="http://schemas.microsoft.com/office/drawing/2014/main" id="{5BBD9BC9-F01F-4D27-5788-3ED2D02EAE4F}"/>
              </a:ext>
            </a:extLst>
          </p:cNvPr>
          <p:cNvSpPr>
            <a:spLocks noGrp="1"/>
          </p:cNvSpPr>
          <p:nvPr>
            <p:ph type="dt" sz="half" idx="10"/>
          </p:nvPr>
        </p:nvSpPr>
        <p:spPr/>
        <p:txBody>
          <a:bodyPr/>
          <a:lstStyle/>
          <a:p>
            <a:r>
              <a:rPr kumimoji="1" lang="en-US" altLang="ja-JP"/>
              <a:t>2024/04/09</a:t>
            </a:r>
            <a:endParaRPr kumimoji="1" lang="ja-JP" altLang="en-US"/>
          </a:p>
        </p:txBody>
      </p:sp>
      <p:graphicFrame>
        <p:nvGraphicFramePr>
          <p:cNvPr id="7" name="表 7">
            <a:extLst>
              <a:ext uri="{FF2B5EF4-FFF2-40B4-BE49-F238E27FC236}">
                <a16:creationId xmlns:a16="http://schemas.microsoft.com/office/drawing/2014/main" id="{11B2C27D-5F26-D90D-B09F-BA7D0007AD9C}"/>
              </a:ext>
            </a:extLst>
          </p:cNvPr>
          <p:cNvGraphicFramePr>
            <a:graphicFrameLocks noGrp="1"/>
          </p:cNvGraphicFramePr>
          <p:nvPr>
            <p:extLst>
              <p:ext uri="{D42A27DB-BD31-4B8C-83A1-F6EECF244321}">
                <p14:modId xmlns:p14="http://schemas.microsoft.com/office/powerpoint/2010/main" val="2209316188"/>
              </p:ext>
            </p:extLst>
          </p:nvPr>
        </p:nvGraphicFramePr>
        <p:xfrm>
          <a:off x="9631218" y="3133440"/>
          <a:ext cx="2429163" cy="3337560"/>
        </p:xfrm>
        <a:graphic>
          <a:graphicData uri="http://schemas.openxmlformats.org/drawingml/2006/table">
            <a:tbl>
              <a:tblPr firstRow="1" bandRow="1">
                <a:tableStyleId>{073A0DAA-6AF3-43AB-8588-CEC1D06C72B9}</a:tableStyleId>
              </a:tblPr>
              <a:tblGrid>
                <a:gridCol w="1517226">
                  <a:extLst>
                    <a:ext uri="{9D8B030D-6E8A-4147-A177-3AD203B41FA5}">
                      <a16:colId xmlns:a16="http://schemas.microsoft.com/office/drawing/2014/main" val="2820729497"/>
                    </a:ext>
                  </a:extLst>
                </a:gridCol>
                <a:gridCol w="911937">
                  <a:extLst>
                    <a:ext uri="{9D8B030D-6E8A-4147-A177-3AD203B41FA5}">
                      <a16:colId xmlns:a16="http://schemas.microsoft.com/office/drawing/2014/main" val="3652286039"/>
                    </a:ext>
                  </a:extLst>
                </a:gridCol>
              </a:tblGrid>
              <a:tr h="370840">
                <a:tc>
                  <a:txBody>
                    <a:bodyPr/>
                    <a:lstStyle/>
                    <a:p>
                      <a:r>
                        <a:rPr kumimoji="1" lang="en-US" altLang="ja-JP">
                          <a:latin typeface="Consolas" panose="020B0609020204030204" pitchFamily="49" charset="0"/>
                        </a:rPr>
                        <a:t>ctrl (3'b)</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out</a:t>
                      </a:r>
                      <a:endParaRPr kumimoji="1" lang="ja-JP" altLang="en-US">
                        <a:latin typeface="Consolas" panose="020B0609020204030204" pitchFamily="49" charset="0"/>
                      </a:endParaRPr>
                    </a:p>
                  </a:txBody>
                  <a:tcPr/>
                </a:tc>
                <a:extLst>
                  <a:ext uri="{0D108BD9-81ED-4DB2-BD59-A6C34878D82A}">
                    <a16:rowId xmlns:a16="http://schemas.microsoft.com/office/drawing/2014/main" val="3446967803"/>
                  </a:ext>
                </a:extLst>
              </a:tr>
              <a:tr h="370840">
                <a:tc>
                  <a:txBody>
                    <a:bodyPr/>
                    <a:lstStyle/>
                    <a:p>
                      <a:r>
                        <a:rPr kumimoji="1" lang="en-US" altLang="ja-JP">
                          <a:latin typeface="Consolas" panose="020B0609020204030204" pitchFamily="49" charset="0"/>
                        </a:rPr>
                        <a:t>000</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a+b</a:t>
                      </a:r>
                      <a:endParaRPr kumimoji="1" lang="ja-JP" altLang="en-US">
                        <a:latin typeface="Consolas" panose="020B0609020204030204" pitchFamily="49" charset="0"/>
                      </a:endParaRPr>
                    </a:p>
                  </a:txBody>
                  <a:tcPr/>
                </a:tc>
                <a:extLst>
                  <a:ext uri="{0D108BD9-81ED-4DB2-BD59-A6C34878D82A}">
                    <a16:rowId xmlns:a16="http://schemas.microsoft.com/office/drawing/2014/main" val="1548681827"/>
                  </a:ext>
                </a:extLst>
              </a:tr>
              <a:tr h="370840">
                <a:tc>
                  <a:txBody>
                    <a:bodyPr/>
                    <a:lstStyle/>
                    <a:p>
                      <a:r>
                        <a:rPr kumimoji="1" lang="en-US" altLang="ja-JP">
                          <a:latin typeface="Consolas" panose="020B0609020204030204" pitchFamily="49" charset="0"/>
                        </a:rPr>
                        <a:t>001</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a-b</a:t>
                      </a:r>
                      <a:endParaRPr kumimoji="1" lang="ja-JP" altLang="en-US">
                        <a:latin typeface="Consolas" panose="020B0609020204030204" pitchFamily="49" charset="0"/>
                      </a:endParaRPr>
                    </a:p>
                  </a:txBody>
                  <a:tcPr/>
                </a:tc>
                <a:extLst>
                  <a:ext uri="{0D108BD9-81ED-4DB2-BD59-A6C34878D82A}">
                    <a16:rowId xmlns:a16="http://schemas.microsoft.com/office/drawing/2014/main" val="2439294436"/>
                  </a:ext>
                </a:extLst>
              </a:tr>
              <a:tr h="370840">
                <a:tc>
                  <a:txBody>
                    <a:bodyPr/>
                    <a:lstStyle/>
                    <a:p>
                      <a:r>
                        <a:rPr kumimoji="1" lang="en-US" altLang="ja-JP">
                          <a:latin typeface="Consolas" panose="020B0609020204030204" pitchFamily="49" charset="0"/>
                        </a:rPr>
                        <a:t>010</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a&amp;b</a:t>
                      </a:r>
                      <a:endParaRPr kumimoji="1" lang="ja-JP" altLang="en-US">
                        <a:latin typeface="Consolas" panose="020B0609020204030204" pitchFamily="49" charset="0"/>
                      </a:endParaRPr>
                    </a:p>
                  </a:txBody>
                  <a:tcPr/>
                </a:tc>
                <a:extLst>
                  <a:ext uri="{0D108BD9-81ED-4DB2-BD59-A6C34878D82A}">
                    <a16:rowId xmlns:a16="http://schemas.microsoft.com/office/drawing/2014/main" val="2439332215"/>
                  </a:ext>
                </a:extLst>
              </a:tr>
              <a:tr h="370840">
                <a:tc>
                  <a:txBody>
                    <a:bodyPr/>
                    <a:lstStyle/>
                    <a:p>
                      <a:r>
                        <a:rPr kumimoji="1" lang="en-US" altLang="ja-JP">
                          <a:latin typeface="Consolas" panose="020B0609020204030204" pitchFamily="49" charset="0"/>
                        </a:rPr>
                        <a:t>011</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a|b</a:t>
                      </a:r>
                      <a:endParaRPr kumimoji="1" lang="ja-JP" altLang="en-US">
                        <a:latin typeface="Consolas" panose="020B0609020204030204" pitchFamily="49" charset="0"/>
                      </a:endParaRPr>
                    </a:p>
                  </a:txBody>
                  <a:tcPr/>
                </a:tc>
                <a:extLst>
                  <a:ext uri="{0D108BD9-81ED-4DB2-BD59-A6C34878D82A}">
                    <a16:rowId xmlns:a16="http://schemas.microsoft.com/office/drawing/2014/main" val="3492372294"/>
                  </a:ext>
                </a:extLst>
              </a:tr>
              <a:tr h="370840">
                <a:tc>
                  <a:txBody>
                    <a:bodyPr/>
                    <a:lstStyle/>
                    <a:p>
                      <a:r>
                        <a:rPr kumimoji="1" lang="en-US" altLang="ja-JP">
                          <a:latin typeface="Consolas" panose="020B0609020204030204" pitchFamily="49" charset="0"/>
                        </a:rPr>
                        <a:t>100</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a^b</a:t>
                      </a:r>
                      <a:endParaRPr kumimoji="1" lang="ja-JP" altLang="en-US">
                        <a:latin typeface="Consolas" panose="020B0609020204030204" pitchFamily="49" charset="0"/>
                      </a:endParaRPr>
                    </a:p>
                  </a:txBody>
                  <a:tcPr/>
                </a:tc>
                <a:extLst>
                  <a:ext uri="{0D108BD9-81ED-4DB2-BD59-A6C34878D82A}">
                    <a16:rowId xmlns:a16="http://schemas.microsoft.com/office/drawing/2014/main" val="1766563231"/>
                  </a:ext>
                </a:extLst>
              </a:tr>
              <a:tr h="370840">
                <a:tc>
                  <a:txBody>
                    <a:bodyPr/>
                    <a:lstStyle/>
                    <a:p>
                      <a:r>
                        <a:rPr kumimoji="1" lang="en-US" altLang="ja-JP">
                          <a:latin typeface="Consolas" panose="020B0609020204030204" pitchFamily="49" charset="0"/>
                        </a:rPr>
                        <a:t>101</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a&lt;&lt;b</a:t>
                      </a:r>
                    </a:p>
                  </a:txBody>
                  <a:tcPr/>
                </a:tc>
                <a:extLst>
                  <a:ext uri="{0D108BD9-81ED-4DB2-BD59-A6C34878D82A}">
                    <a16:rowId xmlns:a16="http://schemas.microsoft.com/office/drawing/2014/main" val="2074070165"/>
                  </a:ext>
                </a:extLst>
              </a:tr>
              <a:tr h="370840">
                <a:tc>
                  <a:txBody>
                    <a:bodyPr/>
                    <a:lstStyle/>
                    <a:p>
                      <a:r>
                        <a:rPr kumimoji="1" lang="en-US" altLang="ja-JP">
                          <a:latin typeface="Consolas" panose="020B0609020204030204" pitchFamily="49" charset="0"/>
                        </a:rPr>
                        <a:t>110</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a&gt;&gt;b</a:t>
                      </a:r>
                      <a:endParaRPr kumimoji="1" lang="ja-JP" altLang="en-US">
                        <a:latin typeface="Consolas" panose="020B0609020204030204" pitchFamily="49" charset="0"/>
                      </a:endParaRPr>
                    </a:p>
                  </a:txBody>
                  <a:tcPr/>
                </a:tc>
                <a:extLst>
                  <a:ext uri="{0D108BD9-81ED-4DB2-BD59-A6C34878D82A}">
                    <a16:rowId xmlns:a16="http://schemas.microsoft.com/office/drawing/2014/main" val="2919197140"/>
                  </a:ext>
                </a:extLst>
              </a:tr>
              <a:tr h="370840">
                <a:tc>
                  <a:txBody>
                    <a:bodyPr/>
                    <a:lstStyle/>
                    <a:p>
                      <a:r>
                        <a:rPr kumimoji="1" lang="en-US" altLang="ja-JP">
                          <a:latin typeface="Consolas" panose="020B0609020204030204" pitchFamily="49" charset="0"/>
                        </a:rPr>
                        <a:t>111</a:t>
                      </a:r>
                      <a:endParaRPr kumimoji="1" lang="ja-JP" altLang="en-US">
                        <a:latin typeface="Consolas" panose="020B0609020204030204" pitchFamily="49" charset="0"/>
                      </a:endParaRPr>
                    </a:p>
                  </a:txBody>
                  <a:tcPr/>
                </a:tc>
                <a:tc>
                  <a:txBody>
                    <a:bodyPr/>
                    <a:lstStyle/>
                    <a:p>
                      <a:r>
                        <a:rPr kumimoji="1" lang="en-US" altLang="ja-JP">
                          <a:latin typeface="Consolas" panose="020B0609020204030204" pitchFamily="49" charset="0"/>
                        </a:rPr>
                        <a:t>a&gt;&gt;&gt;b</a:t>
                      </a:r>
                      <a:endParaRPr kumimoji="1" lang="ja-JP" altLang="en-US">
                        <a:latin typeface="Consolas" panose="020B0609020204030204" pitchFamily="49" charset="0"/>
                      </a:endParaRPr>
                    </a:p>
                  </a:txBody>
                  <a:tcPr/>
                </a:tc>
                <a:extLst>
                  <a:ext uri="{0D108BD9-81ED-4DB2-BD59-A6C34878D82A}">
                    <a16:rowId xmlns:a16="http://schemas.microsoft.com/office/drawing/2014/main" val="3586072237"/>
                  </a:ext>
                </a:extLst>
              </a:tr>
            </a:tbl>
          </a:graphicData>
        </a:graphic>
      </p:graphicFrame>
      <p:sp>
        <p:nvSpPr>
          <p:cNvPr id="8" name="スライド番号プレースホルダー 7">
            <a:extLst>
              <a:ext uri="{FF2B5EF4-FFF2-40B4-BE49-F238E27FC236}">
                <a16:creationId xmlns:a16="http://schemas.microsoft.com/office/drawing/2014/main" id="{E9F23FE3-ADCA-E70B-C7C2-6E0BBBECA1B4}"/>
              </a:ext>
            </a:extLst>
          </p:cNvPr>
          <p:cNvSpPr>
            <a:spLocks noGrp="1"/>
          </p:cNvSpPr>
          <p:nvPr>
            <p:ph type="sldNum" sz="quarter" idx="12"/>
          </p:nvPr>
        </p:nvSpPr>
        <p:spPr/>
        <p:txBody>
          <a:bodyPr/>
          <a:lstStyle/>
          <a:p>
            <a:fld id="{4BB2CF20-BD5D-4D9E-9CE8-EDFC3B2BCF57}" type="slidenum">
              <a:rPr kumimoji="1" lang="ja-JP" altLang="en-US" smtClean="0"/>
              <a:t>33</a:t>
            </a:fld>
            <a:endParaRPr kumimoji="1" lang="ja-JP" altLang="en-US"/>
          </a:p>
        </p:txBody>
      </p:sp>
    </p:spTree>
    <p:extLst>
      <p:ext uri="{BB962C8B-B14F-4D97-AF65-F5344CB8AC3E}">
        <p14:creationId xmlns:p14="http://schemas.microsoft.com/office/powerpoint/2010/main" val="653121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BFD29-9279-8D56-FBD3-D1423C2C4148}"/>
              </a:ext>
            </a:extLst>
          </p:cNvPr>
          <p:cNvSpPr>
            <a:spLocks noGrp="1"/>
          </p:cNvSpPr>
          <p:nvPr>
            <p:ph type="title"/>
          </p:nvPr>
        </p:nvSpPr>
        <p:spPr/>
        <p:txBody>
          <a:bodyPr/>
          <a:lstStyle/>
          <a:p>
            <a:r>
              <a:rPr kumimoji="1" lang="en-US" altLang="ja-JP"/>
              <a:t>Verilog </a:t>
            </a:r>
            <a:r>
              <a:rPr kumimoji="1" lang="ja-JP" altLang="en-US"/>
              <a:t>入門 </a:t>
            </a:r>
            <a:r>
              <a:rPr kumimoji="1" lang="en-US" altLang="ja-JP"/>
              <a:t>4-1: function</a:t>
            </a:r>
            <a:endParaRPr kumimoji="1" lang="ja-JP" altLang="en-US"/>
          </a:p>
        </p:txBody>
      </p:sp>
      <p:sp>
        <p:nvSpPr>
          <p:cNvPr id="3" name="コンテンツ プレースホルダー 2">
            <a:extLst>
              <a:ext uri="{FF2B5EF4-FFF2-40B4-BE49-F238E27FC236}">
                <a16:creationId xmlns:a16="http://schemas.microsoft.com/office/drawing/2014/main" id="{C034290B-DE1E-E9CD-D8A2-CFD2DEBD9B6B}"/>
              </a:ext>
            </a:extLst>
          </p:cNvPr>
          <p:cNvSpPr>
            <a:spLocks noGrp="1"/>
          </p:cNvSpPr>
          <p:nvPr>
            <p:ph idx="1"/>
          </p:nvPr>
        </p:nvSpPr>
        <p:spPr/>
        <p:txBody>
          <a:bodyPr>
            <a:normAutofit fontScale="77500" lnSpcReduction="20000"/>
          </a:bodyPr>
          <a:lstStyle/>
          <a:p>
            <a:r>
              <a:rPr kumimoji="1" lang="ja-JP" altLang="en-US"/>
              <a:t>新知識</a:t>
            </a:r>
            <a:r>
              <a:rPr kumimoji="1" lang="en-US" altLang="ja-JP"/>
              <a:t>: function</a:t>
            </a:r>
          </a:p>
          <a:p>
            <a:r>
              <a:rPr kumimoji="1" lang="ja-JP" altLang="en-US"/>
              <a:t>これまでの知識では複雑な条件の記述が難しかった</a:t>
            </a:r>
            <a:endParaRPr kumimoji="1" lang="en-US" altLang="ja-JP"/>
          </a:p>
          <a:p>
            <a:pPr lvl="1"/>
            <a:r>
              <a:rPr kumimoji="1" lang="ja-JP" altLang="en-US"/>
              <a:t>条件演算子</a:t>
            </a:r>
            <a:r>
              <a:rPr kumimoji="1" lang="en-US" altLang="ja-JP"/>
              <a:t>(</a:t>
            </a:r>
            <a:r>
              <a:rPr kumimoji="1" lang="en-US" altLang="ja-JP" err="1"/>
              <a:t>cond?true:false</a:t>
            </a:r>
            <a:r>
              <a:rPr kumimoji="1" lang="en-US" altLang="ja-JP"/>
              <a:t>)</a:t>
            </a:r>
            <a:r>
              <a:rPr kumimoji="1" lang="ja-JP" altLang="en-US"/>
              <a:t>だけでは練習</a:t>
            </a:r>
            <a:r>
              <a:rPr kumimoji="1" lang="en-US" altLang="ja-JP"/>
              <a:t>2-4</a:t>
            </a:r>
            <a:r>
              <a:rPr kumimoji="1" lang="ja-JP" altLang="en-US"/>
              <a:t>は書きにくい＆見にくい</a:t>
            </a:r>
            <a:endParaRPr kumimoji="1" lang="en-US" altLang="ja-JP"/>
          </a:p>
          <a:p>
            <a:r>
              <a:rPr kumimoji="1" lang="ja-JP" altLang="en-US"/>
              <a:t>同じ処理を使い回したいことも多いはず</a:t>
            </a:r>
            <a:endParaRPr kumimoji="1" lang="en-US" altLang="ja-JP"/>
          </a:p>
          <a:p>
            <a:r>
              <a:rPr kumimoji="1" lang="en-US" altLang="ja-JP"/>
              <a:t>function: </a:t>
            </a:r>
            <a:r>
              <a:rPr kumimoji="1" lang="ja-JP" altLang="en-US"/>
              <a:t>複雑で使い回す（可能性がある）機能をパッケージ化する</a:t>
            </a:r>
            <a:endParaRPr kumimoji="1" lang="en-US" altLang="ja-JP"/>
          </a:p>
          <a:p>
            <a:pPr lvl="1"/>
            <a:r>
              <a:rPr lang="ja-JP" altLang="en-US"/>
              <a:t>ワイヤと同じように</a:t>
            </a:r>
            <a:r>
              <a:rPr lang="en-US" altLang="ja-JP"/>
              <a:t>function</a:t>
            </a:r>
            <a:r>
              <a:rPr lang="ja-JP" altLang="en-US"/>
              <a:t>もビット幅がある</a:t>
            </a:r>
            <a:endParaRPr lang="en-US" altLang="ja-JP"/>
          </a:p>
          <a:p>
            <a:pPr lvl="2"/>
            <a:r>
              <a:rPr lang="en-US" altLang="ja-JP" b="1">
                <a:latin typeface="Consolas" panose="020B0609020204030204" pitchFamily="49" charset="0"/>
              </a:rPr>
              <a:t>function[&lt;</a:t>
            </a:r>
            <a:r>
              <a:rPr lang="ja-JP" altLang="en-US" b="1">
                <a:latin typeface="Consolas" panose="020B0609020204030204" pitchFamily="49" charset="0"/>
              </a:rPr>
              <a:t>ビット幅</a:t>
            </a:r>
            <a:r>
              <a:rPr lang="en-US" altLang="ja-JP" b="1">
                <a:latin typeface="Consolas" panose="020B0609020204030204" pitchFamily="49" charset="0"/>
              </a:rPr>
              <a:t>&gt;] &lt;function</a:t>
            </a:r>
            <a:r>
              <a:rPr lang="ja-JP" altLang="en-US" b="1">
                <a:latin typeface="Consolas" panose="020B0609020204030204" pitchFamily="49" charset="0"/>
              </a:rPr>
              <a:t>名</a:t>
            </a:r>
            <a:r>
              <a:rPr lang="en-US" altLang="ja-JP" b="1">
                <a:latin typeface="Consolas" panose="020B0609020204030204" pitchFamily="49" charset="0"/>
              </a:rPr>
              <a:t>&gt;(&lt;</a:t>
            </a:r>
            <a:r>
              <a:rPr lang="ja-JP" altLang="en-US" b="1">
                <a:latin typeface="Consolas" panose="020B0609020204030204" pitchFamily="49" charset="0"/>
              </a:rPr>
              <a:t>入力ポートの宣言</a:t>
            </a:r>
            <a:r>
              <a:rPr lang="en-US" altLang="ja-JP" b="1">
                <a:latin typeface="Consolas" panose="020B0609020204030204" pitchFamily="49" charset="0"/>
              </a:rPr>
              <a:t>&gt;);</a:t>
            </a:r>
            <a:br>
              <a:rPr lang="en-US" altLang="ja-JP">
                <a:latin typeface="Consolas" panose="020B0609020204030204" pitchFamily="49" charset="0"/>
              </a:rPr>
            </a:br>
            <a:r>
              <a:rPr lang="en-US" altLang="ja-JP">
                <a:latin typeface="Consolas" panose="020B0609020204030204" pitchFamily="49" charset="0"/>
              </a:rPr>
              <a:t>    //</a:t>
            </a:r>
            <a:r>
              <a:rPr lang="ja-JP" altLang="en-US">
                <a:latin typeface="Consolas" panose="020B0609020204030204" pitchFamily="49" charset="0"/>
              </a:rPr>
              <a:t>処理などを書く</a:t>
            </a:r>
            <a:br>
              <a:rPr lang="en-US" altLang="ja-JP">
                <a:latin typeface="Consolas" panose="020B0609020204030204" pitchFamily="49" charset="0"/>
              </a:rPr>
            </a:br>
            <a:r>
              <a:rPr lang="en-US" altLang="ja-JP">
                <a:latin typeface="Consolas" panose="020B0609020204030204" pitchFamily="49" charset="0"/>
              </a:rPr>
              <a:t>    //if</a:t>
            </a:r>
            <a:r>
              <a:rPr lang="ja-JP" altLang="en-US">
                <a:latin typeface="Consolas" panose="020B0609020204030204" pitchFamily="49" charset="0"/>
              </a:rPr>
              <a:t>文や</a:t>
            </a:r>
            <a:r>
              <a:rPr lang="en-US" altLang="ja-JP">
                <a:latin typeface="Consolas" panose="020B0609020204030204" pitchFamily="49" charset="0"/>
              </a:rPr>
              <a:t>case</a:t>
            </a:r>
            <a:r>
              <a:rPr lang="ja-JP" altLang="en-US">
                <a:latin typeface="Consolas" panose="020B0609020204030204" pitchFamily="49" charset="0"/>
              </a:rPr>
              <a:t>文（後述）が使える</a:t>
            </a:r>
            <a:br>
              <a:rPr lang="en-US" altLang="ja-JP">
                <a:latin typeface="Consolas" panose="020B0609020204030204" pitchFamily="49" charset="0"/>
              </a:rPr>
            </a:br>
            <a:r>
              <a:rPr lang="en-US" altLang="ja-JP">
                <a:latin typeface="Consolas" panose="020B0609020204030204" pitchFamily="49" charset="0"/>
              </a:rPr>
              <a:t>    //</a:t>
            </a:r>
            <a:r>
              <a:rPr lang="ja-JP" altLang="en-US">
                <a:latin typeface="Consolas" panose="020B0609020204030204" pitchFamily="49" charset="0"/>
              </a:rPr>
              <a:t>複数の文がある場合は</a:t>
            </a:r>
            <a:r>
              <a:rPr lang="en-US" altLang="ja-JP">
                <a:latin typeface="Consolas" panose="020B0609020204030204" pitchFamily="49" charset="0"/>
              </a:rPr>
              <a:t>begin-end</a:t>
            </a:r>
            <a:r>
              <a:rPr lang="ja-JP" altLang="en-US">
                <a:latin typeface="Consolas" panose="020B0609020204030204" pitchFamily="49" charset="0"/>
              </a:rPr>
              <a:t>で囲む</a:t>
            </a:r>
            <a:br>
              <a:rPr lang="en-US" altLang="ja-JP">
                <a:latin typeface="Consolas" panose="020B0609020204030204" pitchFamily="49" charset="0"/>
              </a:rPr>
            </a:br>
            <a:r>
              <a:rPr lang="en-US" altLang="ja-JP">
                <a:latin typeface="Consolas" panose="020B0609020204030204" pitchFamily="49" charset="0"/>
              </a:rPr>
              <a:t>    //&lt;function</a:t>
            </a:r>
            <a:r>
              <a:rPr lang="ja-JP" altLang="en-US">
                <a:latin typeface="Consolas" panose="020B0609020204030204" pitchFamily="49" charset="0"/>
              </a:rPr>
              <a:t>名</a:t>
            </a:r>
            <a:r>
              <a:rPr lang="en-US" altLang="ja-JP">
                <a:latin typeface="Consolas" panose="020B0609020204030204" pitchFamily="49" charset="0"/>
              </a:rPr>
              <a:t>&gt;</a:t>
            </a:r>
            <a:r>
              <a:rPr lang="ja-JP" altLang="en-US">
                <a:latin typeface="Consolas" panose="020B0609020204030204" pitchFamily="49" charset="0"/>
              </a:rPr>
              <a:t>への代入は</a:t>
            </a:r>
            <a:r>
              <a:rPr lang="en-US" altLang="ja-JP">
                <a:latin typeface="Consolas" panose="020B0609020204030204" pitchFamily="49" charset="0"/>
              </a:rPr>
              <a:t>C</a:t>
            </a:r>
            <a:r>
              <a:rPr lang="ja-JP" altLang="en-US">
                <a:latin typeface="Consolas" panose="020B0609020204030204" pitchFamily="49" charset="0"/>
              </a:rPr>
              <a:t>言語の</a:t>
            </a:r>
            <a:r>
              <a:rPr lang="en-US" altLang="ja-JP">
                <a:latin typeface="Consolas" panose="020B0609020204030204" pitchFamily="49" charset="0"/>
              </a:rPr>
              <a:t>return</a:t>
            </a:r>
            <a:r>
              <a:rPr lang="ja-JP" altLang="en-US">
                <a:latin typeface="Consolas" panose="020B0609020204030204" pitchFamily="49" charset="0"/>
              </a:rPr>
              <a:t>のようなもの</a:t>
            </a:r>
            <a:br>
              <a:rPr lang="en-US" altLang="ja-JP">
                <a:latin typeface="Consolas" panose="020B0609020204030204" pitchFamily="49" charset="0"/>
              </a:rPr>
            </a:br>
            <a:r>
              <a:rPr lang="en-US" altLang="ja-JP" b="1" err="1">
                <a:latin typeface="Consolas" panose="020B0609020204030204" pitchFamily="49" charset="0"/>
              </a:rPr>
              <a:t>endfunction</a:t>
            </a:r>
            <a:endParaRPr lang="en-US" altLang="ja-JP" b="1">
              <a:latin typeface="Consolas" panose="020B0609020204030204" pitchFamily="49" charset="0"/>
            </a:endParaRPr>
          </a:p>
          <a:p>
            <a:pPr lvl="3"/>
            <a:r>
              <a:rPr lang="ja-JP" altLang="en-US">
                <a:latin typeface="Consolas" panose="020B0609020204030204" pitchFamily="49" charset="0"/>
              </a:rPr>
              <a:t>例）</a:t>
            </a:r>
            <a:br>
              <a:rPr lang="en-US" altLang="ja-JP">
                <a:latin typeface="Consolas" panose="020B0609020204030204" pitchFamily="49" charset="0"/>
              </a:rPr>
            </a:br>
            <a:r>
              <a:rPr lang="en-US" altLang="ja-JP">
                <a:latin typeface="Consolas" panose="020B0609020204030204" pitchFamily="49" charset="0"/>
              </a:rPr>
              <a:t>function[31:0] add(input[31:0] a, input[31:0] b);</a:t>
            </a:r>
            <a:br>
              <a:rPr lang="en-US" altLang="ja-JP">
                <a:latin typeface="Consolas" panose="020B0609020204030204" pitchFamily="49" charset="0"/>
              </a:rPr>
            </a:br>
            <a:r>
              <a:rPr lang="en-US" altLang="ja-JP">
                <a:latin typeface="Consolas" panose="020B0609020204030204" pitchFamily="49" charset="0"/>
              </a:rPr>
              <a:t>    add = a + b;</a:t>
            </a:r>
            <a:br>
              <a:rPr lang="en-US" altLang="ja-JP">
                <a:latin typeface="Consolas" panose="020B0609020204030204" pitchFamily="49" charset="0"/>
              </a:rPr>
            </a:br>
            <a:r>
              <a:rPr lang="en-US" altLang="ja-JP" err="1">
                <a:latin typeface="Consolas" panose="020B0609020204030204" pitchFamily="49" charset="0"/>
              </a:rPr>
              <a:t>endfunction</a:t>
            </a:r>
            <a:endParaRPr lang="en-US" altLang="ja-JP">
              <a:latin typeface="Consolas" panose="020B0609020204030204" pitchFamily="49" charset="0"/>
            </a:endParaRPr>
          </a:p>
          <a:p>
            <a:pPr lvl="1"/>
            <a:r>
              <a:rPr lang="ja-JP" altLang="en-US"/>
              <a:t>ワイヤと同じように</a:t>
            </a:r>
            <a:r>
              <a:rPr lang="en-US" altLang="ja-JP"/>
              <a:t>assign</a:t>
            </a:r>
            <a:r>
              <a:rPr lang="ja-JP" altLang="en-US"/>
              <a:t>する</a:t>
            </a:r>
            <a:endParaRPr lang="en-US" altLang="ja-JP"/>
          </a:p>
          <a:p>
            <a:pPr lvl="2"/>
            <a:r>
              <a:rPr lang="en-US" altLang="ja-JP">
                <a:latin typeface="Consolas" panose="020B0609020204030204" pitchFamily="49" charset="0"/>
              </a:rPr>
              <a:t>assign a = &lt;function</a:t>
            </a:r>
            <a:r>
              <a:rPr lang="ja-JP" altLang="en-US">
                <a:latin typeface="Consolas" panose="020B0609020204030204" pitchFamily="49" charset="0"/>
              </a:rPr>
              <a:t>名</a:t>
            </a:r>
            <a:r>
              <a:rPr lang="en-US" altLang="ja-JP">
                <a:latin typeface="Consolas" panose="020B0609020204030204" pitchFamily="49" charset="0"/>
              </a:rPr>
              <a:t>&gt;(&lt;</a:t>
            </a:r>
            <a:r>
              <a:rPr lang="ja-JP" altLang="en-US">
                <a:latin typeface="Consolas" panose="020B0609020204030204" pitchFamily="49" charset="0"/>
              </a:rPr>
              <a:t>入力ポートへの接続</a:t>
            </a:r>
            <a:r>
              <a:rPr lang="en-US" altLang="ja-JP">
                <a:latin typeface="Consolas" panose="020B0609020204030204" pitchFamily="49" charset="0"/>
              </a:rPr>
              <a:t>&gt;);</a:t>
            </a:r>
          </a:p>
          <a:p>
            <a:pPr lvl="2"/>
            <a:r>
              <a:rPr lang="ja-JP" altLang="en-US"/>
              <a:t>入力ポートへの接続</a:t>
            </a:r>
            <a:r>
              <a:rPr lang="en-US" altLang="ja-JP"/>
              <a:t>: </a:t>
            </a:r>
            <a:r>
              <a:rPr lang="ja-JP" altLang="en-US"/>
              <a:t>定義順に接続する信号を並べる</a:t>
            </a:r>
            <a:endParaRPr lang="en-US" altLang="ja-JP" b="1">
              <a:latin typeface="Consolas" panose="020B0609020204030204" pitchFamily="49" charset="0"/>
            </a:endParaRPr>
          </a:p>
          <a:p>
            <a:pPr lvl="3"/>
            <a:r>
              <a:rPr lang="ja-JP" altLang="en-US">
                <a:latin typeface="Consolas" panose="020B0609020204030204" pitchFamily="49" charset="0"/>
              </a:rPr>
              <a:t>例）</a:t>
            </a:r>
            <a:r>
              <a:rPr lang="en-US" altLang="ja-JP">
                <a:latin typeface="Consolas" panose="020B0609020204030204" pitchFamily="49" charset="0"/>
              </a:rPr>
              <a:t>assign result = add(x, y); </a:t>
            </a:r>
          </a:p>
          <a:p>
            <a:pPr lvl="3"/>
            <a:r>
              <a:rPr lang="ja-JP" altLang="en-US">
                <a:latin typeface="Consolas" panose="020B0609020204030204" pitchFamily="49" charset="0"/>
              </a:rPr>
              <a:t>ポートへの接続は</a:t>
            </a:r>
            <a:r>
              <a:rPr lang="en-US" altLang="ja-JP">
                <a:latin typeface="Consolas" panose="020B0609020204030204" pitchFamily="49" charset="0"/>
              </a:rPr>
              <a:t>assign</a:t>
            </a:r>
            <a:r>
              <a:rPr lang="ja-JP" altLang="en-US">
                <a:latin typeface="Consolas" panose="020B0609020204030204" pitchFamily="49" charset="0"/>
              </a:rPr>
              <a:t>扱い</a:t>
            </a:r>
            <a:endParaRPr lang="en-US" altLang="ja-JP">
              <a:latin typeface="Consolas" panose="020B0609020204030204" pitchFamily="49" charset="0"/>
            </a:endParaRPr>
          </a:p>
          <a:p>
            <a:pPr lvl="1"/>
            <a:r>
              <a:rPr lang="ja-JP" altLang="en-US"/>
              <a:t>注意</a:t>
            </a:r>
            <a:endParaRPr lang="en-US" altLang="ja-JP"/>
          </a:p>
          <a:p>
            <a:pPr lvl="2"/>
            <a:r>
              <a:rPr lang="ja-JP" altLang="en-US"/>
              <a:t>入力ポートに宣言していない信号も内部で使えるようになってるが混乱の元なので控えること</a:t>
            </a:r>
            <a:endParaRPr lang="en-US" altLang="ja-JP"/>
          </a:p>
        </p:txBody>
      </p:sp>
      <p:sp>
        <p:nvSpPr>
          <p:cNvPr id="4" name="日付プレースホルダー 3">
            <a:extLst>
              <a:ext uri="{FF2B5EF4-FFF2-40B4-BE49-F238E27FC236}">
                <a16:creationId xmlns:a16="http://schemas.microsoft.com/office/drawing/2014/main" id="{6BCA4E71-43AA-DF65-6A2D-162648C3D78B}"/>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1405309-F1B0-6451-B715-1484A884031B}"/>
              </a:ext>
            </a:extLst>
          </p:cNvPr>
          <p:cNvSpPr>
            <a:spLocks noGrp="1"/>
          </p:cNvSpPr>
          <p:nvPr>
            <p:ph type="sldNum" sz="quarter" idx="12"/>
          </p:nvPr>
        </p:nvSpPr>
        <p:spPr/>
        <p:txBody>
          <a:bodyPr/>
          <a:lstStyle/>
          <a:p>
            <a:fld id="{4BB2CF20-BD5D-4D9E-9CE8-EDFC3B2BCF57}" type="slidenum">
              <a:rPr kumimoji="1" lang="ja-JP" altLang="en-US" smtClean="0"/>
              <a:t>34</a:t>
            </a:fld>
            <a:endParaRPr kumimoji="1" lang="ja-JP" altLang="en-US"/>
          </a:p>
        </p:txBody>
      </p:sp>
    </p:spTree>
    <p:extLst>
      <p:ext uri="{BB962C8B-B14F-4D97-AF65-F5344CB8AC3E}">
        <p14:creationId xmlns:p14="http://schemas.microsoft.com/office/powerpoint/2010/main" val="164339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C282A-CE3D-3FBF-7FE7-D9D2B2A84F42}"/>
              </a:ext>
            </a:extLst>
          </p:cNvPr>
          <p:cNvSpPr>
            <a:spLocks noGrp="1"/>
          </p:cNvSpPr>
          <p:nvPr>
            <p:ph type="title"/>
          </p:nvPr>
        </p:nvSpPr>
        <p:spPr/>
        <p:txBody>
          <a:bodyPr/>
          <a:lstStyle/>
          <a:p>
            <a:r>
              <a:rPr kumimoji="1" lang="en-US" altLang="ja-JP"/>
              <a:t>Verilog </a:t>
            </a:r>
            <a:r>
              <a:rPr kumimoji="1" lang="ja-JP" altLang="en-US"/>
              <a:t>入門 </a:t>
            </a:r>
            <a:r>
              <a:rPr kumimoji="1" lang="en-US" altLang="ja-JP"/>
              <a:t>4-2: if</a:t>
            </a:r>
            <a:r>
              <a:rPr kumimoji="1" lang="ja-JP" altLang="en-US"/>
              <a:t>文</a:t>
            </a:r>
          </a:p>
        </p:txBody>
      </p:sp>
      <p:sp>
        <p:nvSpPr>
          <p:cNvPr id="3" name="コンテンツ プレースホルダー 2">
            <a:extLst>
              <a:ext uri="{FF2B5EF4-FFF2-40B4-BE49-F238E27FC236}">
                <a16:creationId xmlns:a16="http://schemas.microsoft.com/office/drawing/2014/main" id="{D23DC26D-50CC-854C-805C-194AD1D2310F}"/>
              </a:ext>
            </a:extLst>
          </p:cNvPr>
          <p:cNvSpPr>
            <a:spLocks noGrp="1"/>
          </p:cNvSpPr>
          <p:nvPr>
            <p:ph idx="1"/>
          </p:nvPr>
        </p:nvSpPr>
        <p:spPr/>
        <p:txBody>
          <a:bodyPr>
            <a:normAutofit fontScale="92500" lnSpcReduction="10000"/>
          </a:bodyPr>
          <a:lstStyle/>
          <a:p>
            <a:r>
              <a:rPr kumimoji="1" lang="ja-JP" altLang="en-US"/>
              <a:t>新知識</a:t>
            </a:r>
            <a:r>
              <a:rPr kumimoji="1" lang="en-US" altLang="ja-JP"/>
              <a:t>: if</a:t>
            </a:r>
            <a:r>
              <a:rPr kumimoji="1" lang="ja-JP" altLang="en-US"/>
              <a:t>文</a:t>
            </a:r>
            <a:endParaRPr kumimoji="1" lang="en-US" altLang="ja-JP"/>
          </a:p>
          <a:p>
            <a:r>
              <a:rPr kumimoji="1" lang="en-US" altLang="ja-JP"/>
              <a:t>if</a:t>
            </a:r>
            <a:r>
              <a:rPr kumimoji="1" lang="ja-JP" altLang="en-US"/>
              <a:t>文を使えば条件演算子より複雑な処理を書きやすい</a:t>
            </a:r>
            <a:endParaRPr kumimoji="1" lang="en-US" altLang="ja-JP"/>
          </a:p>
          <a:p>
            <a:r>
              <a:rPr kumimoji="1" lang="ja-JP" altLang="en-US"/>
              <a:t>書き方はほとんど</a:t>
            </a:r>
            <a:r>
              <a:rPr kumimoji="1" lang="en-US" altLang="ja-JP"/>
              <a:t>C</a:t>
            </a:r>
            <a:r>
              <a:rPr kumimoji="1" lang="ja-JP" altLang="en-US"/>
              <a:t>言語のものと同じ</a:t>
            </a:r>
            <a:endParaRPr kumimoji="1" lang="en-US" altLang="ja-JP"/>
          </a:p>
          <a:p>
            <a:pPr lvl="1"/>
            <a:r>
              <a:rPr kumimoji="1" lang="en-US" altLang="ja-JP">
                <a:latin typeface="Consolas" panose="020B0609020204030204" pitchFamily="49" charset="0"/>
              </a:rPr>
              <a:t>{~}</a:t>
            </a:r>
            <a:r>
              <a:rPr kumimoji="1" lang="ja-JP" altLang="en-US"/>
              <a:t>が</a:t>
            </a:r>
            <a:r>
              <a:rPr kumimoji="1" lang="en-US" altLang="ja-JP" err="1">
                <a:latin typeface="Consolas" panose="020B0609020204030204" pitchFamily="49" charset="0"/>
              </a:rPr>
              <a:t>begin~end</a:t>
            </a:r>
            <a:r>
              <a:rPr kumimoji="1" lang="ja-JP" altLang="en-US"/>
              <a:t>となる</a:t>
            </a:r>
            <a:endParaRPr kumimoji="1" lang="en-US" altLang="ja-JP"/>
          </a:p>
          <a:p>
            <a:pPr lvl="2"/>
            <a:r>
              <a:rPr kumimoji="1" lang="en-US" altLang="ja-JP"/>
              <a:t>1</a:t>
            </a:r>
            <a:r>
              <a:rPr kumimoji="1" lang="ja-JP" altLang="en-US"/>
              <a:t>文だけなら</a:t>
            </a:r>
            <a:r>
              <a:rPr kumimoji="1" lang="en-US" altLang="ja-JP"/>
              <a:t>begin-end</a:t>
            </a:r>
            <a:r>
              <a:rPr kumimoji="1" lang="ja-JP" altLang="en-US"/>
              <a:t>で囲まなくても良い（</a:t>
            </a:r>
            <a:r>
              <a:rPr kumimoji="1" lang="en-US" altLang="ja-JP"/>
              <a:t>C</a:t>
            </a:r>
            <a:r>
              <a:rPr kumimoji="1" lang="ja-JP" altLang="en-US"/>
              <a:t>言語と同じ）</a:t>
            </a:r>
            <a:endParaRPr kumimoji="1" lang="en-US" altLang="ja-JP"/>
          </a:p>
          <a:p>
            <a:pPr lvl="1"/>
            <a:r>
              <a:rPr kumimoji="1" lang="en-US" altLang="ja-JP">
                <a:latin typeface="Consolas" panose="020B0609020204030204" pitchFamily="49" charset="0"/>
              </a:rPr>
              <a:t>if(&lt;</a:t>
            </a:r>
            <a:r>
              <a:rPr kumimoji="1" lang="ja-JP" altLang="en-US">
                <a:latin typeface="Consolas" panose="020B0609020204030204" pitchFamily="49" charset="0"/>
              </a:rPr>
              <a:t>条件</a:t>
            </a:r>
            <a:r>
              <a:rPr kumimoji="1" lang="en-US" altLang="ja-JP">
                <a:latin typeface="Consolas" panose="020B0609020204030204" pitchFamily="49" charset="0"/>
              </a:rPr>
              <a:t>1&gt;) begin</a:t>
            </a:r>
            <a:br>
              <a:rPr kumimoji="1" lang="en-US" altLang="ja-JP">
                <a:latin typeface="Consolas" panose="020B0609020204030204" pitchFamily="49" charset="0"/>
              </a:rPr>
            </a:br>
            <a:r>
              <a:rPr kumimoji="1" lang="en-US" altLang="ja-JP">
                <a:latin typeface="Consolas" panose="020B0609020204030204" pitchFamily="49" charset="0"/>
              </a:rPr>
              <a:t>    //</a:t>
            </a:r>
            <a:r>
              <a:rPr kumimoji="1" lang="ja-JP" altLang="en-US">
                <a:latin typeface="Consolas" panose="020B0609020204030204" pitchFamily="49" charset="0"/>
              </a:rPr>
              <a:t>条件</a:t>
            </a:r>
            <a:r>
              <a:rPr kumimoji="1" lang="en-US" altLang="ja-JP">
                <a:latin typeface="Consolas" panose="020B0609020204030204" pitchFamily="49" charset="0"/>
              </a:rPr>
              <a:t>1</a:t>
            </a:r>
            <a:r>
              <a:rPr kumimoji="1" lang="ja-JP" altLang="en-US">
                <a:latin typeface="Consolas" panose="020B0609020204030204" pitchFamily="49" charset="0"/>
              </a:rPr>
              <a:t>が真の場合</a:t>
            </a:r>
            <a:br>
              <a:rPr kumimoji="1" lang="en-US" altLang="ja-JP">
                <a:latin typeface="Consolas" panose="020B0609020204030204" pitchFamily="49" charset="0"/>
              </a:rPr>
            </a:br>
            <a:r>
              <a:rPr kumimoji="1" lang="en-US" altLang="ja-JP">
                <a:latin typeface="Consolas" panose="020B0609020204030204" pitchFamily="49" charset="0"/>
              </a:rPr>
              <a:t>end else if(&lt;</a:t>
            </a:r>
            <a:r>
              <a:rPr kumimoji="1" lang="ja-JP" altLang="en-US">
                <a:latin typeface="Consolas" panose="020B0609020204030204" pitchFamily="49" charset="0"/>
              </a:rPr>
              <a:t>条件</a:t>
            </a:r>
            <a:r>
              <a:rPr kumimoji="1" lang="en-US" altLang="ja-JP">
                <a:latin typeface="Consolas" panose="020B0609020204030204" pitchFamily="49" charset="0"/>
              </a:rPr>
              <a:t>2&gt;) begin</a:t>
            </a:r>
            <a:br>
              <a:rPr kumimoji="1" lang="en-US" altLang="ja-JP">
                <a:latin typeface="Consolas" panose="020B0609020204030204" pitchFamily="49" charset="0"/>
              </a:rPr>
            </a:br>
            <a:r>
              <a:rPr kumimoji="1" lang="en-US" altLang="ja-JP">
                <a:latin typeface="Consolas" panose="020B0609020204030204" pitchFamily="49" charset="0"/>
              </a:rPr>
              <a:t>    //</a:t>
            </a:r>
            <a:r>
              <a:rPr kumimoji="1" lang="ja-JP" altLang="en-US">
                <a:latin typeface="Consolas" panose="020B0609020204030204" pitchFamily="49" charset="0"/>
              </a:rPr>
              <a:t>条件</a:t>
            </a:r>
            <a:r>
              <a:rPr kumimoji="1" lang="en-US" altLang="ja-JP">
                <a:latin typeface="Consolas" panose="020B0609020204030204" pitchFamily="49" charset="0"/>
              </a:rPr>
              <a:t>1</a:t>
            </a:r>
            <a:r>
              <a:rPr kumimoji="1" lang="ja-JP" altLang="en-US">
                <a:latin typeface="Consolas" panose="020B0609020204030204" pitchFamily="49" charset="0"/>
              </a:rPr>
              <a:t>が偽で条件</a:t>
            </a:r>
            <a:r>
              <a:rPr kumimoji="1" lang="en-US" altLang="ja-JP">
                <a:latin typeface="Consolas" panose="020B0609020204030204" pitchFamily="49" charset="0"/>
              </a:rPr>
              <a:t>2</a:t>
            </a:r>
            <a:r>
              <a:rPr kumimoji="1" lang="ja-JP" altLang="en-US">
                <a:latin typeface="Consolas" panose="020B0609020204030204" pitchFamily="49" charset="0"/>
              </a:rPr>
              <a:t>が真の場合</a:t>
            </a:r>
            <a:br>
              <a:rPr kumimoji="1" lang="en-US" altLang="ja-JP">
                <a:latin typeface="Consolas" panose="020B0609020204030204" pitchFamily="49" charset="0"/>
              </a:rPr>
            </a:br>
            <a:r>
              <a:rPr kumimoji="1" lang="en-US" altLang="ja-JP">
                <a:latin typeface="Consolas" panose="020B0609020204030204" pitchFamily="49" charset="0"/>
              </a:rPr>
              <a:t>end else begin</a:t>
            </a:r>
            <a:br>
              <a:rPr kumimoji="1" lang="en-US" altLang="ja-JP">
                <a:latin typeface="Consolas" panose="020B0609020204030204" pitchFamily="49" charset="0"/>
              </a:rPr>
            </a:br>
            <a:r>
              <a:rPr kumimoji="1" lang="en-US" altLang="ja-JP">
                <a:latin typeface="Consolas" panose="020B0609020204030204" pitchFamily="49" charset="0"/>
              </a:rPr>
              <a:t>    //</a:t>
            </a:r>
            <a:r>
              <a:rPr kumimoji="1" lang="ja-JP" altLang="en-US">
                <a:latin typeface="Consolas" panose="020B0609020204030204" pitchFamily="49" charset="0"/>
              </a:rPr>
              <a:t>条件</a:t>
            </a:r>
            <a:r>
              <a:rPr kumimoji="1" lang="en-US" altLang="ja-JP">
                <a:latin typeface="Consolas" panose="020B0609020204030204" pitchFamily="49" charset="0"/>
              </a:rPr>
              <a:t>1</a:t>
            </a:r>
            <a:r>
              <a:rPr kumimoji="1" lang="ja-JP" altLang="en-US">
                <a:latin typeface="Consolas" panose="020B0609020204030204" pitchFamily="49" charset="0"/>
              </a:rPr>
              <a:t>と</a:t>
            </a:r>
            <a:r>
              <a:rPr kumimoji="1" lang="en-US" altLang="ja-JP">
                <a:latin typeface="Consolas" panose="020B0609020204030204" pitchFamily="49" charset="0"/>
              </a:rPr>
              <a:t>2</a:t>
            </a:r>
            <a:r>
              <a:rPr kumimoji="1" lang="ja-JP" altLang="en-US">
                <a:latin typeface="Consolas" panose="020B0609020204030204" pitchFamily="49" charset="0"/>
              </a:rPr>
              <a:t>が共に偽の場合</a:t>
            </a:r>
            <a:br>
              <a:rPr kumimoji="1" lang="en-US" altLang="ja-JP">
                <a:latin typeface="Consolas" panose="020B0609020204030204" pitchFamily="49" charset="0"/>
              </a:rPr>
            </a:br>
            <a:r>
              <a:rPr kumimoji="1" lang="en-US" altLang="ja-JP">
                <a:latin typeface="Consolas" panose="020B0609020204030204" pitchFamily="49" charset="0"/>
              </a:rPr>
              <a:t>end</a:t>
            </a:r>
          </a:p>
          <a:p>
            <a:r>
              <a:rPr kumimoji="1" lang="ja-JP" altLang="en-US"/>
              <a:t>必ずいずれかの条件にあてはまらなければならない</a:t>
            </a:r>
            <a:endParaRPr kumimoji="1" lang="en-US" altLang="ja-JP"/>
          </a:p>
          <a:p>
            <a:pPr lvl="1"/>
            <a:r>
              <a:rPr kumimoji="1" lang="ja-JP" altLang="en-US"/>
              <a:t>回路のため「なにもしない」はない</a:t>
            </a:r>
            <a:endParaRPr kumimoji="1" lang="en-US" altLang="ja-JP"/>
          </a:p>
          <a:p>
            <a:pPr lvl="2"/>
            <a:r>
              <a:rPr kumimoji="1" lang="ja-JP" altLang="en-US"/>
              <a:t>想定していない場合は</a:t>
            </a:r>
            <a:r>
              <a:rPr lang="en-US" altLang="ja-JP"/>
              <a:t>x</a:t>
            </a:r>
            <a:r>
              <a:rPr lang="ja-JP" altLang="en-US"/>
              <a:t>を接続すると良い</a:t>
            </a:r>
            <a:endParaRPr lang="en-US" altLang="ja-JP"/>
          </a:p>
          <a:p>
            <a:pPr lvl="2"/>
            <a:r>
              <a:rPr kumimoji="1" lang="ja-JP" altLang="en-US"/>
              <a:t>網羅されていない場合変な回路が生成されうる</a:t>
            </a:r>
            <a:endParaRPr kumimoji="1" lang="en-US" altLang="ja-JP"/>
          </a:p>
        </p:txBody>
      </p:sp>
      <p:sp>
        <p:nvSpPr>
          <p:cNvPr id="4" name="日付プレースホルダー 3">
            <a:extLst>
              <a:ext uri="{FF2B5EF4-FFF2-40B4-BE49-F238E27FC236}">
                <a16:creationId xmlns:a16="http://schemas.microsoft.com/office/drawing/2014/main" id="{4F322525-9042-ABC4-13F5-DBCC91F0263F}"/>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22650F63-4F4D-A7B7-07C8-E40D54510BC6}"/>
              </a:ext>
            </a:extLst>
          </p:cNvPr>
          <p:cNvSpPr>
            <a:spLocks noGrp="1"/>
          </p:cNvSpPr>
          <p:nvPr>
            <p:ph type="sldNum" sz="quarter" idx="12"/>
          </p:nvPr>
        </p:nvSpPr>
        <p:spPr/>
        <p:txBody>
          <a:bodyPr/>
          <a:lstStyle/>
          <a:p>
            <a:fld id="{4BB2CF20-BD5D-4D9E-9CE8-EDFC3B2BCF57}" type="slidenum">
              <a:rPr kumimoji="1" lang="ja-JP" altLang="en-US" smtClean="0"/>
              <a:t>35</a:t>
            </a:fld>
            <a:endParaRPr kumimoji="1" lang="ja-JP" altLang="en-US"/>
          </a:p>
        </p:txBody>
      </p:sp>
    </p:spTree>
    <p:extLst>
      <p:ext uri="{BB962C8B-B14F-4D97-AF65-F5344CB8AC3E}">
        <p14:creationId xmlns:p14="http://schemas.microsoft.com/office/powerpoint/2010/main" val="969669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B1B6F-B3CB-C6BC-B9FA-9699734220CF}"/>
              </a:ext>
            </a:extLst>
          </p:cNvPr>
          <p:cNvSpPr>
            <a:spLocks noGrp="1"/>
          </p:cNvSpPr>
          <p:nvPr>
            <p:ph type="title"/>
          </p:nvPr>
        </p:nvSpPr>
        <p:spPr/>
        <p:txBody>
          <a:bodyPr/>
          <a:lstStyle/>
          <a:p>
            <a:r>
              <a:rPr kumimoji="1" lang="en-US" altLang="ja-JP"/>
              <a:t>Verilog </a:t>
            </a:r>
            <a:r>
              <a:rPr kumimoji="1" lang="ja-JP" altLang="en-US"/>
              <a:t>入門 </a:t>
            </a:r>
            <a:r>
              <a:rPr kumimoji="1" lang="en-US" altLang="ja-JP"/>
              <a:t>4-3-1: case</a:t>
            </a:r>
            <a:r>
              <a:rPr kumimoji="1" lang="ja-JP" altLang="en-US"/>
              <a:t>文</a:t>
            </a:r>
          </a:p>
        </p:txBody>
      </p:sp>
      <p:sp>
        <p:nvSpPr>
          <p:cNvPr id="3" name="コンテンツ プレースホルダー 2">
            <a:extLst>
              <a:ext uri="{FF2B5EF4-FFF2-40B4-BE49-F238E27FC236}">
                <a16:creationId xmlns:a16="http://schemas.microsoft.com/office/drawing/2014/main" id="{10EAFB25-6230-E656-0695-F885B9B67EF8}"/>
              </a:ext>
            </a:extLst>
          </p:cNvPr>
          <p:cNvSpPr>
            <a:spLocks noGrp="1"/>
          </p:cNvSpPr>
          <p:nvPr>
            <p:ph idx="1"/>
          </p:nvPr>
        </p:nvSpPr>
        <p:spPr/>
        <p:txBody>
          <a:bodyPr>
            <a:normAutofit fontScale="92500" lnSpcReduction="20000"/>
          </a:bodyPr>
          <a:lstStyle/>
          <a:p>
            <a:r>
              <a:rPr kumimoji="1" lang="ja-JP" altLang="en-US"/>
              <a:t>新知識</a:t>
            </a:r>
            <a:r>
              <a:rPr kumimoji="1" lang="en-US" altLang="ja-JP"/>
              <a:t>: case</a:t>
            </a:r>
            <a:r>
              <a:rPr kumimoji="1" lang="ja-JP" altLang="en-US"/>
              <a:t>文</a:t>
            </a:r>
            <a:endParaRPr kumimoji="1" lang="en-US" altLang="ja-JP"/>
          </a:p>
          <a:p>
            <a:r>
              <a:rPr kumimoji="1" lang="en-US" altLang="ja-JP"/>
              <a:t>case</a:t>
            </a:r>
            <a:r>
              <a:rPr kumimoji="1" lang="ja-JP" altLang="en-US"/>
              <a:t>文では複数の場合分けができる</a:t>
            </a:r>
            <a:endParaRPr kumimoji="1" lang="en-US" altLang="ja-JP"/>
          </a:p>
          <a:p>
            <a:pPr lvl="1"/>
            <a:r>
              <a:rPr kumimoji="1" lang="ja-JP" altLang="en-US"/>
              <a:t>練習</a:t>
            </a:r>
            <a:r>
              <a:rPr kumimoji="1" lang="en-US" altLang="ja-JP"/>
              <a:t>2-4</a:t>
            </a:r>
            <a:r>
              <a:rPr kumimoji="1" lang="ja-JP" altLang="en-US"/>
              <a:t>の場合がまさにそれ</a:t>
            </a:r>
            <a:endParaRPr kumimoji="1" lang="en-US" altLang="ja-JP"/>
          </a:p>
          <a:p>
            <a:pPr lvl="1"/>
            <a:r>
              <a:rPr lang="en-US" altLang="ja-JP">
                <a:latin typeface="Consolas" panose="020B0609020204030204" pitchFamily="49" charset="0"/>
              </a:rPr>
              <a:t>case(&lt;</a:t>
            </a:r>
            <a:r>
              <a:rPr lang="ja-JP" altLang="en-US">
                <a:latin typeface="Consolas" panose="020B0609020204030204" pitchFamily="49" charset="0"/>
              </a:rPr>
              <a:t>場合分けする信号</a:t>
            </a:r>
            <a:r>
              <a:rPr lang="en-US" altLang="ja-JP">
                <a:latin typeface="Consolas" panose="020B0609020204030204" pitchFamily="49" charset="0"/>
              </a:rPr>
              <a:t>&gt;)</a:t>
            </a:r>
            <a:br>
              <a:rPr lang="en-US" altLang="ja-JP">
                <a:latin typeface="Consolas" panose="020B0609020204030204" pitchFamily="49" charset="0"/>
              </a:rPr>
            </a:br>
            <a:r>
              <a:rPr lang="en-US" altLang="ja-JP">
                <a:latin typeface="Consolas" panose="020B0609020204030204" pitchFamily="49" charset="0"/>
              </a:rPr>
              <a:t>    &lt;</a:t>
            </a:r>
            <a:r>
              <a:rPr lang="ja-JP" altLang="en-US">
                <a:latin typeface="Consolas" panose="020B0609020204030204" pitchFamily="49" charset="0"/>
              </a:rPr>
              <a:t>条件</a:t>
            </a:r>
            <a:r>
              <a:rPr lang="en-US" altLang="ja-JP">
                <a:latin typeface="Consolas" panose="020B0609020204030204" pitchFamily="49" charset="0"/>
              </a:rPr>
              <a:t>1&gt;: &lt;</a:t>
            </a:r>
            <a:r>
              <a:rPr lang="ja-JP" altLang="en-US">
                <a:latin typeface="Consolas" panose="020B0609020204030204" pitchFamily="49" charset="0"/>
              </a:rPr>
              <a:t>当てはまる場合の処理</a:t>
            </a:r>
            <a:r>
              <a:rPr lang="en-US" altLang="ja-JP">
                <a:latin typeface="Consolas" panose="020B0609020204030204" pitchFamily="49" charset="0"/>
              </a:rPr>
              <a:t>&gt;;</a:t>
            </a:r>
            <a:br>
              <a:rPr lang="en-US" altLang="ja-JP">
                <a:latin typeface="Consolas" panose="020B0609020204030204" pitchFamily="49" charset="0"/>
              </a:rPr>
            </a:br>
            <a:r>
              <a:rPr lang="en-US" altLang="ja-JP">
                <a:latin typeface="Consolas" panose="020B0609020204030204" pitchFamily="49" charset="0"/>
              </a:rPr>
              <a:t>    ...</a:t>
            </a:r>
            <a:br>
              <a:rPr lang="en-US" altLang="ja-JP">
                <a:latin typeface="Consolas" panose="020B0609020204030204" pitchFamily="49" charset="0"/>
              </a:rPr>
            </a:br>
            <a:r>
              <a:rPr lang="en-US" altLang="ja-JP">
                <a:latin typeface="Consolas" panose="020B0609020204030204" pitchFamily="49" charset="0"/>
              </a:rPr>
              <a:t>    default: &lt;</a:t>
            </a:r>
            <a:r>
              <a:rPr lang="ja-JP" altLang="en-US">
                <a:latin typeface="Consolas" panose="020B0609020204030204" pitchFamily="49" charset="0"/>
              </a:rPr>
              <a:t>どの条件にも当てはまらなかった場合の処理</a:t>
            </a:r>
            <a:r>
              <a:rPr lang="en-US" altLang="ja-JP">
                <a:latin typeface="Consolas" panose="020B0609020204030204" pitchFamily="49" charset="0"/>
              </a:rPr>
              <a:t>&gt;;</a:t>
            </a:r>
            <a:br>
              <a:rPr lang="en-US" altLang="ja-JP">
                <a:latin typeface="Consolas" panose="020B0609020204030204" pitchFamily="49" charset="0"/>
              </a:rPr>
            </a:br>
            <a:r>
              <a:rPr lang="en-US" altLang="ja-JP" err="1">
                <a:latin typeface="Consolas" panose="020B0609020204030204" pitchFamily="49" charset="0"/>
              </a:rPr>
              <a:t>endcase</a:t>
            </a:r>
            <a:endParaRPr lang="en-US" altLang="ja-JP">
              <a:latin typeface="Consolas" panose="020B0609020204030204" pitchFamily="49" charset="0"/>
            </a:endParaRPr>
          </a:p>
          <a:p>
            <a:pPr lvl="2"/>
            <a:r>
              <a:rPr lang="ja-JP" altLang="en-US"/>
              <a:t>例）</a:t>
            </a:r>
            <a:br>
              <a:rPr lang="en-US" altLang="ja-JP"/>
            </a:br>
            <a:r>
              <a:rPr lang="en-US" altLang="ja-JP">
                <a:latin typeface="Consolas" panose="020B0609020204030204" pitchFamily="49" charset="0"/>
              </a:rPr>
              <a:t>case(ctrl)</a:t>
            </a:r>
            <a:br>
              <a:rPr lang="en-US" altLang="ja-JP">
                <a:latin typeface="Consolas" panose="020B0609020204030204" pitchFamily="49" charset="0"/>
              </a:rPr>
            </a:br>
            <a:r>
              <a:rPr lang="en-US" altLang="ja-JP">
                <a:latin typeface="Consolas" panose="020B0609020204030204" pitchFamily="49" charset="0"/>
              </a:rPr>
              <a:t>    2'b00: out = </a:t>
            </a:r>
            <a:r>
              <a:rPr lang="en-US" altLang="ja-JP" err="1">
                <a:latin typeface="Consolas" panose="020B0609020204030204" pitchFamily="49" charset="0"/>
              </a:rPr>
              <a:t>a+b</a:t>
            </a:r>
            <a:r>
              <a:rPr lang="en-US" altLang="ja-JP">
                <a:latin typeface="Consolas" panose="020B0609020204030204" pitchFamily="49" charset="0"/>
              </a:rPr>
              <a:t>;</a:t>
            </a:r>
            <a:br>
              <a:rPr lang="en-US" altLang="ja-JP">
                <a:latin typeface="Consolas" panose="020B0609020204030204" pitchFamily="49" charset="0"/>
              </a:rPr>
            </a:br>
            <a:r>
              <a:rPr lang="en-US" altLang="ja-JP">
                <a:latin typeface="Consolas" panose="020B0609020204030204" pitchFamily="49" charset="0"/>
              </a:rPr>
              <a:t>    2'b01: out = a-b;</a:t>
            </a:r>
            <a:br>
              <a:rPr lang="en-US" altLang="ja-JP">
                <a:latin typeface="Consolas" panose="020B0609020204030204" pitchFamily="49" charset="0"/>
              </a:rPr>
            </a:br>
            <a:r>
              <a:rPr lang="en-US" altLang="ja-JP">
                <a:latin typeface="Consolas" panose="020B0609020204030204" pitchFamily="49" charset="0"/>
              </a:rPr>
              <a:t>    2'b10: out = </a:t>
            </a:r>
            <a:r>
              <a:rPr lang="en-US" altLang="ja-JP" err="1">
                <a:latin typeface="Consolas" panose="020B0609020204030204" pitchFamily="49" charset="0"/>
              </a:rPr>
              <a:t>a&amp;b</a:t>
            </a:r>
            <a:r>
              <a:rPr lang="en-US" altLang="ja-JP">
                <a:latin typeface="Consolas" panose="020B0609020204030204" pitchFamily="49" charset="0"/>
              </a:rPr>
              <a:t>;</a:t>
            </a:r>
            <a:br>
              <a:rPr lang="en-US" altLang="ja-JP">
                <a:latin typeface="Consolas" panose="020B0609020204030204" pitchFamily="49" charset="0"/>
              </a:rPr>
            </a:br>
            <a:r>
              <a:rPr lang="en-US" altLang="ja-JP">
                <a:latin typeface="Consolas" panose="020B0609020204030204" pitchFamily="49" charset="0"/>
              </a:rPr>
              <a:t>    default: out = 32'bx;</a:t>
            </a:r>
            <a:br>
              <a:rPr lang="en-US" altLang="ja-JP">
                <a:latin typeface="Consolas" panose="020B0609020204030204" pitchFamily="49" charset="0"/>
              </a:rPr>
            </a:br>
            <a:r>
              <a:rPr lang="en-US" altLang="ja-JP" err="1">
                <a:latin typeface="Consolas" panose="020B0609020204030204" pitchFamily="49" charset="0"/>
              </a:rPr>
              <a:t>endcase</a:t>
            </a:r>
            <a:endParaRPr lang="en-US" altLang="ja-JP">
              <a:latin typeface="Consolas" panose="020B0609020204030204" pitchFamily="49" charset="0"/>
            </a:endParaRPr>
          </a:p>
          <a:p>
            <a:pPr lvl="1"/>
            <a:r>
              <a:rPr lang="ja-JP" altLang="en-US"/>
              <a:t>必ず全ての場合を網羅しなければならない</a:t>
            </a:r>
            <a:endParaRPr lang="en-US" altLang="ja-JP"/>
          </a:p>
          <a:p>
            <a:pPr lvl="2"/>
            <a:r>
              <a:rPr lang="ja-JP" altLang="en-US"/>
              <a:t>回路なので（ｒｙ</a:t>
            </a:r>
            <a:endParaRPr lang="en-US" altLang="ja-JP"/>
          </a:p>
          <a:p>
            <a:pPr lvl="2"/>
            <a:r>
              <a:rPr lang="ja-JP" altLang="en-US"/>
              <a:t>全ての場合を網羅できるなら</a:t>
            </a:r>
            <a:r>
              <a:rPr lang="en-US" altLang="ja-JP"/>
              <a:t>default</a:t>
            </a:r>
            <a:r>
              <a:rPr lang="ja-JP" altLang="en-US"/>
              <a:t>はなくても良い（が書いておく方が安心）</a:t>
            </a:r>
            <a:endParaRPr lang="en-US" altLang="ja-JP"/>
          </a:p>
          <a:p>
            <a:pPr lvl="1"/>
            <a:r>
              <a:rPr kumimoji="1" lang="en-US" altLang="ja-JP"/>
              <a:t>x/z</a:t>
            </a:r>
            <a:r>
              <a:rPr kumimoji="1" lang="ja-JP" altLang="en-US"/>
              <a:t>はそれぞれ</a:t>
            </a:r>
            <a:r>
              <a:rPr kumimoji="1" lang="en-US" altLang="ja-JP"/>
              <a:t>x/z</a:t>
            </a:r>
            <a:r>
              <a:rPr kumimoji="1" lang="ja-JP" altLang="en-US"/>
              <a:t>とのみ一致（</a:t>
            </a:r>
            <a:r>
              <a:rPr kumimoji="1" lang="en-US" altLang="ja-JP"/>
              <a:t>==</a:t>
            </a:r>
            <a:r>
              <a:rPr kumimoji="1" lang="ja-JP" altLang="en-US"/>
              <a:t>演算）</a:t>
            </a:r>
            <a:endParaRPr kumimoji="1" lang="en-US" altLang="ja-JP"/>
          </a:p>
        </p:txBody>
      </p:sp>
      <p:sp>
        <p:nvSpPr>
          <p:cNvPr id="4" name="日付プレースホルダー 3">
            <a:extLst>
              <a:ext uri="{FF2B5EF4-FFF2-40B4-BE49-F238E27FC236}">
                <a16:creationId xmlns:a16="http://schemas.microsoft.com/office/drawing/2014/main" id="{64CEB7FA-B076-4E5D-FD4B-89280EAF1792}"/>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BFB8BA3A-F22E-82E2-1A33-074A5E949BA0}"/>
              </a:ext>
            </a:extLst>
          </p:cNvPr>
          <p:cNvSpPr>
            <a:spLocks noGrp="1"/>
          </p:cNvSpPr>
          <p:nvPr>
            <p:ph type="sldNum" sz="quarter" idx="12"/>
          </p:nvPr>
        </p:nvSpPr>
        <p:spPr/>
        <p:txBody>
          <a:bodyPr/>
          <a:lstStyle/>
          <a:p>
            <a:fld id="{4BB2CF20-BD5D-4D9E-9CE8-EDFC3B2BCF57}" type="slidenum">
              <a:rPr kumimoji="1" lang="ja-JP" altLang="en-US" smtClean="0"/>
              <a:t>36</a:t>
            </a:fld>
            <a:endParaRPr kumimoji="1" lang="ja-JP" altLang="en-US"/>
          </a:p>
        </p:txBody>
      </p:sp>
    </p:spTree>
    <p:extLst>
      <p:ext uri="{BB962C8B-B14F-4D97-AF65-F5344CB8AC3E}">
        <p14:creationId xmlns:p14="http://schemas.microsoft.com/office/powerpoint/2010/main" val="1290082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5E36A9-D4F6-F2FD-97B2-0569CE4BDDB6}"/>
              </a:ext>
            </a:extLst>
          </p:cNvPr>
          <p:cNvSpPr>
            <a:spLocks noGrp="1"/>
          </p:cNvSpPr>
          <p:nvPr>
            <p:ph type="title"/>
          </p:nvPr>
        </p:nvSpPr>
        <p:spPr/>
        <p:txBody>
          <a:bodyPr/>
          <a:lstStyle/>
          <a:p>
            <a:r>
              <a:rPr kumimoji="1" lang="en-US" altLang="ja-JP"/>
              <a:t>Verilog </a:t>
            </a:r>
            <a:r>
              <a:rPr kumimoji="1" lang="ja-JP" altLang="en-US"/>
              <a:t>入門 </a:t>
            </a:r>
            <a:r>
              <a:rPr lang="en-US" altLang="ja-JP"/>
              <a:t>4-3-2: casez</a:t>
            </a:r>
            <a:r>
              <a:rPr lang="ja-JP" altLang="en-US"/>
              <a:t>文と</a:t>
            </a:r>
            <a:r>
              <a:rPr lang="en-US" altLang="ja-JP"/>
              <a:t>casex</a:t>
            </a:r>
            <a:r>
              <a:rPr lang="ja-JP" altLang="en-US"/>
              <a:t>文</a:t>
            </a:r>
            <a:endParaRPr kumimoji="1" lang="ja-JP" altLang="en-US"/>
          </a:p>
        </p:txBody>
      </p:sp>
      <p:sp>
        <p:nvSpPr>
          <p:cNvPr id="3" name="コンテンツ プレースホルダー 2">
            <a:extLst>
              <a:ext uri="{FF2B5EF4-FFF2-40B4-BE49-F238E27FC236}">
                <a16:creationId xmlns:a16="http://schemas.microsoft.com/office/drawing/2014/main" id="{8EECD84E-2CE0-8635-F80B-6A8364B10AC1}"/>
              </a:ext>
            </a:extLst>
          </p:cNvPr>
          <p:cNvSpPr>
            <a:spLocks noGrp="1"/>
          </p:cNvSpPr>
          <p:nvPr>
            <p:ph idx="1"/>
          </p:nvPr>
        </p:nvSpPr>
        <p:spPr/>
        <p:txBody>
          <a:bodyPr>
            <a:normAutofit/>
          </a:bodyPr>
          <a:lstStyle/>
          <a:p>
            <a:r>
              <a:rPr kumimoji="1" lang="ja-JP" altLang="en-US"/>
              <a:t>新知識</a:t>
            </a:r>
            <a:r>
              <a:rPr kumimoji="1" lang="en-US" altLang="ja-JP"/>
              <a:t>: casez, casex</a:t>
            </a:r>
          </a:p>
          <a:p>
            <a:r>
              <a:rPr lang="en-US" altLang="ja-JP"/>
              <a:t>casez</a:t>
            </a:r>
            <a:r>
              <a:rPr lang="ja-JP" altLang="en-US"/>
              <a:t>では</a:t>
            </a:r>
            <a:r>
              <a:rPr lang="en-US" altLang="ja-JP"/>
              <a:t>z</a:t>
            </a:r>
            <a:r>
              <a:rPr lang="ja-JP" altLang="en-US"/>
              <a:t>を</a:t>
            </a:r>
            <a:r>
              <a:rPr lang="en-US" altLang="ja-JP"/>
              <a:t>don't care</a:t>
            </a:r>
            <a:r>
              <a:rPr lang="ja-JP" altLang="en-US"/>
              <a:t>として扱う</a:t>
            </a:r>
            <a:endParaRPr lang="en-US" altLang="ja-JP"/>
          </a:p>
          <a:p>
            <a:pPr lvl="1"/>
            <a:r>
              <a:rPr lang="en-US" altLang="ja-JP"/>
              <a:t>z</a:t>
            </a:r>
            <a:r>
              <a:rPr lang="ja-JP" altLang="en-US"/>
              <a:t>はどの条件にも一致する</a:t>
            </a:r>
            <a:endParaRPr lang="en-US" altLang="ja-JP"/>
          </a:p>
          <a:p>
            <a:pPr lvl="1"/>
            <a:r>
              <a:rPr lang="ja-JP" altLang="en-US"/>
              <a:t>条件に</a:t>
            </a:r>
            <a:r>
              <a:rPr lang="en-US" altLang="ja-JP"/>
              <a:t>z</a:t>
            </a:r>
            <a:r>
              <a:rPr lang="ja-JP" altLang="en-US"/>
              <a:t>を含むとそのビットは何とも一致する</a:t>
            </a:r>
            <a:endParaRPr lang="en-US" altLang="ja-JP"/>
          </a:p>
          <a:p>
            <a:pPr lvl="1"/>
            <a:r>
              <a:rPr lang="en-US" altLang="ja-JP"/>
              <a:t>z</a:t>
            </a:r>
            <a:r>
              <a:rPr lang="ja-JP" altLang="en-US"/>
              <a:t>の代わりに</a:t>
            </a:r>
            <a:r>
              <a:rPr lang="en-US" altLang="ja-JP"/>
              <a:t>?</a:t>
            </a:r>
            <a:r>
              <a:rPr lang="ja-JP" altLang="en-US"/>
              <a:t>を使える</a:t>
            </a:r>
            <a:endParaRPr lang="en-US" altLang="ja-JP"/>
          </a:p>
          <a:p>
            <a:pPr lvl="2"/>
            <a:r>
              <a:rPr lang="ja-JP" altLang="en-US"/>
              <a:t>例）</a:t>
            </a:r>
            <a:r>
              <a:rPr lang="en-US" altLang="ja-JP"/>
              <a:t>4'b?000 (4'b0000, 4'b1000, 4'bz000, 4'bx000</a:t>
            </a:r>
            <a:r>
              <a:rPr lang="ja-JP" altLang="en-US"/>
              <a:t>と一致</a:t>
            </a:r>
            <a:r>
              <a:rPr lang="en-US" altLang="ja-JP"/>
              <a:t>)</a:t>
            </a:r>
          </a:p>
          <a:p>
            <a:pPr lvl="1"/>
            <a:r>
              <a:rPr lang="en-US" altLang="ja-JP"/>
              <a:t>x</a:t>
            </a:r>
            <a:r>
              <a:rPr lang="ja-JP" altLang="en-US"/>
              <a:t>は</a:t>
            </a:r>
            <a:r>
              <a:rPr lang="en-US" altLang="ja-JP"/>
              <a:t>x</a:t>
            </a:r>
            <a:r>
              <a:rPr lang="ja-JP" altLang="en-US"/>
              <a:t>とのみ一致する</a:t>
            </a:r>
            <a:endParaRPr lang="en-US" altLang="ja-JP"/>
          </a:p>
          <a:p>
            <a:pPr lvl="2"/>
            <a:r>
              <a:rPr lang="en-US" altLang="ja-JP"/>
              <a:t>x</a:t>
            </a:r>
            <a:r>
              <a:rPr lang="ja-JP" altLang="en-US"/>
              <a:t>の検出をしたい場合は</a:t>
            </a:r>
            <a:r>
              <a:rPr lang="en-US" altLang="ja-JP"/>
              <a:t>casez</a:t>
            </a:r>
            <a:r>
              <a:rPr lang="ja-JP" altLang="en-US"/>
              <a:t>を使うとよい</a:t>
            </a:r>
            <a:endParaRPr lang="en-US" altLang="ja-JP"/>
          </a:p>
          <a:p>
            <a:r>
              <a:rPr lang="en-US" altLang="ja-JP"/>
              <a:t>casex</a:t>
            </a:r>
            <a:r>
              <a:rPr lang="ja-JP" altLang="en-US"/>
              <a:t>では</a:t>
            </a:r>
            <a:r>
              <a:rPr lang="en-US" altLang="ja-JP"/>
              <a:t>z</a:t>
            </a:r>
            <a:r>
              <a:rPr lang="ja-JP" altLang="en-US"/>
              <a:t>と</a:t>
            </a:r>
            <a:r>
              <a:rPr lang="en-US" altLang="ja-JP"/>
              <a:t>x</a:t>
            </a:r>
            <a:r>
              <a:rPr lang="ja-JP" altLang="en-US"/>
              <a:t>を</a:t>
            </a:r>
            <a:r>
              <a:rPr lang="en-US" altLang="ja-JP"/>
              <a:t>don't care</a:t>
            </a:r>
            <a:r>
              <a:rPr lang="ja-JP" altLang="en-US"/>
              <a:t>として扱う</a:t>
            </a:r>
            <a:endParaRPr lang="en-US" altLang="ja-JP"/>
          </a:p>
          <a:p>
            <a:pPr lvl="1"/>
            <a:r>
              <a:rPr lang="en-US" altLang="ja-JP"/>
              <a:t>x, z</a:t>
            </a:r>
            <a:r>
              <a:rPr lang="ja-JP" altLang="en-US"/>
              <a:t>はどの条件にも一致する</a:t>
            </a:r>
            <a:endParaRPr lang="en-US" altLang="ja-JP"/>
          </a:p>
          <a:p>
            <a:pPr lvl="1"/>
            <a:r>
              <a:rPr lang="ja-JP" altLang="en-US"/>
              <a:t>条件に</a:t>
            </a:r>
            <a:r>
              <a:rPr lang="en-US" altLang="ja-JP"/>
              <a:t>x, z</a:t>
            </a:r>
            <a:r>
              <a:rPr lang="ja-JP" altLang="en-US"/>
              <a:t>を含むとそのビットは何とも一致する</a:t>
            </a:r>
            <a:endParaRPr lang="en-US" altLang="ja-JP"/>
          </a:p>
          <a:p>
            <a:pPr lvl="1"/>
            <a:r>
              <a:rPr lang="en-US" altLang="ja-JP"/>
              <a:t>x, z</a:t>
            </a:r>
            <a:r>
              <a:rPr lang="ja-JP" altLang="en-US"/>
              <a:t>の代わりに</a:t>
            </a:r>
            <a:r>
              <a:rPr lang="en-US" altLang="ja-JP"/>
              <a:t>?</a:t>
            </a:r>
            <a:r>
              <a:rPr lang="ja-JP" altLang="en-US"/>
              <a:t>を使える</a:t>
            </a:r>
            <a:endParaRPr lang="en-US" altLang="ja-JP"/>
          </a:p>
          <a:p>
            <a:endParaRPr lang="en-US" altLang="ja-JP"/>
          </a:p>
          <a:p>
            <a:endParaRPr kumimoji="1" lang="ja-JP" altLang="en-US"/>
          </a:p>
        </p:txBody>
      </p:sp>
      <p:sp>
        <p:nvSpPr>
          <p:cNvPr id="4" name="日付プレースホルダー 3">
            <a:extLst>
              <a:ext uri="{FF2B5EF4-FFF2-40B4-BE49-F238E27FC236}">
                <a16:creationId xmlns:a16="http://schemas.microsoft.com/office/drawing/2014/main" id="{F5DC5D12-35ED-6E3A-12AB-1B5632D74007}"/>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93EDDFD3-FC63-2072-6622-5CA378A107A6}"/>
              </a:ext>
            </a:extLst>
          </p:cNvPr>
          <p:cNvSpPr>
            <a:spLocks noGrp="1"/>
          </p:cNvSpPr>
          <p:nvPr>
            <p:ph type="sldNum" sz="quarter" idx="12"/>
          </p:nvPr>
        </p:nvSpPr>
        <p:spPr/>
        <p:txBody>
          <a:bodyPr/>
          <a:lstStyle/>
          <a:p>
            <a:fld id="{4BB2CF20-BD5D-4D9E-9CE8-EDFC3B2BCF57}" type="slidenum">
              <a:rPr kumimoji="1" lang="ja-JP" altLang="en-US" smtClean="0"/>
              <a:t>37</a:t>
            </a:fld>
            <a:endParaRPr kumimoji="1" lang="ja-JP" altLang="en-US"/>
          </a:p>
        </p:txBody>
      </p:sp>
    </p:spTree>
    <p:extLst>
      <p:ext uri="{BB962C8B-B14F-4D97-AF65-F5344CB8AC3E}">
        <p14:creationId xmlns:p14="http://schemas.microsoft.com/office/powerpoint/2010/main" val="3923408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A49DA-4232-3DBC-E4F8-9C1D362068BF}"/>
              </a:ext>
            </a:extLst>
          </p:cNvPr>
          <p:cNvSpPr>
            <a:spLocks noGrp="1"/>
          </p:cNvSpPr>
          <p:nvPr>
            <p:ph type="title"/>
          </p:nvPr>
        </p:nvSpPr>
        <p:spPr/>
        <p:txBody>
          <a:bodyPr/>
          <a:lstStyle/>
          <a:p>
            <a:r>
              <a:rPr kumimoji="1" lang="en-US" altLang="ja-JP"/>
              <a:t>Verilog </a:t>
            </a:r>
            <a:r>
              <a:rPr kumimoji="1" lang="ja-JP" altLang="en-US"/>
              <a:t>入門 </a:t>
            </a:r>
            <a:r>
              <a:rPr kumimoji="1" lang="en-US" altLang="ja-JP"/>
              <a:t>5: </a:t>
            </a:r>
            <a:r>
              <a:rPr kumimoji="1" lang="ja-JP" altLang="en-US"/>
              <a:t>範囲選択と連接演算子</a:t>
            </a:r>
          </a:p>
        </p:txBody>
      </p:sp>
      <p:sp>
        <p:nvSpPr>
          <p:cNvPr id="3" name="コンテンツ プレースホルダー 2">
            <a:extLst>
              <a:ext uri="{FF2B5EF4-FFF2-40B4-BE49-F238E27FC236}">
                <a16:creationId xmlns:a16="http://schemas.microsoft.com/office/drawing/2014/main" id="{6313D457-DE70-393E-21F8-6AB4AA3B30DD}"/>
              </a:ext>
            </a:extLst>
          </p:cNvPr>
          <p:cNvSpPr>
            <a:spLocks noGrp="1"/>
          </p:cNvSpPr>
          <p:nvPr>
            <p:ph idx="1"/>
          </p:nvPr>
        </p:nvSpPr>
        <p:spPr/>
        <p:txBody>
          <a:bodyPr>
            <a:normAutofit fontScale="77500" lnSpcReduction="20000"/>
          </a:bodyPr>
          <a:lstStyle/>
          <a:p>
            <a:r>
              <a:rPr kumimoji="1" lang="ja-JP" altLang="en-US"/>
              <a:t>新知識</a:t>
            </a:r>
            <a:r>
              <a:rPr kumimoji="1" lang="en-US" altLang="ja-JP"/>
              <a:t>: </a:t>
            </a:r>
            <a:r>
              <a:rPr kumimoji="1" lang="ja-JP" altLang="en-US"/>
              <a:t>信号の範囲指定と連接演算子</a:t>
            </a:r>
            <a:endParaRPr kumimoji="1" lang="en-US" altLang="ja-JP"/>
          </a:p>
          <a:p>
            <a:r>
              <a:rPr kumimoji="1" lang="ja-JP" altLang="en-US"/>
              <a:t>範囲指定</a:t>
            </a:r>
            <a:r>
              <a:rPr kumimoji="1" lang="en-US" altLang="ja-JP"/>
              <a:t>: </a:t>
            </a:r>
            <a:r>
              <a:rPr kumimoji="1" lang="ja-JP" altLang="en-US"/>
              <a:t>信号のうち一部を選択する</a:t>
            </a:r>
            <a:endParaRPr kumimoji="1" lang="en-US" altLang="ja-JP"/>
          </a:p>
          <a:p>
            <a:pPr lvl="1"/>
            <a:r>
              <a:rPr kumimoji="1" lang="en-US" altLang="ja-JP">
                <a:latin typeface="Consolas" panose="020B0609020204030204" pitchFamily="49" charset="0"/>
              </a:rPr>
              <a:t>&lt;</a:t>
            </a:r>
            <a:r>
              <a:rPr kumimoji="1" lang="ja-JP" altLang="en-US">
                <a:latin typeface="Consolas" panose="020B0609020204030204" pitchFamily="49" charset="0"/>
              </a:rPr>
              <a:t>ワイヤ名</a:t>
            </a:r>
            <a:r>
              <a:rPr kumimoji="1" lang="en-US" altLang="ja-JP">
                <a:latin typeface="Consolas" panose="020B0609020204030204" pitchFamily="49" charset="0"/>
              </a:rPr>
              <a:t>&gt;</a:t>
            </a:r>
            <a:r>
              <a:rPr lang="en-US" altLang="ja-JP">
                <a:latin typeface="Consolas" panose="020B0609020204030204" pitchFamily="49" charset="0"/>
              </a:rPr>
              <a:t>[&lt;</a:t>
            </a:r>
            <a:r>
              <a:rPr lang="ja-JP" altLang="en-US">
                <a:latin typeface="Consolas" panose="020B0609020204030204" pitchFamily="49" charset="0"/>
              </a:rPr>
              <a:t>選択範囲</a:t>
            </a:r>
            <a:r>
              <a:rPr lang="en-US" altLang="ja-JP">
                <a:latin typeface="Consolas" panose="020B0609020204030204" pitchFamily="49" charset="0"/>
              </a:rPr>
              <a:t>&gt;]</a:t>
            </a:r>
          </a:p>
          <a:p>
            <a:pPr lvl="2"/>
            <a:r>
              <a:rPr kumimoji="1" lang="ja-JP" altLang="en-US"/>
              <a:t>例）</a:t>
            </a:r>
            <a:br>
              <a:rPr kumimoji="1" lang="en-US" altLang="ja-JP"/>
            </a:br>
            <a:r>
              <a:rPr lang="en-US" altLang="ja-JP">
                <a:latin typeface="Consolas" panose="020B0609020204030204" pitchFamily="49" charset="0"/>
              </a:rPr>
              <a:t>assign a = </a:t>
            </a:r>
            <a:r>
              <a:rPr kumimoji="1" lang="en-US" altLang="ja-JP">
                <a:latin typeface="Consolas" panose="020B0609020204030204" pitchFamily="49" charset="0"/>
              </a:rPr>
              <a:t>16'b1000_0011_1100_0001;</a:t>
            </a:r>
            <a:br>
              <a:rPr kumimoji="1" lang="en-US" altLang="ja-JP">
                <a:latin typeface="Consolas" panose="020B0609020204030204" pitchFamily="49" charset="0"/>
              </a:rPr>
            </a:br>
            <a:r>
              <a:rPr kumimoji="1" lang="en-US" altLang="ja-JP">
                <a:latin typeface="Consolas" panose="020B0609020204030204" pitchFamily="49" charset="0"/>
              </a:rPr>
              <a:t>assign b = a[15:8]; </a:t>
            </a:r>
            <a:r>
              <a:rPr lang="en-US" altLang="ja-JP">
                <a:latin typeface="Consolas" panose="020B0609020204030204" pitchFamily="49" charset="0"/>
              </a:rPr>
              <a:t>//a</a:t>
            </a:r>
            <a:r>
              <a:rPr lang="ja-JP" altLang="en-US">
                <a:latin typeface="Consolas" panose="020B0609020204030204" pitchFamily="49" charset="0"/>
              </a:rPr>
              <a:t>の上位</a:t>
            </a:r>
            <a:r>
              <a:rPr lang="en-US" altLang="ja-JP">
                <a:latin typeface="Consolas" panose="020B0609020204030204" pitchFamily="49" charset="0"/>
              </a:rPr>
              <a:t>8</a:t>
            </a:r>
            <a:r>
              <a:rPr lang="ja-JP" altLang="en-US">
                <a:latin typeface="Consolas" panose="020B0609020204030204" pitchFamily="49" charset="0"/>
              </a:rPr>
              <a:t>ビットを選択 </a:t>
            </a:r>
            <a:r>
              <a:rPr lang="en-US" altLang="ja-JP">
                <a:latin typeface="Consolas" panose="020B0609020204030204" pitchFamily="49" charset="0"/>
              </a:rPr>
              <a:t>b: 8'b1000_0011</a:t>
            </a:r>
            <a:br>
              <a:rPr lang="en-US" altLang="ja-JP">
                <a:latin typeface="Consolas" panose="020B0609020204030204" pitchFamily="49" charset="0"/>
              </a:rPr>
            </a:br>
            <a:r>
              <a:rPr lang="en-US" altLang="ja-JP">
                <a:latin typeface="Consolas" panose="020B0609020204030204" pitchFamily="49" charset="0"/>
              </a:rPr>
              <a:t>assign c = </a:t>
            </a:r>
            <a:r>
              <a:rPr kumimoji="1" lang="en-US" altLang="ja-JP">
                <a:latin typeface="Consolas" panose="020B0609020204030204" pitchFamily="49" charset="0"/>
              </a:rPr>
              <a:t>a[0];    //a</a:t>
            </a:r>
            <a:r>
              <a:rPr kumimoji="1" lang="ja-JP" altLang="en-US">
                <a:latin typeface="Consolas" panose="020B0609020204030204" pitchFamily="49" charset="0"/>
              </a:rPr>
              <a:t>の最下位ビットを選択 </a:t>
            </a:r>
            <a:r>
              <a:rPr kumimoji="1" lang="en-US" altLang="ja-JP">
                <a:latin typeface="Consolas" panose="020B0609020204030204" pitchFamily="49" charset="0"/>
              </a:rPr>
              <a:t>c: 1'b1</a:t>
            </a:r>
            <a:endParaRPr kumimoji="1" lang="en-US" altLang="ja-JP"/>
          </a:p>
          <a:p>
            <a:pPr lvl="1"/>
            <a:r>
              <a:rPr kumimoji="1" lang="ja-JP" altLang="en-US"/>
              <a:t>選択範囲は回路の生成時点で確定していなければならない</a:t>
            </a:r>
            <a:endParaRPr kumimoji="1" lang="en-US" altLang="ja-JP"/>
          </a:p>
          <a:p>
            <a:pPr lvl="2"/>
            <a:r>
              <a:rPr kumimoji="1" lang="ja-JP" altLang="en-US"/>
              <a:t>範囲に信号は使えない</a:t>
            </a:r>
            <a:endParaRPr kumimoji="1" lang="en-US" altLang="ja-JP"/>
          </a:p>
          <a:p>
            <a:pPr lvl="2"/>
            <a:r>
              <a:rPr kumimoji="1" lang="ja-JP" altLang="en-US"/>
              <a:t>パラメータは定数のため使用可能</a:t>
            </a:r>
            <a:endParaRPr kumimoji="1" lang="en-US" altLang="ja-JP"/>
          </a:p>
          <a:p>
            <a:pPr lvl="2"/>
            <a:r>
              <a:rPr kumimoji="1" lang="ja-JP" altLang="en-US"/>
              <a:t>例）</a:t>
            </a:r>
            <a:r>
              <a:rPr kumimoji="1" lang="en-US" altLang="ja-JP">
                <a:latin typeface="Consolas" panose="020B0609020204030204" pitchFamily="49" charset="0"/>
              </a:rPr>
              <a:t>a[b:c] //</a:t>
            </a:r>
            <a:r>
              <a:rPr kumimoji="1" lang="ja-JP" altLang="en-US">
                <a:latin typeface="Consolas" panose="020B0609020204030204" pitchFamily="49" charset="0"/>
              </a:rPr>
              <a:t>エラー 範囲には信号を使えない（生成時点で確定しない）</a:t>
            </a:r>
            <a:endParaRPr kumimoji="1" lang="en-US" altLang="ja-JP">
              <a:latin typeface="Consolas" panose="020B0609020204030204" pitchFamily="49" charset="0"/>
            </a:endParaRPr>
          </a:p>
          <a:p>
            <a:r>
              <a:rPr kumimoji="1" lang="ja-JP" altLang="en-US"/>
              <a:t>連接演算子</a:t>
            </a:r>
            <a:endParaRPr kumimoji="1" lang="en-US" altLang="ja-JP"/>
          </a:p>
          <a:p>
            <a:pPr lvl="1"/>
            <a:r>
              <a:rPr lang="ja-JP" altLang="en-US"/>
              <a:t>複数の信号を束ねる</a:t>
            </a:r>
            <a:r>
              <a:rPr lang="en-US" altLang="ja-JP"/>
              <a:t>: </a:t>
            </a:r>
            <a:r>
              <a:rPr lang="en-US" altLang="ja-JP">
                <a:latin typeface="Consolas" panose="020B0609020204030204" pitchFamily="49" charset="0"/>
              </a:rPr>
              <a:t>{&lt;</a:t>
            </a:r>
            <a:r>
              <a:rPr lang="ja-JP" altLang="en-US">
                <a:latin typeface="Consolas" panose="020B0609020204030204" pitchFamily="49" charset="0"/>
              </a:rPr>
              <a:t>信号</a:t>
            </a:r>
            <a:r>
              <a:rPr lang="en-US" altLang="ja-JP">
                <a:latin typeface="Consolas" panose="020B0609020204030204" pitchFamily="49" charset="0"/>
              </a:rPr>
              <a:t>1&gt;, &lt;</a:t>
            </a:r>
            <a:r>
              <a:rPr lang="ja-JP" altLang="en-US">
                <a:latin typeface="Consolas" panose="020B0609020204030204" pitchFamily="49" charset="0"/>
              </a:rPr>
              <a:t>信号</a:t>
            </a:r>
            <a:r>
              <a:rPr lang="en-US" altLang="ja-JP">
                <a:latin typeface="Consolas" panose="020B0609020204030204" pitchFamily="49" charset="0"/>
              </a:rPr>
              <a:t>2&gt; ...}</a:t>
            </a:r>
          </a:p>
          <a:p>
            <a:pPr lvl="2"/>
            <a:r>
              <a:rPr kumimoji="1" lang="ja-JP" altLang="en-US"/>
              <a:t>例）</a:t>
            </a:r>
            <a:r>
              <a:rPr kumimoji="1" lang="en-US" altLang="ja-JP">
                <a:latin typeface="Consolas" panose="020B0609020204030204" pitchFamily="49" charset="0"/>
              </a:rPr>
              <a:t>{4'b1100, 4'b0011}</a:t>
            </a:r>
            <a:r>
              <a:rPr kumimoji="1" lang="en-US" altLang="ja-JP"/>
              <a:t> (</a:t>
            </a:r>
            <a:r>
              <a:rPr kumimoji="1" lang="en-US" altLang="ja-JP">
                <a:latin typeface="Consolas" panose="020B0609020204030204" pitchFamily="49" charset="0"/>
              </a:rPr>
              <a:t>= 8'b1100_0011</a:t>
            </a:r>
            <a:r>
              <a:rPr kumimoji="1" lang="en-US" altLang="ja-JP"/>
              <a:t>)</a:t>
            </a:r>
          </a:p>
          <a:p>
            <a:pPr lvl="1"/>
            <a:r>
              <a:rPr kumimoji="1" lang="ja-JP" altLang="en-US"/>
              <a:t>同じ信号を繰り返す</a:t>
            </a:r>
            <a:r>
              <a:rPr kumimoji="1" lang="en-US" altLang="ja-JP"/>
              <a:t>: </a:t>
            </a:r>
            <a:r>
              <a:rPr kumimoji="1" lang="en-US" altLang="ja-JP">
                <a:latin typeface="Consolas" panose="020B0609020204030204" pitchFamily="49" charset="0"/>
              </a:rPr>
              <a:t>{&lt;</a:t>
            </a:r>
            <a:r>
              <a:rPr kumimoji="1" lang="ja-JP" altLang="en-US">
                <a:latin typeface="Consolas" panose="020B0609020204030204" pitchFamily="49" charset="0"/>
              </a:rPr>
              <a:t>繰り返し回数</a:t>
            </a:r>
            <a:r>
              <a:rPr lang="en-US" altLang="ja-JP">
                <a:latin typeface="Consolas" panose="020B0609020204030204" pitchFamily="49" charset="0"/>
              </a:rPr>
              <a:t>&gt;{&lt;</a:t>
            </a:r>
            <a:r>
              <a:rPr lang="ja-JP" altLang="en-US">
                <a:latin typeface="Consolas" panose="020B0609020204030204" pitchFamily="49" charset="0"/>
              </a:rPr>
              <a:t>信号</a:t>
            </a:r>
            <a:r>
              <a:rPr lang="en-US" altLang="ja-JP">
                <a:latin typeface="Consolas" panose="020B0609020204030204" pitchFamily="49" charset="0"/>
              </a:rPr>
              <a:t>&gt;}}</a:t>
            </a:r>
          </a:p>
          <a:p>
            <a:pPr lvl="2"/>
            <a:r>
              <a:rPr kumimoji="1" lang="ja-JP" altLang="en-US"/>
              <a:t>例）</a:t>
            </a:r>
            <a:r>
              <a:rPr kumimoji="1" lang="en-US" altLang="ja-JP">
                <a:latin typeface="Consolas" panose="020B0609020204030204" pitchFamily="49" charset="0"/>
              </a:rPr>
              <a:t>{ 2{4'b1010} }</a:t>
            </a:r>
            <a:r>
              <a:rPr kumimoji="1" lang="en-US" altLang="ja-JP"/>
              <a:t> (</a:t>
            </a:r>
            <a:r>
              <a:rPr kumimoji="1" lang="en-US" altLang="ja-JP">
                <a:latin typeface="Consolas" panose="020B0609020204030204" pitchFamily="49" charset="0"/>
              </a:rPr>
              <a:t>= 8'b1010_1010</a:t>
            </a:r>
            <a:r>
              <a:rPr kumimoji="1" lang="en-US" altLang="ja-JP"/>
              <a:t>)</a:t>
            </a:r>
          </a:p>
          <a:p>
            <a:pPr lvl="2"/>
            <a:r>
              <a:rPr kumimoji="1" lang="ja-JP" altLang="en-US"/>
              <a:t>例）</a:t>
            </a:r>
            <a:r>
              <a:rPr kumimoji="1" lang="en-US" altLang="ja-JP">
                <a:latin typeface="Consolas" panose="020B0609020204030204" pitchFamily="49" charset="0"/>
              </a:rPr>
              <a:t>{ 16{1'b1} }</a:t>
            </a:r>
            <a:r>
              <a:rPr kumimoji="1" lang="en-US" altLang="ja-JP"/>
              <a:t> (</a:t>
            </a:r>
            <a:r>
              <a:rPr kumimoji="1" lang="en-US" altLang="ja-JP">
                <a:latin typeface="Consolas" panose="020B0609020204030204" pitchFamily="49" charset="0"/>
              </a:rPr>
              <a:t>= 16'b1111_1111_1111_1111</a:t>
            </a:r>
            <a:r>
              <a:rPr kumimoji="1" lang="en-US" altLang="ja-JP"/>
              <a:t>)</a:t>
            </a:r>
          </a:p>
          <a:p>
            <a:pPr lvl="1"/>
            <a:r>
              <a:rPr kumimoji="1" lang="ja-JP" altLang="en-US"/>
              <a:t>上記の組み合わせ</a:t>
            </a:r>
            <a:endParaRPr kumimoji="1" lang="en-US" altLang="ja-JP"/>
          </a:p>
          <a:p>
            <a:pPr lvl="2"/>
            <a:r>
              <a:rPr kumimoji="1" lang="ja-JP" altLang="en-US"/>
              <a:t>例）</a:t>
            </a:r>
            <a:r>
              <a:rPr kumimoji="1" lang="en-US" altLang="ja-JP">
                <a:latin typeface="Consolas" panose="020B0609020204030204" pitchFamily="49" charset="0"/>
              </a:rPr>
              <a:t>{ {16{a[15]}}, a}</a:t>
            </a:r>
            <a:r>
              <a:rPr kumimoji="1" lang="en-US" altLang="ja-JP"/>
              <a:t> (16</a:t>
            </a:r>
            <a:r>
              <a:rPr kumimoji="1" lang="ja-JP" altLang="en-US"/>
              <a:t>ビットの</a:t>
            </a:r>
            <a:r>
              <a:rPr kumimoji="1" lang="en-US" altLang="ja-JP">
                <a:latin typeface="Consolas" panose="020B0609020204030204" pitchFamily="49" charset="0"/>
              </a:rPr>
              <a:t>a</a:t>
            </a:r>
            <a:r>
              <a:rPr kumimoji="1" lang="ja-JP" altLang="en-US"/>
              <a:t>を符号拡張して</a:t>
            </a:r>
            <a:r>
              <a:rPr kumimoji="1" lang="en-US" altLang="ja-JP"/>
              <a:t>32</a:t>
            </a:r>
            <a:r>
              <a:rPr kumimoji="1" lang="ja-JP" altLang="en-US"/>
              <a:t>ビットに</a:t>
            </a:r>
            <a:r>
              <a:rPr kumimoji="1" lang="en-US" altLang="ja-JP"/>
              <a:t>)</a:t>
            </a:r>
          </a:p>
          <a:p>
            <a:pPr lvl="1"/>
            <a:r>
              <a:rPr kumimoji="1" lang="ja-JP" altLang="en-US"/>
              <a:t>代入の左辺にも使える</a:t>
            </a:r>
            <a:endParaRPr kumimoji="1" lang="en-US" altLang="ja-JP"/>
          </a:p>
          <a:p>
            <a:pPr lvl="2"/>
            <a:r>
              <a:rPr kumimoji="1" lang="ja-JP" altLang="en-US"/>
              <a:t>例）</a:t>
            </a:r>
            <a:r>
              <a:rPr kumimoji="1" lang="en-US" altLang="ja-JP">
                <a:latin typeface="Consolas" panose="020B0609020204030204" pitchFamily="49" charset="0"/>
              </a:rPr>
              <a:t>{a[15:0], b[15:0]} = c</a:t>
            </a:r>
            <a:r>
              <a:rPr kumimoji="1" lang="en-US" altLang="ja-JP"/>
              <a:t> (</a:t>
            </a:r>
            <a:r>
              <a:rPr kumimoji="1" lang="en-US" altLang="ja-JP">
                <a:latin typeface="Consolas" panose="020B0609020204030204" pitchFamily="49" charset="0"/>
              </a:rPr>
              <a:t>c</a:t>
            </a:r>
            <a:r>
              <a:rPr kumimoji="1" lang="ja-JP" altLang="en-US"/>
              <a:t>の上位</a:t>
            </a:r>
            <a:r>
              <a:rPr kumimoji="1" lang="en-US" altLang="ja-JP"/>
              <a:t>16</a:t>
            </a:r>
            <a:r>
              <a:rPr kumimoji="1" lang="ja-JP" altLang="en-US"/>
              <a:t>ビットを</a:t>
            </a:r>
            <a:r>
              <a:rPr kumimoji="1" lang="en-US" altLang="ja-JP">
                <a:latin typeface="Consolas" panose="020B0609020204030204" pitchFamily="49" charset="0"/>
              </a:rPr>
              <a:t>a</a:t>
            </a:r>
            <a:r>
              <a:rPr kumimoji="1" lang="ja-JP" altLang="en-US"/>
              <a:t>に、下位</a:t>
            </a:r>
            <a:r>
              <a:rPr kumimoji="1" lang="en-US" altLang="ja-JP"/>
              <a:t>16</a:t>
            </a:r>
            <a:r>
              <a:rPr kumimoji="1" lang="ja-JP" altLang="en-US"/>
              <a:t>ビットを</a:t>
            </a:r>
            <a:r>
              <a:rPr kumimoji="1" lang="en-US" altLang="ja-JP">
                <a:latin typeface="Consolas" panose="020B0609020204030204" pitchFamily="49" charset="0"/>
              </a:rPr>
              <a:t>b</a:t>
            </a:r>
            <a:r>
              <a:rPr kumimoji="1" lang="ja-JP" altLang="en-US"/>
              <a:t>に代入</a:t>
            </a:r>
            <a:r>
              <a:rPr kumimoji="1" lang="en-US" altLang="ja-JP"/>
              <a:t>)</a:t>
            </a:r>
          </a:p>
        </p:txBody>
      </p:sp>
      <p:sp>
        <p:nvSpPr>
          <p:cNvPr id="4" name="日付プレースホルダー 3">
            <a:extLst>
              <a:ext uri="{FF2B5EF4-FFF2-40B4-BE49-F238E27FC236}">
                <a16:creationId xmlns:a16="http://schemas.microsoft.com/office/drawing/2014/main" id="{2D862C25-A41B-7D04-726E-46A2FC7A6A16}"/>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58E00256-0DD6-6927-DB3C-66257607F185}"/>
              </a:ext>
            </a:extLst>
          </p:cNvPr>
          <p:cNvSpPr>
            <a:spLocks noGrp="1"/>
          </p:cNvSpPr>
          <p:nvPr>
            <p:ph type="sldNum" sz="quarter" idx="12"/>
          </p:nvPr>
        </p:nvSpPr>
        <p:spPr/>
        <p:txBody>
          <a:bodyPr/>
          <a:lstStyle/>
          <a:p>
            <a:fld id="{4BB2CF20-BD5D-4D9E-9CE8-EDFC3B2BCF57}" type="slidenum">
              <a:rPr kumimoji="1" lang="ja-JP" altLang="en-US" smtClean="0"/>
              <a:t>38</a:t>
            </a:fld>
            <a:endParaRPr kumimoji="1" lang="ja-JP" altLang="en-US"/>
          </a:p>
        </p:txBody>
      </p:sp>
    </p:spTree>
    <p:extLst>
      <p:ext uri="{BB962C8B-B14F-4D97-AF65-F5344CB8AC3E}">
        <p14:creationId xmlns:p14="http://schemas.microsoft.com/office/powerpoint/2010/main" val="1089968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F061C-E8CA-F573-1D69-FB83F23B840D}"/>
              </a:ext>
            </a:extLst>
          </p:cNvPr>
          <p:cNvSpPr>
            <a:spLocks noGrp="1"/>
          </p:cNvSpPr>
          <p:nvPr>
            <p:ph type="title"/>
          </p:nvPr>
        </p:nvSpPr>
        <p:spPr/>
        <p:txBody>
          <a:bodyPr/>
          <a:lstStyle/>
          <a:p>
            <a:r>
              <a:rPr kumimoji="1" lang="ja-JP" altLang="en-US"/>
              <a:t>練習</a:t>
            </a:r>
            <a:r>
              <a:rPr kumimoji="1" lang="en-US" altLang="ja-JP"/>
              <a:t>3</a:t>
            </a:r>
            <a:endParaRPr kumimoji="1" lang="ja-JP" altLang="en-US"/>
          </a:p>
        </p:txBody>
      </p:sp>
      <p:sp>
        <p:nvSpPr>
          <p:cNvPr id="3" name="コンテンツ プレースホルダー 2">
            <a:extLst>
              <a:ext uri="{FF2B5EF4-FFF2-40B4-BE49-F238E27FC236}">
                <a16:creationId xmlns:a16="http://schemas.microsoft.com/office/drawing/2014/main" id="{0835131B-6F62-F72B-0F71-FB714D1F1F86}"/>
              </a:ext>
            </a:extLst>
          </p:cNvPr>
          <p:cNvSpPr>
            <a:spLocks noGrp="1"/>
          </p:cNvSpPr>
          <p:nvPr>
            <p:ph idx="1"/>
          </p:nvPr>
        </p:nvSpPr>
        <p:spPr/>
        <p:txBody>
          <a:bodyPr/>
          <a:lstStyle/>
          <a:p>
            <a:pPr marL="514350" indent="-514350">
              <a:buFont typeface="+mj-lt"/>
              <a:buAutoNum type="arabicPeriod"/>
            </a:pPr>
            <a:r>
              <a:rPr kumimoji="1" lang="ja-JP" altLang="en-US"/>
              <a:t>練習</a:t>
            </a:r>
            <a:r>
              <a:rPr kumimoji="1" lang="en-US" altLang="ja-JP"/>
              <a:t>2</a:t>
            </a:r>
            <a:r>
              <a:rPr kumimoji="1" lang="ja-JP" altLang="en-US"/>
              <a:t>の</a:t>
            </a:r>
            <a:r>
              <a:rPr kumimoji="1" lang="en-US" altLang="ja-JP"/>
              <a:t>alu</a:t>
            </a:r>
            <a:r>
              <a:rPr kumimoji="1" lang="ja-JP" altLang="en-US"/>
              <a:t>をファンクションを用いて書き直せ。</a:t>
            </a:r>
            <a:endParaRPr kumimoji="1" lang="en-US" altLang="ja-JP"/>
          </a:p>
          <a:p>
            <a:pPr marL="514350" indent="-514350">
              <a:buFont typeface="+mj-lt"/>
              <a:buAutoNum type="arabicPeriod"/>
            </a:pPr>
            <a:r>
              <a:rPr lang="en-US" altLang="ja-JP"/>
              <a:t>1</a:t>
            </a:r>
            <a:r>
              <a:rPr lang="ja-JP" altLang="en-US"/>
              <a:t>つの</a:t>
            </a:r>
            <a:r>
              <a:rPr lang="en-US" altLang="ja-JP"/>
              <a:t>16</a:t>
            </a:r>
            <a:r>
              <a:rPr lang="ja-JP" altLang="en-US"/>
              <a:t>ビットの入力</a:t>
            </a:r>
            <a:r>
              <a:rPr lang="en-US" altLang="ja-JP"/>
              <a:t>in</a:t>
            </a:r>
            <a:r>
              <a:rPr lang="ja-JP" altLang="en-US"/>
              <a:t>と</a:t>
            </a:r>
            <a:r>
              <a:rPr lang="en-US" altLang="ja-JP"/>
              <a:t>1</a:t>
            </a:r>
            <a:r>
              <a:rPr lang="ja-JP" altLang="en-US"/>
              <a:t>つの</a:t>
            </a:r>
            <a:r>
              <a:rPr lang="en-US" altLang="ja-JP"/>
              <a:t>32</a:t>
            </a:r>
            <a:r>
              <a:rPr lang="ja-JP" altLang="en-US"/>
              <a:t>ビットの出力</a:t>
            </a:r>
            <a:r>
              <a:rPr lang="en-US" altLang="ja-JP"/>
              <a:t>out</a:t>
            </a:r>
            <a:r>
              <a:rPr lang="ja-JP" altLang="en-US"/>
              <a:t>を持ち、</a:t>
            </a:r>
            <a:r>
              <a:rPr lang="en-US" altLang="ja-JP"/>
              <a:t>in</a:t>
            </a:r>
            <a:r>
              <a:rPr lang="ja-JP" altLang="en-US"/>
              <a:t>を符号拡張して</a:t>
            </a:r>
            <a:r>
              <a:rPr lang="en-US" altLang="ja-JP"/>
              <a:t>32</a:t>
            </a:r>
            <a:r>
              <a:rPr lang="ja-JP" altLang="en-US"/>
              <a:t>ビットにするモジュール</a:t>
            </a:r>
            <a:r>
              <a:rPr lang="en-US" altLang="ja-JP"/>
              <a:t>sext</a:t>
            </a:r>
            <a:r>
              <a:rPr lang="ja-JP" altLang="en-US"/>
              <a:t>を作成せよ。</a:t>
            </a:r>
            <a:endParaRPr lang="en-US" altLang="ja-JP"/>
          </a:p>
          <a:p>
            <a:pPr marL="514350" indent="-514350">
              <a:buFont typeface="+mj-lt"/>
              <a:buAutoNum type="arabicPeriod"/>
            </a:pPr>
            <a:r>
              <a:rPr lang="en-US" altLang="ja-JP"/>
              <a:t>1</a:t>
            </a:r>
            <a:r>
              <a:rPr lang="ja-JP" altLang="en-US"/>
              <a:t>つの</a:t>
            </a:r>
            <a:r>
              <a:rPr lang="en-US" altLang="ja-JP"/>
              <a:t>32</a:t>
            </a:r>
            <a:r>
              <a:rPr lang="ja-JP" altLang="en-US"/>
              <a:t>ビットの入力</a:t>
            </a:r>
            <a:r>
              <a:rPr lang="en-US" altLang="ja-JP"/>
              <a:t>inst</a:t>
            </a:r>
            <a:r>
              <a:rPr lang="ja-JP" altLang="en-US"/>
              <a:t>と</a:t>
            </a:r>
            <a:r>
              <a:rPr lang="en-US" altLang="ja-JP"/>
              <a:t>1</a:t>
            </a:r>
            <a:r>
              <a:rPr lang="ja-JP" altLang="en-US"/>
              <a:t>つの</a:t>
            </a:r>
            <a:r>
              <a:rPr lang="en-US" altLang="ja-JP"/>
              <a:t>32</a:t>
            </a:r>
            <a:r>
              <a:rPr lang="ja-JP" altLang="en-US"/>
              <a:t>ビットの出力</a:t>
            </a:r>
            <a:r>
              <a:rPr lang="en-US" altLang="ja-JP"/>
              <a:t>imm</a:t>
            </a:r>
            <a:r>
              <a:rPr lang="ja-JP" altLang="en-US"/>
              <a:t>を持ち、</a:t>
            </a:r>
            <a:r>
              <a:rPr lang="en-US" altLang="ja-JP"/>
              <a:t>inst</a:t>
            </a:r>
            <a:r>
              <a:rPr lang="ja-JP" altLang="en-US"/>
              <a:t>の</a:t>
            </a:r>
            <a:r>
              <a:rPr lang="en-US" altLang="ja-JP"/>
              <a:t>RISC-V</a:t>
            </a:r>
            <a:r>
              <a:rPr lang="ja-JP" altLang="en-US"/>
              <a:t>命令から即値を取り出し</a:t>
            </a:r>
            <a:r>
              <a:rPr lang="en-US" altLang="ja-JP"/>
              <a:t>imm</a:t>
            </a:r>
            <a:r>
              <a:rPr lang="ja-JP" altLang="en-US"/>
              <a:t>に出力するモジュール</a:t>
            </a:r>
            <a:r>
              <a:rPr lang="en-US" altLang="ja-JP"/>
              <a:t>immgen</a:t>
            </a:r>
            <a:r>
              <a:rPr lang="ja-JP" altLang="en-US"/>
              <a:t>を作成せよ。ただし即値のない命令の場合は</a:t>
            </a:r>
            <a:r>
              <a:rPr lang="en-US" altLang="ja-JP"/>
              <a:t>0</a:t>
            </a:r>
            <a:r>
              <a:rPr lang="ja-JP" altLang="en-US"/>
              <a:t>を出力する。</a:t>
            </a:r>
            <a:endParaRPr lang="en-US" altLang="ja-JP"/>
          </a:p>
          <a:p>
            <a:pPr marL="914400" lvl="1" indent="-457200">
              <a:buFont typeface="+mj-lt"/>
              <a:buAutoNum type="arabicPeriod"/>
            </a:pPr>
            <a:r>
              <a:rPr kumimoji="1" lang="ja-JP" altLang="en-US"/>
              <a:t>命令フォーマットを特定するために</a:t>
            </a:r>
            <a:r>
              <a:rPr kumimoji="1" lang="en-US" altLang="ja-JP"/>
              <a:t>OP</a:t>
            </a:r>
            <a:r>
              <a:rPr kumimoji="1" lang="ja-JP" altLang="en-US"/>
              <a:t>コードを取り出す</a:t>
            </a:r>
            <a:endParaRPr kumimoji="1" lang="en-US" altLang="ja-JP"/>
          </a:p>
          <a:p>
            <a:pPr marL="914400" lvl="1" indent="-457200">
              <a:buFont typeface="+mj-lt"/>
              <a:buAutoNum type="arabicPeriod"/>
            </a:pPr>
            <a:r>
              <a:rPr kumimoji="1" lang="en-US" altLang="ja-JP"/>
              <a:t>I/S/B/U/J</a:t>
            </a:r>
            <a:r>
              <a:rPr kumimoji="1" lang="ja-JP" altLang="en-US"/>
              <a:t>形式それぞれの即値を取り出し整形</a:t>
            </a:r>
            <a:endParaRPr kumimoji="1" lang="en-US" altLang="ja-JP"/>
          </a:p>
          <a:p>
            <a:pPr marL="914400" lvl="1" indent="-457200">
              <a:buFont typeface="+mj-lt"/>
              <a:buAutoNum type="arabicPeriod"/>
            </a:pPr>
            <a:r>
              <a:rPr kumimoji="1" lang="en-US" altLang="ja-JP"/>
              <a:t>OP</a:t>
            </a:r>
            <a:r>
              <a:rPr kumimoji="1" lang="ja-JP" altLang="en-US"/>
              <a:t>コードで場合分けして即値を選択</a:t>
            </a:r>
            <a:endParaRPr kumimoji="1" lang="en-US" altLang="ja-JP"/>
          </a:p>
          <a:p>
            <a:pPr marL="457200" indent="-457200">
              <a:buFont typeface="+mj-lt"/>
              <a:buAutoNum type="arabicPeriod"/>
            </a:pPr>
            <a:endParaRPr kumimoji="1" lang="ja-JP" altLang="en-US"/>
          </a:p>
        </p:txBody>
      </p:sp>
      <p:sp>
        <p:nvSpPr>
          <p:cNvPr id="4" name="日付プレースホルダー 3">
            <a:extLst>
              <a:ext uri="{FF2B5EF4-FFF2-40B4-BE49-F238E27FC236}">
                <a16:creationId xmlns:a16="http://schemas.microsoft.com/office/drawing/2014/main" id="{89D2773A-B9E0-97EA-3526-4814A08297F8}"/>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604B809D-0070-56D2-4F99-02F4665B5E0F}"/>
              </a:ext>
            </a:extLst>
          </p:cNvPr>
          <p:cNvSpPr>
            <a:spLocks noGrp="1"/>
          </p:cNvSpPr>
          <p:nvPr>
            <p:ph type="sldNum" sz="quarter" idx="12"/>
          </p:nvPr>
        </p:nvSpPr>
        <p:spPr/>
        <p:txBody>
          <a:bodyPr/>
          <a:lstStyle/>
          <a:p>
            <a:fld id="{4BB2CF20-BD5D-4D9E-9CE8-EDFC3B2BCF57}" type="slidenum">
              <a:rPr kumimoji="1" lang="ja-JP" altLang="en-US" smtClean="0"/>
              <a:t>39</a:t>
            </a:fld>
            <a:endParaRPr kumimoji="1" lang="ja-JP" altLang="en-US"/>
          </a:p>
        </p:txBody>
      </p:sp>
    </p:spTree>
    <p:extLst>
      <p:ext uri="{BB962C8B-B14F-4D97-AF65-F5344CB8AC3E}">
        <p14:creationId xmlns:p14="http://schemas.microsoft.com/office/powerpoint/2010/main" val="11032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460EF-0A18-E718-5F21-58AC13FA2699}"/>
              </a:ext>
            </a:extLst>
          </p:cNvPr>
          <p:cNvSpPr>
            <a:spLocks noGrp="1"/>
          </p:cNvSpPr>
          <p:nvPr>
            <p:ph type="title"/>
          </p:nvPr>
        </p:nvSpPr>
        <p:spPr/>
        <p:txBody>
          <a:bodyPr/>
          <a:lstStyle/>
          <a:p>
            <a:r>
              <a:rPr kumimoji="1" lang="ja-JP" altLang="en-US"/>
              <a:t>演習の手順</a:t>
            </a:r>
          </a:p>
        </p:txBody>
      </p:sp>
      <p:sp>
        <p:nvSpPr>
          <p:cNvPr id="3" name="コンテンツ プレースホルダー 2">
            <a:extLst>
              <a:ext uri="{FF2B5EF4-FFF2-40B4-BE49-F238E27FC236}">
                <a16:creationId xmlns:a16="http://schemas.microsoft.com/office/drawing/2014/main" id="{B80224E2-8153-A3D4-AE4B-395B87ED7A9C}"/>
              </a:ext>
            </a:extLst>
          </p:cNvPr>
          <p:cNvSpPr>
            <a:spLocks noGrp="1"/>
          </p:cNvSpPr>
          <p:nvPr>
            <p:ph idx="1"/>
          </p:nvPr>
        </p:nvSpPr>
        <p:spPr/>
        <p:txBody>
          <a:bodyPr>
            <a:normAutofit fontScale="70000" lnSpcReduction="20000"/>
          </a:bodyPr>
          <a:lstStyle/>
          <a:p>
            <a:pPr marL="514350" indent="-514350">
              <a:buFont typeface="+mj-lt"/>
              <a:buAutoNum type="arabicPeriod"/>
            </a:pPr>
            <a:r>
              <a:rPr kumimoji="1" lang="en-US" altLang="ja-JP"/>
              <a:t>CA</a:t>
            </a:r>
            <a:r>
              <a:rPr kumimoji="1" lang="ja-JP" altLang="en-US"/>
              <a:t>・</a:t>
            </a:r>
            <a:r>
              <a:rPr kumimoji="1" lang="en-US" altLang="ja-JP"/>
              <a:t>RISC-V</a:t>
            </a:r>
            <a:r>
              <a:rPr kumimoji="1" lang="ja-JP" altLang="en-US"/>
              <a:t>の勉強</a:t>
            </a:r>
            <a:endParaRPr kumimoji="1" lang="en-US" altLang="ja-JP"/>
          </a:p>
          <a:p>
            <a:pPr lvl="1"/>
            <a:r>
              <a:rPr kumimoji="1" lang="ja-JP" altLang="en-US"/>
              <a:t>こうじ先生の講義資料</a:t>
            </a:r>
            <a:endParaRPr kumimoji="1" lang="en-US" altLang="ja-JP"/>
          </a:p>
          <a:p>
            <a:pPr lvl="1"/>
            <a:r>
              <a:rPr kumimoji="1" lang="ja-JP" altLang="en-US"/>
              <a:t>教科書（貸出し）</a:t>
            </a:r>
            <a:endParaRPr kumimoji="1" lang="en-US" altLang="ja-JP"/>
          </a:p>
          <a:p>
            <a:pPr lvl="2"/>
            <a:r>
              <a:rPr kumimoji="1" lang="ja-JP" altLang="en-US"/>
              <a:t>パターソン＆ヘネシー コンピュータの構成と設計 （パタヘネ）</a:t>
            </a:r>
            <a:endParaRPr kumimoji="1" lang="en-US" altLang="ja-JP"/>
          </a:p>
          <a:p>
            <a:pPr lvl="2"/>
            <a:r>
              <a:rPr kumimoji="1" lang="ja-JP" altLang="en-US"/>
              <a:t>ヘネシー＆パターソン コンピュータアーキテクチャ 定量的アプローチ （ヘネパタ）</a:t>
            </a:r>
            <a:endParaRPr kumimoji="1" lang="en-US" altLang="ja-JP"/>
          </a:p>
          <a:p>
            <a:pPr lvl="2"/>
            <a:r>
              <a:rPr kumimoji="1" lang="en-US" altLang="ja-JP"/>
              <a:t>RISC-V</a:t>
            </a:r>
            <a:r>
              <a:rPr kumimoji="1" lang="ja-JP" altLang="en-US"/>
              <a:t>原典</a:t>
            </a:r>
            <a:endParaRPr kumimoji="1" lang="en-US" altLang="ja-JP"/>
          </a:p>
          <a:p>
            <a:pPr marL="514350" indent="-514350">
              <a:buFont typeface="+mj-lt"/>
              <a:buAutoNum type="arabicPeriod"/>
            </a:pPr>
            <a:r>
              <a:rPr lang="en-US" altLang="ja-JP"/>
              <a:t>Verilog HDL</a:t>
            </a:r>
            <a:r>
              <a:rPr lang="ja-JP" altLang="en-US"/>
              <a:t>の練習（ここまでで約</a:t>
            </a:r>
            <a:r>
              <a:rPr lang="en-US" altLang="ja-JP"/>
              <a:t>2</a:t>
            </a:r>
            <a:r>
              <a:rPr lang="ja-JP" altLang="en-US"/>
              <a:t>週間目安）</a:t>
            </a:r>
            <a:endParaRPr lang="en-US" altLang="ja-JP"/>
          </a:p>
          <a:p>
            <a:pPr lvl="1"/>
            <a:r>
              <a:rPr lang="ja-JP" altLang="en-US"/>
              <a:t>後の「</a:t>
            </a:r>
            <a:r>
              <a:rPr lang="en-US" altLang="ja-JP"/>
              <a:t>Verilog </a:t>
            </a:r>
            <a:r>
              <a:rPr lang="ja-JP" altLang="en-US"/>
              <a:t>入門」参照</a:t>
            </a:r>
            <a:endParaRPr lang="en-US" altLang="ja-JP"/>
          </a:p>
          <a:p>
            <a:pPr lvl="1"/>
            <a:r>
              <a:rPr lang="en-US" altLang="ja-JP"/>
              <a:t>Verilog HDL</a:t>
            </a:r>
            <a:r>
              <a:rPr lang="ja-JP" altLang="en-US"/>
              <a:t>を用いて簡単な回路を設計する</a:t>
            </a:r>
            <a:endParaRPr kumimoji="1" lang="en-US" altLang="ja-JP"/>
          </a:p>
          <a:p>
            <a:pPr marL="514350" indent="-514350">
              <a:buFont typeface="+mj-lt"/>
              <a:buAutoNum type="arabicPeriod"/>
            </a:pPr>
            <a:r>
              <a:rPr kumimoji="1" lang="ja-JP" altLang="en-US"/>
              <a:t>パイプラインプロセッサの設計（</a:t>
            </a:r>
            <a:r>
              <a:rPr kumimoji="1" lang="en-US" altLang="ja-JP"/>
              <a:t>1</a:t>
            </a:r>
            <a:r>
              <a:rPr kumimoji="1" lang="ja-JP" altLang="en-US"/>
              <a:t>ヶ月ほど）</a:t>
            </a:r>
            <a:endParaRPr kumimoji="1" lang="en-US" altLang="ja-JP"/>
          </a:p>
          <a:p>
            <a:pPr lvl="1"/>
            <a:r>
              <a:rPr kumimoji="1" lang="ja-JP" altLang="en-US"/>
              <a:t>プロセッサの設計</a:t>
            </a:r>
            <a:endParaRPr kumimoji="1" lang="en-US" altLang="ja-JP"/>
          </a:p>
          <a:p>
            <a:pPr lvl="1"/>
            <a:r>
              <a:rPr kumimoji="1" lang="ja-JP" altLang="en-US"/>
              <a:t>性能評価等</a:t>
            </a:r>
            <a:endParaRPr kumimoji="1" lang="en-US" altLang="ja-JP"/>
          </a:p>
          <a:p>
            <a:pPr marL="514350" indent="-514350">
              <a:buFont typeface="+mj-lt"/>
              <a:buAutoNum type="arabicPeriod"/>
            </a:pPr>
            <a:r>
              <a:rPr kumimoji="1" lang="ja-JP" altLang="en-US"/>
              <a:t>独自の工夫で高速化（可能な限り）</a:t>
            </a:r>
            <a:endParaRPr kumimoji="1" lang="en-US" altLang="ja-JP"/>
          </a:p>
          <a:p>
            <a:pPr lvl="1"/>
            <a:r>
              <a:rPr kumimoji="1" lang="ja-JP" altLang="en-US"/>
              <a:t>どこがボトルネックになっているかを解析</a:t>
            </a:r>
            <a:endParaRPr kumimoji="1" lang="en-US" altLang="ja-JP"/>
          </a:p>
          <a:p>
            <a:pPr lvl="1"/>
            <a:r>
              <a:rPr kumimoji="1" lang="ja-JP" altLang="en-US"/>
              <a:t>それに対処する方法を考えて実装</a:t>
            </a:r>
            <a:endParaRPr kumimoji="1" lang="en-US" altLang="ja-JP"/>
          </a:p>
          <a:p>
            <a:pPr lvl="1"/>
            <a:r>
              <a:rPr kumimoji="1" lang="ja-JP" altLang="en-US"/>
              <a:t>効果を検証・評価</a:t>
            </a:r>
            <a:endParaRPr kumimoji="1" lang="en-US" altLang="ja-JP"/>
          </a:p>
          <a:p>
            <a:pPr lvl="1"/>
            <a:r>
              <a:rPr kumimoji="1" lang="ja-JP" altLang="en-US"/>
              <a:t>独創的な工夫を期待しています</a:t>
            </a:r>
            <a:endParaRPr kumimoji="1" lang="en-US" altLang="ja-JP"/>
          </a:p>
          <a:p>
            <a:pPr marL="514350" indent="-514350">
              <a:buFont typeface="+mj-lt"/>
              <a:buAutoNum type="arabicPeriod"/>
            </a:pPr>
            <a:r>
              <a:rPr kumimoji="1" lang="ja-JP" altLang="en-US"/>
              <a:t>発表（</a:t>
            </a:r>
            <a:r>
              <a:rPr kumimoji="1" lang="en-US" altLang="ja-JP"/>
              <a:t>6</a:t>
            </a:r>
            <a:r>
              <a:rPr kumimoji="1" lang="ja-JP" altLang="en-US"/>
              <a:t>月中旬予定）</a:t>
            </a:r>
            <a:endParaRPr kumimoji="1" lang="en-US" altLang="ja-JP"/>
          </a:p>
          <a:p>
            <a:pPr lvl="1"/>
            <a:r>
              <a:rPr kumimoji="1" lang="ja-JP" altLang="en-US"/>
              <a:t>スライドとレポートの作成</a:t>
            </a:r>
            <a:endParaRPr kumimoji="1" lang="en-US" altLang="ja-JP"/>
          </a:p>
        </p:txBody>
      </p:sp>
      <p:sp>
        <p:nvSpPr>
          <p:cNvPr id="6" name="日付プレースホルダー 5">
            <a:extLst>
              <a:ext uri="{FF2B5EF4-FFF2-40B4-BE49-F238E27FC236}">
                <a16:creationId xmlns:a16="http://schemas.microsoft.com/office/drawing/2014/main" id="{3C032089-9290-05F1-5243-93062314F014}"/>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BBD681CC-B64C-513B-42C6-F1C66D5A9E7D}"/>
              </a:ext>
            </a:extLst>
          </p:cNvPr>
          <p:cNvSpPr>
            <a:spLocks noGrp="1"/>
          </p:cNvSpPr>
          <p:nvPr>
            <p:ph type="sldNum" sz="quarter" idx="12"/>
          </p:nvPr>
        </p:nvSpPr>
        <p:spPr/>
        <p:txBody>
          <a:bodyPr/>
          <a:lstStyle/>
          <a:p>
            <a:fld id="{4BB2CF20-BD5D-4D9E-9CE8-EDFC3B2BCF57}" type="slidenum">
              <a:rPr kumimoji="1" lang="ja-JP" altLang="en-US" smtClean="0"/>
              <a:t>4</a:t>
            </a:fld>
            <a:endParaRPr kumimoji="1" lang="ja-JP" altLang="en-US"/>
          </a:p>
        </p:txBody>
      </p:sp>
    </p:spTree>
    <p:extLst>
      <p:ext uri="{BB962C8B-B14F-4D97-AF65-F5344CB8AC3E}">
        <p14:creationId xmlns:p14="http://schemas.microsoft.com/office/powerpoint/2010/main" val="1973931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EF8DB-15E2-66DE-A1B6-BD18A22F4BD8}"/>
              </a:ext>
            </a:extLst>
          </p:cNvPr>
          <p:cNvSpPr>
            <a:spLocks noGrp="1"/>
          </p:cNvSpPr>
          <p:nvPr>
            <p:ph type="title"/>
          </p:nvPr>
        </p:nvSpPr>
        <p:spPr/>
        <p:txBody>
          <a:bodyPr/>
          <a:lstStyle/>
          <a:p>
            <a:r>
              <a:rPr kumimoji="1" lang="en-US" altLang="ja-JP"/>
              <a:t>Verilog </a:t>
            </a:r>
            <a:r>
              <a:rPr kumimoji="1" lang="ja-JP" altLang="en-US"/>
              <a:t>入門 </a:t>
            </a:r>
            <a:r>
              <a:rPr kumimoji="1" lang="en-US" altLang="ja-JP"/>
              <a:t>6-1</a:t>
            </a:r>
            <a:r>
              <a:rPr lang="en-US" altLang="ja-JP"/>
              <a:t>: reg</a:t>
            </a:r>
            <a:r>
              <a:rPr lang="ja-JP" altLang="en-US"/>
              <a:t>と</a:t>
            </a:r>
            <a:r>
              <a:rPr lang="en-US" altLang="ja-JP"/>
              <a:t>always</a:t>
            </a:r>
            <a:endParaRPr kumimoji="1" lang="ja-JP" altLang="en-US"/>
          </a:p>
        </p:txBody>
      </p:sp>
      <p:sp>
        <p:nvSpPr>
          <p:cNvPr id="3" name="コンテンツ プレースホルダー 2">
            <a:extLst>
              <a:ext uri="{FF2B5EF4-FFF2-40B4-BE49-F238E27FC236}">
                <a16:creationId xmlns:a16="http://schemas.microsoft.com/office/drawing/2014/main" id="{B30C57AD-ED09-93D0-CBFD-6468FD395B33}"/>
              </a:ext>
            </a:extLst>
          </p:cNvPr>
          <p:cNvSpPr>
            <a:spLocks noGrp="1"/>
          </p:cNvSpPr>
          <p:nvPr>
            <p:ph idx="1"/>
          </p:nvPr>
        </p:nvSpPr>
        <p:spPr/>
        <p:txBody>
          <a:bodyPr>
            <a:normAutofit/>
          </a:bodyPr>
          <a:lstStyle/>
          <a:p>
            <a:r>
              <a:rPr kumimoji="1" lang="ja-JP" altLang="en-US"/>
              <a:t>新知識</a:t>
            </a:r>
            <a:r>
              <a:rPr kumimoji="1" lang="en-US" altLang="ja-JP"/>
              <a:t>: reg, always</a:t>
            </a:r>
          </a:p>
          <a:p>
            <a:r>
              <a:rPr lang="en-US" altLang="ja-JP"/>
              <a:t>reg:</a:t>
            </a:r>
            <a:r>
              <a:rPr lang="ja-JP" altLang="en-US"/>
              <a:t> フリップフロップやラッチなどの信号を保持するレジスタ</a:t>
            </a:r>
            <a:endParaRPr lang="en-US" altLang="ja-JP"/>
          </a:p>
          <a:p>
            <a:pPr lvl="1"/>
            <a:r>
              <a:rPr kumimoji="1" lang="en-US" altLang="ja-JP"/>
              <a:t>reg</a:t>
            </a:r>
            <a:r>
              <a:rPr kumimoji="1" lang="ja-JP" altLang="en-US"/>
              <a:t>の定義</a:t>
            </a:r>
            <a:r>
              <a:rPr kumimoji="1" lang="en-US" altLang="ja-JP"/>
              <a:t>: </a:t>
            </a:r>
            <a:r>
              <a:rPr kumimoji="1" lang="en-US" altLang="ja-JP">
                <a:latin typeface="Consolas" panose="020B0609020204030204" pitchFamily="49" charset="0"/>
              </a:rPr>
              <a:t>reg[MSB:LSB] &lt;reg</a:t>
            </a:r>
            <a:r>
              <a:rPr kumimoji="1" lang="ja-JP" altLang="en-US">
                <a:latin typeface="Consolas" panose="020B0609020204030204" pitchFamily="49" charset="0"/>
              </a:rPr>
              <a:t>名</a:t>
            </a:r>
            <a:r>
              <a:rPr lang="en-US" altLang="ja-JP">
                <a:latin typeface="Consolas" panose="020B0609020204030204" pitchFamily="49" charset="0"/>
              </a:rPr>
              <a:t>&gt;;</a:t>
            </a:r>
          </a:p>
          <a:p>
            <a:pPr lvl="2"/>
            <a:r>
              <a:rPr lang="en-US" altLang="ja-JP"/>
              <a:t>output</a:t>
            </a:r>
            <a:r>
              <a:rPr lang="ja-JP" altLang="en-US"/>
              <a:t>に</a:t>
            </a:r>
            <a:r>
              <a:rPr lang="en-US" altLang="ja-JP"/>
              <a:t>reg</a:t>
            </a:r>
            <a:r>
              <a:rPr lang="ja-JP" altLang="en-US"/>
              <a:t>を付けると出力をレジスタとして定義可能</a:t>
            </a:r>
            <a:endParaRPr lang="en-US" altLang="ja-JP"/>
          </a:p>
          <a:p>
            <a:pPr lvl="3"/>
            <a:r>
              <a:rPr lang="ja-JP" altLang="en-US"/>
              <a:t>例）</a:t>
            </a:r>
            <a:r>
              <a:rPr lang="en-US" altLang="ja-JP">
                <a:latin typeface="Consolas" panose="020B0609020204030204" pitchFamily="49" charset="0"/>
              </a:rPr>
              <a:t>module </a:t>
            </a:r>
            <a:r>
              <a:rPr lang="en-US" altLang="ja-JP" err="1">
                <a:latin typeface="Consolas" panose="020B0609020204030204" pitchFamily="49" charset="0"/>
              </a:rPr>
              <a:t>hoge</a:t>
            </a:r>
            <a:r>
              <a:rPr lang="en-US" altLang="ja-JP">
                <a:latin typeface="Consolas" panose="020B0609020204030204" pitchFamily="49" charset="0"/>
              </a:rPr>
              <a:t>(output reg[15:0] out);</a:t>
            </a:r>
          </a:p>
          <a:p>
            <a:pPr lvl="1"/>
            <a:r>
              <a:rPr lang="en-US" altLang="ja-JP"/>
              <a:t>always</a:t>
            </a:r>
            <a:r>
              <a:rPr lang="ja-JP" altLang="en-US"/>
              <a:t>文で値を書き換える</a:t>
            </a:r>
            <a:endParaRPr lang="en-US" altLang="ja-JP"/>
          </a:p>
          <a:p>
            <a:pPr lvl="2"/>
            <a:r>
              <a:rPr kumimoji="1" lang="en-US" altLang="ja-JP">
                <a:latin typeface="Consolas" panose="020B0609020204030204" pitchFamily="49" charset="0"/>
              </a:rPr>
              <a:t>always@(&lt;</a:t>
            </a:r>
            <a:r>
              <a:rPr kumimoji="1" lang="ja-JP" altLang="en-US">
                <a:latin typeface="Consolas" panose="020B0609020204030204" pitchFamily="49" charset="0"/>
              </a:rPr>
              <a:t>動作する条件</a:t>
            </a:r>
            <a:r>
              <a:rPr kumimoji="1" lang="en-US" altLang="ja-JP">
                <a:latin typeface="Consolas" panose="020B0609020204030204" pitchFamily="49" charset="0"/>
              </a:rPr>
              <a:t>&gt;) begin ... end</a:t>
            </a:r>
          </a:p>
          <a:p>
            <a:pPr lvl="3"/>
            <a:r>
              <a:rPr lang="en-US" altLang="ja-JP"/>
              <a:t>1</a:t>
            </a:r>
            <a:r>
              <a:rPr lang="ja-JP" altLang="en-US"/>
              <a:t>文の時は</a:t>
            </a:r>
            <a:r>
              <a:rPr lang="en-US" altLang="ja-JP"/>
              <a:t>begin-end</a:t>
            </a:r>
            <a:r>
              <a:rPr lang="ja-JP" altLang="en-US"/>
              <a:t>は不要</a:t>
            </a:r>
            <a:endParaRPr lang="en-US" altLang="ja-JP"/>
          </a:p>
          <a:p>
            <a:pPr lvl="3"/>
            <a:r>
              <a:rPr lang="ja-JP" altLang="en-US"/>
              <a:t>動作する条件</a:t>
            </a:r>
            <a:endParaRPr lang="en-US" altLang="ja-JP"/>
          </a:p>
          <a:p>
            <a:pPr lvl="4"/>
            <a:r>
              <a:rPr lang="en-US" altLang="ja-JP" err="1">
                <a:latin typeface="Consolas" panose="020B0609020204030204" pitchFamily="49" charset="0"/>
              </a:rPr>
              <a:t>posedge</a:t>
            </a:r>
            <a:r>
              <a:rPr lang="en-US" altLang="ja-JP">
                <a:latin typeface="Consolas" panose="020B0609020204030204" pitchFamily="49" charset="0"/>
              </a:rPr>
              <a:t> &lt;</a:t>
            </a:r>
            <a:r>
              <a:rPr lang="ja-JP" altLang="en-US">
                <a:latin typeface="Consolas" panose="020B0609020204030204" pitchFamily="49" charset="0"/>
              </a:rPr>
              <a:t>信号</a:t>
            </a:r>
            <a:r>
              <a:rPr lang="en-US" altLang="ja-JP">
                <a:latin typeface="Consolas" panose="020B0609020204030204" pitchFamily="49" charset="0"/>
              </a:rPr>
              <a:t>&gt;: </a:t>
            </a:r>
            <a:r>
              <a:rPr lang="ja-JP" altLang="en-US">
                <a:latin typeface="Consolas" panose="020B0609020204030204" pitchFamily="49" charset="0"/>
              </a:rPr>
              <a:t>信号が立ち上がる時に動作</a:t>
            </a:r>
            <a:endParaRPr lang="en-US" altLang="ja-JP">
              <a:latin typeface="Consolas" panose="020B0609020204030204" pitchFamily="49" charset="0"/>
            </a:endParaRPr>
          </a:p>
          <a:p>
            <a:pPr lvl="4"/>
            <a:r>
              <a:rPr lang="en-US" altLang="ja-JP" err="1">
                <a:latin typeface="Consolas" panose="020B0609020204030204" pitchFamily="49" charset="0"/>
              </a:rPr>
              <a:t>negedge</a:t>
            </a:r>
            <a:r>
              <a:rPr lang="en-US" altLang="ja-JP">
                <a:latin typeface="Consolas" panose="020B0609020204030204" pitchFamily="49" charset="0"/>
              </a:rPr>
              <a:t> &lt;</a:t>
            </a:r>
            <a:r>
              <a:rPr lang="ja-JP" altLang="en-US">
                <a:latin typeface="Consolas" panose="020B0609020204030204" pitchFamily="49" charset="0"/>
              </a:rPr>
              <a:t>信号</a:t>
            </a:r>
            <a:r>
              <a:rPr lang="en-US" altLang="ja-JP">
                <a:latin typeface="Consolas" panose="020B0609020204030204" pitchFamily="49" charset="0"/>
              </a:rPr>
              <a:t>&gt;: </a:t>
            </a:r>
            <a:r>
              <a:rPr lang="ja-JP" altLang="en-US">
                <a:latin typeface="Consolas" panose="020B0609020204030204" pitchFamily="49" charset="0"/>
              </a:rPr>
              <a:t>信号が足し下がる時に動作</a:t>
            </a:r>
            <a:endParaRPr lang="en-US" altLang="ja-JP">
              <a:latin typeface="Consolas" panose="020B0609020204030204" pitchFamily="49" charset="0"/>
            </a:endParaRPr>
          </a:p>
          <a:p>
            <a:pPr lvl="3"/>
            <a:r>
              <a:rPr kumimoji="1" lang="ja-JP" altLang="en-US"/>
              <a:t>例）</a:t>
            </a:r>
            <a:br>
              <a:rPr kumimoji="1" lang="en-US" altLang="ja-JP"/>
            </a:br>
            <a:r>
              <a:rPr kumimoji="1" lang="en-US" altLang="ja-JP">
                <a:latin typeface="Consolas" panose="020B0609020204030204" pitchFamily="49" charset="0"/>
              </a:rPr>
              <a:t>always@(</a:t>
            </a:r>
            <a:r>
              <a:rPr kumimoji="1" lang="en-US" altLang="ja-JP" err="1">
                <a:latin typeface="Consolas" panose="020B0609020204030204" pitchFamily="49" charset="0"/>
              </a:rPr>
              <a:t>posedge</a:t>
            </a:r>
            <a:r>
              <a:rPr kumimoji="1" lang="en-US" altLang="ja-JP">
                <a:latin typeface="Consolas" panose="020B0609020204030204" pitchFamily="49" charset="0"/>
              </a:rPr>
              <a:t> </a:t>
            </a:r>
            <a:r>
              <a:rPr kumimoji="1" lang="en-US" altLang="ja-JP" err="1">
                <a:latin typeface="Consolas" panose="020B0609020204030204" pitchFamily="49" charset="0"/>
              </a:rPr>
              <a:t>clk</a:t>
            </a:r>
            <a:r>
              <a:rPr kumimoji="1" lang="en-US" altLang="ja-JP">
                <a:latin typeface="Consolas" panose="020B0609020204030204" pitchFamily="49" charset="0"/>
              </a:rPr>
              <a:t>) c &lt;= c + 1; </a:t>
            </a:r>
            <a:br>
              <a:rPr kumimoji="1" lang="en-US" altLang="ja-JP"/>
            </a:br>
            <a:r>
              <a:rPr kumimoji="1" lang="en-US" altLang="ja-JP"/>
              <a:t>//</a:t>
            </a:r>
            <a:r>
              <a:rPr kumimoji="1" lang="ja-JP" altLang="en-US"/>
              <a:t>クロックが立ち上がる度に</a:t>
            </a:r>
            <a:r>
              <a:rPr kumimoji="1" lang="en-US" altLang="ja-JP"/>
              <a:t>c</a:t>
            </a:r>
            <a:r>
              <a:rPr kumimoji="1" lang="ja-JP" altLang="en-US"/>
              <a:t>をインクリメント（カウンタ）</a:t>
            </a:r>
            <a:endParaRPr kumimoji="1" lang="en-US" altLang="ja-JP"/>
          </a:p>
        </p:txBody>
      </p:sp>
      <p:sp>
        <p:nvSpPr>
          <p:cNvPr id="4" name="日付プレースホルダー 3">
            <a:extLst>
              <a:ext uri="{FF2B5EF4-FFF2-40B4-BE49-F238E27FC236}">
                <a16:creationId xmlns:a16="http://schemas.microsoft.com/office/drawing/2014/main" id="{7F8C197B-4481-B12F-02CE-933538E54D45}"/>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6E491098-FC24-E99D-F7E0-A303DC8E2168}"/>
              </a:ext>
            </a:extLst>
          </p:cNvPr>
          <p:cNvSpPr>
            <a:spLocks noGrp="1"/>
          </p:cNvSpPr>
          <p:nvPr>
            <p:ph type="sldNum" sz="quarter" idx="12"/>
          </p:nvPr>
        </p:nvSpPr>
        <p:spPr/>
        <p:txBody>
          <a:bodyPr/>
          <a:lstStyle/>
          <a:p>
            <a:fld id="{4BB2CF20-BD5D-4D9E-9CE8-EDFC3B2BCF57}" type="slidenum">
              <a:rPr kumimoji="1" lang="ja-JP" altLang="en-US" smtClean="0"/>
              <a:t>40</a:t>
            </a:fld>
            <a:endParaRPr kumimoji="1" lang="ja-JP" altLang="en-US"/>
          </a:p>
        </p:txBody>
      </p:sp>
    </p:spTree>
    <p:extLst>
      <p:ext uri="{BB962C8B-B14F-4D97-AF65-F5344CB8AC3E}">
        <p14:creationId xmlns:p14="http://schemas.microsoft.com/office/powerpoint/2010/main" val="3774468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2ADE3-B49D-CE5C-7974-FCE7725DEFCF}"/>
              </a:ext>
            </a:extLst>
          </p:cNvPr>
          <p:cNvSpPr>
            <a:spLocks noGrp="1"/>
          </p:cNvSpPr>
          <p:nvPr>
            <p:ph type="title"/>
          </p:nvPr>
        </p:nvSpPr>
        <p:spPr/>
        <p:txBody>
          <a:bodyPr/>
          <a:lstStyle/>
          <a:p>
            <a:r>
              <a:rPr kumimoji="1" lang="en-US" altLang="ja-JP"/>
              <a:t>Verilog </a:t>
            </a:r>
            <a:r>
              <a:rPr kumimoji="1" lang="ja-JP" altLang="en-US"/>
              <a:t>入門 </a:t>
            </a:r>
            <a:r>
              <a:rPr lang="en-US" altLang="ja-JP"/>
              <a:t>6-2: always</a:t>
            </a:r>
            <a:endParaRPr kumimoji="1" lang="ja-JP" altLang="en-US"/>
          </a:p>
        </p:txBody>
      </p:sp>
      <p:sp>
        <p:nvSpPr>
          <p:cNvPr id="3" name="コンテンツ プレースホルダー 2">
            <a:extLst>
              <a:ext uri="{FF2B5EF4-FFF2-40B4-BE49-F238E27FC236}">
                <a16:creationId xmlns:a16="http://schemas.microsoft.com/office/drawing/2014/main" id="{F19726A8-A9ED-5D4C-447E-72F64C78FD2E}"/>
              </a:ext>
            </a:extLst>
          </p:cNvPr>
          <p:cNvSpPr>
            <a:spLocks noGrp="1"/>
          </p:cNvSpPr>
          <p:nvPr>
            <p:ph idx="1"/>
          </p:nvPr>
        </p:nvSpPr>
        <p:spPr/>
        <p:txBody>
          <a:bodyPr>
            <a:normAutofit fontScale="62500" lnSpcReduction="20000"/>
          </a:bodyPr>
          <a:lstStyle/>
          <a:p>
            <a:r>
              <a:rPr kumimoji="1" lang="en-US" altLang="ja-JP"/>
              <a:t>always: </a:t>
            </a:r>
            <a:r>
              <a:rPr kumimoji="1" lang="ja-JP" altLang="en-US"/>
              <a:t>繰り返し動作する回路を記述する、主に順序回路の設計に用いる</a:t>
            </a:r>
            <a:endParaRPr kumimoji="1" lang="en-US" altLang="ja-JP"/>
          </a:p>
          <a:p>
            <a:pPr lvl="1"/>
            <a:r>
              <a:rPr kumimoji="1" lang="en-US" altLang="ja-JP">
                <a:latin typeface="Consolas" panose="020B0609020204030204" pitchFamily="49" charset="0"/>
              </a:rPr>
              <a:t>always begin ... end</a:t>
            </a:r>
          </a:p>
          <a:p>
            <a:pPr lvl="2"/>
            <a:r>
              <a:rPr kumimoji="1" lang="en-US" altLang="ja-JP"/>
              <a:t>1</a:t>
            </a:r>
            <a:r>
              <a:rPr kumimoji="1" lang="ja-JP" altLang="en-US"/>
              <a:t>文の場合は</a:t>
            </a:r>
            <a:r>
              <a:rPr kumimoji="1" lang="en-US" altLang="ja-JP">
                <a:latin typeface="Consolas" panose="020B0609020204030204" pitchFamily="49" charset="0"/>
              </a:rPr>
              <a:t>begin-end</a:t>
            </a:r>
            <a:r>
              <a:rPr kumimoji="1" lang="ja-JP" altLang="en-US"/>
              <a:t>はいらない</a:t>
            </a:r>
            <a:endParaRPr kumimoji="1" lang="en-US" altLang="ja-JP"/>
          </a:p>
          <a:p>
            <a:pPr lvl="2"/>
            <a:r>
              <a:rPr kumimoji="1" lang="ja-JP" altLang="en-US"/>
              <a:t>処理は無限ループで動作する</a:t>
            </a:r>
            <a:endParaRPr kumimoji="1" lang="en-US" altLang="ja-JP"/>
          </a:p>
          <a:p>
            <a:pPr lvl="2"/>
            <a:r>
              <a:rPr kumimoji="1" lang="ja-JP" altLang="en-US"/>
              <a:t>基本的にはこの形では使用しない（シミュレーションで遅延を使うときなど）</a:t>
            </a:r>
            <a:endParaRPr kumimoji="1" lang="en-US" altLang="ja-JP"/>
          </a:p>
          <a:p>
            <a:pPr lvl="3"/>
            <a:r>
              <a:rPr kumimoji="1" lang="ja-JP" altLang="en-US"/>
              <a:t>例）</a:t>
            </a:r>
            <a:r>
              <a:rPr kumimoji="1" lang="en-US" altLang="ja-JP">
                <a:latin typeface="Consolas" panose="020B0609020204030204" pitchFamily="49" charset="0"/>
              </a:rPr>
              <a:t>always #10 </a:t>
            </a:r>
            <a:r>
              <a:rPr kumimoji="1" lang="en-US" altLang="ja-JP" err="1">
                <a:latin typeface="Consolas" panose="020B0609020204030204" pitchFamily="49" charset="0"/>
              </a:rPr>
              <a:t>clk</a:t>
            </a:r>
            <a:r>
              <a:rPr kumimoji="1" lang="en-US" altLang="ja-JP">
                <a:latin typeface="Consolas" panose="020B0609020204030204" pitchFamily="49" charset="0"/>
              </a:rPr>
              <a:t> &lt;= ~</a:t>
            </a:r>
            <a:r>
              <a:rPr kumimoji="1" lang="en-US" altLang="ja-JP" err="1">
                <a:latin typeface="Consolas" panose="020B0609020204030204" pitchFamily="49" charset="0"/>
              </a:rPr>
              <a:t>clk</a:t>
            </a:r>
            <a:r>
              <a:rPr kumimoji="1" lang="en-US" altLang="ja-JP">
                <a:latin typeface="Consolas" panose="020B0609020204030204" pitchFamily="49" charset="0"/>
              </a:rPr>
              <a:t>; //</a:t>
            </a:r>
            <a:r>
              <a:rPr kumimoji="1" lang="ja-JP" altLang="en-US">
                <a:latin typeface="Consolas" panose="020B0609020204030204" pitchFamily="49" charset="0"/>
              </a:rPr>
              <a:t>シミュレーション用クロックの生成（詳細は入門</a:t>
            </a:r>
            <a:r>
              <a:rPr kumimoji="1" lang="en-US" altLang="ja-JP">
                <a:latin typeface="Consolas" panose="020B0609020204030204" pitchFamily="49" charset="0"/>
              </a:rPr>
              <a:t>9</a:t>
            </a:r>
            <a:r>
              <a:rPr kumimoji="1" lang="ja-JP" altLang="en-US">
                <a:latin typeface="Consolas" panose="020B0609020204030204" pitchFamily="49" charset="0"/>
              </a:rPr>
              <a:t>）</a:t>
            </a:r>
            <a:endParaRPr kumimoji="1" lang="en-US" altLang="ja-JP">
              <a:latin typeface="Consolas" panose="020B0609020204030204" pitchFamily="49" charset="0"/>
            </a:endParaRPr>
          </a:p>
          <a:p>
            <a:pPr lvl="1"/>
            <a:r>
              <a:rPr lang="en-US" altLang="ja-JP">
                <a:latin typeface="Consolas" panose="020B0609020204030204" pitchFamily="49" charset="0"/>
              </a:rPr>
              <a:t>always@(&lt;</a:t>
            </a:r>
            <a:r>
              <a:rPr lang="ja-JP" altLang="en-US">
                <a:latin typeface="Consolas" panose="020B0609020204030204" pitchFamily="49" charset="0"/>
              </a:rPr>
              <a:t>動作する条件</a:t>
            </a:r>
            <a:r>
              <a:rPr lang="en-US" altLang="ja-JP">
                <a:latin typeface="Consolas" panose="020B0609020204030204" pitchFamily="49" charset="0"/>
              </a:rPr>
              <a:t>&gt;) begin ... end</a:t>
            </a:r>
          </a:p>
          <a:p>
            <a:pPr lvl="2"/>
            <a:r>
              <a:rPr kumimoji="1" lang="en-US" altLang="ja-JP"/>
              <a:t>@</a:t>
            </a:r>
            <a:r>
              <a:rPr kumimoji="1" lang="ja-JP" altLang="en-US"/>
              <a:t>は</a:t>
            </a:r>
            <a:r>
              <a:rPr kumimoji="1" lang="en-US" altLang="ja-JP"/>
              <a:t>always</a:t>
            </a:r>
            <a:r>
              <a:rPr kumimoji="1" lang="ja-JP" altLang="en-US"/>
              <a:t>の処理を一時停止する</a:t>
            </a:r>
            <a:endParaRPr kumimoji="1" lang="en-US" altLang="ja-JP"/>
          </a:p>
          <a:p>
            <a:pPr lvl="2"/>
            <a:r>
              <a:rPr kumimoji="1" lang="en-US" altLang="ja-JP"/>
              <a:t>&lt;</a:t>
            </a:r>
            <a:r>
              <a:rPr kumimoji="1" lang="ja-JP" altLang="en-US"/>
              <a:t>動作する条件</a:t>
            </a:r>
            <a:r>
              <a:rPr kumimoji="1" lang="en-US" altLang="ja-JP"/>
              <a:t>&gt;</a:t>
            </a:r>
            <a:r>
              <a:rPr kumimoji="1" lang="ja-JP" altLang="en-US"/>
              <a:t>を満たした場合に</a:t>
            </a:r>
            <a:r>
              <a:rPr kumimoji="1" lang="en-US" altLang="ja-JP"/>
              <a:t>always</a:t>
            </a:r>
            <a:r>
              <a:rPr kumimoji="1" lang="ja-JP" altLang="en-US"/>
              <a:t>内の処理が動作する</a:t>
            </a:r>
            <a:endParaRPr kumimoji="1" lang="en-US" altLang="ja-JP"/>
          </a:p>
          <a:p>
            <a:pPr lvl="3"/>
            <a:r>
              <a:rPr kumimoji="1" lang="ja-JP" altLang="en-US"/>
              <a:t>信号名（</a:t>
            </a:r>
            <a:r>
              <a:rPr lang="en-US" altLang="ja-JP"/>
              <a:t>wire</a:t>
            </a:r>
            <a:r>
              <a:rPr lang="ja-JP" altLang="en-US"/>
              <a:t>か</a:t>
            </a:r>
            <a:r>
              <a:rPr lang="en-US" altLang="ja-JP"/>
              <a:t>reg</a:t>
            </a:r>
            <a:r>
              <a:rPr lang="ja-JP" altLang="en-US"/>
              <a:t>の名前</a:t>
            </a:r>
            <a:r>
              <a:rPr kumimoji="1" lang="ja-JP" altLang="en-US"/>
              <a:t>）を書くとその信号に変化があったときに動作</a:t>
            </a:r>
            <a:endParaRPr kumimoji="1" lang="en-US" altLang="ja-JP"/>
          </a:p>
          <a:p>
            <a:pPr lvl="4"/>
            <a:r>
              <a:rPr kumimoji="1" lang="ja-JP" altLang="en-US"/>
              <a:t>コンマ区切りで列挙できる</a:t>
            </a:r>
            <a:endParaRPr kumimoji="1" lang="en-US" altLang="ja-JP"/>
          </a:p>
          <a:p>
            <a:pPr lvl="3"/>
            <a:r>
              <a:rPr kumimoji="1" lang="en-US" altLang="ja-JP" err="1">
                <a:latin typeface="Consolas" panose="020B0609020204030204" pitchFamily="49" charset="0"/>
              </a:rPr>
              <a:t>posedge</a:t>
            </a:r>
            <a:r>
              <a:rPr kumimoji="1" lang="en-US" altLang="ja-JP">
                <a:latin typeface="Consolas" panose="020B0609020204030204" pitchFamily="49" charset="0"/>
              </a:rPr>
              <a:t> &lt;</a:t>
            </a:r>
            <a:r>
              <a:rPr kumimoji="1" lang="ja-JP" altLang="en-US">
                <a:latin typeface="Consolas" panose="020B0609020204030204" pitchFamily="49" charset="0"/>
              </a:rPr>
              <a:t>信号名</a:t>
            </a:r>
            <a:r>
              <a:rPr kumimoji="1" lang="en-US" altLang="ja-JP">
                <a:latin typeface="Consolas" panose="020B0609020204030204" pitchFamily="49" charset="0"/>
              </a:rPr>
              <a:t>&gt;</a:t>
            </a:r>
            <a:r>
              <a:rPr kumimoji="1" lang="en-US" altLang="ja-JP"/>
              <a:t> </a:t>
            </a:r>
            <a:r>
              <a:rPr kumimoji="1" lang="ja-JP" altLang="en-US"/>
              <a:t>を書くとその信号の立ち上がりで動作</a:t>
            </a:r>
            <a:endParaRPr kumimoji="1" lang="en-US" altLang="ja-JP"/>
          </a:p>
          <a:p>
            <a:pPr lvl="3"/>
            <a:r>
              <a:rPr kumimoji="1" lang="en-US" altLang="ja-JP" err="1">
                <a:latin typeface="Consolas" panose="020B0609020204030204" pitchFamily="49" charset="0"/>
              </a:rPr>
              <a:t>negedge</a:t>
            </a:r>
            <a:r>
              <a:rPr kumimoji="1" lang="en-US" altLang="ja-JP">
                <a:latin typeface="Consolas" panose="020B0609020204030204" pitchFamily="49" charset="0"/>
              </a:rPr>
              <a:t> &lt;</a:t>
            </a:r>
            <a:r>
              <a:rPr kumimoji="1" lang="ja-JP" altLang="en-US">
                <a:latin typeface="Consolas" panose="020B0609020204030204" pitchFamily="49" charset="0"/>
              </a:rPr>
              <a:t>信号名</a:t>
            </a:r>
            <a:r>
              <a:rPr kumimoji="1" lang="en-US" altLang="ja-JP">
                <a:latin typeface="Consolas" panose="020B0609020204030204" pitchFamily="49" charset="0"/>
              </a:rPr>
              <a:t>&gt;</a:t>
            </a:r>
            <a:r>
              <a:rPr kumimoji="1" lang="en-US" altLang="ja-JP"/>
              <a:t> </a:t>
            </a:r>
            <a:r>
              <a:rPr kumimoji="1" lang="ja-JP" altLang="en-US"/>
              <a:t>を書くとその信号の立ち下がりで動作</a:t>
            </a:r>
            <a:endParaRPr kumimoji="1" lang="en-US" altLang="ja-JP"/>
          </a:p>
          <a:p>
            <a:pPr lvl="3"/>
            <a:r>
              <a:rPr lang="en-US" altLang="ja-JP">
                <a:latin typeface="Consolas" panose="020B0609020204030204" pitchFamily="49" charset="0"/>
              </a:rPr>
              <a:t>or</a:t>
            </a:r>
            <a:r>
              <a:rPr lang="en-US" altLang="ja-JP"/>
              <a:t>/</a:t>
            </a:r>
            <a:r>
              <a:rPr lang="en-US" altLang="ja-JP">
                <a:latin typeface="Consolas" panose="020B0609020204030204" pitchFamily="49" charset="0"/>
              </a:rPr>
              <a:t>and</a:t>
            </a:r>
            <a:r>
              <a:rPr lang="ja-JP" altLang="en-US"/>
              <a:t>で複数の条件をつなげることができる</a:t>
            </a:r>
            <a:endParaRPr lang="en-US" altLang="ja-JP"/>
          </a:p>
          <a:p>
            <a:pPr lvl="3"/>
            <a:r>
              <a:rPr lang="en-US" altLang="ja-JP">
                <a:latin typeface="Consolas" panose="020B0609020204030204" pitchFamily="49" charset="0"/>
              </a:rPr>
              <a:t>*</a:t>
            </a:r>
            <a:r>
              <a:rPr lang="ja-JP" altLang="en-US"/>
              <a:t>を書くとそのモジュールのいずれかの信号に変化があったときに動作</a:t>
            </a:r>
            <a:endParaRPr lang="en-US" altLang="ja-JP"/>
          </a:p>
          <a:p>
            <a:pPr lvl="1"/>
            <a:r>
              <a:rPr lang="en-US" altLang="ja-JP"/>
              <a:t>always</a:t>
            </a:r>
            <a:r>
              <a:rPr lang="ja-JP" altLang="en-US"/>
              <a:t>文での代入（手続き代入）には</a:t>
            </a:r>
            <a:r>
              <a:rPr lang="en-US" altLang="ja-JP"/>
              <a:t>2</a:t>
            </a:r>
            <a:r>
              <a:rPr lang="ja-JP" altLang="en-US"/>
              <a:t>種類ある</a:t>
            </a:r>
            <a:endParaRPr lang="en-US" altLang="ja-JP"/>
          </a:p>
          <a:p>
            <a:pPr lvl="2"/>
            <a:r>
              <a:rPr lang="ja-JP" altLang="en-US"/>
              <a:t>ノンブロッキング代入 </a:t>
            </a:r>
            <a:r>
              <a:rPr lang="en-US" altLang="ja-JP"/>
              <a:t>&lt;= : </a:t>
            </a:r>
            <a:r>
              <a:rPr lang="ja-JP" altLang="en-US"/>
              <a:t>全ての代入が同時に起きる（通常はこちらを使う）</a:t>
            </a:r>
            <a:endParaRPr lang="en-US" altLang="ja-JP"/>
          </a:p>
          <a:p>
            <a:pPr lvl="3"/>
            <a:r>
              <a:rPr lang="ja-JP" altLang="en-US"/>
              <a:t>例）</a:t>
            </a:r>
            <a:r>
              <a:rPr lang="en-US" altLang="ja-JP">
                <a:latin typeface="Consolas" panose="020B0609020204030204" pitchFamily="49" charset="0"/>
              </a:rPr>
              <a:t>a &lt;= b; b &lt;= a; // a</a:t>
            </a:r>
            <a:r>
              <a:rPr lang="ja-JP" altLang="en-US">
                <a:latin typeface="Consolas" panose="020B0609020204030204" pitchFamily="49" charset="0"/>
              </a:rPr>
              <a:t>と</a:t>
            </a:r>
            <a:r>
              <a:rPr lang="en-US" altLang="ja-JP">
                <a:latin typeface="Consolas" panose="020B0609020204030204" pitchFamily="49" charset="0"/>
              </a:rPr>
              <a:t>b</a:t>
            </a:r>
            <a:r>
              <a:rPr lang="ja-JP" altLang="en-US">
                <a:latin typeface="Consolas" panose="020B0609020204030204" pitchFamily="49" charset="0"/>
              </a:rPr>
              <a:t>は入れ替わる</a:t>
            </a:r>
            <a:endParaRPr lang="en-US" altLang="ja-JP">
              <a:latin typeface="Consolas" panose="020B0609020204030204" pitchFamily="49" charset="0"/>
            </a:endParaRPr>
          </a:p>
          <a:p>
            <a:pPr lvl="2"/>
            <a:r>
              <a:rPr lang="ja-JP" altLang="en-US"/>
              <a:t>ブロッキング代入 </a:t>
            </a:r>
            <a:r>
              <a:rPr lang="en-US" altLang="ja-JP"/>
              <a:t>= : </a:t>
            </a:r>
            <a:r>
              <a:rPr lang="ja-JP" altLang="en-US"/>
              <a:t>上から順に代入が起きる</a:t>
            </a:r>
            <a:endParaRPr lang="en-US" altLang="ja-JP"/>
          </a:p>
          <a:p>
            <a:pPr lvl="3"/>
            <a:r>
              <a:rPr lang="ja-JP" altLang="en-US"/>
              <a:t>例）</a:t>
            </a:r>
            <a:r>
              <a:rPr lang="en-US" altLang="ja-JP">
                <a:latin typeface="Consolas" panose="020B0609020204030204" pitchFamily="49" charset="0"/>
              </a:rPr>
              <a:t>a = b; b = a; // </a:t>
            </a:r>
            <a:r>
              <a:rPr lang="ja-JP" altLang="en-US">
                <a:latin typeface="Consolas" panose="020B0609020204030204" pitchFamily="49" charset="0"/>
              </a:rPr>
              <a:t>両方</a:t>
            </a:r>
            <a:r>
              <a:rPr lang="en-US" altLang="ja-JP">
                <a:latin typeface="Consolas" panose="020B0609020204030204" pitchFamily="49" charset="0"/>
              </a:rPr>
              <a:t>b</a:t>
            </a:r>
            <a:r>
              <a:rPr lang="ja-JP" altLang="en-US">
                <a:latin typeface="Consolas" panose="020B0609020204030204" pitchFamily="49" charset="0"/>
              </a:rPr>
              <a:t>の値になる</a:t>
            </a:r>
            <a:endParaRPr lang="en-US" altLang="ja-JP">
              <a:latin typeface="Consolas" panose="020B0609020204030204" pitchFamily="49" charset="0"/>
            </a:endParaRPr>
          </a:p>
          <a:p>
            <a:pPr lvl="1"/>
            <a:r>
              <a:rPr kumimoji="1" lang="en-US" altLang="ja-JP"/>
              <a:t>if</a:t>
            </a:r>
            <a:r>
              <a:rPr kumimoji="1" lang="ja-JP" altLang="en-US"/>
              <a:t>と</a:t>
            </a:r>
            <a:r>
              <a:rPr kumimoji="1" lang="en-US" altLang="ja-JP"/>
              <a:t>case</a:t>
            </a:r>
            <a:r>
              <a:rPr kumimoji="1" lang="ja-JP" altLang="en-US"/>
              <a:t>を含めて良い</a:t>
            </a:r>
            <a:endParaRPr kumimoji="1" lang="en-US" altLang="ja-JP"/>
          </a:p>
          <a:p>
            <a:pPr lvl="2"/>
            <a:r>
              <a:rPr kumimoji="1" lang="ja-JP" altLang="en-US"/>
              <a:t>条件が漏れている場合は前の値を保持する</a:t>
            </a:r>
            <a:endParaRPr kumimoji="1" lang="en-US" altLang="ja-JP"/>
          </a:p>
          <a:p>
            <a:pPr lvl="2"/>
            <a:r>
              <a:rPr kumimoji="1" lang="ja-JP" altLang="en-US"/>
              <a:t>例）</a:t>
            </a:r>
            <a:br>
              <a:rPr kumimoji="1" lang="en-US" altLang="ja-JP"/>
            </a:br>
            <a:r>
              <a:rPr kumimoji="1" lang="en-US" altLang="ja-JP">
                <a:latin typeface="Consolas" panose="020B0609020204030204" pitchFamily="49" charset="0"/>
              </a:rPr>
              <a:t>always@(</a:t>
            </a:r>
            <a:r>
              <a:rPr kumimoji="1" lang="en-US" altLang="ja-JP" err="1">
                <a:latin typeface="Consolas" panose="020B0609020204030204" pitchFamily="49" charset="0"/>
              </a:rPr>
              <a:t>posedge</a:t>
            </a:r>
            <a:r>
              <a:rPr kumimoji="1" lang="en-US" altLang="ja-JP">
                <a:latin typeface="Consolas" panose="020B0609020204030204" pitchFamily="49" charset="0"/>
              </a:rPr>
              <a:t> </a:t>
            </a:r>
            <a:r>
              <a:rPr kumimoji="1" lang="en-US" altLang="ja-JP" err="1">
                <a:latin typeface="Consolas" panose="020B0609020204030204" pitchFamily="49" charset="0"/>
              </a:rPr>
              <a:t>clk</a:t>
            </a:r>
            <a:r>
              <a:rPr kumimoji="1" lang="en-US" altLang="ja-JP">
                <a:latin typeface="Consolas" panose="020B0609020204030204" pitchFamily="49" charset="0"/>
              </a:rPr>
              <a:t> or </a:t>
            </a:r>
            <a:r>
              <a:rPr kumimoji="1" lang="en-US" altLang="ja-JP" err="1">
                <a:latin typeface="Consolas" panose="020B0609020204030204" pitchFamily="49" charset="0"/>
              </a:rPr>
              <a:t>negedge</a:t>
            </a:r>
            <a:r>
              <a:rPr kumimoji="1" lang="en-US" altLang="ja-JP">
                <a:latin typeface="Consolas" panose="020B0609020204030204" pitchFamily="49" charset="0"/>
              </a:rPr>
              <a:t> </a:t>
            </a:r>
            <a:r>
              <a:rPr kumimoji="1" lang="en-US" altLang="ja-JP" err="1">
                <a:latin typeface="Consolas" panose="020B0609020204030204" pitchFamily="49" charset="0"/>
              </a:rPr>
              <a:t>rst</a:t>
            </a:r>
            <a:r>
              <a:rPr kumimoji="1" lang="en-US" altLang="ja-JP">
                <a:latin typeface="Consolas" panose="020B0609020204030204" pitchFamily="49" charset="0"/>
              </a:rPr>
              <a:t>) begin //</a:t>
            </a:r>
            <a:r>
              <a:rPr kumimoji="1" lang="en-US" altLang="ja-JP" err="1">
                <a:latin typeface="Consolas" panose="020B0609020204030204" pitchFamily="49" charset="0"/>
              </a:rPr>
              <a:t>clk</a:t>
            </a:r>
            <a:r>
              <a:rPr kumimoji="1" lang="ja-JP" altLang="en-US">
                <a:latin typeface="Consolas" panose="020B0609020204030204" pitchFamily="49" charset="0"/>
              </a:rPr>
              <a:t>の立ち上がりか</a:t>
            </a:r>
            <a:r>
              <a:rPr kumimoji="1" lang="en-US" altLang="ja-JP" err="1">
                <a:latin typeface="Consolas" panose="020B0609020204030204" pitchFamily="49" charset="0"/>
              </a:rPr>
              <a:t>rst</a:t>
            </a:r>
            <a:r>
              <a:rPr kumimoji="1" lang="ja-JP" altLang="en-US">
                <a:latin typeface="Consolas" panose="020B0609020204030204" pitchFamily="49" charset="0"/>
              </a:rPr>
              <a:t>の立ち下がりで動作</a:t>
            </a:r>
            <a:br>
              <a:rPr kumimoji="1" lang="en-US" altLang="ja-JP">
                <a:latin typeface="Consolas" panose="020B0609020204030204" pitchFamily="49" charset="0"/>
              </a:rPr>
            </a:br>
            <a:r>
              <a:rPr kumimoji="1" lang="en-US" altLang="ja-JP">
                <a:latin typeface="Consolas" panose="020B0609020204030204" pitchFamily="49" charset="0"/>
              </a:rPr>
              <a:t>    if(!</a:t>
            </a:r>
            <a:r>
              <a:rPr kumimoji="1" lang="en-US" altLang="ja-JP" err="1">
                <a:latin typeface="Consolas" panose="020B0609020204030204" pitchFamily="49" charset="0"/>
              </a:rPr>
              <a:t>rst</a:t>
            </a:r>
            <a:r>
              <a:rPr lang="en-US" altLang="ja-JP">
                <a:latin typeface="Consolas" panose="020B0609020204030204" pitchFamily="49" charset="0"/>
              </a:rPr>
              <a:t>) a_reg &lt;= 0; //</a:t>
            </a:r>
            <a:r>
              <a:rPr lang="ja-JP" altLang="en-US">
                <a:latin typeface="Consolas" panose="020B0609020204030204" pitchFamily="49" charset="0"/>
              </a:rPr>
              <a:t>リセットされている場合</a:t>
            </a:r>
            <a:br>
              <a:rPr kumimoji="1" lang="en-US" altLang="ja-JP">
                <a:latin typeface="Consolas" panose="020B0609020204030204" pitchFamily="49" charset="0"/>
              </a:rPr>
            </a:br>
            <a:r>
              <a:rPr kumimoji="1" lang="en-US" altLang="ja-JP">
                <a:latin typeface="Consolas" panose="020B0609020204030204" pitchFamily="49" charset="0"/>
              </a:rPr>
              <a:t>    else </a:t>
            </a:r>
            <a:r>
              <a:rPr lang="en-US" altLang="ja-JP">
                <a:latin typeface="Consolas" panose="020B0609020204030204" pitchFamily="49" charset="0"/>
              </a:rPr>
              <a:t>a_reg &lt;= b; //rst</a:t>
            </a:r>
            <a:r>
              <a:rPr lang="ja-JP" altLang="en-US">
                <a:latin typeface="Consolas" panose="020B0609020204030204" pitchFamily="49" charset="0"/>
              </a:rPr>
              <a:t>が</a:t>
            </a:r>
            <a:r>
              <a:rPr lang="en-US" altLang="ja-JP">
                <a:latin typeface="Consolas" panose="020B0609020204030204" pitchFamily="49" charset="0"/>
              </a:rPr>
              <a:t>0</a:t>
            </a:r>
            <a:r>
              <a:rPr lang="ja-JP" altLang="en-US">
                <a:latin typeface="Consolas" panose="020B0609020204030204" pitchFamily="49" charset="0"/>
              </a:rPr>
              <a:t>ではない</a:t>
            </a:r>
            <a:r>
              <a:rPr lang="en-US" altLang="ja-JP">
                <a:latin typeface="Consolas" panose="020B0609020204030204" pitchFamily="49" charset="0"/>
              </a:rPr>
              <a:t>(</a:t>
            </a:r>
            <a:r>
              <a:rPr lang="ja-JP" altLang="en-US">
                <a:latin typeface="Consolas" panose="020B0609020204030204" pitchFamily="49" charset="0"/>
              </a:rPr>
              <a:t>リセットされていない</a:t>
            </a:r>
            <a:r>
              <a:rPr lang="en-US" altLang="ja-JP">
                <a:latin typeface="Consolas" panose="020B0609020204030204" pitchFamily="49" charset="0"/>
              </a:rPr>
              <a:t>)</a:t>
            </a:r>
            <a:r>
              <a:rPr lang="ja-JP" altLang="en-US">
                <a:latin typeface="Consolas" panose="020B0609020204030204" pitchFamily="49" charset="0"/>
              </a:rPr>
              <a:t>場合</a:t>
            </a:r>
            <a:br>
              <a:rPr kumimoji="1" lang="en-US" altLang="ja-JP">
                <a:latin typeface="Consolas" panose="020B0609020204030204" pitchFamily="49" charset="0"/>
              </a:rPr>
            </a:br>
            <a:r>
              <a:rPr kumimoji="1" lang="en-US" altLang="ja-JP">
                <a:latin typeface="Consolas" panose="020B0609020204030204" pitchFamily="49" charset="0"/>
              </a:rPr>
              <a:t>end</a:t>
            </a:r>
          </a:p>
        </p:txBody>
      </p:sp>
      <p:sp>
        <p:nvSpPr>
          <p:cNvPr id="4" name="日付プレースホルダー 3">
            <a:extLst>
              <a:ext uri="{FF2B5EF4-FFF2-40B4-BE49-F238E27FC236}">
                <a16:creationId xmlns:a16="http://schemas.microsoft.com/office/drawing/2014/main" id="{5E5F8610-5657-17C6-24D2-31F745604774}"/>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5AAAB746-4AC5-1ADA-B54C-219B9DF76569}"/>
              </a:ext>
            </a:extLst>
          </p:cNvPr>
          <p:cNvSpPr>
            <a:spLocks noGrp="1"/>
          </p:cNvSpPr>
          <p:nvPr>
            <p:ph type="sldNum" sz="quarter" idx="12"/>
          </p:nvPr>
        </p:nvSpPr>
        <p:spPr/>
        <p:txBody>
          <a:bodyPr/>
          <a:lstStyle/>
          <a:p>
            <a:fld id="{4BB2CF20-BD5D-4D9E-9CE8-EDFC3B2BCF57}" type="slidenum">
              <a:rPr kumimoji="1" lang="ja-JP" altLang="en-US" smtClean="0"/>
              <a:t>41</a:t>
            </a:fld>
            <a:endParaRPr kumimoji="1" lang="ja-JP" altLang="en-US"/>
          </a:p>
        </p:txBody>
      </p:sp>
    </p:spTree>
    <p:extLst>
      <p:ext uri="{BB962C8B-B14F-4D97-AF65-F5344CB8AC3E}">
        <p14:creationId xmlns:p14="http://schemas.microsoft.com/office/powerpoint/2010/main" val="4000775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4D8A73-1EF5-09AA-AEEC-B6E17B3DC03B}"/>
              </a:ext>
            </a:extLst>
          </p:cNvPr>
          <p:cNvSpPr>
            <a:spLocks noGrp="1"/>
          </p:cNvSpPr>
          <p:nvPr>
            <p:ph type="title"/>
          </p:nvPr>
        </p:nvSpPr>
        <p:spPr/>
        <p:txBody>
          <a:bodyPr/>
          <a:lstStyle/>
          <a:p>
            <a:r>
              <a:rPr kumimoji="1" lang="ja-JP" altLang="en-US"/>
              <a:t>練習</a:t>
            </a:r>
            <a:r>
              <a:rPr kumimoji="1" lang="en-US" altLang="ja-JP"/>
              <a:t>4</a:t>
            </a:r>
            <a:endParaRPr kumimoji="1" lang="ja-JP" altLang="en-US"/>
          </a:p>
        </p:txBody>
      </p:sp>
      <p:sp>
        <p:nvSpPr>
          <p:cNvPr id="3" name="コンテンツ プレースホルダー 2">
            <a:extLst>
              <a:ext uri="{FF2B5EF4-FFF2-40B4-BE49-F238E27FC236}">
                <a16:creationId xmlns:a16="http://schemas.microsoft.com/office/drawing/2014/main" id="{18A981A2-A164-131E-BB3B-743632E1934C}"/>
              </a:ext>
            </a:extLst>
          </p:cNvPr>
          <p:cNvSpPr>
            <a:spLocks noGrp="1"/>
          </p:cNvSpPr>
          <p:nvPr>
            <p:ph idx="1"/>
          </p:nvPr>
        </p:nvSpPr>
        <p:spPr/>
        <p:txBody>
          <a:bodyPr>
            <a:normAutofit fontScale="92500" lnSpcReduction="20000"/>
          </a:bodyPr>
          <a:lstStyle/>
          <a:p>
            <a:pPr marL="514350" indent="-514350">
              <a:buFont typeface="+mj-lt"/>
              <a:buAutoNum type="arabicPeriod"/>
            </a:pPr>
            <a:r>
              <a:rPr kumimoji="1" lang="en-US" altLang="ja-JP"/>
              <a:t>3</a:t>
            </a:r>
            <a:r>
              <a:rPr kumimoji="1" lang="ja-JP" altLang="en-US"/>
              <a:t>つの</a:t>
            </a:r>
            <a:r>
              <a:rPr kumimoji="1" lang="en-US" altLang="ja-JP"/>
              <a:t>1</a:t>
            </a:r>
            <a:r>
              <a:rPr kumimoji="1" lang="ja-JP" altLang="en-US"/>
              <a:t>ビットの入力</a:t>
            </a:r>
            <a:r>
              <a:rPr kumimoji="1" lang="en-US" altLang="ja-JP"/>
              <a:t>clk, rst, write_n</a:t>
            </a:r>
            <a:r>
              <a:rPr kumimoji="1" lang="ja-JP" altLang="en-US"/>
              <a:t>と</a:t>
            </a:r>
            <a:r>
              <a:rPr kumimoji="1" lang="en-US" altLang="ja-JP"/>
              <a:t>1</a:t>
            </a:r>
            <a:r>
              <a:rPr kumimoji="1" lang="ja-JP" altLang="en-US"/>
              <a:t>つの</a:t>
            </a:r>
            <a:r>
              <a:rPr kumimoji="1" lang="en-US" altLang="ja-JP"/>
              <a:t>32</a:t>
            </a:r>
            <a:r>
              <a:rPr kumimoji="1" lang="ja-JP" altLang="en-US"/>
              <a:t>ビットの入力</a:t>
            </a:r>
            <a:r>
              <a:rPr kumimoji="1" lang="en-US" altLang="ja-JP"/>
              <a:t>in</a:t>
            </a:r>
            <a:r>
              <a:rPr kumimoji="1" lang="ja-JP" altLang="en-US"/>
              <a:t>、</a:t>
            </a:r>
            <a:r>
              <a:rPr kumimoji="1" lang="en-US" altLang="ja-JP"/>
              <a:t>1</a:t>
            </a:r>
            <a:r>
              <a:rPr kumimoji="1" lang="ja-JP" altLang="en-US"/>
              <a:t>つの</a:t>
            </a:r>
            <a:r>
              <a:rPr kumimoji="1" lang="en-US" altLang="ja-JP"/>
              <a:t>32</a:t>
            </a:r>
            <a:r>
              <a:rPr kumimoji="1" lang="ja-JP" altLang="en-US"/>
              <a:t>ビットの出力</a:t>
            </a:r>
            <a:r>
              <a:rPr kumimoji="1" lang="en-US" altLang="ja-JP"/>
              <a:t>out</a:t>
            </a:r>
            <a:r>
              <a:rPr kumimoji="1" lang="ja-JP" altLang="en-US"/>
              <a:t>を持ち、内部で値を保持してその値を</a:t>
            </a:r>
            <a:r>
              <a:rPr kumimoji="1" lang="en-US" altLang="ja-JP"/>
              <a:t>out</a:t>
            </a:r>
            <a:r>
              <a:rPr lang="ja-JP" altLang="en-US"/>
              <a:t>に出力するモジュール</a:t>
            </a:r>
            <a:r>
              <a:rPr lang="en-US" altLang="ja-JP"/>
              <a:t>register</a:t>
            </a:r>
            <a:r>
              <a:rPr lang="ja-JP" altLang="en-US"/>
              <a:t>を作成せよ。</a:t>
            </a:r>
            <a:r>
              <a:rPr kumimoji="1" lang="en-US" altLang="ja-JP"/>
              <a:t>clk</a:t>
            </a:r>
            <a:r>
              <a:rPr kumimoji="1" lang="ja-JP" altLang="en-US"/>
              <a:t>の立ち上がりで</a:t>
            </a:r>
            <a:r>
              <a:rPr kumimoji="1" lang="en-US" altLang="ja-JP"/>
              <a:t>write_n</a:t>
            </a:r>
            <a:r>
              <a:rPr kumimoji="1" lang="ja-JP" altLang="en-US"/>
              <a:t>が</a:t>
            </a:r>
            <a:r>
              <a:rPr kumimoji="1" lang="en-US" altLang="ja-JP"/>
              <a:t>0</a:t>
            </a:r>
            <a:r>
              <a:rPr kumimoji="1" lang="ja-JP" altLang="en-US"/>
              <a:t>であれば内部の値を</a:t>
            </a:r>
            <a:r>
              <a:rPr kumimoji="1" lang="en-US" altLang="ja-JP"/>
              <a:t>in</a:t>
            </a:r>
            <a:r>
              <a:rPr kumimoji="1" lang="ja-JP" altLang="en-US"/>
              <a:t>とし、それ以外では値を保持する。初期値は</a:t>
            </a:r>
            <a:r>
              <a:rPr kumimoji="1" lang="en-US" altLang="ja-JP"/>
              <a:t>0</a:t>
            </a:r>
            <a:r>
              <a:rPr kumimoji="1" lang="ja-JP" altLang="en-US"/>
              <a:t>で、</a:t>
            </a:r>
            <a:r>
              <a:rPr kumimoji="1" lang="en-US" altLang="ja-JP"/>
              <a:t>rst</a:t>
            </a:r>
            <a:r>
              <a:rPr kumimoji="1" lang="ja-JP" altLang="en-US"/>
              <a:t>が立ち下がると</a:t>
            </a:r>
            <a:r>
              <a:rPr kumimoji="1" lang="en-US" altLang="ja-JP"/>
              <a:t>0</a:t>
            </a:r>
            <a:r>
              <a:rPr kumimoji="1" lang="ja-JP" altLang="en-US"/>
              <a:t>にリセットされるものとする。</a:t>
            </a:r>
            <a:endParaRPr kumimoji="1" lang="en-US" altLang="ja-JP"/>
          </a:p>
          <a:p>
            <a:pPr lvl="1"/>
            <a:r>
              <a:rPr kumimoji="1" lang="ja-JP" altLang="en-US"/>
              <a:t>信号名に</a:t>
            </a:r>
            <a:r>
              <a:rPr kumimoji="1" lang="en-US" altLang="ja-JP"/>
              <a:t>_n</a:t>
            </a:r>
            <a:r>
              <a:rPr kumimoji="1" lang="ja-JP" altLang="en-US"/>
              <a:t>がついているものは負論理を表す（ようにすることが多い）</a:t>
            </a:r>
            <a:endParaRPr kumimoji="1" lang="en-US" altLang="ja-JP"/>
          </a:p>
          <a:p>
            <a:pPr lvl="2"/>
            <a:r>
              <a:rPr kumimoji="1" lang="ja-JP" altLang="en-US"/>
              <a:t>負論理</a:t>
            </a:r>
            <a:r>
              <a:rPr kumimoji="1" lang="en-US" altLang="ja-JP"/>
              <a:t>: 1</a:t>
            </a:r>
            <a:r>
              <a:rPr kumimoji="1" lang="ja-JP" altLang="en-US"/>
              <a:t>であるときが無効、</a:t>
            </a:r>
            <a:r>
              <a:rPr kumimoji="1" lang="en-US" altLang="ja-JP"/>
              <a:t>0</a:t>
            </a:r>
            <a:r>
              <a:rPr kumimoji="1" lang="ja-JP" altLang="en-US"/>
              <a:t>であるときが有効</a:t>
            </a:r>
            <a:endParaRPr kumimoji="1" lang="en-US" altLang="ja-JP"/>
          </a:p>
          <a:p>
            <a:pPr lvl="1"/>
            <a:r>
              <a:rPr kumimoji="1" lang="en-US" altLang="ja-JP"/>
              <a:t>rst</a:t>
            </a:r>
            <a:r>
              <a:rPr kumimoji="1" lang="ja-JP" altLang="en-US"/>
              <a:t>は負論理であることが多いがよく使うため</a:t>
            </a:r>
            <a:r>
              <a:rPr kumimoji="1" lang="en-US" altLang="ja-JP"/>
              <a:t>_n</a:t>
            </a:r>
            <a:r>
              <a:rPr kumimoji="1" lang="ja-JP" altLang="en-US"/>
              <a:t>をつけないことが多い</a:t>
            </a:r>
            <a:endParaRPr kumimoji="1" lang="en-US" altLang="ja-JP"/>
          </a:p>
          <a:p>
            <a:pPr marL="514350" indent="-514350">
              <a:buFont typeface="+mj-lt"/>
              <a:buAutoNum type="arabicPeriod"/>
            </a:pPr>
            <a:r>
              <a:rPr kumimoji="1" lang="en-US" altLang="ja-JP"/>
              <a:t>2</a:t>
            </a:r>
            <a:r>
              <a:rPr kumimoji="1" lang="ja-JP" altLang="en-US"/>
              <a:t>つの</a:t>
            </a:r>
            <a:r>
              <a:rPr kumimoji="1" lang="en-US" altLang="ja-JP"/>
              <a:t>1</a:t>
            </a:r>
            <a:r>
              <a:rPr kumimoji="1" lang="ja-JP" altLang="en-US"/>
              <a:t>ビットの入力</a:t>
            </a:r>
            <a:r>
              <a:rPr kumimoji="1" lang="en-US" altLang="ja-JP" err="1"/>
              <a:t>clk</a:t>
            </a:r>
            <a:r>
              <a:rPr kumimoji="1" lang="en-US" altLang="ja-JP"/>
              <a:t>, </a:t>
            </a:r>
            <a:r>
              <a:rPr kumimoji="1" lang="en-US" altLang="ja-JP" err="1"/>
              <a:t>rst</a:t>
            </a:r>
            <a:r>
              <a:rPr kumimoji="1" lang="ja-JP" altLang="en-US"/>
              <a:t>と</a:t>
            </a:r>
            <a:r>
              <a:rPr kumimoji="1" lang="en-US" altLang="ja-JP"/>
              <a:t>1</a:t>
            </a:r>
            <a:r>
              <a:rPr kumimoji="1" lang="ja-JP" altLang="en-US"/>
              <a:t>つの</a:t>
            </a:r>
            <a:r>
              <a:rPr kumimoji="1" lang="en-US" altLang="ja-JP"/>
              <a:t>32</a:t>
            </a:r>
            <a:r>
              <a:rPr kumimoji="1" lang="ja-JP" altLang="en-US"/>
              <a:t>ビットの出力</a:t>
            </a:r>
            <a:r>
              <a:rPr kumimoji="1" lang="en-US" altLang="ja-JP"/>
              <a:t>out</a:t>
            </a:r>
            <a:r>
              <a:rPr kumimoji="1" lang="ja-JP" altLang="en-US"/>
              <a:t>を持ち、</a:t>
            </a:r>
            <a:r>
              <a:rPr kumimoji="1" lang="en-US" altLang="ja-JP" err="1"/>
              <a:t>clk</a:t>
            </a:r>
            <a:r>
              <a:rPr kumimoji="1" lang="ja-JP" altLang="en-US"/>
              <a:t>が立ち上がる度に</a:t>
            </a:r>
            <a:r>
              <a:rPr kumimoji="1" lang="en-US" altLang="ja-JP"/>
              <a:t>1</a:t>
            </a:r>
            <a:r>
              <a:rPr kumimoji="1" lang="ja-JP" altLang="en-US"/>
              <a:t>加算された値を出力するモジュール</a:t>
            </a:r>
            <a:r>
              <a:rPr kumimoji="1" lang="en-US" altLang="ja-JP"/>
              <a:t>counter32</a:t>
            </a:r>
            <a:r>
              <a:rPr kumimoji="1" lang="ja-JP" altLang="en-US"/>
              <a:t>を作成せよ。初期値は</a:t>
            </a:r>
            <a:r>
              <a:rPr kumimoji="1" lang="en-US" altLang="ja-JP"/>
              <a:t>0</a:t>
            </a:r>
            <a:r>
              <a:rPr kumimoji="1" lang="ja-JP" altLang="en-US"/>
              <a:t>で、</a:t>
            </a:r>
            <a:r>
              <a:rPr kumimoji="1" lang="en-US" altLang="ja-JP" err="1"/>
              <a:t>rst</a:t>
            </a:r>
            <a:r>
              <a:rPr kumimoji="1" lang="ja-JP" altLang="en-US"/>
              <a:t>が立ち下がると</a:t>
            </a:r>
            <a:r>
              <a:rPr kumimoji="1" lang="en-US" altLang="ja-JP"/>
              <a:t>0</a:t>
            </a:r>
            <a:r>
              <a:rPr kumimoji="1" lang="ja-JP" altLang="en-US"/>
              <a:t>にリセットされるものとする。</a:t>
            </a:r>
            <a:endParaRPr kumimoji="1" lang="en-US" altLang="ja-JP"/>
          </a:p>
          <a:p>
            <a:pPr marL="514350" indent="-514350">
              <a:buFont typeface="+mj-lt"/>
              <a:buAutoNum type="arabicPeriod"/>
            </a:pPr>
            <a:r>
              <a:rPr kumimoji="1" lang="en-US" altLang="ja-JP"/>
              <a:t>2</a:t>
            </a:r>
            <a:r>
              <a:rPr kumimoji="1" lang="ja-JP" altLang="en-US"/>
              <a:t>つの</a:t>
            </a:r>
            <a:r>
              <a:rPr kumimoji="1" lang="en-US" altLang="ja-JP"/>
              <a:t>1</a:t>
            </a:r>
            <a:r>
              <a:rPr kumimoji="1" lang="ja-JP" altLang="en-US"/>
              <a:t>ビットの入力</a:t>
            </a:r>
            <a:r>
              <a:rPr kumimoji="1" lang="en-US" altLang="ja-JP" err="1"/>
              <a:t>clk</a:t>
            </a:r>
            <a:r>
              <a:rPr kumimoji="1" lang="en-US" altLang="ja-JP"/>
              <a:t>, rst</a:t>
            </a:r>
            <a:r>
              <a:rPr kumimoji="1" lang="ja-JP" altLang="en-US"/>
              <a:t>、</a:t>
            </a:r>
            <a:r>
              <a:rPr kumimoji="1" lang="en-US" altLang="ja-JP"/>
              <a:t>1</a:t>
            </a:r>
            <a:r>
              <a:rPr kumimoji="1" lang="ja-JP" altLang="en-US"/>
              <a:t>つの</a:t>
            </a:r>
            <a:r>
              <a:rPr kumimoji="1" lang="en-US" altLang="ja-JP"/>
              <a:t>32</a:t>
            </a:r>
            <a:r>
              <a:rPr kumimoji="1" lang="ja-JP" altLang="en-US"/>
              <a:t>ビットの出力</a:t>
            </a:r>
            <a:r>
              <a:rPr kumimoji="1" lang="en-US" altLang="ja-JP"/>
              <a:t>out</a:t>
            </a:r>
            <a:r>
              <a:rPr kumimoji="1" lang="ja-JP" altLang="en-US"/>
              <a:t>を持ち、</a:t>
            </a:r>
            <a:r>
              <a:rPr kumimoji="1" lang="en-US" altLang="ja-JP" err="1"/>
              <a:t>clk</a:t>
            </a:r>
            <a:r>
              <a:rPr kumimoji="1" lang="ja-JP" altLang="en-US"/>
              <a:t>が立ち上がる度に</a:t>
            </a:r>
            <a:r>
              <a:rPr kumimoji="1" lang="en-US" altLang="ja-JP"/>
              <a:t>1</a:t>
            </a:r>
            <a:r>
              <a:rPr kumimoji="1" lang="ja-JP" altLang="en-US"/>
              <a:t>加算された値を出力するモジュール</a:t>
            </a:r>
            <a:r>
              <a:rPr kumimoji="1" lang="en-US" altLang="ja-JP" err="1"/>
              <a:t>deccntr</a:t>
            </a:r>
            <a:r>
              <a:rPr kumimoji="1" lang="ja-JP" altLang="en-US"/>
              <a:t>を作成せよ。初期値は</a:t>
            </a:r>
            <a:r>
              <a:rPr kumimoji="1" lang="en-US" altLang="ja-JP"/>
              <a:t>0</a:t>
            </a:r>
            <a:r>
              <a:rPr kumimoji="1" lang="ja-JP" altLang="en-US"/>
              <a:t>で、</a:t>
            </a:r>
            <a:r>
              <a:rPr kumimoji="1" lang="en-US" altLang="ja-JP" err="1"/>
              <a:t>rst</a:t>
            </a:r>
            <a:r>
              <a:rPr kumimoji="1" lang="ja-JP" altLang="en-US"/>
              <a:t>が立ち下がると</a:t>
            </a:r>
            <a:r>
              <a:rPr kumimoji="1" lang="en-US" altLang="ja-JP"/>
              <a:t>0</a:t>
            </a:r>
            <a:r>
              <a:rPr kumimoji="1" lang="ja-JP" altLang="en-US"/>
              <a:t>にリセットされるものとする。ただし、</a:t>
            </a:r>
            <a:r>
              <a:rPr kumimoji="1" lang="en-US" altLang="ja-JP"/>
              <a:t>99</a:t>
            </a:r>
            <a:r>
              <a:rPr kumimoji="1" lang="ja-JP" altLang="en-US"/>
              <a:t>の次は</a:t>
            </a:r>
            <a:r>
              <a:rPr kumimoji="1" lang="en-US" altLang="ja-JP"/>
              <a:t>0</a:t>
            </a:r>
            <a:r>
              <a:rPr kumimoji="1" lang="ja-JP" altLang="en-US"/>
              <a:t>となるようにする。</a:t>
            </a:r>
          </a:p>
        </p:txBody>
      </p:sp>
      <p:sp>
        <p:nvSpPr>
          <p:cNvPr id="4" name="日付プレースホルダー 3">
            <a:extLst>
              <a:ext uri="{FF2B5EF4-FFF2-40B4-BE49-F238E27FC236}">
                <a16:creationId xmlns:a16="http://schemas.microsoft.com/office/drawing/2014/main" id="{C137C3B3-917E-47C5-FF8E-D4F908C9B4AC}"/>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4312D712-BC2D-F1AF-DD1E-DA99F2EC32EC}"/>
              </a:ext>
            </a:extLst>
          </p:cNvPr>
          <p:cNvSpPr>
            <a:spLocks noGrp="1"/>
          </p:cNvSpPr>
          <p:nvPr>
            <p:ph type="sldNum" sz="quarter" idx="12"/>
          </p:nvPr>
        </p:nvSpPr>
        <p:spPr/>
        <p:txBody>
          <a:bodyPr/>
          <a:lstStyle/>
          <a:p>
            <a:fld id="{4BB2CF20-BD5D-4D9E-9CE8-EDFC3B2BCF57}" type="slidenum">
              <a:rPr kumimoji="1" lang="ja-JP" altLang="en-US" smtClean="0"/>
              <a:t>42</a:t>
            </a:fld>
            <a:endParaRPr kumimoji="1" lang="ja-JP" altLang="en-US"/>
          </a:p>
        </p:txBody>
      </p:sp>
    </p:spTree>
    <p:extLst>
      <p:ext uri="{BB962C8B-B14F-4D97-AF65-F5344CB8AC3E}">
        <p14:creationId xmlns:p14="http://schemas.microsoft.com/office/powerpoint/2010/main" val="2501478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6485FD-951A-3AB1-9390-3D9E2946D923}"/>
              </a:ext>
            </a:extLst>
          </p:cNvPr>
          <p:cNvSpPr>
            <a:spLocks noGrp="1"/>
          </p:cNvSpPr>
          <p:nvPr>
            <p:ph type="title"/>
          </p:nvPr>
        </p:nvSpPr>
        <p:spPr/>
        <p:txBody>
          <a:bodyPr/>
          <a:lstStyle/>
          <a:p>
            <a:r>
              <a:rPr kumimoji="1" lang="en-US" altLang="ja-JP"/>
              <a:t>Verilog </a:t>
            </a:r>
            <a:r>
              <a:rPr kumimoji="1" lang="ja-JP" altLang="en-US"/>
              <a:t>入門 </a:t>
            </a:r>
            <a:r>
              <a:rPr kumimoji="1" lang="en-US" altLang="ja-JP"/>
              <a:t>7: </a:t>
            </a:r>
            <a:r>
              <a:rPr kumimoji="1" lang="ja-JP" altLang="en-US"/>
              <a:t>モジュールのインスタンス化</a:t>
            </a:r>
          </a:p>
        </p:txBody>
      </p:sp>
      <p:sp>
        <p:nvSpPr>
          <p:cNvPr id="3" name="コンテンツ プレースホルダー 2">
            <a:extLst>
              <a:ext uri="{FF2B5EF4-FFF2-40B4-BE49-F238E27FC236}">
                <a16:creationId xmlns:a16="http://schemas.microsoft.com/office/drawing/2014/main" id="{F7BCD01F-4DA5-8BD4-0F33-41D0F39B3BE9}"/>
              </a:ext>
            </a:extLst>
          </p:cNvPr>
          <p:cNvSpPr>
            <a:spLocks noGrp="1"/>
          </p:cNvSpPr>
          <p:nvPr>
            <p:ph idx="1"/>
          </p:nvPr>
        </p:nvSpPr>
        <p:spPr/>
        <p:txBody>
          <a:bodyPr/>
          <a:lstStyle/>
          <a:p>
            <a:r>
              <a:rPr kumimoji="1" lang="ja-JP" altLang="en-US"/>
              <a:t>新知識</a:t>
            </a:r>
            <a:r>
              <a:rPr kumimoji="1" lang="en-US" altLang="ja-JP"/>
              <a:t>: </a:t>
            </a:r>
            <a:r>
              <a:rPr kumimoji="1" lang="ja-JP" altLang="en-US"/>
              <a:t>モジュールのインスタンス化</a:t>
            </a:r>
            <a:endParaRPr kumimoji="1" lang="en-US" altLang="ja-JP"/>
          </a:p>
          <a:p>
            <a:r>
              <a:rPr kumimoji="1" lang="ja-JP" altLang="en-US"/>
              <a:t>インスタンス化</a:t>
            </a:r>
            <a:r>
              <a:rPr kumimoji="1" lang="en-US" altLang="ja-JP"/>
              <a:t>: </a:t>
            </a:r>
            <a:r>
              <a:rPr kumimoji="1" lang="ja-JP" altLang="en-US"/>
              <a:t>作成したモジュールを別のモジュールの中で実体化して使えるようにする</a:t>
            </a:r>
            <a:endParaRPr kumimoji="1" lang="en-US" altLang="ja-JP"/>
          </a:p>
          <a:p>
            <a:pPr lvl="1"/>
            <a:r>
              <a:rPr lang="en-US" altLang="ja-JP">
                <a:latin typeface="Consolas" panose="020B0609020204030204" pitchFamily="49" charset="0"/>
              </a:rPr>
              <a:t>&lt;module</a:t>
            </a:r>
            <a:r>
              <a:rPr lang="ja-JP" altLang="en-US">
                <a:latin typeface="Consolas" panose="020B0609020204030204" pitchFamily="49" charset="0"/>
              </a:rPr>
              <a:t>名</a:t>
            </a:r>
            <a:r>
              <a:rPr lang="en-US" altLang="ja-JP">
                <a:latin typeface="Consolas" panose="020B0609020204030204" pitchFamily="49" charset="0"/>
              </a:rPr>
              <a:t>&gt; &lt;</a:t>
            </a:r>
            <a:r>
              <a:rPr lang="ja-JP" altLang="en-US">
                <a:latin typeface="Consolas" panose="020B0609020204030204" pitchFamily="49" charset="0"/>
              </a:rPr>
              <a:t>インスタンス名</a:t>
            </a:r>
            <a:r>
              <a:rPr lang="en-US" altLang="ja-JP">
                <a:latin typeface="Consolas" panose="020B0609020204030204" pitchFamily="49" charset="0"/>
              </a:rPr>
              <a:t>&gt;(&lt;</a:t>
            </a:r>
            <a:r>
              <a:rPr lang="ja-JP" altLang="en-US">
                <a:latin typeface="Consolas" panose="020B0609020204030204" pitchFamily="49" charset="0"/>
              </a:rPr>
              <a:t>入出力ポートへの接続</a:t>
            </a:r>
            <a:r>
              <a:rPr lang="en-US" altLang="ja-JP">
                <a:latin typeface="Consolas" panose="020B0609020204030204" pitchFamily="49" charset="0"/>
              </a:rPr>
              <a:t>&gt;);</a:t>
            </a:r>
          </a:p>
          <a:p>
            <a:pPr lvl="2"/>
            <a:r>
              <a:rPr kumimoji="1" lang="ja-JP" altLang="en-US"/>
              <a:t>接続</a:t>
            </a:r>
            <a:r>
              <a:rPr kumimoji="1" lang="en-US" altLang="ja-JP"/>
              <a:t>: </a:t>
            </a:r>
            <a:r>
              <a:rPr kumimoji="1" lang="ja-JP" altLang="en-US"/>
              <a:t>定義順に信号を並べる </a:t>
            </a:r>
            <a:r>
              <a:rPr kumimoji="1" lang="en-US" altLang="ja-JP"/>
              <a:t>or .&lt;</a:t>
            </a:r>
            <a:r>
              <a:rPr kumimoji="1" lang="ja-JP" altLang="en-US"/>
              <a:t>ポート名</a:t>
            </a:r>
            <a:r>
              <a:rPr kumimoji="1" lang="en-US" altLang="ja-JP"/>
              <a:t>&gt;(&lt;</a:t>
            </a:r>
            <a:r>
              <a:rPr kumimoji="1" lang="ja-JP" altLang="en-US"/>
              <a:t>接続信号名</a:t>
            </a:r>
            <a:r>
              <a:rPr kumimoji="1" lang="en-US" altLang="ja-JP"/>
              <a:t>&gt;)</a:t>
            </a:r>
          </a:p>
          <a:p>
            <a:pPr lvl="3"/>
            <a:r>
              <a:rPr kumimoji="1" lang="ja-JP" altLang="en-US"/>
              <a:t>例）</a:t>
            </a:r>
            <a:r>
              <a:rPr kumimoji="1" lang="en-US" altLang="ja-JP">
                <a:latin typeface="Consolas" panose="020B0609020204030204" pitchFamily="49" charset="0"/>
              </a:rPr>
              <a:t>alu(.a(a), .b(b), .c(c));</a:t>
            </a:r>
          </a:p>
          <a:p>
            <a:pPr lvl="2"/>
            <a:r>
              <a:rPr kumimoji="1" lang="ja-JP" altLang="en-US"/>
              <a:t>接続は</a:t>
            </a:r>
            <a:r>
              <a:rPr kumimoji="1" lang="en-US" altLang="ja-JP"/>
              <a:t>assign</a:t>
            </a:r>
            <a:r>
              <a:rPr kumimoji="1" lang="ja-JP" altLang="en-US"/>
              <a:t>扱い</a:t>
            </a:r>
          </a:p>
          <a:p>
            <a:pPr lvl="1"/>
            <a:r>
              <a:rPr kumimoji="1" lang="ja-JP" altLang="en-US"/>
              <a:t>これまでの練習問題の</a:t>
            </a:r>
            <a:r>
              <a:rPr kumimoji="1" lang="en-US" altLang="ja-JP"/>
              <a:t>top</a:t>
            </a:r>
            <a:r>
              <a:rPr kumimoji="1" lang="ja-JP" altLang="en-US"/>
              <a:t>モジュールの中でもそうなっている</a:t>
            </a:r>
            <a:endParaRPr kumimoji="1" lang="en-US" altLang="ja-JP"/>
          </a:p>
        </p:txBody>
      </p:sp>
      <p:sp>
        <p:nvSpPr>
          <p:cNvPr id="4" name="日付プレースホルダー 3">
            <a:extLst>
              <a:ext uri="{FF2B5EF4-FFF2-40B4-BE49-F238E27FC236}">
                <a16:creationId xmlns:a16="http://schemas.microsoft.com/office/drawing/2014/main" id="{9AA7FF8C-4332-A204-E559-23D6676BB8DB}"/>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834CA8D1-7409-A617-D741-28E549757780}"/>
              </a:ext>
            </a:extLst>
          </p:cNvPr>
          <p:cNvSpPr>
            <a:spLocks noGrp="1"/>
          </p:cNvSpPr>
          <p:nvPr>
            <p:ph type="sldNum" sz="quarter" idx="12"/>
          </p:nvPr>
        </p:nvSpPr>
        <p:spPr/>
        <p:txBody>
          <a:bodyPr/>
          <a:lstStyle/>
          <a:p>
            <a:fld id="{4BB2CF20-BD5D-4D9E-9CE8-EDFC3B2BCF57}" type="slidenum">
              <a:rPr kumimoji="1" lang="ja-JP" altLang="en-US" smtClean="0"/>
              <a:t>43</a:t>
            </a:fld>
            <a:endParaRPr kumimoji="1" lang="ja-JP" altLang="en-US"/>
          </a:p>
        </p:txBody>
      </p:sp>
    </p:spTree>
    <p:extLst>
      <p:ext uri="{BB962C8B-B14F-4D97-AF65-F5344CB8AC3E}">
        <p14:creationId xmlns:p14="http://schemas.microsoft.com/office/powerpoint/2010/main" val="3649204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F7161-F2F6-19BB-91BE-E5EFE3B4E6B9}"/>
              </a:ext>
            </a:extLst>
          </p:cNvPr>
          <p:cNvSpPr>
            <a:spLocks noGrp="1"/>
          </p:cNvSpPr>
          <p:nvPr>
            <p:ph type="title"/>
          </p:nvPr>
        </p:nvSpPr>
        <p:spPr/>
        <p:txBody>
          <a:bodyPr/>
          <a:lstStyle/>
          <a:p>
            <a:r>
              <a:rPr kumimoji="1" lang="en-US" altLang="ja-JP"/>
              <a:t>Verilog </a:t>
            </a:r>
            <a:r>
              <a:rPr kumimoji="1" lang="ja-JP" altLang="en-US"/>
              <a:t>入門 </a:t>
            </a:r>
            <a:r>
              <a:rPr kumimoji="1" lang="en-US" altLang="ja-JP"/>
              <a:t>8-1: </a:t>
            </a:r>
            <a:r>
              <a:rPr kumimoji="1" lang="ja-JP" altLang="en-US"/>
              <a:t>テストベンチの書き方</a:t>
            </a:r>
          </a:p>
        </p:txBody>
      </p:sp>
      <p:sp>
        <p:nvSpPr>
          <p:cNvPr id="3" name="コンテンツ プレースホルダー 2">
            <a:extLst>
              <a:ext uri="{FF2B5EF4-FFF2-40B4-BE49-F238E27FC236}">
                <a16:creationId xmlns:a16="http://schemas.microsoft.com/office/drawing/2014/main" id="{8721B474-55AE-49EE-A0E2-257E214F26C9}"/>
              </a:ext>
            </a:extLst>
          </p:cNvPr>
          <p:cNvSpPr>
            <a:spLocks noGrp="1"/>
          </p:cNvSpPr>
          <p:nvPr>
            <p:ph idx="1"/>
          </p:nvPr>
        </p:nvSpPr>
        <p:spPr/>
        <p:txBody>
          <a:bodyPr>
            <a:normAutofit/>
          </a:bodyPr>
          <a:lstStyle/>
          <a:p>
            <a:r>
              <a:rPr kumimoji="1" lang="ja-JP" altLang="en-US"/>
              <a:t>テストベンチ</a:t>
            </a:r>
            <a:r>
              <a:rPr kumimoji="1" lang="en-US" altLang="ja-JP"/>
              <a:t>: </a:t>
            </a:r>
            <a:r>
              <a:rPr kumimoji="1" lang="ja-JP" altLang="en-US"/>
              <a:t>モジュールをテストするための仮想環境</a:t>
            </a:r>
            <a:endParaRPr kumimoji="1" lang="en-US" altLang="ja-JP"/>
          </a:p>
          <a:p>
            <a:pPr lvl="1"/>
            <a:r>
              <a:rPr kumimoji="1" lang="ja-JP" altLang="en-US"/>
              <a:t>これまでの練習ではテストベンチを提供していた</a:t>
            </a:r>
            <a:endParaRPr kumimoji="1" lang="en-US" altLang="ja-JP"/>
          </a:p>
          <a:p>
            <a:pPr lvl="1"/>
            <a:r>
              <a:rPr kumimoji="1" lang="ja-JP" altLang="en-US"/>
              <a:t>自分で設計した回路のテストベンチは自分で書くしかない</a:t>
            </a:r>
            <a:endParaRPr kumimoji="1" lang="en-US" altLang="ja-JP"/>
          </a:p>
          <a:p>
            <a:pPr lvl="1"/>
            <a:r>
              <a:rPr kumimoji="1" lang="ja-JP" altLang="en-US"/>
              <a:t>いくつか注意事項がある</a:t>
            </a:r>
            <a:endParaRPr kumimoji="1" lang="en-US" altLang="ja-JP"/>
          </a:p>
          <a:p>
            <a:pPr lvl="2"/>
            <a:r>
              <a:rPr kumimoji="1" lang="ja-JP" altLang="en-US"/>
              <a:t>シミュレーション粒度の設定が必要</a:t>
            </a:r>
            <a:endParaRPr kumimoji="1" lang="en-US" altLang="ja-JP"/>
          </a:p>
          <a:p>
            <a:pPr lvl="3"/>
            <a:r>
              <a:rPr lang="en-US" altLang="ja-JP">
                <a:latin typeface="Consolas" panose="020B0609020204030204" pitchFamily="49" charset="0"/>
              </a:rPr>
              <a:t>`timescale</a:t>
            </a:r>
            <a:r>
              <a:rPr lang="ja-JP" altLang="en-US">
                <a:latin typeface="Consolas" panose="020B0609020204030204" pitchFamily="49" charset="0"/>
              </a:rPr>
              <a:t> 単位</a:t>
            </a:r>
            <a:r>
              <a:rPr lang="en-US" altLang="ja-JP">
                <a:latin typeface="Consolas" panose="020B0609020204030204" pitchFamily="49" charset="0"/>
              </a:rPr>
              <a:t>/</a:t>
            </a:r>
            <a:r>
              <a:rPr lang="ja-JP" altLang="en-US">
                <a:latin typeface="Consolas" panose="020B0609020204030204" pitchFamily="49" charset="0"/>
              </a:rPr>
              <a:t>精度 </a:t>
            </a:r>
            <a:r>
              <a:rPr lang="en-US" altLang="ja-JP">
                <a:latin typeface="Consolas" panose="020B0609020204030204" pitchFamily="49" charset="0"/>
              </a:rPr>
              <a:t>//</a:t>
            </a:r>
            <a:r>
              <a:rPr lang="ja-JP" altLang="en-US">
                <a:latin typeface="Consolas" panose="020B0609020204030204" pitchFamily="49" charset="0"/>
              </a:rPr>
              <a:t>先頭にあるのはバッククオート）</a:t>
            </a:r>
            <a:endParaRPr lang="en-US" altLang="ja-JP">
              <a:latin typeface="Consolas" panose="020B0609020204030204" pitchFamily="49" charset="0"/>
            </a:endParaRPr>
          </a:p>
          <a:p>
            <a:pPr lvl="4"/>
            <a:r>
              <a:rPr kumimoji="1" lang="ja-JP" altLang="en-US"/>
              <a:t>例）</a:t>
            </a:r>
            <a:r>
              <a:rPr kumimoji="1" lang="en-US" altLang="ja-JP">
                <a:latin typeface="Consolas" panose="020B0609020204030204" pitchFamily="49" charset="0"/>
              </a:rPr>
              <a:t>`</a:t>
            </a:r>
            <a:r>
              <a:rPr kumimoji="1" lang="en-US" altLang="ja-JP" err="1">
                <a:latin typeface="Consolas" panose="020B0609020204030204" pitchFamily="49" charset="0"/>
              </a:rPr>
              <a:t>timescalse</a:t>
            </a:r>
            <a:r>
              <a:rPr kumimoji="1" lang="en-US" altLang="ja-JP">
                <a:latin typeface="Consolas" panose="020B0609020204030204" pitchFamily="49" charset="0"/>
              </a:rPr>
              <a:t> 1ns/1ns //</a:t>
            </a:r>
            <a:r>
              <a:rPr kumimoji="1" lang="ja-JP" altLang="en-US">
                <a:latin typeface="Consolas" panose="020B0609020204030204" pitchFamily="49" charset="0"/>
              </a:rPr>
              <a:t>時間単位と精度を</a:t>
            </a:r>
            <a:r>
              <a:rPr kumimoji="1" lang="en-US" altLang="ja-JP">
                <a:latin typeface="Consolas" panose="020B0609020204030204" pitchFamily="49" charset="0"/>
              </a:rPr>
              <a:t>1ns</a:t>
            </a:r>
            <a:r>
              <a:rPr kumimoji="1" lang="ja-JP" altLang="en-US">
                <a:latin typeface="Consolas" panose="020B0609020204030204" pitchFamily="49" charset="0"/>
              </a:rPr>
              <a:t>に設定</a:t>
            </a:r>
            <a:endParaRPr kumimoji="1" lang="en-US" altLang="ja-JP">
              <a:latin typeface="Consolas" panose="020B0609020204030204" pitchFamily="49" charset="0"/>
            </a:endParaRPr>
          </a:p>
          <a:p>
            <a:pPr lvl="2"/>
            <a:r>
              <a:rPr kumimoji="1" lang="ja-JP" altLang="en-US"/>
              <a:t>テスト対象のモジュールへの入力信号は</a:t>
            </a:r>
            <a:r>
              <a:rPr kumimoji="1" lang="en-US" altLang="ja-JP"/>
              <a:t>reg</a:t>
            </a:r>
            <a:r>
              <a:rPr kumimoji="1" lang="ja-JP" altLang="en-US"/>
              <a:t>宣言</a:t>
            </a:r>
            <a:endParaRPr kumimoji="1" lang="en-US" altLang="ja-JP"/>
          </a:p>
          <a:p>
            <a:pPr lvl="2"/>
            <a:r>
              <a:rPr kumimoji="1" lang="ja-JP" altLang="en-US"/>
              <a:t>テスト対象のモジュールからの出力信号は</a:t>
            </a:r>
            <a:r>
              <a:rPr kumimoji="1" lang="en-US" altLang="ja-JP"/>
              <a:t>wire</a:t>
            </a:r>
            <a:r>
              <a:rPr kumimoji="1" lang="ja-JP" altLang="en-US"/>
              <a:t>宣言</a:t>
            </a:r>
            <a:endParaRPr kumimoji="1" lang="en-US" altLang="ja-JP"/>
          </a:p>
          <a:p>
            <a:pPr lvl="2"/>
            <a:r>
              <a:rPr kumimoji="1" lang="ja-JP" altLang="en-US"/>
              <a:t>シミュレーションだけで使える記述がある（詳細後述）</a:t>
            </a:r>
            <a:endParaRPr kumimoji="1" lang="en-US" altLang="ja-JP"/>
          </a:p>
          <a:p>
            <a:pPr lvl="1"/>
            <a:r>
              <a:rPr kumimoji="1" lang="ja-JP" altLang="en-US"/>
              <a:t>詳しい書き方はこれまでの練習問題の</a:t>
            </a:r>
            <a:r>
              <a:rPr kumimoji="1" lang="en-US" altLang="ja-JP"/>
              <a:t>top</a:t>
            </a:r>
            <a:r>
              <a:rPr kumimoji="1" lang="ja-JP" altLang="en-US"/>
              <a:t>を参照</a:t>
            </a:r>
            <a:endParaRPr kumimoji="1" lang="en-US" altLang="ja-JP"/>
          </a:p>
        </p:txBody>
      </p:sp>
      <p:sp>
        <p:nvSpPr>
          <p:cNvPr id="4" name="日付プレースホルダー 3">
            <a:extLst>
              <a:ext uri="{FF2B5EF4-FFF2-40B4-BE49-F238E27FC236}">
                <a16:creationId xmlns:a16="http://schemas.microsoft.com/office/drawing/2014/main" id="{690B7981-C594-E1E9-F82C-7B4FD20CADDE}"/>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96824CA-F213-C91B-4554-A911375A639D}"/>
              </a:ext>
            </a:extLst>
          </p:cNvPr>
          <p:cNvSpPr>
            <a:spLocks noGrp="1"/>
          </p:cNvSpPr>
          <p:nvPr>
            <p:ph type="sldNum" sz="quarter" idx="12"/>
          </p:nvPr>
        </p:nvSpPr>
        <p:spPr/>
        <p:txBody>
          <a:bodyPr/>
          <a:lstStyle/>
          <a:p>
            <a:fld id="{4BB2CF20-BD5D-4D9E-9CE8-EDFC3B2BCF57}" type="slidenum">
              <a:rPr kumimoji="1" lang="ja-JP" altLang="en-US" smtClean="0"/>
              <a:t>44</a:t>
            </a:fld>
            <a:endParaRPr kumimoji="1" lang="ja-JP" altLang="en-US"/>
          </a:p>
        </p:txBody>
      </p:sp>
    </p:spTree>
    <p:extLst>
      <p:ext uri="{BB962C8B-B14F-4D97-AF65-F5344CB8AC3E}">
        <p14:creationId xmlns:p14="http://schemas.microsoft.com/office/powerpoint/2010/main" val="3431438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47B1AA-8D5E-1ECC-FE0C-119B1D5D4C01}"/>
              </a:ext>
            </a:extLst>
          </p:cNvPr>
          <p:cNvSpPr>
            <a:spLocks noGrp="1"/>
          </p:cNvSpPr>
          <p:nvPr>
            <p:ph type="title"/>
          </p:nvPr>
        </p:nvSpPr>
        <p:spPr/>
        <p:txBody>
          <a:bodyPr/>
          <a:lstStyle/>
          <a:p>
            <a:r>
              <a:rPr kumimoji="1" lang="en-US" altLang="ja-JP"/>
              <a:t>Verilog </a:t>
            </a:r>
            <a:r>
              <a:rPr kumimoji="1" lang="ja-JP" altLang="en-US"/>
              <a:t>入門 </a:t>
            </a:r>
            <a:r>
              <a:rPr kumimoji="1" lang="en-US" altLang="ja-JP"/>
              <a:t>8-2: initial</a:t>
            </a:r>
            <a:r>
              <a:rPr kumimoji="1" lang="ja-JP" altLang="en-US"/>
              <a:t>と</a:t>
            </a:r>
            <a:r>
              <a:rPr kumimoji="1" lang="en-US" altLang="ja-JP"/>
              <a:t>task</a:t>
            </a:r>
            <a:endParaRPr kumimoji="1" lang="ja-JP" altLang="en-US"/>
          </a:p>
        </p:txBody>
      </p:sp>
      <p:sp>
        <p:nvSpPr>
          <p:cNvPr id="3" name="コンテンツ プレースホルダー 2">
            <a:extLst>
              <a:ext uri="{FF2B5EF4-FFF2-40B4-BE49-F238E27FC236}">
                <a16:creationId xmlns:a16="http://schemas.microsoft.com/office/drawing/2014/main" id="{1B881C4A-585B-A916-4973-FEFFC50CB129}"/>
              </a:ext>
            </a:extLst>
          </p:cNvPr>
          <p:cNvSpPr>
            <a:spLocks noGrp="1"/>
          </p:cNvSpPr>
          <p:nvPr>
            <p:ph idx="1"/>
          </p:nvPr>
        </p:nvSpPr>
        <p:spPr/>
        <p:txBody>
          <a:bodyPr>
            <a:normAutofit fontScale="55000" lnSpcReduction="20000"/>
          </a:bodyPr>
          <a:lstStyle/>
          <a:p>
            <a:r>
              <a:rPr kumimoji="1" lang="ja-JP" altLang="en-US"/>
              <a:t>新知識</a:t>
            </a:r>
            <a:r>
              <a:rPr lang="en-US" altLang="ja-JP"/>
              <a:t>: initial, task</a:t>
            </a:r>
          </a:p>
          <a:p>
            <a:r>
              <a:rPr kumimoji="1" lang="en-US" altLang="ja-JP"/>
              <a:t>initial: </a:t>
            </a:r>
            <a:r>
              <a:rPr kumimoji="1" lang="ja-JP" altLang="en-US"/>
              <a:t>シミュレーションの開始時に</a:t>
            </a:r>
            <a:r>
              <a:rPr kumimoji="1" lang="en-US" altLang="ja-JP"/>
              <a:t>1</a:t>
            </a:r>
            <a:r>
              <a:rPr kumimoji="1" lang="ja-JP" altLang="en-US"/>
              <a:t>度実行される処理を書く</a:t>
            </a:r>
            <a:endParaRPr kumimoji="1" lang="en-US" altLang="ja-JP"/>
          </a:p>
          <a:p>
            <a:pPr lvl="1"/>
            <a:r>
              <a:rPr lang="en-US" altLang="ja-JP">
                <a:latin typeface="Consolas" panose="020B0609020204030204" pitchFamily="49" charset="0"/>
              </a:rPr>
              <a:t>initial begin ... end</a:t>
            </a:r>
          </a:p>
          <a:p>
            <a:pPr lvl="1"/>
            <a:r>
              <a:rPr kumimoji="1" lang="ja-JP" altLang="en-US"/>
              <a:t>初期値や監視対象の信号の設定等</a:t>
            </a:r>
            <a:endParaRPr kumimoji="1" lang="en-US" altLang="ja-JP"/>
          </a:p>
          <a:p>
            <a:r>
              <a:rPr lang="en-US" altLang="ja-JP"/>
              <a:t>task: </a:t>
            </a:r>
            <a:r>
              <a:rPr lang="ja-JP" altLang="en-US"/>
              <a:t>シミュレーション内で何度も呼び出すことができる</a:t>
            </a:r>
            <a:endParaRPr lang="en-US" altLang="ja-JP"/>
          </a:p>
          <a:p>
            <a:pPr lvl="1"/>
            <a:r>
              <a:rPr kumimoji="1" lang="ja-JP" altLang="en-US"/>
              <a:t>定義</a:t>
            </a:r>
            <a:r>
              <a:rPr kumimoji="1" lang="en-US" altLang="ja-JP"/>
              <a:t>: </a:t>
            </a:r>
            <a:r>
              <a:rPr kumimoji="1" lang="en-US" altLang="ja-JP">
                <a:latin typeface="Consolas" panose="020B0609020204030204" pitchFamily="49" charset="0"/>
              </a:rPr>
              <a:t>task &lt;task</a:t>
            </a:r>
            <a:r>
              <a:rPr kumimoji="1" lang="ja-JP" altLang="en-US">
                <a:latin typeface="Consolas" panose="020B0609020204030204" pitchFamily="49" charset="0"/>
              </a:rPr>
              <a:t>名</a:t>
            </a:r>
            <a:r>
              <a:rPr kumimoji="1" lang="en-US" altLang="ja-JP">
                <a:latin typeface="Consolas" panose="020B0609020204030204" pitchFamily="49" charset="0"/>
              </a:rPr>
              <a:t>&gt; (&lt;</a:t>
            </a:r>
            <a:r>
              <a:rPr kumimoji="1" lang="ja-JP" altLang="en-US">
                <a:latin typeface="Consolas" panose="020B0609020204030204" pitchFamily="49" charset="0"/>
              </a:rPr>
              <a:t>入出力ポート宣言</a:t>
            </a:r>
            <a:r>
              <a:rPr kumimoji="1" lang="en-US" altLang="ja-JP">
                <a:latin typeface="Consolas" panose="020B0609020204030204" pitchFamily="49" charset="0"/>
              </a:rPr>
              <a:t>&gt;) begin ... end</a:t>
            </a:r>
          </a:p>
          <a:p>
            <a:pPr lvl="1"/>
            <a:r>
              <a:rPr kumimoji="1" lang="ja-JP" altLang="en-US"/>
              <a:t>呼び出し</a:t>
            </a:r>
            <a:r>
              <a:rPr kumimoji="1" lang="en-US" altLang="ja-JP"/>
              <a:t>: </a:t>
            </a:r>
            <a:r>
              <a:rPr kumimoji="1" lang="en-US" altLang="ja-JP">
                <a:latin typeface="Consolas" panose="020B0609020204030204" pitchFamily="49" charset="0"/>
              </a:rPr>
              <a:t>&lt;task</a:t>
            </a:r>
            <a:r>
              <a:rPr kumimoji="1" lang="ja-JP" altLang="en-US">
                <a:latin typeface="Consolas" panose="020B0609020204030204" pitchFamily="49" charset="0"/>
              </a:rPr>
              <a:t>名</a:t>
            </a:r>
            <a:r>
              <a:rPr kumimoji="1" lang="en-US" altLang="ja-JP">
                <a:latin typeface="Consolas" panose="020B0609020204030204" pitchFamily="49" charset="0"/>
              </a:rPr>
              <a:t>&gt;(&lt;</a:t>
            </a:r>
            <a:r>
              <a:rPr kumimoji="1" lang="ja-JP" altLang="en-US">
                <a:latin typeface="Consolas" panose="020B0609020204030204" pitchFamily="49" charset="0"/>
              </a:rPr>
              <a:t>ポート接続</a:t>
            </a:r>
            <a:r>
              <a:rPr kumimoji="1" lang="en-US" altLang="ja-JP">
                <a:latin typeface="Consolas" panose="020B0609020204030204" pitchFamily="49" charset="0"/>
              </a:rPr>
              <a:t>&gt;);</a:t>
            </a:r>
          </a:p>
          <a:p>
            <a:pPr lvl="1"/>
            <a:r>
              <a:rPr kumimoji="1" lang="ja-JP" altLang="en-US"/>
              <a:t>入力値は</a:t>
            </a:r>
            <a:r>
              <a:rPr kumimoji="1" lang="en-US" altLang="ja-JP"/>
              <a:t>assign</a:t>
            </a:r>
            <a:r>
              <a:rPr kumimoji="1" lang="ja-JP" altLang="en-US"/>
              <a:t>ではなくコピーして渡される</a:t>
            </a:r>
            <a:endParaRPr kumimoji="1" lang="en-US" altLang="ja-JP"/>
          </a:p>
          <a:p>
            <a:pPr lvl="1"/>
            <a:r>
              <a:rPr kumimoji="1" lang="ja-JP" altLang="en-US"/>
              <a:t>論理回路にするのは難しい処理等もできる</a:t>
            </a:r>
            <a:endParaRPr kumimoji="1" lang="en-US" altLang="ja-JP"/>
          </a:p>
          <a:p>
            <a:pPr lvl="2"/>
            <a:r>
              <a:rPr kumimoji="1" lang="ja-JP" altLang="en-US"/>
              <a:t>そういった記述がなければシミュレーション以外でもつかえる</a:t>
            </a:r>
            <a:endParaRPr kumimoji="1" lang="en-US" altLang="ja-JP"/>
          </a:p>
          <a:p>
            <a:r>
              <a:rPr kumimoji="1" lang="ja-JP" altLang="en-US"/>
              <a:t>共にループが使える</a:t>
            </a:r>
            <a:endParaRPr kumimoji="1" lang="en-US" altLang="ja-JP"/>
          </a:p>
          <a:p>
            <a:pPr lvl="1"/>
            <a:r>
              <a:rPr kumimoji="1" lang="en-US" altLang="ja-JP"/>
              <a:t>for: </a:t>
            </a:r>
            <a:r>
              <a:rPr kumimoji="1" lang="ja-JP" altLang="en-US"/>
              <a:t>回数指定のループ</a:t>
            </a:r>
            <a:endParaRPr kumimoji="1" lang="en-US" altLang="ja-JP"/>
          </a:p>
          <a:p>
            <a:pPr lvl="2"/>
            <a:r>
              <a:rPr kumimoji="1" lang="en-US" altLang="ja-JP">
                <a:latin typeface="Consolas" panose="020B0609020204030204" pitchFamily="49" charset="0"/>
              </a:rPr>
              <a:t>for(&lt;</a:t>
            </a:r>
            <a:r>
              <a:rPr kumimoji="1" lang="ja-JP" altLang="en-US">
                <a:latin typeface="Consolas" panose="020B0609020204030204" pitchFamily="49" charset="0"/>
              </a:rPr>
              <a:t>ループ前の処理</a:t>
            </a:r>
            <a:r>
              <a:rPr kumimoji="1" lang="en-US" altLang="ja-JP">
                <a:latin typeface="Consolas" panose="020B0609020204030204" pitchFamily="49" charset="0"/>
              </a:rPr>
              <a:t>&gt;; &lt;</a:t>
            </a:r>
            <a:r>
              <a:rPr kumimoji="1" lang="ja-JP" altLang="en-US">
                <a:latin typeface="Consolas" panose="020B0609020204030204" pitchFamily="49" charset="0"/>
              </a:rPr>
              <a:t>ループ成立の条件</a:t>
            </a:r>
            <a:r>
              <a:rPr kumimoji="1" lang="en-US" altLang="ja-JP">
                <a:latin typeface="Consolas" panose="020B0609020204030204" pitchFamily="49" charset="0"/>
              </a:rPr>
              <a:t>&gt;; &lt;</a:t>
            </a:r>
            <a:r>
              <a:rPr kumimoji="1" lang="ja-JP" altLang="en-US">
                <a:latin typeface="Consolas" panose="020B0609020204030204" pitchFamily="49" charset="0"/>
              </a:rPr>
              <a:t>ループ後の処理</a:t>
            </a:r>
            <a:r>
              <a:rPr kumimoji="1" lang="en-US" altLang="ja-JP">
                <a:latin typeface="Consolas" panose="020B0609020204030204" pitchFamily="49" charset="0"/>
              </a:rPr>
              <a:t>&gt;) begin ... end</a:t>
            </a:r>
          </a:p>
          <a:p>
            <a:pPr lvl="2"/>
            <a:r>
              <a:rPr kumimoji="1" lang="ja-JP" altLang="en-US"/>
              <a:t>ループ用の変数</a:t>
            </a:r>
            <a:r>
              <a:rPr kumimoji="1" lang="en-US" altLang="ja-JP">
                <a:latin typeface="Consolas" panose="020B0609020204030204" pitchFamily="49" charset="0"/>
              </a:rPr>
              <a:t>integer</a:t>
            </a:r>
            <a:r>
              <a:rPr kumimoji="1" lang="ja-JP" altLang="en-US"/>
              <a:t>とセットで使う</a:t>
            </a:r>
            <a:endParaRPr kumimoji="1" lang="en-US" altLang="ja-JP"/>
          </a:p>
          <a:p>
            <a:pPr lvl="3"/>
            <a:r>
              <a:rPr kumimoji="1" lang="en-US" altLang="ja-JP">
                <a:latin typeface="Consolas" panose="020B0609020204030204" pitchFamily="49" charset="0"/>
              </a:rPr>
              <a:t>integer &lt;</a:t>
            </a:r>
            <a:r>
              <a:rPr kumimoji="1" lang="ja-JP" altLang="en-US">
                <a:latin typeface="Consolas" panose="020B0609020204030204" pitchFamily="49" charset="0"/>
              </a:rPr>
              <a:t>変数名</a:t>
            </a:r>
            <a:r>
              <a:rPr kumimoji="1" lang="en-US" altLang="ja-JP">
                <a:latin typeface="Consolas" panose="020B0609020204030204" pitchFamily="49" charset="0"/>
              </a:rPr>
              <a:t>&gt;;</a:t>
            </a:r>
          </a:p>
          <a:p>
            <a:pPr lvl="2"/>
            <a:r>
              <a:rPr kumimoji="1" lang="ja-JP" altLang="en-US"/>
              <a:t>例）</a:t>
            </a:r>
            <a:r>
              <a:rPr lang="en-US" altLang="ja-JP" err="1">
                <a:latin typeface="Consolas" panose="020B0609020204030204" pitchFamily="49" charset="0"/>
              </a:rPr>
              <a:t>intger</a:t>
            </a:r>
            <a:r>
              <a:rPr lang="en-US" altLang="ja-JP">
                <a:latin typeface="Consolas" panose="020B0609020204030204" pitchFamily="49" charset="0"/>
              </a:rPr>
              <a:t> </a:t>
            </a:r>
            <a:r>
              <a:rPr lang="en-US" altLang="ja-JP" err="1">
                <a:latin typeface="Consolas" panose="020B0609020204030204" pitchFamily="49" charset="0"/>
              </a:rPr>
              <a:t>i</a:t>
            </a:r>
            <a:r>
              <a:rPr lang="en-US" altLang="ja-JP">
                <a:latin typeface="Consolas" panose="020B0609020204030204" pitchFamily="49" charset="0"/>
              </a:rPr>
              <a:t>; for(</a:t>
            </a:r>
            <a:r>
              <a:rPr lang="en-US" altLang="ja-JP" err="1">
                <a:latin typeface="Consolas" panose="020B0609020204030204" pitchFamily="49" charset="0"/>
              </a:rPr>
              <a:t>i</a:t>
            </a:r>
            <a:r>
              <a:rPr lang="en-US" altLang="ja-JP">
                <a:latin typeface="Consolas" panose="020B0609020204030204" pitchFamily="49" charset="0"/>
              </a:rPr>
              <a:t> = 0; </a:t>
            </a:r>
            <a:r>
              <a:rPr lang="en-US" altLang="ja-JP" err="1">
                <a:latin typeface="Consolas" panose="020B0609020204030204" pitchFamily="49" charset="0"/>
              </a:rPr>
              <a:t>i</a:t>
            </a:r>
            <a:r>
              <a:rPr lang="en-US" altLang="ja-JP">
                <a:latin typeface="Consolas" panose="020B0609020204030204" pitchFamily="49" charset="0"/>
              </a:rPr>
              <a:t> &lt; 10; </a:t>
            </a:r>
            <a:r>
              <a:rPr lang="en-US" altLang="ja-JP" err="1">
                <a:latin typeface="Consolas" panose="020B0609020204030204" pitchFamily="49" charset="0"/>
              </a:rPr>
              <a:t>i</a:t>
            </a:r>
            <a:r>
              <a:rPr lang="en-US" altLang="ja-JP">
                <a:latin typeface="Consolas" panose="020B0609020204030204" pitchFamily="49" charset="0"/>
              </a:rPr>
              <a:t> = i+1)begin /*10</a:t>
            </a:r>
            <a:r>
              <a:rPr lang="ja-JP" altLang="en-US">
                <a:latin typeface="Consolas" panose="020B0609020204030204" pitchFamily="49" charset="0"/>
              </a:rPr>
              <a:t>回繰り返す</a:t>
            </a:r>
            <a:r>
              <a:rPr lang="en-US" altLang="ja-JP">
                <a:latin typeface="Consolas" panose="020B0609020204030204" pitchFamily="49" charset="0"/>
              </a:rPr>
              <a:t>*/ end</a:t>
            </a:r>
          </a:p>
          <a:p>
            <a:pPr lvl="2"/>
            <a:r>
              <a:rPr kumimoji="1" lang="ja-JP" altLang="en-US"/>
              <a:t>インクリメント（</a:t>
            </a:r>
            <a:r>
              <a:rPr kumimoji="1" lang="en-US" altLang="ja-JP"/>
              <a:t>++</a:t>
            </a:r>
            <a:r>
              <a:rPr kumimoji="1" lang="ja-JP" altLang="en-US"/>
              <a:t>）や加算代入（</a:t>
            </a:r>
            <a:r>
              <a:rPr kumimoji="1" lang="en-US" altLang="ja-JP"/>
              <a:t>+=</a:t>
            </a:r>
            <a:r>
              <a:rPr kumimoji="1" lang="ja-JP" altLang="en-US"/>
              <a:t>）は使えない</a:t>
            </a:r>
            <a:endParaRPr kumimoji="1" lang="en-US" altLang="ja-JP"/>
          </a:p>
          <a:p>
            <a:pPr lvl="1"/>
            <a:r>
              <a:rPr lang="en-US" altLang="ja-JP"/>
              <a:t>while: </a:t>
            </a:r>
            <a:r>
              <a:rPr lang="ja-JP" altLang="en-US"/>
              <a:t>回数の指定がないループ</a:t>
            </a:r>
            <a:endParaRPr lang="en-US" altLang="ja-JP"/>
          </a:p>
          <a:p>
            <a:pPr lvl="2"/>
            <a:r>
              <a:rPr lang="en-US" altLang="ja-JP">
                <a:latin typeface="Consolas" panose="020B0609020204030204" pitchFamily="49" charset="0"/>
              </a:rPr>
              <a:t>while(&lt;</a:t>
            </a:r>
            <a:r>
              <a:rPr lang="ja-JP" altLang="en-US">
                <a:latin typeface="Consolas" panose="020B0609020204030204" pitchFamily="49" charset="0"/>
              </a:rPr>
              <a:t>ループ成立の条件</a:t>
            </a:r>
            <a:r>
              <a:rPr lang="en-US" altLang="ja-JP">
                <a:latin typeface="Consolas" panose="020B0609020204030204" pitchFamily="49" charset="0"/>
              </a:rPr>
              <a:t>&gt;)begin ... end</a:t>
            </a:r>
          </a:p>
          <a:p>
            <a:pPr lvl="1"/>
            <a:r>
              <a:rPr kumimoji="1" lang="en-US" altLang="ja-JP"/>
              <a:t>forever: </a:t>
            </a:r>
            <a:r>
              <a:rPr kumimoji="1" lang="ja-JP" altLang="en-US"/>
              <a:t>無限ループ</a:t>
            </a:r>
            <a:endParaRPr kumimoji="1" lang="en-US" altLang="ja-JP"/>
          </a:p>
          <a:p>
            <a:pPr lvl="2"/>
            <a:r>
              <a:rPr lang="en-US" altLang="ja-JP">
                <a:latin typeface="Consolas" panose="020B0609020204030204" pitchFamily="49" charset="0"/>
              </a:rPr>
              <a:t>forever begin ... end</a:t>
            </a:r>
          </a:p>
          <a:p>
            <a:pPr lvl="1"/>
            <a:r>
              <a:rPr kumimoji="1" lang="ja-JP" altLang="en-US"/>
              <a:t>遅延が使える</a:t>
            </a:r>
            <a:endParaRPr kumimoji="1" lang="en-US" altLang="ja-JP"/>
          </a:p>
          <a:p>
            <a:pPr lvl="2"/>
            <a:r>
              <a:rPr lang="en-US" altLang="ja-JP"/>
              <a:t>always/</a:t>
            </a:r>
            <a:r>
              <a:rPr lang="ja-JP" altLang="en-US"/>
              <a:t>ループ中で</a:t>
            </a:r>
            <a:r>
              <a:rPr lang="en-US" altLang="ja-JP"/>
              <a:t>#&lt;</a:t>
            </a:r>
            <a:r>
              <a:rPr lang="ja-JP" altLang="en-US"/>
              <a:t>値</a:t>
            </a:r>
            <a:r>
              <a:rPr lang="en-US" altLang="ja-JP"/>
              <a:t>&gt;</a:t>
            </a:r>
            <a:r>
              <a:rPr lang="ja-JP" altLang="en-US"/>
              <a:t>で遅延が挿入できる</a:t>
            </a:r>
            <a:endParaRPr lang="en-US" altLang="ja-JP"/>
          </a:p>
          <a:p>
            <a:pPr lvl="2"/>
            <a:r>
              <a:rPr kumimoji="1" lang="ja-JP" altLang="en-US"/>
              <a:t>例）</a:t>
            </a:r>
            <a:r>
              <a:rPr kumimoji="1" lang="en-US" altLang="ja-JP">
                <a:latin typeface="Consolas" panose="020B0609020204030204" pitchFamily="49" charset="0"/>
              </a:rPr>
              <a:t>forever #10 </a:t>
            </a:r>
            <a:r>
              <a:rPr kumimoji="1" lang="en-US" altLang="ja-JP" err="1">
                <a:latin typeface="Consolas" panose="020B0609020204030204" pitchFamily="49" charset="0"/>
              </a:rPr>
              <a:t>clk</a:t>
            </a:r>
            <a:r>
              <a:rPr kumimoji="1" lang="en-US" altLang="ja-JP">
                <a:latin typeface="Consolas" panose="020B0609020204030204" pitchFamily="49" charset="0"/>
              </a:rPr>
              <a:t> &lt;= ~</a:t>
            </a:r>
            <a:r>
              <a:rPr kumimoji="1" lang="en-US" altLang="ja-JP" err="1">
                <a:latin typeface="Consolas" panose="020B0609020204030204" pitchFamily="49" charset="0"/>
              </a:rPr>
              <a:t>clk</a:t>
            </a:r>
            <a:r>
              <a:rPr kumimoji="1" lang="en-US" altLang="ja-JP">
                <a:latin typeface="Consolas" panose="020B0609020204030204" pitchFamily="49" charset="0"/>
              </a:rPr>
              <a:t>;</a:t>
            </a:r>
            <a:r>
              <a:rPr kumimoji="1" lang="en-US" altLang="ja-JP"/>
              <a:t> //10</a:t>
            </a:r>
            <a:r>
              <a:rPr kumimoji="1" lang="ja-JP" altLang="en-US"/>
              <a:t>単位時間ごとに</a:t>
            </a:r>
            <a:r>
              <a:rPr kumimoji="1" lang="en-US" altLang="ja-JP" err="1"/>
              <a:t>clk</a:t>
            </a:r>
            <a:r>
              <a:rPr kumimoji="1" lang="ja-JP" altLang="en-US"/>
              <a:t>を反転（クロックの生成）</a:t>
            </a:r>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2EDBF0CE-6689-4334-5A1A-C18857644B9F}"/>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65EA3BAA-EC32-612E-550A-66A889A2E449}"/>
              </a:ext>
            </a:extLst>
          </p:cNvPr>
          <p:cNvSpPr>
            <a:spLocks noGrp="1"/>
          </p:cNvSpPr>
          <p:nvPr>
            <p:ph type="sldNum" sz="quarter" idx="12"/>
          </p:nvPr>
        </p:nvSpPr>
        <p:spPr/>
        <p:txBody>
          <a:bodyPr/>
          <a:lstStyle/>
          <a:p>
            <a:fld id="{4BB2CF20-BD5D-4D9E-9CE8-EDFC3B2BCF57}" type="slidenum">
              <a:rPr kumimoji="1" lang="ja-JP" altLang="en-US" smtClean="0"/>
              <a:t>45</a:t>
            </a:fld>
            <a:endParaRPr kumimoji="1" lang="ja-JP" altLang="en-US"/>
          </a:p>
        </p:txBody>
      </p:sp>
    </p:spTree>
    <p:extLst>
      <p:ext uri="{BB962C8B-B14F-4D97-AF65-F5344CB8AC3E}">
        <p14:creationId xmlns:p14="http://schemas.microsoft.com/office/powerpoint/2010/main" val="1728301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313DE-3DA6-54B2-F601-B03AB1D090D7}"/>
              </a:ext>
            </a:extLst>
          </p:cNvPr>
          <p:cNvSpPr>
            <a:spLocks noGrp="1"/>
          </p:cNvSpPr>
          <p:nvPr>
            <p:ph type="title"/>
          </p:nvPr>
        </p:nvSpPr>
        <p:spPr/>
        <p:txBody>
          <a:bodyPr/>
          <a:lstStyle/>
          <a:p>
            <a:r>
              <a:rPr kumimoji="1" lang="en-US" altLang="ja-JP"/>
              <a:t>Verilog </a:t>
            </a:r>
            <a:r>
              <a:rPr kumimoji="1" lang="ja-JP" altLang="en-US"/>
              <a:t>入門 </a:t>
            </a:r>
            <a:r>
              <a:rPr kumimoji="1" lang="en-US" altLang="ja-JP"/>
              <a:t>8-3: </a:t>
            </a:r>
            <a:r>
              <a:rPr kumimoji="1" lang="ja-JP" altLang="en-US"/>
              <a:t>システムタスク</a:t>
            </a:r>
          </a:p>
        </p:txBody>
      </p:sp>
      <p:sp>
        <p:nvSpPr>
          <p:cNvPr id="3" name="コンテンツ プレースホルダー 2">
            <a:extLst>
              <a:ext uri="{FF2B5EF4-FFF2-40B4-BE49-F238E27FC236}">
                <a16:creationId xmlns:a16="http://schemas.microsoft.com/office/drawing/2014/main" id="{34D73057-DE06-9A09-89EB-FE0610DB8BE1}"/>
              </a:ext>
            </a:extLst>
          </p:cNvPr>
          <p:cNvSpPr>
            <a:spLocks noGrp="1"/>
          </p:cNvSpPr>
          <p:nvPr>
            <p:ph idx="1"/>
          </p:nvPr>
        </p:nvSpPr>
        <p:spPr/>
        <p:txBody>
          <a:bodyPr>
            <a:normAutofit fontScale="47500" lnSpcReduction="20000"/>
          </a:bodyPr>
          <a:lstStyle/>
          <a:p>
            <a:r>
              <a:rPr kumimoji="1" lang="ja-JP" altLang="en-US"/>
              <a:t>新知識</a:t>
            </a:r>
            <a:r>
              <a:rPr lang="en-US" altLang="ja-JP"/>
              <a:t>: </a:t>
            </a:r>
            <a:r>
              <a:rPr lang="ja-JP" altLang="en-US"/>
              <a:t>システムタスク</a:t>
            </a:r>
            <a:endParaRPr lang="en-US" altLang="ja-JP"/>
          </a:p>
          <a:p>
            <a:r>
              <a:rPr kumimoji="1" lang="ja-JP" altLang="en-US"/>
              <a:t>システムタスク</a:t>
            </a:r>
            <a:r>
              <a:rPr kumimoji="1" lang="en-US" altLang="ja-JP"/>
              <a:t>: </a:t>
            </a:r>
            <a:r>
              <a:rPr kumimoji="1" lang="ja-JP" altLang="en-US"/>
              <a:t>組込みで用意されたテストでよく使う便利機能</a:t>
            </a:r>
            <a:endParaRPr kumimoji="1" lang="en-US" altLang="ja-JP"/>
          </a:p>
          <a:p>
            <a:pPr lvl="1"/>
            <a:r>
              <a:rPr kumimoji="1" lang="en-US" altLang="ja-JP"/>
              <a:t>$</a:t>
            </a:r>
            <a:r>
              <a:rPr kumimoji="1" lang="ja-JP" altLang="en-US"/>
              <a:t>から始まる</a:t>
            </a:r>
            <a:endParaRPr kumimoji="1" lang="en-US" altLang="ja-JP"/>
          </a:p>
          <a:p>
            <a:pPr lvl="1"/>
            <a:r>
              <a:rPr kumimoji="1" lang="ja-JP" altLang="en-US"/>
              <a:t>基本的にはシミュレーションだけで有効</a:t>
            </a:r>
            <a:endParaRPr kumimoji="1" lang="en-US" altLang="ja-JP"/>
          </a:p>
          <a:p>
            <a:pPr lvl="1"/>
            <a:r>
              <a:rPr kumimoji="1" lang="ja-JP" altLang="en-US"/>
              <a:t>数が多いので詳しくは検索</a:t>
            </a:r>
            <a:endParaRPr kumimoji="1" lang="en-US" altLang="ja-JP"/>
          </a:p>
          <a:p>
            <a:r>
              <a:rPr lang="en-US" altLang="ja-JP">
                <a:latin typeface="Consolas" panose="020B0609020204030204" pitchFamily="49" charset="0"/>
              </a:rPr>
              <a:t>$monitor(&lt;</a:t>
            </a:r>
            <a:r>
              <a:rPr lang="ja-JP" altLang="en-US">
                <a:latin typeface="Consolas" panose="020B0609020204030204" pitchFamily="49" charset="0"/>
              </a:rPr>
              <a:t>フォーマット文字列</a:t>
            </a:r>
            <a:r>
              <a:rPr lang="en-US" altLang="ja-JP">
                <a:latin typeface="Consolas" panose="020B0609020204030204" pitchFamily="49" charset="0"/>
              </a:rPr>
              <a:t>&gt;, &lt;</a:t>
            </a:r>
            <a:r>
              <a:rPr lang="ja-JP" altLang="en-US">
                <a:latin typeface="Consolas" panose="020B0609020204030204" pitchFamily="49" charset="0"/>
              </a:rPr>
              <a:t>監視信号</a:t>
            </a:r>
            <a:r>
              <a:rPr lang="en-US" altLang="ja-JP">
                <a:latin typeface="Consolas" panose="020B0609020204030204" pitchFamily="49" charset="0"/>
              </a:rPr>
              <a:t>&gt;...);</a:t>
            </a:r>
          </a:p>
          <a:p>
            <a:pPr lvl="1"/>
            <a:r>
              <a:rPr kumimoji="1" lang="ja-JP" altLang="en-US"/>
              <a:t>引数に与えた信号を監視し、変化した場合は標準出力にフォーマット文字列を出力する</a:t>
            </a:r>
            <a:endParaRPr kumimoji="1" lang="en-US" altLang="ja-JP"/>
          </a:p>
          <a:p>
            <a:pPr lvl="1"/>
            <a:r>
              <a:rPr kumimoji="1" lang="en-US" altLang="ja-JP"/>
              <a:t>1</a:t>
            </a:r>
            <a:r>
              <a:rPr kumimoji="1" lang="ja-JP" altLang="en-US"/>
              <a:t>度実行すればそれ以降はシミュレーションの終了まで監視する</a:t>
            </a:r>
            <a:endParaRPr kumimoji="1" lang="en-US" altLang="ja-JP"/>
          </a:p>
          <a:p>
            <a:r>
              <a:rPr lang="en-US" altLang="ja-JP">
                <a:latin typeface="Consolas" panose="020B0609020204030204" pitchFamily="49" charset="0"/>
              </a:rPr>
              <a:t>$display(&lt;</a:t>
            </a:r>
            <a:r>
              <a:rPr lang="ja-JP" altLang="en-US">
                <a:latin typeface="Consolas" panose="020B0609020204030204" pitchFamily="49" charset="0"/>
              </a:rPr>
              <a:t>フォーマット文字列</a:t>
            </a:r>
            <a:r>
              <a:rPr lang="en-US" altLang="ja-JP">
                <a:latin typeface="Consolas" panose="020B0609020204030204" pitchFamily="49" charset="0"/>
              </a:rPr>
              <a:t>&gt;, &lt;</a:t>
            </a:r>
            <a:r>
              <a:rPr lang="ja-JP" altLang="en-US">
                <a:latin typeface="Consolas" panose="020B0609020204030204" pitchFamily="49" charset="0"/>
              </a:rPr>
              <a:t>信号</a:t>
            </a:r>
            <a:r>
              <a:rPr lang="en-US" altLang="ja-JP">
                <a:latin typeface="Consolas" panose="020B0609020204030204" pitchFamily="49" charset="0"/>
              </a:rPr>
              <a:t>&gt;...);</a:t>
            </a:r>
          </a:p>
          <a:p>
            <a:pPr lvl="1"/>
            <a:r>
              <a:rPr kumimoji="1" lang="ja-JP" altLang="en-US"/>
              <a:t>実行したタイミングでフォーマット文字列を出力する</a:t>
            </a:r>
            <a:endParaRPr kumimoji="1" lang="en-US" altLang="ja-JP"/>
          </a:p>
          <a:p>
            <a:r>
              <a:rPr lang="en-US" altLang="ja-JP">
                <a:latin typeface="Consolas" panose="020B0609020204030204" pitchFamily="49" charset="0"/>
              </a:rPr>
              <a:t>$finish();</a:t>
            </a:r>
          </a:p>
          <a:p>
            <a:pPr lvl="1"/>
            <a:r>
              <a:rPr kumimoji="1" lang="ja-JP" altLang="en-US"/>
              <a:t>シミュレーションを終了する</a:t>
            </a:r>
            <a:endParaRPr kumimoji="1" lang="en-US" altLang="ja-JP"/>
          </a:p>
          <a:p>
            <a:r>
              <a:rPr lang="en-US" altLang="ja-JP">
                <a:latin typeface="Consolas" panose="020B0609020204030204" pitchFamily="49" charset="0"/>
              </a:rPr>
              <a:t>$</a:t>
            </a:r>
            <a:r>
              <a:rPr lang="en-US" altLang="ja-JP" err="1">
                <a:latin typeface="Consolas" panose="020B0609020204030204" pitchFamily="49" charset="0"/>
              </a:rPr>
              <a:t>dumpfile</a:t>
            </a:r>
            <a:r>
              <a:rPr lang="en-US" altLang="ja-JP">
                <a:latin typeface="Consolas" panose="020B0609020204030204" pitchFamily="49" charset="0"/>
              </a:rPr>
              <a:t>(“&lt;</a:t>
            </a:r>
            <a:r>
              <a:rPr lang="ja-JP" altLang="en-US">
                <a:latin typeface="Consolas" panose="020B0609020204030204" pitchFamily="49" charset="0"/>
              </a:rPr>
              <a:t>ダンプファイル名</a:t>
            </a:r>
            <a:r>
              <a:rPr lang="en-US" altLang="ja-JP">
                <a:latin typeface="Consolas" panose="020B0609020204030204" pitchFamily="49" charset="0"/>
              </a:rPr>
              <a:t>&gt;.</a:t>
            </a:r>
            <a:r>
              <a:rPr lang="en-US" altLang="ja-JP" err="1">
                <a:latin typeface="Consolas" panose="020B0609020204030204" pitchFamily="49" charset="0"/>
              </a:rPr>
              <a:t>vcd</a:t>
            </a:r>
            <a:r>
              <a:rPr lang="en-US" altLang="ja-JP">
                <a:latin typeface="Consolas" panose="020B0609020204030204" pitchFamily="49" charset="0"/>
              </a:rPr>
              <a:t>”);</a:t>
            </a:r>
          </a:p>
          <a:p>
            <a:pPr lvl="1"/>
            <a:r>
              <a:rPr lang="ja-JP" altLang="en-US"/>
              <a:t>シミュレーションの波形データの出力先を指定する</a:t>
            </a:r>
            <a:endParaRPr lang="en-US" altLang="ja-JP"/>
          </a:p>
          <a:p>
            <a:pPr lvl="1"/>
            <a:r>
              <a:rPr lang="ja-JP" altLang="en-US"/>
              <a:t>波形は</a:t>
            </a:r>
            <a:r>
              <a:rPr lang="en-US" altLang="ja-JP"/>
              <a:t>GTKWave</a:t>
            </a:r>
            <a:r>
              <a:rPr lang="ja-JP" altLang="en-US"/>
              <a:t>というプログラムで確認できる</a:t>
            </a:r>
            <a:endParaRPr lang="en-US" altLang="ja-JP"/>
          </a:p>
          <a:p>
            <a:pPr lvl="2"/>
            <a:r>
              <a:rPr lang="en-US" altLang="ja-JP">
                <a:latin typeface="Consolas" panose="020B0609020204030204" pitchFamily="49" charset="0"/>
              </a:rPr>
              <a:t>gtkwave &lt;</a:t>
            </a:r>
            <a:r>
              <a:rPr lang="ja-JP" altLang="en-US">
                <a:latin typeface="Consolas" panose="020B0609020204030204" pitchFamily="49" charset="0"/>
              </a:rPr>
              <a:t>ダンプファイル名</a:t>
            </a:r>
            <a:r>
              <a:rPr lang="en-US" altLang="ja-JP">
                <a:latin typeface="Consolas" panose="020B0609020204030204" pitchFamily="49" charset="0"/>
              </a:rPr>
              <a:t>&gt;.vcd</a:t>
            </a:r>
          </a:p>
          <a:p>
            <a:pPr lvl="1"/>
            <a:r>
              <a:rPr lang="en-US" altLang="ja-JP"/>
              <a:t>NC-Verilog</a:t>
            </a:r>
            <a:r>
              <a:rPr lang="ja-JP" altLang="en-US"/>
              <a:t>の場合は代わりに</a:t>
            </a:r>
            <a:r>
              <a:rPr lang="en-US" altLang="ja-JP">
                <a:latin typeface="Consolas" panose="020B0609020204030204" pitchFamily="49" charset="0"/>
              </a:rPr>
              <a:t>$shm_open(“&lt;</a:t>
            </a:r>
            <a:r>
              <a:rPr lang="ja-JP" altLang="en-US">
                <a:latin typeface="Consolas" panose="020B0609020204030204" pitchFamily="49" charset="0"/>
              </a:rPr>
              <a:t>出力先</a:t>
            </a:r>
            <a:r>
              <a:rPr lang="en-US" altLang="ja-JP">
                <a:latin typeface="Consolas" panose="020B0609020204030204" pitchFamily="49" charset="0"/>
              </a:rPr>
              <a:t>&gt;.shm”)</a:t>
            </a:r>
            <a:r>
              <a:rPr lang="ja-JP" altLang="en-US"/>
              <a:t>を使う</a:t>
            </a:r>
            <a:endParaRPr lang="en-US" altLang="ja-JP"/>
          </a:p>
          <a:p>
            <a:pPr lvl="2"/>
            <a:r>
              <a:rPr lang="ja-JP" altLang="en-US"/>
              <a:t>波形確認プログラムは</a:t>
            </a:r>
            <a:r>
              <a:rPr lang="en-US" altLang="ja-JP"/>
              <a:t>SimVision</a:t>
            </a:r>
          </a:p>
          <a:p>
            <a:pPr lvl="3"/>
            <a:r>
              <a:rPr lang="en-US" altLang="ja-JP">
                <a:latin typeface="Consolas" panose="020B0609020204030204" pitchFamily="49" charset="0"/>
              </a:rPr>
              <a:t>simvision &lt;</a:t>
            </a:r>
            <a:r>
              <a:rPr lang="ja-JP" altLang="en-US">
                <a:latin typeface="Consolas" panose="020B0609020204030204" pitchFamily="49" charset="0"/>
              </a:rPr>
              <a:t>出力先</a:t>
            </a:r>
            <a:r>
              <a:rPr lang="en-US" altLang="ja-JP">
                <a:latin typeface="Consolas" panose="020B0609020204030204" pitchFamily="49" charset="0"/>
              </a:rPr>
              <a:t>&gt;.shm/waves.trn</a:t>
            </a:r>
            <a:r>
              <a:rPr lang="en-US" altLang="ja-JP"/>
              <a:t> </a:t>
            </a:r>
          </a:p>
          <a:p>
            <a:r>
              <a:rPr lang="en-US" altLang="ja-JP">
                <a:latin typeface="Consolas" panose="020B0609020204030204" pitchFamily="49" charset="0"/>
              </a:rPr>
              <a:t>$</a:t>
            </a:r>
            <a:r>
              <a:rPr lang="en-US" altLang="ja-JP" err="1">
                <a:latin typeface="Consolas" panose="020B0609020204030204" pitchFamily="49" charset="0"/>
              </a:rPr>
              <a:t>dumpvars</a:t>
            </a:r>
            <a:r>
              <a:rPr lang="en-US" altLang="ja-JP">
                <a:latin typeface="Consolas" panose="020B0609020204030204" pitchFamily="49" charset="0"/>
              </a:rPr>
              <a:t>(&lt;</a:t>
            </a:r>
            <a:r>
              <a:rPr lang="ja-JP" altLang="en-US">
                <a:latin typeface="Consolas" panose="020B0609020204030204" pitchFamily="49" charset="0"/>
              </a:rPr>
              <a:t>階層</a:t>
            </a:r>
            <a:r>
              <a:rPr lang="en-US" altLang="ja-JP">
                <a:latin typeface="Consolas" panose="020B0609020204030204" pitchFamily="49" charset="0"/>
              </a:rPr>
              <a:t>&gt;, &lt;</a:t>
            </a:r>
            <a:r>
              <a:rPr lang="ja-JP" altLang="en-US">
                <a:latin typeface="Consolas" panose="020B0609020204030204" pitchFamily="49" charset="0"/>
              </a:rPr>
              <a:t>出力するインスタンス名</a:t>
            </a:r>
            <a:r>
              <a:rPr lang="en-US" altLang="ja-JP">
                <a:latin typeface="Consolas" panose="020B0609020204030204" pitchFamily="49" charset="0"/>
              </a:rPr>
              <a:t>&gt;);</a:t>
            </a:r>
          </a:p>
          <a:p>
            <a:pPr lvl="1"/>
            <a:r>
              <a:rPr lang="ja-JP" altLang="en-US"/>
              <a:t>ダンプファイルに出力するインスタンスを指定する</a:t>
            </a:r>
            <a:endParaRPr lang="en-US" altLang="ja-JP"/>
          </a:p>
          <a:p>
            <a:pPr lvl="1"/>
            <a:r>
              <a:rPr lang="en-US" altLang="ja-JP">
                <a:latin typeface="Consolas" panose="020B0609020204030204" pitchFamily="49" charset="0"/>
              </a:rPr>
              <a:t>$</a:t>
            </a:r>
            <a:r>
              <a:rPr lang="en-US" altLang="ja-JP" err="1">
                <a:latin typeface="Consolas" panose="020B0609020204030204" pitchFamily="49" charset="0"/>
              </a:rPr>
              <a:t>dumpvars</a:t>
            </a:r>
            <a:r>
              <a:rPr lang="en-US" altLang="ja-JP">
                <a:latin typeface="Consolas" panose="020B0609020204030204" pitchFamily="49" charset="0"/>
              </a:rPr>
              <a:t>(0, &lt;</a:t>
            </a:r>
            <a:r>
              <a:rPr lang="ja-JP" altLang="en-US">
                <a:latin typeface="Consolas" panose="020B0609020204030204" pitchFamily="49" charset="0"/>
              </a:rPr>
              <a:t>インスタンス名</a:t>
            </a:r>
            <a:r>
              <a:rPr lang="en-US" altLang="ja-JP">
                <a:latin typeface="Consolas" panose="020B0609020204030204" pitchFamily="49" charset="0"/>
              </a:rPr>
              <a:t>&gt;);</a:t>
            </a:r>
            <a:r>
              <a:rPr lang="ja-JP" altLang="en-US"/>
              <a:t>で</a:t>
            </a:r>
            <a:r>
              <a:rPr lang="en-US" altLang="ja-JP"/>
              <a:t>&lt;</a:t>
            </a:r>
            <a:r>
              <a:rPr lang="ja-JP" altLang="en-US"/>
              <a:t>インスタンス名</a:t>
            </a:r>
            <a:r>
              <a:rPr lang="en-US" altLang="ja-JP"/>
              <a:t>&gt;</a:t>
            </a:r>
            <a:r>
              <a:rPr lang="ja-JP" altLang="en-US"/>
              <a:t>以下の全ての信号を記録</a:t>
            </a:r>
            <a:endParaRPr lang="en-US" altLang="ja-JP"/>
          </a:p>
          <a:p>
            <a:pPr lvl="1"/>
            <a:r>
              <a:rPr lang="en-US" altLang="ja-JP"/>
              <a:t>NC-Verilog</a:t>
            </a:r>
            <a:r>
              <a:rPr lang="ja-JP" altLang="en-US"/>
              <a:t>では</a:t>
            </a:r>
            <a:r>
              <a:rPr lang="en-US" altLang="ja-JP">
                <a:latin typeface="Consolas" panose="020B0609020204030204" pitchFamily="49" charset="0"/>
              </a:rPr>
              <a:t>$shm_probe(“AS”);</a:t>
            </a:r>
            <a:r>
              <a:rPr lang="ja-JP" altLang="en-US"/>
              <a:t>で同じ意味</a:t>
            </a:r>
            <a:endParaRPr lang="en-US" altLang="ja-JP"/>
          </a:p>
          <a:p>
            <a:r>
              <a:rPr lang="en-US" altLang="ja-JP">
                <a:latin typeface="Consolas" panose="020B0609020204030204" pitchFamily="49" charset="0"/>
              </a:rPr>
              <a:t>$sin(&lt;</a:t>
            </a:r>
            <a:r>
              <a:rPr lang="ja-JP" altLang="en-US">
                <a:latin typeface="Consolas" panose="020B0609020204030204" pitchFamily="49" charset="0"/>
              </a:rPr>
              <a:t>引数</a:t>
            </a:r>
            <a:r>
              <a:rPr lang="en-US" altLang="ja-JP">
                <a:latin typeface="Consolas" panose="020B0609020204030204" pitchFamily="49" charset="0"/>
              </a:rPr>
              <a:t>&gt;)</a:t>
            </a:r>
            <a:r>
              <a:rPr lang="en-US" altLang="ja-JP"/>
              <a:t>, </a:t>
            </a:r>
            <a:r>
              <a:rPr lang="en-US" altLang="ja-JP">
                <a:latin typeface="Consolas" panose="020B0609020204030204" pitchFamily="49" charset="0"/>
              </a:rPr>
              <a:t>$cos(&lt;</a:t>
            </a:r>
            <a:r>
              <a:rPr lang="ja-JP" altLang="en-US">
                <a:latin typeface="Consolas" panose="020B0609020204030204" pitchFamily="49" charset="0"/>
              </a:rPr>
              <a:t>引数</a:t>
            </a:r>
            <a:r>
              <a:rPr lang="en-US" altLang="ja-JP">
                <a:latin typeface="Consolas" panose="020B0609020204030204" pitchFamily="49" charset="0"/>
              </a:rPr>
              <a:t>&gt;)</a:t>
            </a:r>
            <a:r>
              <a:rPr lang="en-US" altLang="ja-JP"/>
              <a:t>, </a:t>
            </a:r>
            <a:r>
              <a:rPr lang="en-US" altLang="ja-JP">
                <a:latin typeface="Consolas" panose="020B0609020204030204" pitchFamily="49" charset="0"/>
              </a:rPr>
              <a:t>$tan (&lt;</a:t>
            </a:r>
            <a:r>
              <a:rPr lang="ja-JP" altLang="en-US">
                <a:latin typeface="Consolas" panose="020B0609020204030204" pitchFamily="49" charset="0"/>
              </a:rPr>
              <a:t>引数</a:t>
            </a:r>
            <a:r>
              <a:rPr lang="en-US" altLang="ja-JP">
                <a:latin typeface="Consolas" panose="020B0609020204030204" pitchFamily="49" charset="0"/>
              </a:rPr>
              <a:t>&gt;)</a:t>
            </a:r>
            <a:r>
              <a:rPr lang="en-US" altLang="ja-JP"/>
              <a:t>, </a:t>
            </a:r>
            <a:r>
              <a:rPr lang="en-US" altLang="ja-JP">
                <a:latin typeface="Consolas" panose="020B0609020204030204" pitchFamily="49" charset="0"/>
              </a:rPr>
              <a:t>$exp (&lt;</a:t>
            </a:r>
            <a:r>
              <a:rPr lang="ja-JP" altLang="en-US">
                <a:latin typeface="Consolas" panose="020B0609020204030204" pitchFamily="49" charset="0"/>
              </a:rPr>
              <a:t>引数</a:t>
            </a:r>
            <a:r>
              <a:rPr lang="en-US" altLang="ja-JP">
                <a:latin typeface="Consolas" panose="020B0609020204030204" pitchFamily="49" charset="0"/>
              </a:rPr>
              <a:t>&gt;)</a:t>
            </a:r>
            <a:r>
              <a:rPr lang="en-US" altLang="ja-JP"/>
              <a:t>, </a:t>
            </a:r>
            <a:r>
              <a:rPr lang="en-US" altLang="ja-JP">
                <a:latin typeface="Consolas" panose="020B0609020204030204" pitchFamily="49" charset="0"/>
              </a:rPr>
              <a:t>$log10 (&lt;</a:t>
            </a:r>
            <a:r>
              <a:rPr lang="ja-JP" altLang="en-US">
                <a:latin typeface="Consolas" panose="020B0609020204030204" pitchFamily="49" charset="0"/>
              </a:rPr>
              <a:t>引数</a:t>
            </a:r>
            <a:r>
              <a:rPr lang="en-US" altLang="ja-JP">
                <a:latin typeface="Consolas" panose="020B0609020204030204" pitchFamily="49" charset="0"/>
              </a:rPr>
              <a:t>&gt;)</a:t>
            </a:r>
            <a:r>
              <a:rPr lang="en-US" altLang="ja-JP"/>
              <a:t>, etc...</a:t>
            </a:r>
          </a:p>
          <a:p>
            <a:pPr lvl="1"/>
            <a:r>
              <a:rPr lang="ja-JP" altLang="en-US"/>
              <a:t>数学関数</a:t>
            </a:r>
            <a:endParaRPr lang="en-US" altLang="ja-JP"/>
          </a:p>
          <a:p>
            <a:pPr lvl="1"/>
            <a:r>
              <a:rPr lang="ja-JP" altLang="en-US"/>
              <a:t>パラメータなど、回路生成時点で値が決定できるところには使用可能</a:t>
            </a:r>
            <a:endParaRPr lang="en-US" altLang="ja-JP"/>
          </a:p>
        </p:txBody>
      </p:sp>
      <p:sp>
        <p:nvSpPr>
          <p:cNvPr id="4" name="日付プレースホルダー 3">
            <a:extLst>
              <a:ext uri="{FF2B5EF4-FFF2-40B4-BE49-F238E27FC236}">
                <a16:creationId xmlns:a16="http://schemas.microsoft.com/office/drawing/2014/main" id="{320D6475-0A54-8EAE-F3B5-562DAB2F503D}"/>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AD894642-4EDF-1414-939F-DC8911EFDB69}"/>
              </a:ext>
            </a:extLst>
          </p:cNvPr>
          <p:cNvSpPr>
            <a:spLocks noGrp="1"/>
          </p:cNvSpPr>
          <p:nvPr>
            <p:ph type="sldNum" sz="quarter" idx="12"/>
          </p:nvPr>
        </p:nvSpPr>
        <p:spPr/>
        <p:txBody>
          <a:bodyPr/>
          <a:lstStyle/>
          <a:p>
            <a:fld id="{4BB2CF20-BD5D-4D9E-9CE8-EDFC3B2BCF57}" type="slidenum">
              <a:rPr kumimoji="1" lang="ja-JP" altLang="en-US" smtClean="0"/>
              <a:t>46</a:t>
            </a:fld>
            <a:endParaRPr kumimoji="1" lang="ja-JP" altLang="en-US"/>
          </a:p>
        </p:txBody>
      </p:sp>
    </p:spTree>
    <p:extLst>
      <p:ext uri="{BB962C8B-B14F-4D97-AF65-F5344CB8AC3E}">
        <p14:creationId xmlns:p14="http://schemas.microsoft.com/office/powerpoint/2010/main" val="359544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21F41-B952-F671-566C-DE1B48AFBF02}"/>
              </a:ext>
            </a:extLst>
          </p:cNvPr>
          <p:cNvSpPr>
            <a:spLocks noGrp="1"/>
          </p:cNvSpPr>
          <p:nvPr>
            <p:ph type="title"/>
          </p:nvPr>
        </p:nvSpPr>
        <p:spPr/>
        <p:txBody>
          <a:bodyPr/>
          <a:lstStyle/>
          <a:p>
            <a:r>
              <a:rPr kumimoji="1" lang="en-US" altLang="ja-JP"/>
              <a:t>Verilog </a:t>
            </a:r>
            <a:r>
              <a:rPr kumimoji="1" lang="ja-JP" altLang="en-US"/>
              <a:t>入門 </a:t>
            </a:r>
            <a:r>
              <a:rPr kumimoji="1" lang="en-US" altLang="ja-JP"/>
              <a:t>ex.1: </a:t>
            </a:r>
            <a:r>
              <a:rPr kumimoji="1" lang="ja-JP" altLang="en-US"/>
              <a:t>パラメータ</a:t>
            </a:r>
          </a:p>
        </p:txBody>
      </p:sp>
      <p:sp>
        <p:nvSpPr>
          <p:cNvPr id="3" name="コンテンツ プレースホルダー 2">
            <a:extLst>
              <a:ext uri="{FF2B5EF4-FFF2-40B4-BE49-F238E27FC236}">
                <a16:creationId xmlns:a16="http://schemas.microsoft.com/office/drawing/2014/main" id="{7EAFE15A-6E28-ED96-1992-3A385A22EF8F}"/>
              </a:ext>
            </a:extLst>
          </p:cNvPr>
          <p:cNvSpPr>
            <a:spLocks noGrp="1"/>
          </p:cNvSpPr>
          <p:nvPr>
            <p:ph idx="1"/>
          </p:nvPr>
        </p:nvSpPr>
        <p:spPr/>
        <p:txBody>
          <a:bodyPr>
            <a:normAutofit fontScale="85000" lnSpcReduction="20000"/>
          </a:bodyPr>
          <a:lstStyle/>
          <a:p>
            <a:r>
              <a:rPr kumimoji="1" lang="ja-JP" altLang="en-US"/>
              <a:t>新知識</a:t>
            </a:r>
            <a:r>
              <a:rPr kumimoji="1" lang="en-US" altLang="ja-JP"/>
              <a:t>: </a:t>
            </a:r>
            <a:r>
              <a:rPr kumimoji="1" lang="ja-JP" altLang="en-US"/>
              <a:t>パラメータ</a:t>
            </a:r>
            <a:endParaRPr kumimoji="1" lang="en-US" altLang="ja-JP"/>
          </a:p>
          <a:p>
            <a:r>
              <a:rPr kumimoji="1" lang="ja-JP" altLang="en-US"/>
              <a:t>パラメータ</a:t>
            </a:r>
            <a:r>
              <a:rPr kumimoji="1" lang="en-US" altLang="ja-JP"/>
              <a:t>: </a:t>
            </a:r>
            <a:r>
              <a:rPr kumimoji="1" lang="ja-JP" altLang="en-US"/>
              <a:t>モジュールの定数をインスタンス化時に変更可能になる</a:t>
            </a:r>
            <a:endParaRPr kumimoji="1" lang="en-US" altLang="ja-JP"/>
          </a:p>
          <a:p>
            <a:pPr lvl="1"/>
            <a:r>
              <a:rPr lang="ja-JP" altLang="en-US"/>
              <a:t>モジュールの定義</a:t>
            </a:r>
            <a:br>
              <a:rPr lang="en-US" altLang="ja-JP"/>
            </a:br>
            <a:r>
              <a:rPr lang="en-US" altLang="ja-JP">
                <a:latin typeface="Consolas" panose="020B0609020204030204" pitchFamily="49" charset="0"/>
              </a:rPr>
              <a:t>module &lt;module</a:t>
            </a:r>
            <a:r>
              <a:rPr lang="ja-JP" altLang="en-US">
                <a:latin typeface="Consolas" panose="020B0609020204030204" pitchFamily="49" charset="0"/>
              </a:rPr>
              <a:t>名</a:t>
            </a:r>
            <a:r>
              <a:rPr lang="en-US" altLang="ja-JP">
                <a:latin typeface="Consolas" panose="020B0609020204030204" pitchFamily="49" charset="0"/>
              </a:rPr>
              <a:t>&gt; #(</a:t>
            </a:r>
            <a:br>
              <a:rPr lang="en-US" altLang="ja-JP">
                <a:latin typeface="Consolas" panose="020B0609020204030204" pitchFamily="49" charset="0"/>
              </a:rPr>
            </a:br>
            <a:r>
              <a:rPr lang="en-US" altLang="ja-JP">
                <a:latin typeface="Consolas" panose="020B0609020204030204" pitchFamily="49" charset="0"/>
              </a:rPr>
              <a:t>    parameter &lt;parameter</a:t>
            </a:r>
            <a:r>
              <a:rPr lang="ja-JP" altLang="en-US">
                <a:latin typeface="Consolas" panose="020B0609020204030204" pitchFamily="49" charset="0"/>
              </a:rPr>
              <a:t>名</a:t>
            </a:r>
            <a:r>
              <a:rPr lang="en-US" altLang="ja-JP">
                <a:latin typeface="Consolas" panose="020B0609020204030204" pitchFamily="49" charset="0"/>
              </a:rPr>
              <a:t>&gt; = &lt;</a:t>
            </a:r>
            <a:r>
              <a:rPr lang="ja-JP" altLang="en-US">
                <a:latin typeface="Consolas" panose="020B0609020204030204" pitchFamily="49" charset="0"/>
              </a:rPr>
              <a:t>規定値</a:t>
            </a:r>
            <a:r>
              <a:rPr lang="en-US" altLang="ja-JP">
                <a:latin typeface="Consolas" panose="020B0609020204030204" pitchFamily="49" charset="0"/>
              </a:rPr>
              <a:t>&gt;, ...</a:t>
            </a:r>
            <a:br>
              <a:rPr lang="en-US" altLang="ja-JP">
                <a:latin typeface="Consolas" panose="020B0609020204030204" pitchFamily="49" charset="0"/>
              </a:rPr>
            </a:br>
            <a:r>
              <a:rPr lang="en-US" altLang="ja-JP">
                <a:latin typeface="Consolas" panose="020B0609020204030204" pitchFamily="49" charset="0"/>
              </a:rPr>
              <a:t>)(&lt;</a:t>
            </a:r>
            <a:r>
              <a:rPr lang="ja-JP" altLang="en-US">
                <a:latin typeface="Consolas" panose="020B0609020204030204" pitchFamily="49" charset="0"/>
              </a:rPr>
              <a:t>入出力ポート定義</a:t>
            </a:r>
            <a:r>
              <a:rPr lang="en-US" altLang="ja-JP">
                <a:latin typeface="Consolas" panose="020B0609020204030204" pitchFamily="49" charset="0"/>
              </a:rPr>
              <a:t>&gt;);</a:t>
            </a:r>
            <a:br>
              <a:rPr lang="en-US" altLang="ja-JP">
                <a:latin typeface="Consolas" panose="020B0609020204030204" pitchFamily="49" charset="0"/>
              </a:rPr>
            </a:br>
            <a:r>
              <a:rPr lang="en-US" altLang="ja-JP">
                <a:latin typeface="Consolas" panose="020B0609020204030204" pitchFamily="49" charset="0"/>
              </a:rPr>
              <a:t>    //parameter</a:t>
            </a:r>
            <a:r>
              <a:rPr lang="ja-JP" altLang="en-US">
                <a:latin typeface="Consolas" panose="020B0609020204030204" pitchFamily="49" charset="0"/>
              </a:rPr>
              <a:t>は通常の値として記述可能</a:t>
            </a:r>
            <a:br>
              <a:rPr lang="en-US" altLang="ja-JP">
                <a:latin typeface="Consolas" panose="020B0609020204030204" pitchFamily="49" charset="0"/>
              </a:rPr>
            </a:br>
            <a:r>
              <a:rPr lang="en-US" altLang="ja-JP">
                <a:latin typeface="Consolas" panose="020B0609020204030204" pitchFamily="49" charset="0"/>
              </a:rPr>
              <a:t>    //</a:t>
            </a:r>
            <a:r>
              <a:rPr lang="ja-JP" altLang="en-US">
                <a:latin typeface="Consolas" panose="020B0609020204030204" pitchFamily="49" charset="0"/>
              </a:rPr>
              <a:t>例） </a:t>
            </a:r>
            <a:r>
              <a:rPr lang="en-US" altLang="ja-JP">
                <a:latin typeface="Consolas" panose="020B0609020204030204" pitchFamily="49" charset="0"/>
              </a:rPr>
              <a:t>wire[param-1:0] w;</a:t>
            </a:r>
            <a:br>
              <a:rPr lang="en-US" altLang="ja-JP">
                <a:latin typeface="Consolas" panose="020B0609020204030204" pitchFamily="49" charset="0"/>
              </a:rPr>
            </a:br>
            <a:r>
              <a:rPr lang="en-US" altLang="ja-JP" err="1">
                <a:latin typeface="Consolas" panose="020B0609020204030204" pitchFamily="49" charset="0"/>
              </a:rPr>
              <a:t>endmodule</a:t>
            </a:r>
            <a:endParaRPr lang="en-US" altLang="ja-JP">
              <a:latin typeface="Consolas" panose="020B0609020204030204" pitchFamily="49" charset="0"/>
            </a:endParaRPr>
          </a:p>
          <a:p>
            <a:pPr lvl="2"/>
            <a:r>
              <a:rPr lang="ja-JP" altLang="en-US"/>
              <a:t>例）</a:t>
            </a:r>
            <a:br>
              <a:rPr lang="en-US" altLang="ja-JP"/>
            </a:br>
            <a:r>
              <a:rPr lang="en-US" altLang="ja-JP">
                <a:latin typeface="Consolas" panose="020B0609020204030204" pitchFamily="49" charset="0"/>
              </a:rPr>
              <a:t>module adder #(bitwidth=32) (</a:t>
            </a:r>
            <a:br>
              <a:rPr lang="en-US" altLang="ja-JP">
                <a:latin typeface="Consolas" panose="020B0609020204030204" pitchFamily="49" charset="0"/>
              </a:rPr>
            </a:br>
            <a:r>
              <a:rPr lang="en-US" altLang="ja-JP">
                <a:latin typeface="Consolas" panose="020B0609020204030204" pitchFamily="49" charset="0"/>
              </a:rPr>
              <a:t>    input[bitwidth-1:0]  a, </a:t>
            </a:r>
            <a:br>
              <a:rPr lang="en-US" altLang="ja-JP">
                <a:latin typeface="Consolas" panose="020B0609020204030204" pitchFamily="49" charset="0"/>
              </a:rPr>
            </a:br>
            <a:r>
              <a:rPr lang="en-US" altLang="ja-JP">
                <a:latin typeface="Consolas" panose="020B0609020204030204" pitchFamily="49" charset="0"/>
              </a:rPr>
              <a:t>    input[bitwidth-1:0]  b,</a:t>
            </a:r>
            <a:br>
              <a:rPr lang="en-US" altLang="ja-JP">
                <a:latin typeface="Consolas" panose="020B0609020204030204" pitchFamily="49" charset="0"/>
              </a:rPr>
            </a:br>
            <a:r>
              <a:rPr lang="en-US" altLang="ja-JP">
                <a:latin typeface="Consolas" panose="020B0609020204030204" pitchFamily="49" charset="0"/>
              </a:rPr>
              <a:t>    output[bitwidth-1:0] out</a:t>
            </a:r>
            <a:br>
              <a:rPr lang="en-US" altLang="ja-JP">
                <a:latin typeface="Consolas" panose="020B0609020204030204" pitchFamily="49" charset="0"/>
              </a:rPr>
            </a:br>
            <a:r>
              <a:rPr lang="en-US" altLang="ja-JP">
                <a:latin typeface="Consolas" panose="020B0609020204030204" pitchFamily="49" charset="0"/>
              </a:rPr>
              <a:t>);</a:t>
            </a:r>
            <a:br>
              <a:rPr lang="en-US" altLang="ja-JP">
                <a:latin typeface="Consolas" panose="020B0609020204030204" pitchFamily="49" charset="0"/>
              </a:rPr>
            </a:br>
            <a:r>
              <a:rPr lang="en-US" altLang="ja-JP">
                <a:latin typeface="Consolas" panose="020B0609020204030204" pitchFamily="49" charset="0"/>
              </a:rPr>
              <a:t>    assign out = a + b;</a:t>
            </a:r>
            <a:br>
              <a:rPr lang="en-US" altLang="ja-JP">
                <a:latin typeface="Consolas" panose="020B0609020204030204" pitchFamily="49" charset="0"/>
              </a:rPr>
            </a:br>
            <a:r>
              <a:rPr lang="en-US" altLang="ja-JP" err="1">
                <a:latin typeface="Consolas" panose="020B0609020204030204" pitchFamily="49" charset="0"/>
              </a:rPr>
              <a:t>endmodule</a:t>
            </a:r>
            <a:endParaRPr lang="en-US" altLang="ja-JP">
              <a:latin typeface="Consolas" panose="020B0609020204030204" pitchFamily="49" charset="0"/>
            </a:endParaRPr>
          </a:p>
          <a:p>
            <a:pPr lvl="1"/>
            <a:r>
              <a:rPr lang="ja-JP" altLang="en-US"/>
              <a:t>なにも指定しなければ通常は</a:t>
            </a:r>
            <a:r>
              <a:rPr lang="en-US" altLang="ja-JP"/>
              <a:t>32</a:t>
            </a:r>
            <a:r>
              <a:rPr lang="ja-JP" altLang="en-US"/>
              <a:t>ビット値</a:t>
            </a:r>
            <a:endParaRPr lang="en-US" altLang="ja-JP"/>
          </a:p>
          <a:p>
            <a:pPr lvl="1"/>
            <a:r>
              <a:rPr lang="ja-JP" altLang="en-US"/>
              <a:t>モジュールのインスタンス化</a:t>
            </a:r>
            <a:br>
              <a:rPr lang="en-US" altLang="ja-JP"/>
            </a:br>
            <a:r>
              <a:rPr lang="en-US" altLang="ja-JP">
                <a:latin typeface="Consolas" panose="020B0609020204030204" pitchFamily="49" charset="0"/>
              </a:rPr>
              <a:t>&lt;module</a:t>
            </a:r>
            <a:r>
              <a:rPr lang="ja-JP" altLang="en-US">
                <a:latin typeface="Consolas" panose="020B0609020204030204" pitchFamily="49" charset="0"/>
              </a:rPr>
              <a:t>名</a:t>
            </a:r>
            <a:r>
              <a:rPr lang="en-US" altLang="ja-JP">
                <a:latin typeface="Consolas" panose="020B0609020204030204" pitchFamily="49" charset="0"/>
              </a:rPr>
              <a:t>&gt; #(&lt;</a:t>
            </a:r>
            <a:r>
              <a:rPr lang="ja-JP" altLang="en-US">
                <a:latin typeface="Consolas" panose="020B0609020204030204" pitchFamily="49" charset="0"/>
              </a:rPr>
              <a:t>パラメータの設定</a:t>
            </a:r>
            <a:r>
              <a:rPr lang="en-US" altLang="ja-JP">
                <a:latin typeface="Consolas" panose="020B0609020204030204" pitchFamily="49" charset="0"/>
              </a:rPr>
              <a:t>&gt;)</a:t>
            </a:r>
            <a:r>
              <a:rPr lang="ja-JP" altLang="en-US">
                <a:latin typeface="Consolas" panose="020B0609020204030204" pitchFamily="49" charset="0"/>
              </a:rPr>
              <a:t> </a:t>
            </a:r>
            <a:r>
              <a:rPr lang="en-US" altLang="ja-JP">
                <a:latin typeface="Consolas" panose="020B0609020204030204" pitchFamily="49" charset="0"/>
              </a:rPr>
              <a:t>&lt;</a:t>
            </a:r>
            <a:r>
              <a:rPr lang="ja-JP" altLang="en-US">
                <a:latin typeface="Consolas" panose="020B0609020204030204" pitchFamily="49" charset="0"/>
              </a:rPr>
              <a:t>インスタンス名</a:t>
            </a:r>
            <a:r>
              <a:rPr lang="en-US" altLang="ja-JP">
                <a:latin typeface="Consolas" panose="020B0609020204030204" pitchFamily="49" charset="0"/>
              </a:rPr>
              <a:t>&gt; (&lt;</a:t>
            </a:r>
            <a:r>
              <a:rPr lang="ja-JP" altLang="en-US">
                <a:latin typeface="Consolas" panose="020B0609020204030204" pitchFamily="49" charset="0"/>
              </a:rPr>
              <a:t>入出力ポートの接続</a:t>
            </a:r>
            <a:r>
              <a:rPr lang="en-US" altLang="ja-JP">
                <a:latin typeface="Consolas" panose="020B0609020204030204" pitchFamily="49" charset="0"/>
              </a:rPr>
              <a:t>&gt;);</a:t>
            </a:r>
          </a:p>
          <a:p>
            <a:pPr lvl="2"/>
            <a:r>
              <a:rPr lang="ja-JP" altLang="en-US"/>
              <a:t>パラメータの設定</a:t>
            </a:r>
            <a:r>
              <a:rPr lang="en-US" altLang="ja-JP"/>
              <a:t>:</a:t>
            </a:r>
            <a:r>
              <a:rPr lang="ja-JP" altLang="en-US"/>
              <a:t> </a:t>
            </a:r>
            <a:r>
              <a:rPr lang="en-US" altLang="ja-JP">
                <a:latin typeface="Consolas" panose="020B0609020204030204" pitchFamily="49" charset="0"/>
              </a:rPr>
              <a:t>.&lt;</a:t>
            </a:r>
            <a:r>
              <a:rPr lang="ja-JP" altLang="en-US">
                <a:latin typeface="Consolas" panose="020B0609020204030204" pitchFamily="49" charset="0"/>
              </a:rPr>
              <a:t>パラメータ名</a:t>
            </a:r>
            <a:r>
              <a:rPr lang="en-US" altLang="ja-JP">
                <a:latin typeface="Consolas" panose="020B0609020204030204" pitchFamily="49" charset="0"/>
              </a:rPr>
              <a:t>&gt;(&lt;</a:t>
            </a:r>
            <a:r>
              <a:rPr lang="ja-JP" altLang="en-US">
                <a:latin typeface="Consolas" panose="020B0609020204030204" pitchFamily="49" charset="0"/>
              </a:rPr>
              <a:t>設定する値</a:t>
            </a:r>
            <a:r>
              <a:rPr lang="en-US" altLang="ja-JP">
                <a:latin typeface="Consolas" panose="020B0609020204030204" pitchFamily="49" charset="0"/>
              </a:rPr>
              <a:t>&gt;)</a:t>
            </a:r>
          </a:p>
          <a:p>
            <a:pPr lvl="3"/>
            <a:r>
              <a:rPr lang="ja-JP" altLang="en-US"/>
              <a:t>例）</a:t>
            </a:r>
            <a:r>
              <a:rPr lang="en-US" altLang="ja-JP">
                <a:latin typeface="Consolas" panose="020B0609020204030204" pitchFamily="49" charset="0"/>
              </a:rPr>
              <a:t>adder #(.bitwidth(64)) (.a(x), .b(y), .out(z));</a:t>
            </a:r>
          </a:p>
          <a:p>
            <a:endParaRPr lang="en-US" altLang="ja-JP"/>
          </a:p>
        </p:txBody>
      </p:sp>
      <p:sp>
        <p:nvSpPr>
          <p:cNvPr id="4" name="日付プレースホルダー 3">
            <a:extLst>
              <a:ext uri="{FF2B5EF4-FFF2-40B4-BE49-F238E27FC236}">
                <a16:creationId xmlns:a16="http://schemas.microsoft.com/office/drawing/2014/main" id="{49F7026B-DE2E-A37A-F5B4-AA382AB61C5B}"/>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82B4277A-4BC2-F9FD-6529-45FEFB8FD809}"/>
              </a:ext>
            </a:extLst>
          </p:cNvPr>
          <p:cNvSpPr>
            <a:spLocks noGrp="1"/>
          </p:cNvSpPr>
          <p:nvPr>
            <p:ph type="sldNum" sz="quarter" idx="12"/>
          </p:nvPr>
        </p:nvSpPr>
        <p:spPr/>
        <p:txBody>
          <a:bodyPr/>
          <a:lstStyle/>
          <a:p>
            <a:fld id="{4BB2CF20-BD5D-4D9E-9CE8-EDFC3B2BCF57}" type="slidenum">
              <a:rPr kumimoji="1" lang="ja-JP" altLang="en-US" smtClean="0"/>
              <a:t>47</a:t>
            </a:fld>
            <a:endParaRPr kumimoji="1" lang="ja-JP" altLang="en-US"/>
          </a:p>
        </p:txBody>
      </p:sp>
    </p:spTree>
    <p:extLst>
      <p:ext uri="{BB962C8B-B14F-4D97-AF65-F5344CB8AC3E}">
        <p14:creationId xmlns:p14="http://schemas.microsoft.com/office/powerpoint/2010/main" val="952198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8E9441-E690-4205-3FB1-49D2D89B252A}"/>
              </a:ext>
            </a:extLst>
          </p:cNvPr>
          <p:cNvSpPr>
            <a:spLocks noGrp="1"/>
          </p:cNvSpPr>
          <p:nvPr>
            <p:ph type="title"/>
          </p:nvPr>
        </p:nvSpPr>
        <p:spPr/>
        <p:txBody>
          <a:bodyPr/>
          <a:lstStyle/>
          <a:p>
            <a:r>
              <a:rPr kumimoji="1" lang="en-US" altLang="ja-JP"/>
              <a:t>Verilog </a:t>
            </a:r>
            <a:r>
              <a:rPr kumimoji="1" lang="ja-JP" altLang="en-US"/>
              <a:t>入門 </a:t>
            </a:r>
            <a:r>
              <a:rPr lang="en-US" altLang="ja-JP"/>
              <a:t>ex.2: always</a:t>
            </a:r>
            <a:r>
              <a:rPr lang="ja-JP" altLang="en-US"/>
              <a:t>文での組み合わせ回路</a:t>
            </a:r>
            <a:endParaRPr kumimoji="1" lang="ja-JP" altLang="en-US"/>
          </a:p>
        </p:txBody>
      </p:sp>
      <p:sp>
        <p:nvSpPr>
          <p:cNvPr id="3" name="コンテンツ プレースホルダー 2">
            <a:extLst>
              <a:ext uri="{FF2B5EF4-FFF2-40B4-BE49-F238E27FC236}">
                <a16:creationId xmlns:a16="http://schemas.microsoft.com/office/drawing/2014/main" id="{01769E09-5269-17E1-C01B-9A520040F8AD}"/>
              </a:ext>
            </a:extLst>
          </p:cNvPr>
          <p:cNvSpPr>
            <a:spLocks noGrp="1"/>
          </p:cNvSpPr>
          <p:nvPr>
            <p:ph idx="1"/>
          </p:nvPr>
        </p:nvSpPr>
        <p:spPr/>
        <p:txBody>
          <a:bodyPr>
            <a:normAutofit lnSpcReduction="10000"/>
          </a:bodyPr>
          <a:lstStyle/>
          <a:p>
            <a:r>
              <a:rPr kumimoji="1" lang="en-US" altLang="ja-JP"/>
              <a:t>always</a:t>
            </a:r>
            <a:r>
              <a:rPr kumimoji="1" lang="ja-JP" altLang="en-US"/>
              <a:t>文は組み合わせ回路も記述可能</a:t>
            </a:r>
            <a:endParaRPr kumimoji="1" lang="en-US" altLang="ja-JP"/>
          </a:p>
          <a:p>
            <a:pPr lvl="1"/>
            <a:r>
              <a:rPr lang="en-US" altLang="ja-JP">
                <a:latin typeface="Consolas" panose="020B0609020204030204" pitchFamily="49" charset="0"/>
              </a:rPr>
              <a:t>always@(&lt;</a:t>
            </a:r>
            <a:r>
              <a:rPr lang="ja-JP" altLang="en-US">
                <a:latin typeface="Consolas" panose="020B0609020204030204" pitchFamily="49" charset="0"/>
              </a:rPr>
              <a:t>組み合わせ回路に使う信号</a:t>
            </a:r>
            <a:r>
              <a:rPr lang="en-US" altLang="ja-JP">
                <a:latin typeface="Consolas" panose="020B0609020204030204" pitchFamily="49" charset="0"/>
              </a:rPr>
              <a:t>&gt;) begin</a:t>
            </a:r>
            <a:br>
              <a:rPr lang="en-US" altLang="ja-JP">
                <a:latin typeface="Consolas" panose="020B0609020204030204" pitchFamily="49" charset="0"/>
              </a:rPr>
            </a:br>
            <a:r>
              <a:rPr lang="en-US" altLang="ja-JP">
                <a:latin typeface="Consolas" panose="020B0609020204030204" pitchFamily="49" charset="0"/>
              </a:rPr>
              <a:t>    //</a:t>
            </a:r>
            <a:r>
              <a:rPr lang="ja-JP" altLang="en-US">
                <a:latin typeface="Consolas" panose="020B0609020204030204" pitchFamily="49" charset="0"/>
              </a:rPr>
              <a:t>代入記述</a:t>
            </a:r>
            <a:br>
              <a:rPr lang="en-US" altLang="ja-JP">
                <a:latin typeface="Consolas" panose="020B0609020204030204" pitchFamily="49" charset="0"/>
              </a:rPr>
            </a:br>
            <a:r>
              <a:rPr lang="en-US" altLang="ja-JP">
                <a:latin typeface="Consolas" panose="020B0609020204030204" pitchFamily="49" charset="0"/>
              </a:rPr>
              <a:t>end</a:t>
            </a:r>
          </a:p>
          <a:p>
            <a:pPr lvl="1"/>
            <a:r>
              <a:rPr kumimoji="1" lang="ja-JP" altLang="en-US"/>
              <a:t>例）</a:t>
            </a:r>
            <a:br>
              <a:rPr kumimoji="1" lang="en-US" altLang="ja-JP"/>
            </a:br>
            <a:r>
              <a:rPr kumimoji="1" lang="en-US" altLang="ja-JP">
                <a:latin typeface="Consolas" panose="020B0609020204030204" pitchFamily="49" charset="0"/>
              </a:rPr>
              <a:t>reg c;</a:t>
            </a:r>
            <a:br>
              <a:rPr kumimoji="1" lang="en-US" altLang="ja-JP">
                <a:latin typeface="Consolas" panose="020B0609020204030204" pitchFamily="49" charset="0"/>
              </a:rPr>
            </a:br>
            <a:r>
              <a:rPr kumimoji="1" lang="en-US" altLang="ja-JP">
                <a:latin typeface="Consolas" panose="020B0609020204030204" pitchFamily="49" charset="0"/>
              </a:rPr>
              <a:t>always@(a, b) begin</a:t>
            </a:r>
            <a:br>
              <a:rPr kumimoji="1" lang="en-US" altLang="ja-JP">
                <a:latin typeface="Consolas" panose="020B0609020204030204" pitchFamily="49" charset="0"/>
              </a:rPr>
            </a:br>
            <a:r>
              <a:rPr kumimoji="1" lang="en-US" altLang="ja-JP">
                <a:latin typeface="Consolas" panose="020B0609020204030204" pitchFamily="49" charset="0"/>
              </a:rPr>
              <a:t>    c &lt;= a &amp; b;</a:t>
            </a:r>
            <a:br>
              <a:rPr kumimoji="1" lang="en-US" altLang="ja-JP">
                <a:latin typeface="Consolas" panose="020B0609020204030204" pitchFamily="49" charset="0"/>
              </a:rPr>
            </a:br>
            <a:r>
              <a:rPr kumimoji="1" lang="en-US" altLang="ja-JP">
                <a:latin typeface="Consolas" panose="020B0609020204030204" pitchFamily="49" charset="0"/>
              </a:rPr>
              <a:t>end    </a:t>
            </a:r>
          </a:p>
          <a:p>
            <a:pPr lvl="1"/>
            <a:r>
              <a:rPr lang="ja-JP" altLang="en-US"/>
              <a:t>代入対象は</a:t>
            </a:r>
            <a:r>
              <a:rPr lang="en-US" altLang="ja-JP"/>
              <a:t>reg</a:t>
            </a:r>
            <a:r>
              <a:rPr lang="ja-JP" altLang="en-US"/>
              <a:t>宣言すること</a:t>
            </a:r>
            <a:endParaRPr lang="en-US" altLang="ja-JP"/>
          </a:p>
          <a:p>
            <a:pPr lvl="2"/>
            <a:r>
              <a:rPr lang="ja-JP" altLang="en-US"/>
              <a:t>上の例では</a:t>
            </a:r>
            <a:r>
              <a:rPr lang="en-US" altLang="ja-JP"/>
              <a:t>c</a:t>
            </a:r>
            <a:r>
              <a:rPr lang="ja-JP" altLang="en-US"/>
              <a:t>は</a:t>
            </a:r>
            <a:r>
              <a:rPr lang="en-US" altLang="ja-JP"/>
              <a:t>reg</a:t>
            </a:r>
          </a:p>
          <a:p>
            <a:pPr lvl="2"/>
            <a:r>
              <a:rPr lang="ja-JP" altLang="en-US"/>
              <a:t>値の保持を必要としない場合は</a:t>
            </a:r>
            <a:r>
              <a:rPr lang="en-US" altLang="ja-JP"/>
              <a:t>reg</a:t>
            </a:r>
            <a:r>
              <a:rPr lang="ja-JP" altLang="en-US"/>
              <a:t>でもただの配線になる</a:t>
            </a:r>
            <a:endParaRPr lang="en-US" altLang="ja-JP"/>
          </a:p>
          <a:p>
            <a:pPr lvl="1"/>
            <a:r>
              <a:rPr kumimoji="1" lang="ja-JP" altLang="en-US"/>
              <a:t>もちろん</a:t>
            </a:r>
            <a:r>
              <a:rPr kumimoji="1" lang="en-US" altLang="ja-JP"/>
              <a:t>if</a:t>
            </a:r>
            <a:r>
              <a:rPr kumimoji="1" lang="ja-JP" altLang="en-US"/>
              <a:t>や</a:t>
            </a:r>
            <a:r>
              <a:rPr kumimoji="1" lang="en-US" altLang="ja-JP"/>
              <a:t>case</a:t>
            </a:r>
            <a:r>
              <a:rPr kumimoji="1" lang="ja-JP" altLang="en-US"/>
              <a:t>が使える</a:t>
            </a:r>
            <a:endParaRPr kumimoji="1" lang="en-US" altLang="ja-JP"/>
          </a:p>
          <a:p>
            <a:pPr lvl="2"/>
            <a:r>
              <a:rPr kumimoji="1" lang="ja-JP" altLang="en-US"/>
              <a:t>条件が網羅されていないと前の値を保持＝ラッチが生成されるので注意</a:t>
            </a:r>
            <a:endParaRPr kumimoji="1" lang="en-US" altLang="ja-JP"/>
          </a:p>
          <a:p>
            <a:pPr lvl="1"/>
            <a:r>
              <a:rPr kumimoji="1" lang="ja-JP" altLang="en-US"/>
              <a:t>よく分からなければ</a:t>
            </a:r>
            <a:r>
              <a:rPr kumimoji="1" lang="en-US" altLang="ja-JP"/>
              <a:t>function</a:t>
            </a:r>
            <a:r>
              <a:rPr kumimoji="1" lang="ja-JP" altLang="en-US"/>
              <a:t>で十分なので無理に使わなくていい</a:t>
            </a:r>
          </a:p>
        </p:txBody>
      </p:sp>
      <p:sp>
        <p:nvSpPr>
          <p:cNvPr id="4" name="日付プレースホルダー 3">
            <a:extLst>
              <a:ext uri="{FF2B5EF4-FFF2-40B4-BE49-F238E27FC236}">
                <a16:creationId xmlns:a16="http://schemas.microsoft.com/office/drawing/2014/main" id="{E6FB4F13-4ED5-C510-8B7C-2BC838316A90}"/>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70460DE4-5DF1-1C6B-5CD5-244685038956}"/>
              </a:ext>
            </a:extLst>
          </p:cNvPr>
          <p:cNvSpPr>
            <a:spLocks noGrp="1"/>
          </p:cNvSpPr>
          <p:nvPr>
            <p:ph type="sldNum" sz="quarter" idx="12"/>
          </p:nvPr>
        </p:nvSpPr>
        <p:spPr/>
        <p:txBody>
          <a:bodyPr/>
          <a:lstStyle/>
          <a:p>
            <a:fld id="{4BB2CF20-BD5D-4D9E-9CE8-EDFC3B2BCF57}" type="slidenum">
              <a:rPr kumimoji="1" lang="ja-JP" altLang="en-US" smtClean="0"/>
              <a:t>48</a:t>
            </a:fld>
            <a:endParaRPr kumimoji="1" lang="ja-JP" altLang="en-US"/>
          </a:p>
        </p:txBody>
      </p:sp>
    </p:spTree>
    <p:extLst>
      <p:ext uri="{BB962C8B-B14F-4D97-AF65-F5344CB8AC3E}">
        <p14:creationId xmlns:p14="http://schemas.microsoft.com/office/powerpoint/2010/main" val="2377105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7325A4-EB84-3124-11F4-B90DF531A0A2}"/>
              </a:ext>
            </a:extLst>
          </p:cNvPr>
          <p:cNvSpPr>
            <a:spLocks noGrp="1"/>
          </p:cNvSpPr>
          <p:nvPr>
            <p:ph type="title"/>
          </p:nvPr>
        </p:nvSpPr>
        <p:spPr/>
        <p:txBody>
          <a:bodyPr/>
          <a:lstStyle/>
          <a:p>
            <a:r>
              <a:rPr kumimoji="1" lang="en-US" altLang="ja-JP"/>
              <a:t>Verilog </a:t>
            </a:r>
            <a:r>
              <a:rPr kumimoji="1" lang="ja-JP" altLang="en-US"/>
              <a:t>入門 </a:t>
            </a:r>
            <a:r>
              <a:rPr kumimoji="1" lang="en-US" altLang="ja-JP"/>
              <a:t>ex.3: generate</a:t>
            </a:r>
            <a:endParaRPr kumimoji="1" lang="ja-JP" altLang="en-US"/>
          </a:p>
        </p:txBody>
      </p:sp>
      <p:sp>
        <p:nvSpPr>
          <p:cNvPr id="3" name="コンテンツ プレースホルダー 2">
            <a:extLst>
              <a:ext uri="{FF2B5EF4-FFF2-40B4-BE49-F238E27FC236}">
                <a16:creationId xmlns:a16="http://schemas.microsoft.com/office/drawing/2014/main" id="{C7B42DE4-4927-E5AC-7E55-BAEC6A0EEA76}"/>
              </a:ext>
            </a:extLst>
          </p:cNvPr>
          <p:cNvSpPr>
            <a:spLocks noGrp="1"/>
          </p:cNvSpPr>
          <p:nvPr>
            <p:ph idx="1"/>
          </p:nvPr>
        </p:nvSpPr>
        <p:spPr/>
        <p:txBody>
          <a:bodyPr>
            <a:normAutofit fontScale="77500" lnSpcReduction="20000"/>
          </a:bodyPr>
          <a:lstStyle/>
          <a:p>
            <a:r>
              <a:rPr kumimoji="1" lang="en-US" altLang="ja-JP"/>
              <a:t>generate: </a:t>
            </a:r>
            <a:r>
              <a:rPr kumimoji="1" lang="ja-JP" altLang="en-US"/>
              <a:t>条件によって異なる回路を生成できる</a:t>
            </a:r>
            <a:endParaRPr kumimoji="1" lang="en-US" altLang="ja-JP"/>
          </a:p>
          <a:p>
            <a:pPr lvl="1"/>
            <a:r>
              <a:rPr kumimoji="1" lang="ja-JP" altLang="en-US"/>
              <a:t>これまでは常に同じ機能の回路を生成していた</a:t>
            </a:r>
            <a:endParaRPr kumimoji="1" lang="en-US" altLang="ja-JP"/>
          </a:p>
          <a:p>
            <a:pPr lvl="1"/>
            <a:r>
              <a:rPr kumimoji="1" lang="ja-JP" altLang="en-US"/>
              <a:t>パラメータの値に応じて異なる回路を生成したいことがある</a:t>
            </a:r>
            <a:endParaRPr kumimoji="1" lang="en-US" altLang="ja-JP"/>
          </a:p>
          <a:p>
            <a:pPr lvl="2"/>
            <a:r>
              <a:rPr kumimoji="1" lang="ja-JP" altLang="en-US"/>
              <a:t>パラメータの値がある値の場合はモジュール</a:t>
            </a:r>
            <a:r>
              <a:rPr kumimoji="1" lang="en-US" altLang="ja-JP"/>
              <a:t>A</a:t>
            </a:r>
            <a:r>
              <a:rPr kumimoji="1" lang="ja-JP" altLang="en-US"/>
              <a:t>を、それ以外の場合はモジュール</a:t>
            </a:r>
            <a:r>
              <a:rPr kumimoji="1" lang="en-US" altLang="ja-JP"/>
              <a:t>B</a:t>
            </a:r>
            <a:r>
              <a:rPr kumimoji="1" lang="ja-JP" altLang="en-US"/>
              <a:t>を使いたい（生成する回路を切り替え）</a:t>
            </a:r>
            <a:endParaRPr kumimoji="1" lang="en-US" altLang="ja-JP"/>
          </a:p>
          <a:p>
            <a:pPr lvl="3"/>
            <a:r>
              <a:rPr kumimoji="1" lang="ja-JP" altLang="en-US"/>
              <a:t>例）</a:t>
            </a:r>
            <a:r>
              <a:rPr kumimoji="1" lang="en-US" altLang="ja-JP"/>
              <a:t>32</a:t>
            </a:r>
            <a:r>
              <a:rPr kumimoji="1" lang="ja-JP" altLang="en-US"/>
              <a:t>ビットに最適化した加算器があるが、</a:t>
            </a:r>
            <a:r>
              <a:rPr kumimoji="1" lang="en-US" altLang="ja-JP"/>
              <a:t>32</a:t>
            </a:r>
            <a:r>
              <a:rPr kumimoji="1" lang="ja-JP" altLang="en-US"/>
              <a:t>ビット以外では汎用の加算器を使いたい</a:t>
            </a:r>
            <a:endParaRPr kumimoji="1" lang="en-US" altLang="ja-JP"/>
          </a:p>
          <a:p>
            <a:pPr lvl="2"/>
            <a:r>
              <a:rPr kumimoji="1" lang="ja-JP" altLang="en-US"/>
              <a:t>モジュール</a:t>
            </a:r>
            <a:r>
              <a:rPr kumimoji="1" lang="en-US" altLang="ja-JP"/>
              <a:t>A</a:t>
            </a:r>
            <a:r>
              <a:rPr kumimoji="1" lang="ja-JP" altLang="en-US"/>
              <a:t>をパラメータで指定された数だけインスタンス化したい（複数の回路を繰り返し生成する）</a:t>
            </a:r>
            <a:endParaRPr lang="en-US" altLang="ja-JP"/>
          </a:p>
          <a:p>
            <a:pPr lvl="3"/>
            <a:r>
              <a:rPr kumimoji="1" lang="ja-JP" altLang="en-US"/>
              <a:t>例）パラメータでレジスタの数を指定したい</a:t>
            </a:r>
            <a:endParaRPr kumimoji="1" lang="en-US" altLang="ja-JP"/>
          </a:p>
          <a:p>
            <a:pPr lvl="1"/>
            <a:r>
              <a:rPr lang="en-US" altLang="ja-JP">
                <a:latin typeface="Consolas" panose="020B0609020204030204" pitchFamily="49" charset="0"/>
              </a:rPr>
              <a:t>generate ... </a:t>
            </a:r>
            <a:r>
              <a:rPr lang="en-US" altLang="ja-JP" err="1">
                <a:latin typeface="Consolas" panose="020B0609020204030204" pitchFamily="49" charset="0"/>
              </a:rPr>
              <a:t>endgenerate</a:t>
            </a:r>
            <a:endParaRPr lang="en-US" altLang="ja-JP">
              <a:latin typeface="Consolas" panose="020B0609020204030204" pitchFamily="49" charset="0"/>
            </a:endParaRPr>
          </a:p>
          <a:p>
            <a:pPr lvl="2"/>
            <a:r>
              <a:rPr lang="en-US" altLang="ja-JP"/>
              <a:t>assign, always</a:t>
            </a:r>
            <a:r>
              <a:rPr lang="ja-JP" altLang="en-US"/>
              <a:t>等の通常の回路記述ができる</a:t>
            </a:r>
            <a:endParaRPr kumimoji="1" lang="en-US" altLang="ja-JP"/>
          </a:p>
          <a:p>
            <a:pPr lvl="2"/>
            <a:r>
              <a:rPr kumimoji="1" lang="en-US" altLang="ja-JP"/>
              <a:t>if, case</a:t>
            </a:r>
            <a:r>
              <a:rPr kumimoji="1" lang="ja-JP" altLang="en-US"/>
              <a:t>で条件によって生成する回路を変えられる</a:t>
            </a:r>
            <a:endParaRPr kumimoji="1" lang="en-US" altLang="ja-JP"/>
          </a:p>
          <a:p>
            <a:pPr lvl="3"/>
            <a:r>
              <a:rPr kumimoji="1" lang="ja-JP" altLang="en-US"/>
              <a:t>条件は論理合成時点で決定していなければならない</a:t>
            </a:r>
            <a:endParaRPr kumimoji="1" lang="en-US" altLang="ja-JP"/>
          </a:p>
          <a:p>
            <a:pPr lvl="2"/>
            <a:r>
              <a:rPr kumimoji="1" lang="en-US" altLang="ja-JP"/>
              <a:t>for</a:t>
            </a:r>
            <a:r>
              <a:rPr kumimoji="1" lang="ja-JP" altLang="en-US"/>
              <a:t>で複数の回路を生成できる</a:t>
            </a:r>
            <a:endParaRPr kumimoji="1" lang="en-US" altLang="ja-JP"/>
          </a:p>
          <a:p>
            <a:pPr lvl="3"/>
            <a:r>
              <a:rPr kumimoji="1" lang="ja-JP" altLang="en-US"/>
              <a:t>ループ回数は論理合成時点で決定していなければならない</a:t>
            </a:r>
            <a:endParaRPr kumimoji="1" lang="en-US" altLang="ja-JP"/>
          </a:p>
          <a:p>
            <a:pPr lvl="2"/>
            <a:r>
              <a:rPr kumimoji="1" lang="en-US" altLang="ja-JP" err="1"/>
              <a:t>genvar</a:t>
            </a:r>
            <a:r>
              <a:rPr kumimoji="1" lang="en-US" altLang="ja-JP"/>
              <a:t>: generate</a:t>
            </a:r>
            <a:r>
              <a:rPr kumimoji="1" lang="ja-JP" altLang="en-US"/>
              <a:t>内だけで使える変数の型</a:t>
            </a:r>
            <a:endParaRPr kumimoji="1" lang="en-US" altLang="ja-JP"/>
          </a:p>
          <a:p>
            <a:pPr lvl="3"/>
            <a:r>
              <a:rPr lang="en-US" altLang="ja-JP"/>
              <a:t>for</a:t>
            </a:r>
            <a:r>
              <a:rPr lang="ja-JP" altLang="en-US"/>
              <a:t>文でのループイテレータなど</a:t>
            </a:r>
            <a:br>
              <a:rPr lang="en-US" altLang="ja-JP"/>
            </a:br>
            <a:r>
              <a:rPr lang="ja-JP" altLang="en-US"/>
              <a:t>例）</a:t>
            </a:r>
            <a:r>
              <a:rPr lang="en-US" altLang="ja-JP"/>
              <a:t>SIMD</a:t>
            </a:r>
            <a:r>
              <a:rPr lang="ja-JP" altLang="en-US"/>
              <a:t>加算器</a:t>
            </a:r>
            <a:br>
              <a:rPr lang="en-US" altLang="ja-JP"/>
            </a:br>
            <a:r>
              <a:rPr lang="en-US" altLang="ja-JP">
                <a:latin typeface="Consolas" panose="020B0609020204030204" pitchFamily="49" charset="0"/>
              </a:rPr>
              <a:t>generate</a:t>
            </a:r>
            <a:br>
              <a:rPr lang="en-US" altLang="ja-JP">
                <a:latin typeface="Consolas" panose="020B0609020204030204" pitchFamily="49" charset="0"/>
              </a:rPr>
            </a:br>
            <a:r>
              <a:rPr lang="en-US" altLang="ja-JP">
                <a:latin typeface="Consolas" panose="020B0609020204030204" pitchFamily="49" charset="0"/>
              </a:rPr>
              <a:t>    </a:t>
            </a:r>
            <a:r>
              <a:rPr lang="en-US" altLang="ja-JP" err="1">
                <a:latin typeface="Consolas" panose="020B0609020204030204" pitchFamily="49" charset="0"/>
              </a:rPr>
              <a:t>genvar</a:t>
            </a:r>
            <a:r>
              <a:rPr lang="en-US" altLang="ja-JP">
                <a:latin typeface="Consolas" panose="020B0609020204030204" pitchFamily="49" charset="0"/>
              </a:rPr>
              <a:t> </a:t>
            </a:r>
            <a:r>
              <a:rPr lang="en-US" altLang="ja-JP" err="1">
                <a:latin typeface="Consolas" panose="020B0609020204030204" pitchFamily="49" charset="0"/>
              </a:rPr>
              <a:t>i</a:t>
            </a:r>
            <a:r>
              <a:rPr lang="en-US" altLang="ja-JP">
                <a:latin typeface="Consolas" panose="020B0609020204030204" pitchFamily="49" charset="0"/>
              </a:rPr>
              <a:t>; </a:t>
            </a:r>
            <a:br>
              <a:rPr lang="en-US" altLang="ja-JP">
                <a:latin typeface="Consolas" panose="020B0609020204030204" pitchFamily="49" charset="0"/>
              </a:rPr>
            </a:br>
            <a:r>
              <a:rPr lang="en-US" altLang="ja-JP">
                <a:latin typeface="Consolas" panose="020B0609020204030204" pitchFamily="49" charset="0"/>
              </a:rPr>
              <a:t>    for(</a:t>
            </a:r>
            <a:r>
              <a:rPr lang="en-US" altLang="ja-JP" err="1">
                <a:latin typeface="Consolas" panose="020B0609020204030204" pitchFamily="49" charset="0"/>
              </a:rPr>
              <a:t>i</a:t>
            </a:r>
            <a:r>
              <a:rPr lang="en-US" altLang="ja-JP">
                <a:latin typeface="Consolas" panose="020B0609020204030204" pitchFamily="49" charset="0"/>
              </a:rPr>
              <a:t> = 0; </a:t>
            </a:r>
            <a:r>
              <a:rPr lang="en-US" altLang="ja-JP" err="1">
                <a:latin typeface="Consolas" panose="020B0609020204030204" pitchFamily="49" charset="0"/>
              </a:rPr>
              <a:t>i</a:t>
            </a:r>
            <a:r>
              <a:rPr lang="en-US" altLang="ja-JP">
                <a:latin typeface="Consolas" panose="020B0609020204030204" pitchFamily="49" charset="0"/>
              </a:rPr>
              <a:t> &lt; </a:t>
            </a:r>
            <a:r>
              <a:rPr lang="en-US" altLang="ja-JP" err="1">
                <a:latin typeface="Consolas" panose="020B0609020204030204" pitchFamily="49" charset="0"/>
              </a:rPr>
              <a:t>simdwidth</a:t>
            </a:r>
            <a:r>
              <a:rPr lang="en-US" altLang="ja-JP">
                <a:latin typeface="Consolas" panose="020B0609020204030204" pitchFamily="49" charset="0"/>
              </a:rPr>
              <a:t>; </a:t>
            </a:r>
            <a:r>
              <a:rPr lang="en-US" altLang="ja-JP" err="1">
                <a:latin typeface="Consolas" panose="020B0609020204030204" pitchFamily="49" charset="0"/>
              </a:rPr>
              <a:t>i</a:t>
            </a:r>
            <a:r>
              <a:rPr lang="en-US" altLang="ja-JP">
                <a:latin typeface="Consolas" panose="020B0609020204030204" pitchFamily="49" charset="0"/>
              </a:rPr>
              <a:t> = i+1) begin</a:t>
            </a:r>
            <a:br>
              <a:rPr lang="en-US" altLang="ja-JP">
                <a:latin typeface="Consolas" panose="020B0609020204030204" pitchFamily="49" charset="0"/>
              </a:rPr>
            </a:br>
            <a:r>
              <a:rPr lang="en-US" altLang="ja-JP">
                <a:latin typeface="Consolas" panose="020B0609020204030204" pitchFamily="49" charset="0"/>
              </a:rPr>
              <a:t>        assign c[(i+1)*bitwidth-1:i*</a:t>
            </a:r>
            <a:r>
              <a:rPr lang="en-US" altLang="ja-JP" err="1">
                <a:latin typeface="Consolas" panose="020B0609020204030204" pitchFamily="49" charset="0"/>
              </a:rPr>
              <a:t>bitwidth</a:t>
            </a:r>
            <a:r>
              <a:rPr lang="en-US" altLang="ja-JP">
                <a:latin typeface="Consolas" panose="020B0609020204030204" pitchFamily="49" charset="0"/>
              </a:rPr>
              <a:t>] </a:t>
            </a:r>
            <a:br>
              <a:rPr lang="en-US" altLang="ja-JP">
                <a:latin typeface="Consolas" panose="020B0609020204030204" pitchFamily="49" charset="0"/>
              </a:rPr>
            </a:br>
            <a:r>
              <a:rPr lang="ja-JP" altLang="en-US">
                <a:latin typeface="Consolas" panose="020B0609020204030204" pitchFamily="49" charset="0"/>
              </a:rPr>
              <a:t>            </a:t>
            </a:r>
            <a:r>
              <a:rPr lang="en-US" altLang="ja-JP">
                <a:latin typeface="Consolas" panose="020B0609020204030204" pitchFamily="49" charset="0"/>
              </a:rPr>
              <a:t>= a[(i+1)*bitwidth-1:i*</a:t>
            </a:r>
            <a:r>
              <a:rPr lang="en-US" altLang="ja-JP" err="1">
                <a:latin typeface="Consolas" panose="020B0609020204030204" pitchFamily="49" charset="0"/>
              </a:rPr>
              <a:t>bitwidth</a:t>
            </a:r>
            <a:r>
              <a:rPr lang="en-US" altLang="ja-JP">
                <a:latin typeface="Consolas" panose="020B0609020204030204" pitchFamily="49" charset="0"/>
              </a:rPr>
              <a:t>] + b[(i+1)*bitwidth-1:i*</a:t>
            </a:r>
            <a:r>
              <a:rPr lang="en-US" altLang="ja-JP" err="1">
                <a:latin typeface="Consolas" panose="020B0609020204030204" pitchFamily="49" charset="0"/>
              </a:rPr>
              <a:t>bitwidth</a:t>
            </a:r>
            <a:r>
              <a:rPr lang="en-US" altLang="ja-JP">
                <a:latin typeface="Consolas" panose="020B0609020204030204" pitchFamily="49" charset="0"/>
              </a:rPr>
              <a:t>];</a:t>
            </a:r>
            <a:br>
              <a:rPr lang="en-US" altLang="ja-JP">
                <a:latin typeface="Consolas" panose="020B0609020204030204" pitchFamily="49" charset="0"/>
              </a:rPr>
            </a:br>
            <a:r>
              <a:rPr lang="en-US" altLang="ja-JP">
                <a:latin typeface="Consolas" panose="020B0609020204030204" pitchFamily="49" charset="0"/>
              </a:rPr>
              <a:t>    end</a:t>
            </a:r>
            <a:br>
              <a:rPr lang="en-US" altLang="ja-JP">
                <a:latin typeface="Consolas" panose="020B0609020204030204" pitchFamily="49" charset="0"/>
              </a:rPr>
            </a:br>
            <a:r>
              <a:rPr lang="en-US" altLang="ja-JP" err="1">
                <a:latin typeface="Consolas" panose="020B0609020204030204" pitchFamily="49" charset="0"/>
              </a:rPr>
              <a:t>endgenerate</a:t>
            </a:r>
            <a:endParaRPr kumimoji="1" lang="en-US" altLang="ja-JP">
              <a:latin typeface="Consolas" panose="020B0609020204030204" pitchFamily="49" charset="0"/>
            </a:endParaRPr>
          </a:p>
          <a:p>
            <a:pPr lvl="1"/>
            <a:endParaRPr kumimoji="1" lang="ja-JP" altLang="en-US"/>
          </a:p>
        </p:txBody>
      </p:sp>
      <p:sp>
        <p:nvSpPr>
          <p:cNvPr id="4" name="日付プレースホルダー 3">
            <a:extLst>
              <a:ext uri="{FF2B5EF4-FFF2-40B4-BE49-F238E27FC236}">
                <a16:creationId xmlns:a16="http://schemas.microsoft.com/office/drawing/2014/main" id="{91650057-1D0F-BCFD-32B8-9163BE094076}"/>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C5856C92-42E0-4A47-C0AA-18D61221B7A4}"/>
              </a:ext>
            </a:extLst>
          </p:cNvPr>
          <p:cNvSpPr>
            <a:spLocks noGrp="1"/>
          </p:cNvSpPr>
          <p:nvPr>
            <p:ph type="sldNum" sz="quarter" idx="12"/>
          </p:nvPr>
        </p:nvSpPr>
        <p:spPr/>
        <p:txBody>
          <a:bodyPr/>
          <a:lstStyle/>
          <a:p>
            <a:fld id="{4BB2CF20-BD5D-4D9E-9CE8-EDFC3B2BCF57}" type="slidenum">
              <a:rPr kumimoji="1" lang="ja-JP" altLang="en-US" smtClean="0"/>
              <a:t>49</a:t>
            </a:fld>
            <a:endParaRPr kumimoji="1" lang="ja-JP" altLang="en-US"/>
          </a:p>
        </p:txBody>
      </p:sp>
    </p:spTree>
    <p:extLst>
      <p:ext uri="{BB962C8B-B14F-4D97-AF65-F5344CB8AC3E}">
        <p14:creationId xmlns:p14="http://schemas.microsoft.com/office/powerpoint/2010/main" val="106187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5CA1A-48D4-0C69-8BCA-19ED64C8940E}"/>
              </a:ext>
            </a:extLst>
          </p:cNvPr>
          <p:cNvSpPr>
            <a:spLocks noGrp="1"/>
          </p:cNvSpPr>
          <p:nvPr>
            <p:ph type="title"/>
          </p:nvPr>
        </p:nvSpPr>
        <p:spPr/>
        <p:txBody>
          <a:bodyPr>
            <a:normAutofit/>
          </a:bodyPr>
          <a:lstStyle/>
          <a:p>
            <a:r>
              <a:rPr kumimoji="1" lang="ja-JP" altLang="en-US"/>
              <a:t>設計するプロセッサの仕様 </a:t>
            </a:r>
            <a:r>
              <a:rPr kumimoji="1" lang="en-US" altLang="ja-JP"/>
              <a:t>1</a:t>
            </a:r>
            <a:endParaRPr kumimoji="1" lang="ja-JP" altLang="en-US"/>
          </a:p>
        </p:txBody>
      </p:sp>
      <p:sp>
        <p:nvSpPr>
          <p:cNvPr id="3" name="コンテンツ プレースホルダー 2">
            <a:extLst>
              <a:ext uri="{FF2B5EF4-FFF2-40B4-BE49-F238E27FC236}">
                <a16:creationId xmlns:a16="http://schemas.microsoft.com/office/drawing/2014/main" id="{DB825C85-7310-5E60-F89F-3798747F2762}"/>
              </a:ext>
            </a:extLst>
          </p:cNvPr>
          <p:cNvSpPr>
            <a:spLocks noGrp="1"/>
          </p:cNvSpPr>
          <p:nvPr>
            <p:ph idx="1"/>
          </p:nvPr>
        </p:nvSpPr>
        <p:spPr>
          <a:xfrm>
            <a:off x="696000" y="1071000"/>
            <a:ext cx="10800000" cy="2919480"/>
          </a:xfrm>
        </p:spPr>
        <p:txBody>
          <a:bodyPr>
            <a:normAutofit/>
          </a:bodyPr>
          <a:lstStyle/>
          <a:p>
            <a:r>
              <a:rPr kumimoji="1" lang="en-US" altLang="ja-JP"/>
              <a:t>RV32I</a:t>
            </a:r>
            <a:r>
              <a:rPr kumimoji="1" lang="ja-JP" altLang="en-US"/>
              <a:t>（</a:t>
            </a:r>
            <a:r>
              <a:rPr kumimoji="1" lang="en-US" altLang="ja-JP"/>
              <a:t>RISC-V </a:t>
            </a:r>
            <a:r>
              <a:rPr kumimoji="1" lang="ja-JP" altLang="en-US"/>
              <a:t>基本整数命令セット）</a:t>
            </a:r>
            <a:endParaRPr kumimoji="1" lang="en-US" altLang="ja-JP"/>
          </a:p>
          <a:p>
            <a:pPr lvl="1"/>
            <a:r>
              <a:rPr kumimoji="1" lang="ja-JP" altLang="en-US"/>
              <a:t>詳しくは後の「</a:t>
            </a:r>
            <a:r>
              <a:rPr kumimoji="1" lang="en-US" altLang="ja-JP"/>
              <a:t>RISC-V</a:t>
            </a:r>
            <a:r>
              <a:rPr kumimoji="1" lang="ja-JP" altLang="en-US"/>
              <a:t>の基本」、教科書「</a:t>
            </a:r>
            <a:r>
              <a:rPr kumimoji="1" lang="en-US" altLang="ja-JP"/>
              <a:t>RISC-V</a:t>
            </a:r>
            <a:r>
              <a:rPr kumimoji="1" lang="ja-JP" altLang="en-US"/>
              <a:t>原典」参照</a:t>
            </a:r>
            <a:endParaRPr kumimoji="1" lang="en-US" altLang="ja-JP"/>
          </a:p>
          <a:p>
            <a:r>
              <a:rPr lang="en-US" altLang="ja-JP"/>
              <a:t>5</a:t>
            </a:r>
            <a:r>
              <a:rPr lang="ja-JP" altLang="en-US"/>
              <a:t>段パイプライン（下図）</a:t>
            </a:r>
            <a:endParaRPr lang="en-US" altLang="ja-JP"/>
          </a:p>
          <a:p>
            <a:pPr lvl="1"/>
            <a:r>
              <a:rPr kumimoji="1" lang="ja-JP" altLang="en-US"/>
              <a:t>まずはこれを設計</a:t>
            </a:r>
            <a:endParaRPr kumimoji="1" lang="en-US" altLang="ja-JP"/>
          </a:p>
          <a:p>
            <a:pPr lvl="2"/>
            <a:r>
              <a:rPr kumimoji="1" lang="ja-JP" altLang="en-US"/>
              <a:t>手順</a:t>
            </a:r>
            <a:r>
              <a:rPr kumimoji="1" lang="en-US" altLang="ja-JP"/>
              <a:t>4</a:t>
            </a:r>
            <a:r>
              <a:rPr kumimoji="1" lang="ja-JP" altLang="en-US"/>
              <a:t>ではこれ以外の構造になってもよい</a:t>
            </a:r>
            <a:endParaRPr kumimoji="1" lang="en-US" altLang="ja-JP"/>
          </a:p>
          <a:p>
            <a:pPr lvl="1"/>
            <a:r>
              <a:rPr kumimoji="1" lang="ja-JP" altLang="en-US"/>
              <a:t>内部の構造は自分で考える</a:t>
            </a:r>
            <a:endParaRPr kumimoji="1" lang="en-US" altLang="ja-JP"/>
          </a:p>
          <a:p>
            <a:pPr lvl="2"/>
            <a:r>
              <a:rPr kumimoji="1" lang="ja-JP" altLang="en-US"/>
              <a:t>パタヘネ等も参考に</a:t>
            </a:r>
            <a:endParaRPr kumimoji="1" lang="en-US" altLang="ja-JP"/>
          </a:p>
        </p:txBody>
      </p:sp>
      <p:sp>
        <p:nvSpPr>
          <p:cNvPr id="4" name="日付プレースホルダー 3">
            <a:extLst>
              <a:ext uri="{FF2B5EF4-FFF2-40B4-BE49-F238E27FC236}">
                <a16:creationId xmlns:a16="http://schemas.microsoft.com/office/drawing/2014/main" id="{810C696A-EFEC-81B9-120F-9A73145F9B7E}"/>
              </a:ext>
            </a:extLst>
          </p:cNvPr>
          <p:cNvSpPr>
            <a:spLocks noGrp="1"/>
          </p:cNvSpPr>
          <p:nvPr>
            <p:ph type="dt" sz="half" idx="10"/>
          </p:nvPr>
        </p:nvSpPr>
        <p:spPr/>
        <p:txBody>
          <a:bodyPr/>
          <a:lstStyle/>
          <a:p>
            <a:r>
              <a:rPr kumimoji="1" lang="en-US" altLang="ja-JP"/>
              <a:t>2024/04/09</a:t>
            </a:r>
            <a:endParaRPr kumimoji="1" lang="ja-JP" altLang="en-US"/>
          </a:p>
        </p:txBody>
      </p:sp>
      <p:grpSp>
        <p:nvGrpSpPr>
          <p:cNvPr id="20" name="グループ化 19">
            <a:extLst>
              <a:ext uri="{FF2B5EF4-FFF2-40B4-BE49-F238E27FC236}">
                <a16:creationId xmlns:a16="http://schemas.microsoft.com/office/drawing/2014/main" id="{0AB6A1DC-31A8-AE01-7B54-A915C98CB6AF}"/>
              </a:ext>
            </a:extLst>
          </p:cNvPr>
          <p:cNvGrpSpPr/>
          <p:nvPr/>
        </p:nvGrpSpPr>
        <p:grpSpPr>
          <a:xfrm>
            <a:off x="163830" y="4149480"/>
            <a:ext cx="11864340" cy="2333520"/>
            <a:chOff x="327660" y="4164720"/>
            <a:chExt cx="11864340" cy="2333520"/>
          </a:xfrm>
        </p:grpSpPr>
        <p:sp>
          <p:nvSpPr>
            <p:cNvPr id="7" name="正方形/長方形 6">
              <a:extLst>
                <a:ext uri="{FF2B5EF4-FFF2-40B4-BE49-F238E27FC236}">
                  <a16:creationId xmlns:a16="http://schemas.microsoft.com/office/drawing/2014/main" id="{A6276F6D-830B-E70B-6E8A-47A63EB93729}"/>
                </a:ext>
              </a:extLst>
            </p:cNvPr>
            <p:cNvSpPr/>
            <p:nvPr/>
          </p:nvSpPr>
          <p:spPr>
            <a:xfrm>
              <a:off x="327660" y="4164720"/>
              <a:ext cx="1992301" cy="2333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600"/>
                <a:t>IF (Inst. Fetch)</a:t>
              </a:r>
            </a:p>
            <a:p>
              <a:endParaRPr kumimoji="1" lang="en-US" altLang="ja-JP" sz="1600"/>
            </a:p>
            <a:p>
              <a:pPr marL="285750" indent="-285750">
                <a:buFont typeface="Arial" panose="020B0604020202020204" pitchFamily="34" charset="0"/>
                <a:buChar char="•"/>
              </a:pPr>
              <a:r>
                <a:rPr kumimoji="1" lang="ja-JP" altLang="en-US" sz="1200"/>
                <a:t>命令の取得</a:t>
              </a:r>
              <a:endParaRPr kumimoji="1" lang="en-US" altLang="ja-JP" sz="1200"/>
            </a:p>
            <a:p>
              <a:pPr marL="285750" indent="-285750">
                <a:buFont typeface="Arial" panose="020B0604020202020204" pitchFamily="34" charset="0"/>
                <a:buChar char="•"/>
              </a:pPr>
              <a:r>
                <a:rPr kumimoji="1" lang="en-US" altLang="ja-JP" sz="1200"/>
                <a:t>PC</a:t>
              </a:r>
              <a:r>
                <a:rPr kumimoji="1" lang="ja-JP" altLang="en-US" sz="1200"/>
                <a:t>の更新</a:t>
              </a:r>
            </a:p>
          </p:txBody>
        </p:sp>
        <p:sp>
          <p:nvSpPr>
            <p:cNvPr id="11" name="正方形/長方形 10">
              <a:extLst>
                <a:ext uri="{FF2B5EF4-FFF2-40B4-BE49-F238E27FC236}">
                  <a16:creationId xmlns:a16="http://schemas.microsoft.com/office/drawing/2014/main" id="{3605041F-8684-37F3-72C3-FD75A1D01F85}"/>
                </a:ext>
              </a:extLst>
            </p:cNvPr>
            <p:cNvSpPr/>
            <p:nvPr/>
          </p:nvSpPr>
          <p:spPr>
            <a:xfrm>
              <a:off x="2795669" y="4164720"/>
              <a:ext cx="1992301" cy="2333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600"/>
                <a:t>ID (Inst. Decode)</a:t>
              </a:r>
            </a:p>
            <a:p>
              <a:endParaRPr lang="en-US" altLang="ja-JP" sz="1600"/>
            </a:p>
            <a:p>
              <a:pPr marL="285750" indent="-285750">
                <a:buFont typeface="Arial" panose="020B0604020202020204" pitchFamily="34" charset="0"/>
                <a:buChar char="•"/>
              </a:pPr>
              <a:r>
                <a:rPr kumimoji="1" lang="ja-JP" altLang="en-US" sz="1200"/>
                <a:t>制御信号を生成</a:t>
              </a:r>
              <a:endParaRPr kumimoji="1" lang="en-US" altLang="ja-JP" sz="1200"/>
            </a:p>
            <a:p>
              <a:pPr marL="285750" indent="-285750">
                <a:buFont typeface="Arial" panose="020B0604020202020204" pitchFamily="34" charset="0"/>
                <a:buChar char="•"/>
              </a:pPr>
              <a:r>
                <a:rPr kumimoji="1" lang="ja-JP" altLang="en-US" sz="1200"/>
                <a:t>レジスタの読み出し</a:t>
              </a:r>
              <a:endParaRPr kumimoji="1" lang="en-US" altLang="ja-JP" sz="1200"/>
            </a:p>
            <a:p>
              <a:pPr marL="285750" indent="-285750">
                <a:buFont typeface="Arial" panose="020B0604020202020204" pitchFamily="34" charset="0"/>
                <a:buChar char="•"/>
              </a:pPr>
              <a:r>
                <a:rPr kumimoji="1" lang="ja-JP" altLang="en-US" sz="1200"/>
                <a:t>データハザードの検出・対処</a:t>
              </a:r>
            </a:p>
          </p:txBody>
        </p:sp>
        <p:sp>
          <p:nvSpPr>
            <p:cNvPr id="12" name="正方形/長方形 11">
              <a:extLst>
                <a:ext uri="{FF2B5EF4-FFF2-40B4-BE49-F238E27FC236}">
                  <a16:creationId xmlns:a16="http://schemas.microsoft.com/office/drawing/2014/main" id="{64EC35F3-05A4-F0C2-E9A6-9CE53A87AF85}"/>
                </a:ext>
              </a:extLst>
            </p:cNvPr>
            <p:cNvSpPr/>
            <p:nvPr/>
          </p:nvSpPr>
          <p:spPr>
            <a:xfrm>
              <a:off x="5263678" y="4164720"/>
              <a:ext cx="1992301" cy="2333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600"/>
                <a:t>EX (EXecution)</a:t>
              </a:r>
            </a:p>
            <a:p>
              <a:endParaRPr lang="en-US" altLang="ja-JP" sz="1600"/>
            </a:p>
            <a:p>
              <a:pPr marL="171450" indent="-171450">
                <a:buFont typeface="Arial" panose="020B0604020202020204" pitchFamily="34" charset="0"/>
                <a:buChar char="•"/>
              </a:pPr>
              <a:r>
                <a:rPr kumimoji="1" lang="ja-JP" altLang="en-US" sz="1200"/>
                <a:t>演算の実行</a:t>
              </a:r>
              <a:endParaRPr kumimoji="1" lang="en-US" altLang="ja-JP" sz="1200"/>
            </a:p>
            <a:p>
              <a:pPr marL="171450" indent="-171450">
                <a:buFont typeface="Arial" panose="020B0604020202020204" pitchFamily="34" charset="0"/>
                <a:buChar char="•"/>
              </a:pPr>
              <a:r>
                <a:rPr kumimoji="1" lang="ja-JP" altLang="en-US" sz="1200"/>
                <a:t>アドレスの計算</a:t>
              </a:r>
            </a:p>
          </p:txBody>
        </p:sp>
        <p:sp>
          <p:nvSpPr>
            <p:cNvPr id="13" name="正方形/長方形 12">
              <a:extLst>
                <a:ext uri="{FF2B5EF4-FFF2-40B4-BE49-F238E27FC236}">
                  <a16:creationId xmlns:a16="http://schemas.microsoft.com/office/drawing/2014/main" id="{23336D07-B864-53FC-ADD1-A60A0AD3C7CA}"/>
                </a:ext>
              </a:extLst>
            </p:cNvPr>
            <p:cNvSpPr/>
            <p:nvPr/>
          </p:nvSpPr>
          <p:spPr>
            <a:xfrm>
              <a:off x="7731687" y="4164720"/>
              <a:ext cx="1992301" cy="2333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600"/>
                <a:t>MEM </a:t>
              </a:r>
              <a:br>
                <a:rPr kumimoji="1" lang="en-US" altLang="ja-JP" sz="1600"/>
              </a:br>
              <a:r>
                <a:rPr kumimoji="1" lang="en-US" altLang="ja-JP" sz="1600"/>
                <a:t>(MEMory access)</a:t>
              </a:r>
            </a:p>
            <a:p>
              <a:endParaRPr lang="en-US" altLang="ja-JP" sz="1600"/>
            </a:p>
            <a:p>
              <a:pPr marL="285750" indent="-285750">
                <a:buFont typeface="Arial" panose="020B0604020202020204" pitchFamily="34" charset="0"/>
                <a:buChar char="•"/>
              </a:pPr>
              <a:r>
                <a:rPr kumimoji="1" lang="ja-JP" altLang="en-US" sz="1200"/>
                <a:t>メモリへのアクセス</a:t>
              </a:r>
            </a:p>
          </p:txBody>
        </p:sp>
        <p:sp>
          <p:nvSpPr>
            <p:cNvPr id="14" name="正方形/長方形 13">
              <a:extLst>
                <a:ext uri="{FF2B5EF4-FFF2-40B4-BE49-F238E27FC236}">
                  <a16:creationId xmlns:a16="http://schemas.microsoft.com/office/drawing/2014/main" id="{74B9143A-A3A3-D033-8D81-DE6CF5CBAAF3}"/>
                </a:ext>
              </a:extLst>
            </p:cNvPr>
            <p:cNvSpPr/>
            <p:nvPr/>
          </p:nvSpPr>
          <p:spPr>
            <a:xfrm>
              <a:off x="10199699" y="4164720"/>
              <a:ext cx="1992301" cy="233352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kumimoji="1" lang="en-US" altLang="ja-JP" sz="1600"/>
                <a:t>WB (Write Back)</a:t>
              </a:r>
            </a:p>
            <a:p>
              <a:endParaRPr lang="en-US" altLang="ja-JP" sz="1600"/>
            </a:p>
            <a:p>
              <a:pPr marL="171450" indent="-171450">
                <a:buFont typeface="Arial" panose="020B0604020202020204" pitchFamily="34" charset="0"/>
                <a:buChar char="•"/>
              </a:pPr>
              <a:r>
                <a:rPr kumimoji="1" lang="ja-JP" altLang="en-US" sz="1200"/>
                <a:t>レジスタへの書き込み</a:t>
              </a:r>
            </a:p>
          </p:txBody>
        </p:sp>
        <p:sp>
          <p:nvSpPr>
            <p:cNvPr id="16" name="正方形/長方形 15">
              <a:extLst>
                <a:ext uri="{FF2B5EF4-FFF2-40B4-BE49-F238E27FC236}">
                  <a16:creationId xmlns:a16="http://schemas.microsoft.com/office/drawing/2014/main" id="{8AA54298-4CDF-8216-9C3F-2F99FDC1BE80}"/>
                </a:ext>
              </a:extLst>
            </p:cNvPr>
            <p:cNvSpPr/>
            <p:nvPr/>
          </p:nvSpPr>
          <p:spPr>
            <a:xfrm>
              <a:off x="2397799" y="4164720"/>
              <a:ext cx="320032" cy="2333520"/>
            </a:xfrm>
            <a:prstGeom prst="rect">
              <a:avLst/>
            </a:prstGeom>
          </p:spPr>
          <p:style>
            <a:lnRef idx="2">
              <a:schemeClr val="dk1"/>
            </a:lnRef>
            <a:fillRef idx="1">
              <a:schemeClr val="lt1"/>
            </a:fillRef>
            <a:effectRef idx="0">
              <a:schemeClr val="dk1"/>
            </a:effectRef>
            <a:fontRef idx="minor">
              <a:schemeClr val="dk1"/>
            </a:fontRef>
          </p:style>
          <p:txBody>
            <a:bodyPr vert="vert270" rtlCol="0" anchor="t"/>
            <a:lstStyle/>
            <a:p>
              <a:r>
                <a:rPr kumimoji="1" lang="ja-JP" altLang="en-US" sz="1200"/>
                <a:t>パイプラインレジスタ</a:t>
              </a:r>
            </a:p>
          </p:txBody>
        </p:sp>
        <p:sp>
          <p:nvSpPr>
            <p:cNvPr id="17" name="正方形/長方形 16">
              <a:extLst>
                <a:ext uri="{FF2B5EF4-FFF2-40B4-BE49-F238E27FC236}">
                  <a16:creationId xmlns:a16="http://schemas.microsoft.com/office/drawing/2014/main" id="{3AF32AB2-DB18-C026-C47E-B86F02CDA361}"/>
                </a:ext>
              </a:extLst>
            </p:cNvPr>
            <p:cNvSpPr/>
            <p:nvPr/>
          </p:nvSpPr>
          <p:spPr>
            <a:xfrm>
              <a:off x="4865808" y="4164720"/>
              <a:ext cx="320032" cy="2333520"/>
            </a:xfrm>
            <a:prstGeom prst="rect">
              <a:avLst/>
            </a:prstGeom>
          </p:spPr>
          <p:style>
            <a:lnRef idx="2">
              <a:schemeClr val="dk1"/>
            </a:lnRef>
            <a:fillRef idx="1">
              <a:schemeClr val="lt1"/>
            </a:fillRef>
            <a:effectRef idx="0">
              <a:schemeClr val="dk1"/>
            </a:effectRef>
            <a:fontRef idx="minor">
              <a:schemeClr val="dk1"/>
            </a:fontRef>
          </p:style>
          <p:txBody>
            <a:bodyPr vert="vert270" rtlCol="0" anchor="t"/>
            <a:lstStyle/>
            <a:p>
              <a:r>
                <a:rPr kumimoji="1" lang="ja-JP" altLang="en-US" sz="1200"/>
                <a:t>パイプラインレジスタ</a:t>
              </a:r>
            </a:p>
          </p:txBody>
        </p:sp>
        <p:sp>
          <p:nvSpPr>
            <p:cNvPr id="18" name="正方形/長方形 17">
              <a:extLst>
                <a:ext uri="{FF2B5EF4-FFF2-40B4-BE49-F238E27FC236}">
                  <a16:creationId xmlns:a16="http://schemas.microsoft.com/office/drawing/2014/main" id="{98EAF687-0496-9C95-C8C8-0133A052DAD1}"/>
                </a:ext>
              </a:extLst>
            </p:cNvPr>
            <p:cNvSpPr/>
            <p:nvPr/>
          </p:nvSpPr>
          <p:spPr>
            <a:xfrm>
              <a:off x="7333817" y="4164720"/>
              <a:ext cx="320032" cy="2333520"/>
            </a:xfrm>
            <a:prstGeom prst="rect">
              <a:avLst/>
            </a:prstGeom>
          </p:spPr>
          <p:style>
            <a:lnRef idx="2">
              <a:schemeClr val="dk1"/>
            </a:lnRef>
            <a:fillRef idx="1">
              <a:schemeClr val="lt1"/>
            </a:fillRef>
            <a:effectRef idx="0">
              <a:schemeClr val="dk1"/>
            </a:effectRef>
            <a:fontRef idx="minor">
              <a:schemeClr val="dk1"/>
            </a:fontRef>
          </p:style>
          <p:txBody>
            <a:bodyPr vert="vert270" rtlCol="0" anchor="t"/>
            <a:lstStyle/>
            <a:p>
              <a:r>
                <a:rPr kumimoji="1" lang="ja-JP" altLang="en-US" sz="1200"/>
                <a:t>パイプラインレジスタ</a:t>
              </a:r>
            </a:p>
          </p:txBody>
        </p:sp>
        <p:sp>
          <p:nvSpPr>
            <p:cNvPr id="19" name="正方形/長方形 18">
              <a:extLst>
                <a:ext uri="{FF2B5EF4-FFF2-40B4-BE49-F238E27FC236}">
                  <a16:creationId xmlns:a16="http://schemas.microsoft.com/office/drawing/2014/main" id="{95019170-A84E-AF3C-4441-75C3DEDAA524}"/>
                </a:ext>
              </a:extLst>
            </p:cNvPr>
            <p:cNvSpPr/>
            <p:nvPr/>
          </p:nvSpPr>
          <p:spPr>
            <a:xfrm>
              <a:off x="9801826" y="4164720"/>
              <a:ext cx="320032" cy="2333520"/>
            </a:xfrm>
            <a:prstGeom prst="rect">
              <a:avLst/>
            </a:prstGeom>
          </p:spPr>
          <p:style>
            <a:lnRef idx="2">
              <a:schemeClr val="dk1"/>
            </a:lnRef>
            <a:fillRef idx="1">
              <a:schemeClr val="lt1"/>
            </a:fillRef>
            <a:effectRef idx="0">
              <a:schemeClr val="dk1"/>
            </a:effectRef>
            <a:fontRef idx="minor">
              <a:schemeClr val="dk1"/>
            </a:fontRef>
          </p:style>
          <p:txBody>
            <a:bodyPr vert="vert270" rtlCol="0" anchor="t"/>
            <a:lstStyle/>
            <a:p>
              <a:r>
                <a:rPr kumimoji="1" lang="ja-JP" altLang="en-US" sz="1200"/>
                <a:t>パイプラインレジスタ</a:t>
              </a:r>
            </a:p>
          </p:txBody>
        </p:sp>
      </p:grpSp>
      <p:sp>
        <p:nvSpPr>
          <p:cNvPr id="8" name="スライド番号プレースホルダー 7">
            <a:extLst>
              <a:ext uri="{FF2B5EF4-FFF2-40B4-BE49-F238E27FC236}">
                <a16:creationId xmlns:a16="http://schemas.microsoft.com/office/drawing/2014/main" id="{AA0FAC9B-145F-BE13-5494-DF91A82571B2}"/>
              </a:ext>
            </a:extLst>
          </p:cNvPr>
          <p:cNvSpPr>
            <a:spLocks noGrp="1"/>
          </p:cNvSpPr>
          <p:nvPr>
            <p:ph type="sldNum" sz="quarter" idx="12"/>
          </p:nvPr>
        </p:nvSpPr>
        <p:spPr/>
        <p:txBody>
          <a:bodyPr/>
          <a:lstStyle/>
          <a:p>
            <a:fld id="{4BB2CF20-BD5D-4D9E-9CE8-EDFC3B2BCF57}" type="slidenum">
              <a:rPr kumimoji="1" lang="ja-JP" altLang="en-US" smtClean="0"/>
              <a:t>5</a:t>
            </a:fld>
            <a:endParaRPr kumimoji="1" lang="ja-JP" altLang="en-US"/>
          </a:p>
        </p:txBody>
      </p:sp>
    </p:spTree>
    <p:extLst>
      <p:ext uri="{BB962C8B-B14F-4D97-AF65-F5344CB8AC3E}">
        <p14:creationId xmlns:p14="http://schemas.microsoft.com/office/powerpoint/2010/main" val="3203635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CC44F-D38B-9D50-4DF6-B804420D2283}"/>
              </a:ext>
            </a:extLst>
          </p:cNvPr>
          <p:cNvSpPr>
            <a:spLocks noGrp="1"/>
          </p:cNvSpPr>
          <p:nvPr>
            <p:ph type="title"/>
          </p:nvPr>
        </p:nvSpPr>
        <p:spPr/>
        <p:txBody>
          <a:bodyPr/>
          <a:lstStyle/>
          <a:p>
            <a:r>
              <a:rPr kumimoji="1" lang="en-US" altLang="ja-JP"/>
              <a:t>Verilog </a:t>
            </a:r>
            <a:r>
              <a:rPr kumimoji="1" lang="ja-JP" altLang="en-US"/>
              <a:t>入門 </a:t>
            </a:r>
            <a:r>
              <a:rPr kumimoji="1" lang="en-US" altLang="ja-JP"/>
              <a:t>ex.4: </a:t>
            </a:r>
            <a:r>
              <a:rPr kumimoji="1" lang="ja-JP" altLang="en-US"/>
              <a:t>レジスタ配列</a:t>
            </a:r>
          </a:p>
        </p:txBody>
      </p:sp>
      <p:sp>
        <p:nvSpPr>
          <p:cNvPr id="3" name="コンテンツ プレースホルダー 2">
            <a:extLst>
              <a:ext uri="{FF2B5EF4-FFF2-40B4-BE49-F238E27FC236}">
                <a16:creationId xmlns:a16="http://schemas.microsoft.com/office/drawing/2014/main" id="{8A0587A9-C891-DA1B-8474-C366998775B9}"/>
              </a:ext>
            </a:extLst>
          </p:cNvPr>
          <p:cNvSpPr>
            <a:spLocks noGrp="1"/>
          </p:cNvSpPr>
          <p:nvPr>
            <p:ph idx="1"/>
          </p:nvPr>
        </p:nvSpPr>
        <p:spPr/>
        <p:txBody>
          <a:bodyPr/>
          <a:lstStyle/>
          <a:p>
            <a:r>
              <a:rPr kumimoji="1" lang="ja-JP" altLang="en-US"/>
              <a:t>レジスタを配列にして</a:t>
            </a:r>
            <a:r>
              <a:rPr kumimoji="1" lang="en-US" altLang="ja-JP"/>
              <a:t>2</a:t>
            </a:r>
            <a:r>
              <a:rPr kumimoji="1" lang="ja-JP" altLang="en-US"/>
              <a:t>次元メモリが構成できる</a:t>
            </a:r>
            <a:endParaRPr kumimoji="1" lang="en-US" altLang="ja-JP"/>
          </a:p>
          <a:p>
            <a:r>
              <a:rPr lang="ja-JP" altLang="en-US"/>
              <a:t>定義</a:t>
            </a:r>
            <a:r>
              <a:rPr lang="en-US" altLang="ja-JP"/>
              <a:t>: </a:t>
            </a:r>
            <a:r>
              <a:rPr lang="en-US" altLang="ja-JP">
                <a:latin typeface="Consolas" panose="020B0609020204030204" pitchFamily="49" charset="0"/>
              </a:rPr>
              <a:t>reg[&lt;</a:t>
            </a:r>
            <a:r>
              <a:rPr lang="ja-JP" altLang="en-US">
                <a:latin typeface="Consolas" panose="020B0609020204030204" pitchFamily="49" charset="0"/>
              </a:rPr>
              <a:t>ビット幅</a:t>
            </a:r>
            <a:r>
              <a:rPr lang="en-US" altLang="ja-JP">
                <a:latin typeface="Consolas" panose="020B0609020204030204" pitchFamily="49" charset="0"/>
              </a:rPr>
              <a:t>&gt;] &lt;</a:t>
            </a:r>
            <a:r>
              <a:rPr lang="ja-JP" altLang="en-US">
                <a:latin typeface="Consolas" panose="020B0609020204030204" pitchFamily="49" charset="0"/>
              </a:rPr>
              <a:t>メモリ名</a:t>
            </a:r>
            <a:r>
              <a:rPr lang="en-US" altLang="ja-JP">
                <a:latin typeface="Consolas" panose="020B0609020204030204" pitchFamily="49" charset="0"/>
              </a:rPr>
              <a:t>&gt; [&lt;</a:t>
            </a:r>
            <a:r>
              <a:rPr lang="ja-JP" altLang="en-US">
                <a:latin typeface="Consolas" panose="020B0609020204030204" pitchFamily="49" charset="0"/>
              </a:rPr>
              <a:t>メモリ幅</a:t>
            </a:r>
            <a:r>
              <a:rPr lang="en-US" altLang="ja-JP">
                <a:latin typeface="Consolas" panose="020B0609020204030204" pitchFamily="49" charset="0"/>
              </a:rPr>
              <a:t>&gt;];</a:t>
            </a:r>
          </a:p>
          <a:p>
            <a:pPr lvl="1"/>
            <a:r>
              <a:rPr kumimoji="1" lang="ja-JP" altLang="en-US"/>
              <a:t>例）</a:t>
            </a:r>
            <a:r>
              <a:rPr lang="en-US" altLang="ja-JP"/>
              <a:t>reg[31:0] mem[0:31] //</a:t>
            </a:r>
            <a:r>
              <a:rPr kumimoji="1" lang="en-US" altLang="ja-JP"/>
              <a:t>32</a:t>
            </a:r>
            <a:r>
              <a:rPr kumimoji="1" lang="ja-JP" altLang="en-US"/>
              <a:t>ビット</a:t>
            </a:r>
            <a:r>
              <a:rPr kumimoji="1" lang="en-US" altLang="ja-JP"/>
              <a:t>×32</a:t>
            </a:r>
            <a:r>
              <a:rPr kumimoji="1" lang="ja-JP" altLang="en-US"/>
              <a:t>のメモリ</a:t>
            </a:r>
            <a:endParaRPr lang="en-US" altLang="ja-JP"/>
          </a:p>
          <a:p>
            <a:r>
              <a:rPr lang="ja-JP" altLang="en-US"/>
              <a:t>アクセス</a:t>
            </a:r>
            <a:r>
              <a:rPr lang="en-US" altLang="ja-JP"/>
              <a:t>: </a:t>
            </a:r>
            <a:r>
              <a:rPr lang="en-US" altLang="ja-JP">
                <a:latin typeface="Consolas" panose="020B0609020204030204" pitchFamily="49" charset="0"/>
              </a:rPr>
              <a:t>&lt;</a:t>
            </a:r>
            <a:r>
              <a:rPr lang="ja-JP" altLang="en-US">
                <a:latin typeface="Consolas" panose="020B0609020204030204" pitchFamily="49" charset="0"/>
              </a:rPr>
              <a:t>メモリ名</a:t>
            </a:r>
            <a:r>
              <a:rPr lang="en-US" altLang="ja-JP">
                <a:latin typeface="Consolas" panose="020B0609020204030204" pitchFamily="49" charset="0"/>
              </a:rPr>
              <a:t>&gt;[&lt;</a:t>
            </a:r>
            <a:r>
              <a:rPr lang="ja-JP" altLang="en-US">
                <a:latin typeface="Consolas" panose="020B0609020204030204" pitchFamily="49" charset="0"/>
              </a:rPr>
              <a:t>アクセスするメモリ</a:t>
            </a:r>
            <a:r>
              <a:rPr lang="en-US" altLang="ja-JP">
                <a:latin typeface="Consolas" panose="020B0609020204030204" pitchFamily="49" charset="0"/>
              </a:rPr>
              <a:t>&gt;]</a:t>
            </a:r>
            <a:endParaRPr lang="en-US" altLang="ja-JP"/>
          </a:p>
          <a:p>
            <a:pPr lvl="1"/>
            <a:r>
              <a:rPr kumimoji="1" lang="ja-JP" altLang="en-US"/>
              <a:t>例）</a:t>
            </a:r>
            <a:r>
              <a:rPr kumimoji="1" lang="en-US" altLang="ja-JP">
                <a:latin typeface="Consolas" panose="020B0609020204030204" pitchFamily="49" charset="0"/>
              </a:rPr>
              <a:t>mem[2] //2</a:t>
            </a:r>
            <a:r>
              <a:rPr kumimoji="1" lang="ja-JP" altLang="en-US">
                <a:latin typeface="Consolas" panose="020B0609020204030204" pitchFamily="49" charset="0"/>
              </a:rPr>
              <a:t>番目にアクセス</a:t>
            </a:r>
            <a:endParaRPr kumimoji="1" lang="en-US" altLang="ja-JP">
              <a:latin typeface="Consolas" panose="020B0609020204030204" pitchFamily="49" charset="0"/>
            </a:endParaRPr>
          </a:p>
          <a:p>
            <a:pPr lvl="1"/>
            <a:r>
              <a:rPr kumimoji="1" lang="ja-JP" altLang="en-US"/>
              <a:t>例）</a:t>
            </a:r>
            <a:r>
              <a:rPr kumimoji="1" lang="en-US" altLang="ja-JP">
                <a:latin typeface="Consolas" panose="020B0609020204030204" pitchFamily="49" charset="0"/>
              </a:rPr>
              <a:t>mem[5][15:0] //5</a:t>
            </a:r>
            <a:r>
              <a:rPr kumimoji="1" lang="ja-JP" altLang="en-US">
                <a:latin typeface="Consolas" panose="020B0609020204030204" pitchFamily="49" charset="0"/>
              </a:rPr>
              <a:t>番目の下位</a:t>
            </a:r>
            <a:r>
              <a:rPr kumimoji="1" lang="en-US" altLang="ja-JP">
                <a:latin typeface="Consolas" panose="020B0609020204030204" pitchFamily="49" charset="0"/>
              </a:rPr>
              <a:t>16</a:t>
            </a:r>
            <a:r>
              <a:rPr kumimoji="1" lang="ja-JP" altLang="en-US">
                <a:latin typeface="Consolas" panose="020B0609020204030204" pitchFamily="49" charset="0"/>
              </a:rPr>
              <a:t>ビットにアクセス</a:t>
            </a:r>
            <a:endParaRPr kumimoji="1" lang="en-US" altLang="ja-JP">
              <a:latin typeface="Consolas" panose="020B0609020204030204" pitchFamily="49" charset="0"/>
            </a:endParaRPr>
          </a:p>
          <a:p>
            <a:r>
              <a:rPr lang="en-US" altLang="ja-JP">
                <a:latin typeface="Consolas" panose="020B0609020204030204" pitchFamily="49" charset="0"/>
              </a:rPr>
              <a:t>always</a:t>
            </a:r>
            <a:r>
              <a:rPr lang="ja-JP" altLang="en-US">
                <a:latin typeface="Consolas" panose="020B0609020204030204" pitchFamily="49" charset="0"/>
              </a:rPr>
              <a:t>内で</a:t>
            </a:r>
            <a:r>
              <a:rPr lang="en-US" altLang="ja-JP">
                <a:latin typeface="Consolas" panose="020B0609020204030204" pitchFamily="49" charset="0"/>
              </a:rPr>
              <a:t>for</a:t>
            </a:r>
            <a:r>
              <a:rPr lang="ja-JP" altLang="en-US">
                <a:latin typeface="Consolas" panose="020B0609020204030204" pitchFamily="49" charset="0"/>
              </a:rPr>
              <a:t>文をつかってアクセスできる</a:t>
            </a:r>
            <a:endParaRPr lang="en-US" altLang="ja-JP">
              <a:latin typeface="Consolas" panose="020B0609020204030204" pitchFamily="49" charset="0"/>
            </a:endParaRPr>
          </a:p>
          <a:p>
            <a:pPr lvl="1"/>
            <a:r>
              <a:rPr kumimoji="1" lang="ja-JP" altLang="en-US">
                <a:latin typeface="Consolas" panose="020B0609020204030204" pitchFamily="49" charset="0"/>
              </a:rPr>
              <a:t>例）</a:t>
            </a:r>
            <a:br>
              <a:rPr kumimoji="1" lang="en-US" altLang="ja-JP">
                <a:latin typeface="Consolas" panose="020B0609020204030204" pitchFamily="49" charset="0"/>
              </a:rPr>
            </a:br>
            <a:r>
              <a:rPr kumimoji="1" lang="en-US" altLang="ja-JP">
                <a:latin typeface="Consolas" panose="020B0609020204030204" pitchFamily="49" charset="0"/>
              </a:rPr>
              <a:t>always@(posedge clk or negedge rst) </a:t>
            </a:r>
            <a:br>
              <a:rPr kumimoji="1" lang="en-US" altLang="ja-JP">
                <a:latin typeface="Consolas" panose="020B0609020204030204" pitchFamily="49" charset="0"/>
              </a:rPr>
            </a:br>
            <a:r>
              <a:rPr kumimoji="1" lang="en-US" altLang="ja-JP">
                <a:latin typeface="Consolas" panose="020B0609020204030204" pitchFamily="49" charset="0"/>
              </a:rPr>
              <a:t>    if(!rst) for(i = 0; i &lt; 32; i = i+1) mem[i] &lt;= 0;</a:t>
            </a:r>
            <a:br>
              <a:rPr lang="en-US" altLang="ja-JP">
                <a:latin typeface="Consolas" panose="020B0609020204030204" pitchFamily="49" charset="0"/>
              </a:rPr>
            </a:br>
            <a:r>
              <a:rPr lang="ja-JP" altLang="en-US">
                <a:latin typeface="Consolas" panose="020B0609020204030204" pitchFamily="49" charset="0"/>
              </a:rPr>
              <a:t>    </a:t>
            </a:r>
            <a:r>
              <a:rPr lang="en-US" altLang="ja-JP">
                <a:latin typeface="Consolas" panose="020B0609020204030204" pitchFamily="49" charset="0"/>
              </a:rPr>
              <a:t>else</a:t>
            </a:r>
            <a:r>
              <a:rPr lang="ja-JP" altLang="en-US">
                <a:latin typeface="Consolas" panose="020B0609020204030204" pitchFamily="49" charset="0"/>
              </a:rPr>
              <a:t> </a:t>
            </a:r>
            <a:r>
              <a:rPr lang="en-US" altLang="ja-JP">
                <a:latin typeface="Consolas" panose="020B0609020204030204" pitchFamily="49" charset="0"/>
              </a:rPr>
              <a:t>mem[i]</a:t>
            </a:r>
            <a:r>
              <a:rPr lang="ja-JP" altLang="en-US">
                <a:latin typeface="Consolas" panose="020B0609020204030204" pitchFamily="49" charset="0"/>
              </a:rPr>
              <a:t> </a:t>
            </a:r>
            <a:r>
              <a:rPr lang="en-US" altLang="ja-JP">
                <a:latin typeface="Consolas" panose="020B0609020204030204" pitchFamily="49" charset="0"/>
              </a:rPr>
              <a:t>&lt;=</a:t>
            </a:r>
            <a:r>
              <a:rPr lang="ja-JP" altLang="en-US">
                <a:latin typeface="Consolas" panose="020B0609020204030204" pitchFamily="49" charset="0"/>
              </a:rPr>
              <a:t> </a:t>
            </a:r>
            <a:r>
              <a:rPr lang="en-US" altLang="ja-JP">
                <a:latin typeface="Consolas" panose="020B0609020204030204" pitchFamily="49" charset="0"/>
              </a:rPr>
              <a:t>in[i];</a:t>
            </a:r>
          </a:p>
          <a:p>
            <a:pPr lvl="1"/>
            <a:r>
              <a:rPr kumimoji="1" lang="ja-JP" altLang="en-US">
                <a:latin typeface="Consolas" panose="020B0609020204030204" pitchFamily="49" charset="0"/>
              </a:rPr>
              <a:t>指定した回数分の回路が生成されることに注意</a:t>
            </a:r>
            <a:endParaRPr kumimoji="1" lang="en-US" altLang="ja-JP">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EECED100-9ACE-0890-F374-48808199604D}"/>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26134EBE-EC76-0831-BE82-9C6D31A20B7A}"/>
              </a:ext>
            </a:extLst>
          </p:cNvPr>
          <p:cNvSpPr>
            <a:spLocks noGrp="1"/>
          </p:cNvSpPr>
          <p:nvPr>
            <p:ph type="sldNum" sz="quarter" idx="12"/>
          </p:nvPr>
        </p:nvSpPr>
        <p:spPr/>
        <p:txBody>
          <a:bodyPr/>
          <a:lstStyle/>
          <a:p>
            <a:fld id="{4BB2CF20-BD5D-4D9E-9CE8-EDFC3B2BCF57}" type="slidenum">
              <a:rPr kumimoji="1" lang="ja-JP" altLang="en-US" smtClean="0"/>
              <a:t>50</a:t>
            </a:fld>
            <a:endParaRPr kumimoji="1" lang="ja-JP" altLang="en-US"/>
          </a:p>
        </p:txBody>
      </p:sp>
    </p:spTree>
    <p:extLst>
      <p:ext uri="{BB962C8B-B14F-4D97-AF65-F5344CB8AC3E}">
        <p14:creationId xmlns:p14="http://schemas.microsoft.com/office/powerpoint/2010/main" val="3940290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D0DF9-47C0-4610-B391-FD90B8D2DEAE}"/>
              </a:ext>
            </a:extLst>
          </p:cNvPr>
          <p:cNvSpPr>
            <a:spLocks noGrp="1"/>
          </p:cNvSpPr>
          <p:nvPr>
            <p:ph type="title"/>
          </p:nvPr>
        </p:nvSpPr>
        <p:spPr/>
        <p:txBody>
          <a:bodyPr/>
          <a:lstStyle/>
          <a:p>
            <a:r>
              <a:rPr kumimoji="1" lang="ja-JP" altLang="en-US"/>
              <a:t>練習</a:t>
            </a:r>
            <a:r>
              <a:rPr lang="en-US" altLang="ja-JP"/>
              <a:t>5 </a:t>
            </a:r>
            <a:r>
              <a:rPr lang="ja-JP" altLang="en-US"/>
              <a:t>発展問題</a:t>
            </a:r>
            <a:endParaRPr kumimoji="1" lang="ja-JP" altLang="en-US"/>
          </a:p>
        </p:txBody>
      </p:sp>
      <p:sp>
        <p:nvSpPr>
          <p:cNvPr id="3" name="コンテンツ プレースホルダー 2">
            <a:extLst>
              <a:ext uri="{FF2B5EF4-FFF2-40B4-BE49-F238E27FC236}">
                <a16:creationId xmlns:a16="http://schemas.microsoft.com/office/drawing/2014/main" id="{B07FBD00-1F34-C100-5A83-16B000BE8303}"/>
              </a:ext>
            </a:extLst>
          </p:cNvPr>
          <p:cNvSpPr>
            <a:spLocks noGrp="1"/>
          </p:cNvSpPr>
          <p:nvPr>
            <p:ph idx="1"/>
          </p:nvPr>
        </p:nvSpPr>
        <p:spPr/>
        <p:txBody>
          <a:bodyPr>
            <a:normAutofit fontScale="85000" lnSpcReduction="10000"/>
          </a:bodyPr>
          <a:lstStyle/>
          <a:p>
            <a:pPr marL="514350" indent="-514350">
              <a:buFont typeface="+mj-lt"/>
              <a:buAutoNum type="arabicPeriod"/>
            </a:pPr>
            <a:r>
              <a:rPr kumimoji="1" lang="ja-JP" altLang="en-US"/>
              <a:t>練習</a:t>
            </a:r>
            <a:r>
              <a:rPr kumimoji="1" lang="en-US" altLang="ja-JP"/>
              <a:t>3</a:t>
            </a:r>
            <a:r>
              <a:rPr kumimoji="1" lang="ja-JP" altLang="en-US"/>
              <a:t>で作成した</a:t>
            </a:r>
            <a:r>
              <a:rPr kumimoji="1" lang="en-US" altLang="ja-JP"/>
              <a:t>alu</a:t>
            </a:r>
            <a:r>
              <a:rPr kumimoji="1" lang="ja-JP" altLang="en-US"/>
              <a:t>の入出力のビット幅をパラメータ化して、</a:t>
            </a:r>
            <a:r>
              <a:rPr kumimoji="1" lang="en-US" altLang="ja-JP"/>
              <a:t>32</a:t>
            </a:r>
            <a:r>
              <a:rPr kumimoji="1" lang="ja-JP" altLang="en-US"/>
              <a:t>ビット以外に対応できるように変更せよ。パラメータ名は</a:t>
            </a:r>
            <a:r>
              <a:rPr kumimoji="1" lang="en-US" altLang="ja-JP"/>
              <a:t>bitwidth</a:t>
            </a:r>
            <a:r>
              <a:rPr kumimoji="1" lang="ja-JP" altLang="en-US"/>
              <a:t>として、規定値は</a:t>
            </a:r>
            <a:r>
              <a:rPr kumimoji="1" lang="en-US" altLang="ja-JP"/>
              <a:t>32</a:t>
            </a:r>
            <a:r>
              <a:rPr kumimoji="1" lang="ja-JP" altLang="en-US"/>
              <a:t>とする。</a:t>
            </a:r>
            <a:endParaRPr kumimoji="1" lang="en-US" altLang="ja-JP"/>
          </a:p>
          <a:p>
            <a:pPr marL="514350" indent="-514350">
              <a:buFont typeface="+mj-lt"/>
              <a:buAutoNum type="arabicPeriod"/>
            </a:pPr>
            <a:r>
              <a:rPr kumimoji="1" lang="en-US" altLang="ja-JP"/>
              <a:t>3</a:t>
            </a:r>
            <a:r>
              <a:rPr kumimoji="1" lang="ja-JP" altLang="en-US"/>
              <a:t>つの</a:t>
            </a:r>
            <a:r>
              <a:rPr kumimoji="1" lang="en-US" altLang="ja-JP"/>
              <a:t>1</a:t>
            </a:r>
            <a:r>
              <a:rPr kumimoji="1" lang="ja-JP" altLang="en-US"/>
              <a:t>ビットの入力</a:t>
            </a:r>
            <a:r>
              <a:rPr kumimoji="1" lang="en-US" altLang="ja-JP"/>
              <a:t>clk, rst, write_n</a:t>
            </a:r>
            <a:r>
              <a:rPr kumimoji="1" lang="ja-JP" altLang="en-US"/>
              <a:t>、</a:t>
            </a:r>
            <a:r>
              <a:rPr kumimoji="1" lang="en-US" altLang="ja-JP"/>
              <a:t>3</a:t>
            </a:r>
            <a:r>
              <a:rPr kumimoji="1" lang="ja-JP" altLang="en-US"/>
              <a:t>つの</a:t>
            </a:r>
            <a:r>
              <a:rPr kumimoji="1" lang="en-US" altLang="ja-JP"/>
              <a:t>ceil(log2(reg_num))</a:t>
            </a:r>
            <a:r>
              <a:rPr kumimoji="1" lang="ja-JP" altLang="en-US"/>
              <a:t>ビットの入力</a:t>
            </a:r>
            <a:r>
              <a:rPr kumimoji="1" lang="en-US" altLang="ja-JP"/>
              <a:t>rs1, rs2, rd</a:t>
            </a:r>
            <a:r>
              <a:rPr kumimoji="1" lang="ja-JP" altLang="en-US"/>
              <a:t>、</a:t>
            </a:r>
            <a:r>
              <a:rPr kumimoji="1" lang="en-US" altLang="ja-JP"/>
              <a:t>1</a:t>
            </a:r>
            <a:r>
              <a:rPr kumimoji="1" lang="ja-JP" altLang="en-US"/>
              <a:t>つの</a:t>
            </a:r>
            <a:r>
              <a:rPr kumimoji="1" lang="en-US" altLang="ja-JP"/>
              <a:t>data_width</a:t>
            </a:r>
            <a:r>
              <a:rPr kumimoji="1" lang="ja-JP" altLang="en-US"/>
              <a:t>ビットの入力</a:t>
            </a:r>
            <a:r>
              <a:rPr kumimoji="1" lang="en-US" altLang="ja-JP"/>
              <a:t>in</a:t>
            </a:r>
            <a:r>
              <a:rPr kumimoji="1" lang="ja-JP" altLang="en-US"/>
              <a:t>、</a:t>
            </a:r>
            <a:r>
              <a:rPr kumimoji="1" lang="en-US" altLang="ja-JP"/>
              <a:t>2</a:t>
            </a:r>
            <a:r>
              <a:rPr kumimoji="1" lang="ja-JP" altLang="en-US"/>
              <a:t>つの</a:t>
            </a:r>
            <a:r>
              <a:rPr kumimoji="1" lang="en-US" altLang="ja-JP"/>
              <a:t>data_width</a:t>
            </a:r>
            <a:r>
              <a:rPr kumimoji="1" lang="ja-JP" altLang="en-US"/>
              <a:t>ビットの出力</a:t>
            </a:r>
            <a:r>
              <a:rPr kumimoji="1" lang="en-US" altLang="ja-JP"/>
              <a:t>out1, out2</a:t>
            </a:r>
            <a:r>
              <a:rPr kumimoji="1" lang="ja-JP" altLang="en-US"/>
              <a:t>、内部に</a:t>
            </a:r>
            <a:r>
              <a:rPr kumimoji="1" lang="en-US" altLang="ja-JP"/>
              <a:t>reg_num</a:t>
            </a:r>
            <a:r>
              <a:rPr kumimoji="1" lang="ja-JP" altLang="en-US"/>
              <a:t>本のレジスタを持ち、クロックの立ち上がりで</a:t>
            </a:r>
            <a:r>
              <a:rPr kumimoji="1" lang="en-US" altLang="ja-JP"/>
              <a:t>write_n</a:t>
            </a:r>
            <a:r>
              <a:rPr kumimoji="1" lang="ja-JP" altLang="en-US"/>
              <a:t>が</a:t>
            </a:r>
            <a:r>
              <a:rPr kumimoji="1" lang="en-US" altLang="ja-JP"/>
              <a:t>0</a:t>
            </a:r>
            <a:r>
              <a:rPr kumimoji="1" lang="ja-JP" altLang="en-US"/>
              <a:t>であれば</a:t>
            </a:r>
            <a:r>
              <a:rPr kumimoji="1" lang="en-US" altLang="ja-JP"/>
              <a:t>rd</a:t>
            </a:r>
            <a:r>
              <a:rPr kumimoji="1" lang="ja-JP" altLang="en-US"/>
              <a:t>で指定されたレジスタに</a:t>
            </a:r>
            <a:r>
              <a:rPr kumimoji="1" lang="en-US" altLang="ja-JP"/>
              <a:t>in</a:t>
            </a:r>
            <a:r>
              <a:rPr kumimoji="1" lang="ja-JP" altLang="en-US"/>
              <a:t>を書き込み、それ以外であれば全てのレジスタの値を保持し、</a:t>
            </a:r>
            <a:r>
              <a:rPr kumimoji="1" lang="en-US" altLang="ja-JP"/>
              <a:t>out1</a:t>
            </a:r>
            <a:r>
              <a:rPr kumimoji="1" lang="ja-JP" altLang="en-US"/>
              <a:t>に</a:t>
            </a:r>
            <a:r>
              <a:rPr kumimoji="1" lang="en-US" altLang="ja-JP"/>
              <a:t>rs1</a:t>
            </a:r>
            <a:r>
              <a:rPr kumimoji="1" lang="ja-JP" altLang="en-US"/>
              <a:t>で指定されたレジスタの値を、</a:t>
            </a:r>
            <a:r>
              <a:rPr kumimoji="1" lang="en-US" altLang="ja-JP"/>
              <a:t>out2</a:t>
            </a:r>
            <a:r>
              <a:rPr kumimoji="1" lang="ja-JP" altLang="en-US"/>
              <a:t>に</a:t>
            </a:r>
            <a:r>
              <a:rPr kumimoji="1" lang="en-US" altLang="ja-JP"/>
              <a:t>rs2</a:t>
            </a:r>
            <a:r>
              <a:rPr kumimoji="1" lang="ja-JP" altLang="en-US"/>
              <a:t>で指定されたレジスタの値を出力するモジュール</a:t>
            </a:r>
            <a:r>
              <a:rPr kumimoji="1" lang="en-US" altLang="ja-JP"/>
              <a:t>regfile</a:t>
            </a:r>
            <a:r>
              <a:rPr kumimoji="1" lang="ja-JP" altLang="en-US"/>
              <a:t>を作成せよ。ただし、</a:t>
            </a:r>
            <a:r>
              <a:rPr kumimoji="1" lang="en-US" altLang="ja-JP"/>
              <a:t>rst</a:t>
            </a:r>
            <a:r>
              <a:rPr kumimoji="1" lang="ja-JP" altLang="en-US"/>
              <a:t>が立ち下がった時は全てのレジスタを</a:t>
            </a:r>
            <a:r>
              <a:rPr kumimoji="1" lang="en-US" altLang="ja-JP"/>
              <a:t>0</a:t>
            </a:r>
            <a:r>
              <a:rPr kumimoji="1" lang="ja-JP" altLang="en-US"/>
              <a:t>とする。また、パラメータ</a:t>
            </a:r>
            <a:r>
              <a:rPr kumimoji="1" lang="en-US" altLang="ja-JP"/>
              <a:t>zeroreg</a:t>
            </a:r>
            <a:r>
              <a:rPr kumimoji="1" lang="ja-JP" altLang="en-US"/>
              <a:t>が</a:t>
            </a:r>
            <a:r>
              <a:rPr kumimoji="1" lang="en-US" altLang="ja-JP"/>
              <a:t>1</a:t>
            </a:r>
            <a:r>
              <a:rPr kumimoji="1" lang="ja-JP" altLang="en-US"/>
              <a:t>である場合はレジスタ</a:t>
            </a:r>
            <a:r>
              <a:rPr kumimoji="1" lang="en-US" altLang="ja-JP"/>
              <a:t>0</a:t>
            </a:r>
            <a:r>
              <a:rPr kumimoji="1" lang="ja-JP" altLang="en-US"/>
              <a:t>には何を書き込まれても常に</a:t>
            </a:r>
            <a:r>
              <a:rPr kumimoji="1" lang="en-US" altLang="ja-JP"/>
              <a:t>0</a:t>
            </a:r>
            <a:r>
              <a:rPr kumimoji="1" lang="ja-JP" altLang="en-US"/>
              <a:t>であるものとする。既定値は</a:t>
            </a:r>
            <a:r>
              <a:rPr kumimoji="1" lang="en-US" altLang="ja-JP"/>
              <a:t>data_width</a:t>
            </a:r>
            <a:r>
              <a:rPr kumimoji="1" lang="ja-JP" altLang="en-US"/>
              <a:t>が</a:t>
            </a:r>
            <a:r>
              <a:rPr kumimoji="1" lang="en-US" altLang="ja-JP"/>
              <a:t>32</a:t>
            </a:r>
            <a:r>
              <a:rPr kumimoji="1" lang="ja-JP" altLang="en-US"/>
              <a:t>、</a:t>
            </a:r>
            <a:r>
              <a:rPr kumimoji="1" lang="en-US" altLang="ja-JP"/>
              <a:t>reg_num</a:t>
            </a:r>
            <a:r>
              <a:rPr kumimoji="1" lang="ja-JP" altLang="en-US"/>
              <a:t>が</a:t>
            </a:r>
            <a:r>
              <a:rPr kumimoji="1" lang="en-US" altLang="ja-JP"/>
              <a:t>32</a:t>
            </a:r>
            <a:r>
              <a:rPr kumimoji="1" lang="ja-JP" altLang="en-US"/>
              <a:t>、</a:t>
            </a:r>
            <a:r>
              <a:rPr kumimoji="1" lang="en-US" altLang="ja-JP"/>
              <a:t>zeroreg</a:t>
            </a:r>
            <a:r>
              <a:rPr kumimoji="1" lang="ja-JP" altLang="en-US"/>
              <a:t>が</a:t>
            </a:r>
            <a:r>
              <a:rPr kumimoji="1" lang="en-US" altLang="ja-JP"/>
              <a:t>1</a:t>
            </a:r>
            <a:r>
              <a:rPr kumimoji="1" lang="ja-JP" altLang="en-US"/>
              <a:t>とする。デバッグの兼ね合いで、内部のレジスタは</a:t>
            </a:r>
            <a:r>
              <a:rPr kumimoji="1" lang="en-US" altLang="ja-JP"/>
              <a:t>registers</a:t>
            </a:r>
            <a:r>
              <a:rPr kumimoji="1" lang="ja-JP" altLang="en-US"/>
              <a:t>という名のレジスタ配列とする。</a:t>
            </a:r>
            <a:endParaRPr kumimoji="1" lang="en-US" altLang="ja-JP"/>
          </a:p>
          <a:p>
            <a:pPr lvl="1"/>
            <a:r>
              <a:rPr kumimoji="1" lang="ja-JP" altLang="en-US"/>
              <a:t>レジスタ配列を使って</a:t>
            </a:r>
            <a:r>
              <a:rPr kumimoji="1" lang="en-US" altLang="ja-JP"/>
              <a:t>data_width</a:t>
            </a:r>
            <a:r>
              <a:rPr kumimoji="1" lang="ja-JP" altLang="en-US"/>
              <a:t>ビット</a:t>
            </a:r>
            <a:r>
              <a:rPr kumimoji="1" lang="en-US" altLang="ja-JP"/>
              <a:t>reg_num</a:t>
            </a:r>
            <a:r>
              <a:rPr kumimoji="1" lang="ja-JP" altLang="en-US"/>
              <a:t>本のレジスタを作る</a:t>
            </a:r>
            <a:endParaRPr kumimoji="1" lang="en-US" altLang="ja-JP"/>
          </a:p>
          <a:p>
            <a:pPr lvl="1"/>
            <a:r>
              <a:rPr kumimoji="1" lang="ja-JP" altLang="en-US"/>
              <a:t>ゼロレジスタの有効無効は</a:t>
            </a:r>
            <a:r>
              <a:rPr kumimoji="1" lang="en-US" altLang="ja-JP"/>
              <a:t>generate</a:t>
            </a:r>
            <a:r>
              <a:rPr kumimoji="1" lang="ja-JP" altLang="en-US"/>
              <a:t>を使う</a:t>
            </a:r>
            <a:endParaRPr kumimoji="1" lang="en-US" altLang="ja-JP"/>
          </a:p>
          <a:p>
            <a:pPr lvl="2"/>
            <a:r>
              <a:rPr kumimoji="1" lang="ja-JP" altLang="en-US"/>
              <a:t>生成時にどちらか決まっているので</a:t>
            </a:r>
            <a:r>
              <a:rPr kumimoji="1" lang="en-US" altLang="ja-JP"/>
              <a:t>generate</a:t>
            </a:r>
            <a:r>
              <a:rPr kumimoji="1" lang="ja-JP" altLang="en-US"/>
              <a:t>を使わないと使われない方の回路がもったいない</a:t>
            </a:r>
          </a:p>
        </p:txBody>
      </p:sp>
      <p:sp>
        <p:nvSpPr>
          <p:cNvPr id="4" name="日付プレースホルダー 3">
            <a:extLst>
              <a:ext uri="{FF2B5EF4-FFF2-40B4-BE49-F238E27FC236}">
                <a16:creationId xmlns:a16="http://schemas.microsoft.com/office/drawing/2014/main" id="{306AF1F2-ACEC-CA8C-6D11-520337AF06AA}"/>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D0D1422E-300E-AD64-1007-E30AA4230BD5}"/>
              </a:ext>
            </a:extLst>
          </p:cNvPr>
          <p:cNvSpPr>
            <a:spLocks noGrp="1"/>
          </p:cNvSpPr>
          <p:nvPr>
            <p:ph type="sldNum" sz="quarter" idx="12"/>
          </p:nvPr>
        </p:nvSpPr>
        <p:spPr/>
        <p:txBody>
          <a:bodyPr/>
          <a:lstStyle/>
          <a:p>
            <a:fld id="{4BB2CF20-BD5D-4D9E-9CE8-EDFC3B2BCF57}" type="slidenum">
              <a:rPr kumimoji="1" lang="ja-JP" altLang="en-US" smtClean="0"/>
              <a:t>51</a:t>
            </a:fld>
            <a:endParaRPr kumimoji="1" lang="ja-JP" altLang="en-US"/>
          </a:p>
        </p:txBody>
      </p:sp>
    </p:spTree>
    <p:extLst>
      <p:ext uri="{BB962C8B-B14F-4D97-AF65-F5344CB8AC3E}">
        <p14:creationId xmlns:p14="http://schemas.microsoft.com/office/powerpoint/2010/main" val="3518702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68A1C8-D6FC-21F5-6C06-BA9EDA577BF1}"/>
              </a:ext>
            </a:extLst>
          </p:cNvPr>
          <p:cNvSpPr>
            <a:spLocks noGrp="1"/>
          </p:cNvSpPr>
          <p:nvPr>
            <p:ph type="title"/>
          </p:nvPr>
        </p:nvSpPr>
        <p:spPr/>
        <p:txBody>
          <a:bodyPr/>
          <a:lstStyle/>
          <a:p>
            <a:r>
              <a:rPr kumimoji="1" lang="en-US" altLang="ja-JP"/>
              <a:t>Verilog </a:t>
            </a:r>
            <a:r>
              <a:rPr kumimoji="1" lang="ja-JP" altLang="en-US"/>
              <a:t>入門 </a:t>
            </a:r>
            <a:r>
              <a:rPr kumimoji="1" lang="en-US" altLang="ja-JP"/>
              <a:t>0-3: </a:t>
            </a:r>
            <a:r>
              <a:rPr kumimoji="1" lang="ja-JP" altLang="en-US"/>
              <a:t>論理合成</a:t>
            </a:r>
          </a:p>
        </p:txBody>
      </p:sp>
      <p:sp>
        <p:nvSpPr>
          <p:cNvPr id="3" name="コンテンツ プレースホルダー 2">
            <a:extLst>
              <a:ext uri="{FF2B5EF4-FFF2-40B4-BE49-F238E27FC236}">
                <a16:creationId xmlns:a16="http://schemas.microsoft.com/office/drawing/2014/main" id="{6F4FCCC0-25A3-3198-BAB0-7E47C9BCBAEB}"/>
              </a:ext>
            </a:extLst>
          </p:cNvPr>
          <p:cNvSpPr>
            <a:spLocks noGrp="1"/>
          </p:cNvSpPr>
          <p:nvPr>
            <p:ph idx="1"/>
          </p:nvPr>
        </p:nvSpPr>
        <p:spPr/>
        <p:txBody>
          <a:bodyPr>
            <a:normAutofit fontScale="85000" lnSpcReduction="20000"/>
          </a:bodyPr>
          <a:lstStyle/>
          <a:p>
            <a:r>
              <a:rPr kumimoji="1" lang="en-US" altLang="ja-JP"/>
              <a:t>woodblock</a:t>
            </a:r>
            <a:r>
              <a:rPr kumimoji="1" lang="ja-JP" altLang="en-US"/>
              <a:t>上で</a:t>
            </a:r>
            <a:r>
              <a:rPr kumimoji="1" lang="en-US" altLang="ja-JP"/>
              <a:t>Design Compiler</a:t>
            </a:r>
            <a:r>
              <a:rPr kumimoji="1" lang="ja-JP" altLang="en-US"/>
              <a:t>を用いて論理合成する</a:t>
            </a:r>
            <a:endParaRPr kumimoji="1" lang="en-US" altLang="ja-JP"/>
          </a:p>
          <a:p>
            <a:r>
              <a:rPr kumimoji="1" lang="ja-JP" altLang="en-US"/>
              <a:t>基本的にはスクリプトに合成の構成を記述する</a:t>
            </a:r>
            <a:endParaRPr kumimoji="1" lang="en-US" altLang="ja-JP"/>
          </a:p>
          <a:p>
            <a:pPr lvl="1"/>
            <a:r>
              <a:rPr lang="en-US" altLang="ja-JP">
                <a:latin typeface="Consolas" panose="020B0609020204030204" pitchFamily="49" charset="0"/>
              </a:rPr>
              <a:t>dc_shell-t -f &lt;</a:t>
            </a:r>
            <a:r>
              <a:rPr lang="ja-JP" altLang="en-US">
                <a:latin typeface="Consolas" panose="020B0609020204030204" pitchFamily="49" charset="0"/>
              </a:rPr>
              <a:t>スクリプト名</a:t>
            </a:r>
            <a:r>
              <a:rPr lang="en-US" altLang="ja-JP">
                <a:latin typeface="Consolas" panose="020B0609020204030204" pitchFamily="49" charset="0"/>
              </a:rPr>
              <a:t>&gt;.tcl | tee &lt;</a:t>
            </a:r>
            <a:r>
              <a:rPr lang="ja-JP" altLang="en-US">
                <a:latin typeface="Consolas" panose="020B0609020204030204" pitchFamily="49" charset="0"/>
              </a:rPr>
              <a:t>ファイル名</a:t>
            </a:r>
            <a:r>
              <a:rPr lang="en-US" altLang="ja-JP">
                <a:latin typeface="Consolas" panose="020B0609020204030204" pitchFamily="49" charset="0"/>
              </a:rPr>
              <a:t>&gt;</a:t>
            </a:r>
          </a:p>
          <a:p>
            <a:pPr lvl="2"/>
            <a:r>
              <a:rPr kumimoji="1" lang="en-US" altLang="ja-JP">
                <a:latin typeface="Consolas" panose="020B0609020204030204" pitchFamily="49" charset="0"/>
              </a:rPr>
              <a:t>| tee &lt;</a:t>
            </a:r>
            <a:r>
              <a:rPr kumimoji="1" lang="ja-JP" altLang="en-US">
                <a:latin typeface="Consolas" panose="020B0609020204030204" pitchFamily="49" charset="0"/>
              </a:rPr>
              <a:t>ファイル名</a:t>
            </a:r>
            <a:r>
              <a:rPr kumimoji="1" lang="en-US" altLang="ja-JP">
                <a:latin typeface="Consolas" panose="020B0609020204030204" pitchFamily="49" charset="0"/>
              </a:rPr>
              <a:t>&gt;</a:t>
            </a:r>
            <a:r>
              <a:rPr kumimoji="1" lang="en-US" altLang="ja-JP"/>
              <a:t>: </a:t>
            </a:r>
            <a:r>
              <a:rPr kumimoji="1" lang="ja-JP" altLang="en-US"/>
              <a:t>標準出力のコピーを</a:t>
            </a:r>
            <a:r>
              <a:rPr lang="en-US" altLang="ja-JP"/>
              <a:t>&lt;</a:t>
            </a:r>
            <a:r>
              <a:rPr lang="ja-JP" altLang="en-US"/>
              <a:t>ファイル名</a:t>
            </a:r>
            <a:r>
              <a:rPr lang="en-US" altLang="ja-JP"/>
              <a:t>&gt;</a:t>
            </a:r>
            <a:r>
              <a:rPr kumimoji="1" lang="ja-JP" altLang="en-US"/>
              <a:t>に保存する</a:t>
            </a:r>
            <a:endParaRPr kumimoji="1" lang="en-US" altLang="ja-JP"/>
          </a:p>
          <a:p>
            <a:pPr lvl="1"/>
            <a:r>
              <a:rPr kumimoji="1" lang="ja-JP" altLang="en-US"/>
              <a:t>スクリプトの例を配布物に入れているものを書き換えて使えば</a:t>
            </a:r>
            <a:r>
              <a:rPr kumimoji="1" lang="en-US" altLang="ja-JP"/>
              <a:t>OK</a:t>
            </a:r>
          </a:p>
          <a:p>
            <a:r>
              <a:rPr kumimoji="1" lang="ja-JP" altLang="en-US"/>
              <a:t>配布のスクリプトを使うとタイミング・面積・電力の情報が出力される</a:t>
            </a:r>
            <a:endParaRPr kumimoji="1" lang="en-US" altLang="ja-JP"/>
          </a:p>
          <a:p>
            <a:pPr lvl="1"/>
            <a:r>
              <a:rPr kumimoji="1" lang="ja-JP" altLang="en-US"/>
              <a:t>タイミング</a:t>
            </a:r>
            <a:endParaRPr kumimoji="1" lang="en-US" altLang="ja-JP"/>
          </a:p>
          <a:p>
            <a:pPr lvl="2"/>
            <a:r>
              <a:rPr kumimoji="1" lang="en-US" altLang="ja-JP"/>
              <a:t>Report : timing</a:t>
            </a:r>
            <a:r>
              <a:rPr lang="en-US" altLang="ja-JP"/>
              <a:t> </a:t>
            </a:r>
            <a:r>
              <a:rPr lang="ja-JP" altLang="en-US"/>
              <a:t>以下に出力される</a:t>
            </a:r>
            <a:endParaRPr lang="en-US" altLang="ja-JP"/>
          </a:p>
          <a:p>
            <a:pPr lvl="2"/>
            <a:r>
              <a:rPr kumimoji="1" lang="ja-JP" altLang="en-US"/>
              <a:t>遅延が大きい経路の上位が出力される</a:t>
            </a:r>
            <a:endParaRPr kumimoji="1" lang="en-US" altLang="ja-JP"/>
          </a:p>
          <a:p>
            <a:pPr lvl="2"/>
            <a:r>
              <a:rPr kumimoji="1" lang="en-US" altLang="ja-JP"/>
              <a:t>slack (MET) </a:t>
            </a:r>
            <a:r>
              <a:rPr kumimoji="1" lang="ja-JP" altLang="en-US"/>
              <a:t>が出ていれば遅延が制約を満たす</a:t>
            </a:r>
            <a:endParaRPr kumimoji="1" lang="en-US" altLang="ja-JP"/>
          </a:p>
          <a:p>
            <a:pPr lvl="3"/>
            <a:r>
              <a:rPr kumimoji="1" lang="ja-JP" altLang="en-US"/>
              <a:t>右の数値は制約に対するゆとり（負にならないようにする）</a:t>
            </a:r>
            <a:endParaRPr kumimoji="1" lang="en-US" altLang="ja-JP"/>
          </a:p>
          <a:p>
            <a:pPr lvl="3"/>
            <a:r>
              <a:rPr lang="en-US" altLang="ja-JP"/>
              <a:t>0</a:t>
            </a:r>
            <a:r>
              <a:rPr lang="ja-JP" altLang="en-US"/>
              <a:t>でも限界というわけではない</a:t>
            </a:r>
            <a:endParaRPr kumimoji="1" lang="en-US" altLang="ja-JP"/>
          </a:p>
          <a:p>
            <a:pPr lvl="2"/>
            <a:r>
              <a:rPr kumimoji="1" lang="en-US" altLang="ja-JP"/>
              <a:t>slack (VIOLATED)</a:t>
            </a:r>
            <a:r>
              <a:rPr lang="ja-JP" altLang="en-US"/>
              <a:t> が出ていればその経路は制約を満たしていない</a:t>
            </a:r>
            <a:endParaRPr kumimoji="1" lang="en-US" altLang="ja-JP"/>
          </a:p>
          <a:p>
            <a:pPr lvl="1"/>
            <a:r>
              <a:rPr kumimoji="1" lang="ja-JP" altLang="en-US"/>
              <a:t>面積</a:t>
            </a:r>
            <a:endParaRPr kumimoji="1" lang="en-US" altLang="ja-JP"/>
          </a:p>
          <a:p>
            <a:pPr lvl="2"/>
            <a:r>
              <a:rPr lang="en-US" altLang="ja-JP"/>
              <a:t>Report: area </a:t>
            </a:r>
            <a:r>
              <a:rPr lang="ja-JP" altLang="en-US"/>
              <a:t>以下に出力される</a:t>
            </a:r>
            <a:endParaRPr lang="en-US" altLang="ja-JP"/>
          </a:p>
          <a:p>
            <a:pPr lvl="2"/>
            <a:r>
              <a:rPr kumimoji="1" lang="en-US" altLang="ja-JP"/>
              <a:t>Total cell area </a:t>
            </a:r>
            <a:r>
              <a:rPr kumimoji="1" lang="ja-JP" altLang="en-US"/>
              <a:t>が平方ミクロン単位の面積</a:t>
            </a:r>
            <a:endParaRPr kumimoji="1" lang="en-US" altLang="ja-JP"/>
          </a:p>
          <a:p>
            <a:pPr lvl="1"/>
            <a:r>
              <a:rPr kumimoji="1" lang="ja-JP" altLang="en-US"/>
              <a:t>電力</a:t>
            </a:r>
            <a:endParaRPr kumimoji="1" lang="en-US" altLang="ja-JP"/>
          </a:p>
          <a:p>
            <a:pPr lvl="2"/>
            <a:r>
              <a:rPr lang="en-US" altLang="ja-JP"/>
              <a:t>Report: power </a:t>
            </a:r>
            <a:r>
              <a:rPr lang="ja-JP" altLang="en-US"/>
              <a:t>以下に出力される</a:t>
            </a:r>
            <a:endParaRPr lang="en-US" altLang="ja-JP"/>
          </a:p>
          <a:p>
            <a:pPr lvl="2"/>
            <a:r>
              <a:rPr kumimoji="1" lang="en-US" altLang="ja-JP"/>
              <a:t>Total Dynamic Power </a:t>
            </a:r>
            <a:r>
              <a:rPr kumimoji="1" lang="ja-JP" altLang="en-US"/>
              <a:t>が消費電力</a:t>
            </a:r>
          </a:p>
        </p:txBody>
      </p:sp>
      <p:sp>
        <p:nvSpPr>
          <p:cNvPr id="4" name="日付プレースホルダー 3">
            <a:extLst>
              <a:ext uri="{FF2B5EF4-FFF2-40B4-BE49-F238E27FC236}">
                <a16:creationId xmlns:a16="http://schemas.microsoft.com/office/drawing/2014/main" id="{3F225E71-CBFE-5394-B992-69D44C17C333}"/>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14E809C2-F9BA-A395-7D7F-63D529945475}"/>
              </a:ext>
            </a:extLst>
          </p:cNvPr>
          <p:cNvSpPr>
            <a:spLocks noGrp="1"/>
          </p:cNvSpPr>
          <p:nvPr>
            <p:ph type="sldNum" sz="quarter" idx="12"/>
          </p:nvPr>
        </p:nvSpPr>
        <p:spPr/>
        <p:txBody>
          <a:bodyPr/>
          <a:lstStyle/>
          <a:p>
            <a:fld id="{4BB2CF20-BD5D-4D9E-9CE8-EDFC3B2BCF57}" type="slidenum">
              <a:rPr kumimoji="1" lang="ja-JP" altLang="en-US" smtClean="0"/>
              <a:t>52</a:t>
            </a:fld>
            <a:endParaRPr kumimoji="1" lang="ja-JP" altLang="en-US"/>
          </a:p>
        </p:txBody>
      </p:sp>
    </p:spTree>
    <p:extLst>
      <p:ext uri="{BB962C8B-B14F-4D97-AF65-F5344CB8AC3E}">
        <p14:creationId xmlns:p14="http://schemas.microsoft.com/office/powerpoint/2010/main" val="1298878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CF73B-3F8E-31FD-E843-665E6A7E4456}"/>
              </a:ext>
            </a:extLst>
          </p:cNvPr>
          <p:cNvSpPr>
            <a:spLocks noGrp="1"/>
          </p:cNvSpPr>
          <p:nvPr>
            <p:ph type="title"/>
          </p:nvPr>
        </p:nvSpPr>
        <p:spPr/>
        <p:txBody>
          <a:bodyPr/>
          <a:lstStyle/>
          <a:p>
            <a:r>
              <a:rPr kumimoji="1" lang="en-US" altLang="ja-JP"/>
              <a:t>Verilog </a:t>
            </a:r>
            <a:r>
              <a:rPr kumimoji="1" lang="ja-JP" altLang="en-US"/>
              <a:t>入門 </a:t>
            </a:r>
            <a:r>
              <a:rPr kumimoji="1" lang="en-US" altLang="ja-JP"/>
              <a:t>0-4: </a:t>
            </a:r>
            <a:r>
              <a:rPr kumimoji="1" lang="ja-JP" altLang="en-US"/>
              <a:t>ファイルの分割</a:t>
            </a:r>
          </a:p>
        </p:txBody>
      </p:sp>
      <p:sp>
        <p:nvSpPr>
          <p:cNvPr id="3" name="コンテンツ プレースホルダー 2">
            <a:extLst>
              <a:ext uri="{FF2B5EF4-FFF2-40B4-BE49-F238E27FC236}">
                <a16:creationId xmlns:a16="http://schemas.microsoft.com/office/drawing/2014/main" id="{EBCBF419-BF1D-99FA-ED0E-E5E258766B27}"/>
              </a:ext>
            </a:extLst>
          </p:cNvPr>
          <p:cNvSpPr>
            <a:spLocks noGrp="1"/>
          </p:cNvSpPr>
          <p:nvPr>
            <p:ph idx="1"/>
          </p:nvPr>
        </p:nvSpPr>
        <p:spPr/>
        <p:txBody>
          <a:bodyPr>
            <a:normAutofit fontScale="62500" lnSpcReduction="20000"/>
          </a:bodyPr>
          <a:lstStyle/>
          <a:p>
            <a:r>
              <a:rPr kumimoji="1" lang="ja-JP" altLang="en-US"/>
              <a:t>ファイルのインクルード</a:t>
            </a:r>
            <a:endParaRPr kumimoji="1" lang="en-US" altLang="ja-JP"/>
          </a:p>
          <a:p>
            <a:pPr lvl="1"/>
            <a:r>
              <a:rPr lang="en-US" altLang="ja-JP">
                <a:latin typeface="Consolas" panose="020B0609020204030204" pitchFamily="49" charset="0"/>
              </a:rPr>
              <a:t>`include "&lt;</a:t>
            </a:r>
            <a:r>
              <a:rPr lang="ja-JP" altLang="en-US">
                <a:latin typeface="Consolas" panose="020B0609020204030204" pitchFamily="49" charset="0"/>
              </a:rPr>
              <a:t>ファイル名</a:t>
            </a:r>
            <a:r>
              <a:rPr lang="en-US" altLang="ja-JP">
                <a:latin typeface="Consolas" panose="020B0609020204030204" pitchFamily="49" charset="0"/>
              </a:rPr>
              <a:t>&gt;"</a:t>
            </a:r>
            <a:r>
              <a:rPr lang="en-US" altLang="ja-JP"/>
              <a:t>: </a:t>
            </a:r>
            <a:r>
              <a:rPr lang="ja-JP" altLang="en-US"/>
              <a:t>書いた場所に指定したファイルを展開する</a:t>
            </a:r>
            <a:endParaRPr lang="en-US" altLang="ja-JP"/>
          </a:p>
          <a:p>
            <a:pPr lvl="2"/>
            <a:r>
              <a:rPr lang="ja-JP" altLang="en-US"/>
              <a:t>例）</a:t>
            </a:r>
            <a:r>
              <a:rPr lang="en-US" altLang="ja-JP">
                <a:latin typeface="Consolas" panose="020B0609020204030204" pitchFamily="49" charset="0"/>
              </a:rPr>
              <a:t>`include "regfile.v" //regfile.v</a:t>
            </a:r>
            <a:r>
              <a:rPr lang="ja-JP" altLang="en-US">
                <a:latin typeface="Consolas" panose="020B0609020204030204" pitchFamily="49" charset="0"/>
              </a:rPr>
              <a:t>をこの場に展開</a:t>
            </a:r>
            <a:endParaRPr lang="en-US" altLang="ja-JP">
              <a:latin typeface="Consolas" panose="020B0609020204030204" pitchFamily="49" charset="0"/>
            </a:endParaRPr>
          </a:p>
          <a:p>
            <a:pPr lvl="2"/>
            <a:r>
              <a:rPr lang="ja-JP" altLang="en-US"/>
              <a:t>先頭にあるのは「バッククオート」</a:t>
            </a:r>
            <a:endParaRPr lang="en-US" altLang="ja-JP"/>
          </a:p>
          <a:p>
            <a:pPr lvl="2"/>
            <a:r>
              <a:rPr lang="ja-JP" altLang="en-US"/>
              <a:t>あくまでもその場に「展開」</a:t>
            </a:r>
            <a:endParaRPr lang="en-US" altLang="ja-JP"/>
          </a:p>
          <a:p>
            <a:pPr lvl="3"/>
            <a:r>
              <a:rPr lang="ja-JP" altLang="en-US"/>
              <a:t>内容をその場にコピペしたのと同じ効果</a:t>
            </a:r>
            <a:endParaRPr lang="en-US" altLang="ja-JP"/>
          </a:p>
          <a:p>
            <a:pPr lvl="3"/>
            <a:r>
              <a:rPr lang="ja-JP" altLang="en-US"/>
              <a:t>多重定義などがあれば当然エラーになる</a:t>
            </a:r>
            <a:endParaRPr lang="en-US" altLang="ja-JP"/>
          </a:p>
          <a:p>
            <a:pPr lvl="2"/>
            <a:r>
              <a:rPr lang="ja-JP" altLang="en-US"/>
              <a:t>多重定義や同じファイルを何度もインクルードなどしないように注意</a:t>
            </a:r>
            <a:endParaRPr lang="en-US" altLang="ja-JP"/>
          </a:p>
          <a:p>
            <a:r>
              <a:rPr kumimoji="1" lang="ja-JP" altLang="en-US"/>
              <a:t>インクルードガード</a:t>
            </a:r>
            <a:endParaRPr kumimoji="1" lang="en-US" altLang="ja-JP"/>
          </a:p>
          <a:p>
            <a:pPr lvl="1"/>
            <a:r>
              <a:rPr kumimoji="1" lang="ja-JP" altLang="en-US"/>
              <a:t>注意すると言っても限界がある</a:t>
            </a:r>
            <a:endParaRPr kumimoji="1" lang="en-US" altLang="ja-JP"/>
          </a:p>
          <a:p>
            <a:pPr lvl="2"/>
            <a:r>
              <a:rPr kumimoji="1" lang="ja-JP" altLang="en-US"/>
              <a:t>インクルードしたファイルが別のファイルをインクルードしている場合などは把握が難しい</a:t>
            </a:r>
            <a:endParaRPr kumimoji="1" lang="en-US" altLang="ja-JP"/>
          </a:p>
          <a:p>
            <a:pPr lvl="1"/>
            <a:r>
              <a:rPr kumimoji="1" lang="ja-JP" altLang="en-US"/>
              <a:t>インクルードガード</a:t>
            </a:r>
            <a:r>
              <a:rPr kumimoji="1" lang="en-US" altLang="ja-JP"/>
              <a:t>: 2</a:t>
            </a:r>
            <a:r>
              <a:rPr kumimoji="1" lang="ja-JP" altLang="en-US"/>
              <a:t>回目以降のインクルードを無効化</a:t>
            </a:r>
            <a:endParaRPr kumimoji="1" lang="en-US" altLang="ja-JP"/>
          </a:p>
          <a:p>
            <a:pPr lvl="2"/>
            <a:r>
              <a:rPr kumimoji="1" lang="ja-JP" altLang="en-US"/>
              <a:t>他のファイルからインクルードされる可能性のあるファイルの最初と最後に以下を記述</a:t>
            </a:r>
            <a:br>
              <a:rPr lang="en-US" altLang="ja-JP"/>
            </a:br>
            <a:r>
              <a:rPr kumimoji="1" lang="en-US" altLang="ja-JP">
                <a:latin typeface="Consolas" panose="020B0609020204030204" pitchFamily="49" charset="0"/>
              </a:rPr>
              <a:t>`ifndef </a:t>
            </a:r>
            <a:r>
              <a:rPr kumimoji="1" lang="ja-JP" altLang="en-US">
                <a:latin typeface="Consolas" panose="020B0609020204030204" pitchFamily="49" charset="0"/>
              </a:rPr>
              <a:t>ファイル名</a:t>
            </a:r>
            <a:br>
              <a:rPr lang="en-US" altLang="ja-JP">
                <a:latin typeface="Consolas" panose="020B0609020204030204" pitchFamily="49" charset="0"/>
              </a:rPr>
            </a:br>
            <a:r>
              <a:rPr lang="en-US" altLang="ja-JP">
                <a:latin typeface="Consolas" panose="020B0609020204030204" pitchFamily="49" charset="0"/>
              </a:rPr>
              <a:t>`define</a:t>
            </a:r>
            <a:r>
              <a:rPr lang="ja-JP" altLang="en-US">
                <a:latin typeface="Consolas" panose="020B0609020204030204" pitchFamily="49" charset="0"/>
              </a:rPr>
              <a:t> ファイル名</a:t>
            </a:r>
            <a:br>
              <a:rPr lang="en-US" altLang="ja-JP">
                <a:latin typeface="Consolas" panose="020B0609020204030204" pitchFamily="49" charset="0"/>
              </a:rPr>
            </a:br>
            <a:r>
              <a:rPr lang="en-US" altLang="ja-JP">
                <a:latin typeface="Consolas" panose="020B0609020204030204" pitchFamily="49" charset="0"/>
              </a:rPr>
              <a:t>//</a:t>
            </a:r>
            <a:r>
              <a:rPr lang="ja-JP" altLang="en-US">
                <a:latin typeface="Consolas" panose="020B0609020204030204" pitchFamily="49" charset="0"/>
              </a:rPr>
              <a:t>ファイルの内容</a:t>
            </a:r>
            <a:br>
              <a:rPr lang="en-US" altLang="ja-JP">
                <a:latin typeface="Consolas" panose="020B0609020204030204" pitchFamily="49" charset="0"/>
              </a:rPr>
            </a:br>
            <a:r>
              <a:rPr lang="en-US" altLang="ja-JP">
                <a:latin typeface="Consolas" panose="020B0609020204030204" pitchFamily="49" charset="0"/>
              </a:rPr>
              <a:t>`endif</a:t>
            </a:r>
          </a:p>
          <a:p>
            <a:pPr lvl="3"/>
            <a:r>
              <a:rPr kumimoji="1" lang="ja-JP" altLang="en-US"/>
              <a:t>ファイル名は全て大文字、ドットはアンダーバーに変換するのを推奨</a:t>
            </a:r>
            <a:endParaRPr kumimoji="1" lang="en-US" altLang="ja-JP"/>
          </a:p>
          <a:p>
            <a:pPr lvl="4"/>
            <a:r>
              <a:rPr kumimoji="1" lang="ja-JP" altLang="en-US"/>
              <a:t>例）</a:t>
            </a:r>
            <a:r>
              <a:rPr lang="en-US" altLang="ja-JP">
                <a:latin typeface="Consolas" panose="020B0609020204030204" pitchFamily="49" charset="0"/>
              </a:rPr>
              <a:t>regfile.v</a:t>
            </a:r>
            <a:r>
              <a:rPr lang="en-US" altLang="ja-JP"/>
              <a:t> -&gt; </a:t>
            </a:r>
            <a:r>
              <a:rPr lang="en-US" altLang="ja-JP">
                <a:latin typeface="Consolas" panose="020B0609020204030204" pitchFamily="49" charset="0"/>
              </a:rPr>
              <a:t>REGFILE_V</a:t>
            </a:r>
          </a:p>
          <a:p>
            <a:pPr lvl="3"/>
            <a:r>
              <a:rPr kumimoji="1" lang="en-US" altLang="ja-JP">
                <a:latin typeface="Consolas" panose="020B0609020204030204" pitchFamily="49" charset="0"/>
              </a:rPr>
              <a:t>`ifndef &lt;</a:t>
            </a:r>
            <a:r>
              <a:rPr kumimoji="1" lang="ja-JP" altLang="en-US">
                <a:latin typeface="Consolas" panose="020B0609020204030204" pitchFamily="49" charset="0"/>
              </a:rPr>
              <a:t>識別子</a:t>
            </a:r>
            <a:r>
              <a:rPr kumimoji="1" lang="en-US" altLang="ja-JP">
                <a:latin typeface="Consolas" panose="020B0609020204030204" pitchFamily="49" charset="0"/>
              </a:rPr>
              <a:t>&gt;</a:t>
            </a:r>
            <a:r>
              <a:rPr kumimoji="1" lang="en-US" altLang="ja-JP"/>
              <a:t>: &lt;</a:t>
            </a:r>
            <a:r>
              <a:rPr kumimoji="1" lang="ja-JP" altLang="en-US"/>
              <a:t>識別子</a:t>
            </a:r>
            <a:r>
              <a:rPr kumimoji="1" lang="en-US" altLang="ja-JP"/>
              <a:t>&gt;</a:t>
            </a:r>
            <a:r>
              <a:rPr kumimoji="1" lang="ja-JP" altLang="en-US"/>
              <a:t>が定義されて“いない”場合にこれ以降を有効な記述とする</a:t>
            </a:r>
            <a:endParaRPr kumimoji="1" lang="en-US" altLang="ja-JP"/>
          </a:p>
          <a:p>
            <a:pPr lvl="4"/>
            <a:r>
              <a:rPr kumimoji="1" lang="ja-JP" altLang="en-US"/>
              <a:t>おまけ）</a:t>
            </a:r>
            <a:r>
              <a:rPr kumimoji="1" lang="en-US" altLang="ja-JP">
                <a:latin typeface="Consolas" panose="020B0609020204030204" pitchFamily="49" charset="0"/>
              </a:rPr>
              <a:t>`ifdef &lt;</a:t>
            </a:r>
            <a:r>
              <a:rPr kumimoji="1" lang="ja-JP" altLang="en-US">
                <a:latin typeface="Consolas" panose="020B0609020204030204" pitchFamily="49" charset="0"/>
              </a:rPr>
              <a:t>識別子</a:t>
            </a:r>
            <a:r>
              <a:rPr kumimoji="1" lang="en-US" altLang="ja-JP">
                <a:latin typeface="Consolas" panose="020B0609020204030204" pitchFamily="49" charset="0"/>
              </a:rPr>
              <a:t>&gt;</a:t>
            </a:r>
            <a:r>
              <a:rPr kumimoji="1" lang="en-US" altLang="ja-JP"/>
              <a:t>: &lt;</a:t>
            </a:r>
            <a:r>
              <a:rPr kumimoji="1" lang="ja-JP" altLang="en-US"/>
              <a:t>識別子</a:t>
            </a:r>
            <a:r>
              <a:rPr kumimoji="1" lang="en-US" altLang="ja-JP"/>
              <a:t>&gt;</a:t>
            </a:r>
            <a:r>
              <a:rPr kumimoji="1" lang="ja-JP" altLang="en-US"/>
              <a:t>が定義されて</a:t>
            </a:r>
            <a:r>
              <a:rPr lang="en-US" altLang="ja-JP"/>
              <a:t>“</a:t>
            </a:r>
            <a:r>
              <a:rPr lang="ja-JP" altLang="en-US"/>
              <a:t>いる</a:t>
            </a:r>
            <a:r>
              <a:rPr lang="en-US" altLang="ja-JP"/>
              <a:t>”</a:t>
            </a:r>
            <a:r>
              <a:rPr lang="ja-JP" altLang="en-US"/>
              <a:t>場合に以降を有効な記述とする</a:t>
            </a:r>
            <a:r>
              <a:rPr kumimoji="1" lang="en-US" altLang="ja-JP"/>
              <a:t> </a:t>
            </a:r>
          </a:p>
          <a:p>
            <a:pPr lvl="3"/>
            <a:r>
              <a:rPr lang="en-US" altLang="ja-JP">
                <a:latin typeface="Consolas" panose="020B0609020204030204" pitchFamily="49" charset="0"/>
              </a:rPr>
              <a:t>`define &lt;</a:t>
            </a:r>
            <a:r>
              <a:rPr lang="ja-JP" altLang="en-US">
                <a:latin typeface="Consolas" panose="020B0609020204030204" pitchFamily="49" charset="0"/>
              </a:rPr>
              <a:t>識別子</a:t>
            </a:r>
            <a:r>
              <a:rPr lang="en-US" altLang="ja-JP">
                <a:latin typeface="Consolas" panose="020B0609020204030204" pitchFamily="49" charset="0"/>
              </a:rPr>
              <a:t>&gt;</a:t>
            </a:r>
            <a:r>
              <a:rPr lang="en-US" altLang="ja-JP"/>
              <a:t>: &lt;</a:t>
            </a:r>
            <a:r>
              <a:rPr lang="ja-JP" altLang="en-US"/>
              <a:t>識別子</a:t>
            </a:r>
            <a:r>
              <a:rPr lang="en-US" altLang="ja-JP"/>
              <a:t>&gt;</a:t>
            </a:r>
            <a:r>
              <a:rPr lang="ja-JP" altLang="en-US"/>
              <a:t>を定義する</a:t>
            </a:r>
            <a:endParaRPr lang="en-US" altLang="ja-JP"/>
          </a:p>
          <a:p>
            <a:pPr lvl="4"/>
            <a:r>
              <a:rPr kumimoji="1" lang="ja-JP" altLang="en-US"/>
              <a:t>おまけ）</a:t>
            </a:r>
            <a:r>
              <a:rPr kumimoji="1" lang="ja-JP" altLang="en-US">
                <a:latin typeface="Consolas" panose="020B0609020204030204" pitchFamily="49" charset="0"/>
              </a:rPr>
              <a:t> </a:t>
            </a:r>
            <a:r>
              <a:rPr kumimoji="1" lang="en-US" altLang="ja-JP">
                <a:latin typeface="Consolas" panose="020B0609020204030204" pitchFamily="49" charset="0"/>
              </a:rPr>
              <a:t>`define &lt;</a:t>
            </a:r>
            <a:r>
              <a:rPr kumimoji="1" lang="ja-JP" altLang="en-US">
                <a:latin typeface="Consolas" panose="020B0609020204030204" pitchFamily="49" charset="0"/>
              </a:rPr>
              <a:t>識別子</a:t>
            </a:r>
            <a:r>
              <a:rPr kumimoji="1" lang="en-US" altLang="ja-JP">
                <a:latin typeface="Consolas" panose="020B0609020204030204" pitchFamily="49" charset="0"/>
              </a:rPr>
              <a:t>&gt; &lt;</a:t>
            </a:r>
            <a:r>
              <a:rPr kumimoji="1" lang="ja-JP" altLang="en-US">
                <a:latin typeface="Consolas" panose="020B0609020204030204" pitchFamily="49" charset="0"/>
              </a:rPr>
              <a:t>マクロ</a:t>
            </a:r>
            <a:r>
              <a:rPr kumimoji="1" lang="en-US" altLang="ja-JP">
                <a:latin typeface="Consolas" panose="020B0609020204030204" pitchFamily="49" charset="0"/>
              </a:rPr>
              <a:t>&gt;</a:t>
            </a:r>
            <a:r>
              <a:rPr kumimoji="1" lang="en-US" altLang="ja-JP"/>
              <a:t>: &lt;</a:t>
            </a:r>
            <a:r>
              <a:rPr kumimoji="1" lang="ja-JP" altLang="en-US"/>
              <a:t>識別子</a:t>
            </a:r>
            <a:r>
              <a:rPr kumimoji="1" lang="en-US" altLang="ja-JP"/>
              <a:t>&gt;</a:t>
            </a:r>
            <a:r>
              <a:rPr kumimoji="1" lang="ja-JP" altLang="en-US"/>
              <a:t>を</a:t>
            </a:r>
            <a:r>
              <a:rPr kumimoji="1" lang="en-US" altLang="ja-JP"/>
              <a:t>&lt;</a:t>
            </a:r>
            <a:r>
              <a:rPr kumimoji="1" lang="ja-JP" altLang="en-US"/>
              <a:t>マクロ</a:t>
            </a:r>
            <a:r>
              <a:rPr kumimoji="1" lang="en-US" altLang="ja-JP"/>
              <a:t>&gt;</a:t>
            </a:r>
            <a:r>
              <a:rPr kumimoji="1" lang="ja-JP" altLang="en-US"/>
              <a:t>として定義</a:t>
            </a:r>
            <a:endParaRPr lang="en-US" altLang="ja-JP"/>
          </a:p>
          <a:p>
            <a:pPr lvl="5"/>
            <a:r>
              <a:rPr kumimoji="1" lang="ja-JP" altLang="en-US"/>
              <a:t>例）</a:t>
            </a:r>
            <a:r>
              <a:rPr kumimoji="1" lang="en-US" altLang="ja-JP">
                <a:latin typeface="Consolas" panose="020B0609020204030204" pitchFamily="49" charset="0"/>
              </a:rPr>
              <a:t>`define ZERO (64'b0) // </a:t>
            </a:r>
            <a:r>
              <a:rPr kumimoji="1" lang="ja-JP" altLang="en-US">
                <a:latin typeface="Consolas" panose="020B0609020204030204" pitchFamily="49" charset="0"/>
              </a:rPr>
              <a:t>これ以降</a:t>
            </a:r>
            <a:r>
              <a:rPr lang="en-US" altLang="ja-JP">
                <a:latin typeface="Consolas" panose="020B0609020204030204" pitchFamily="49" charset="0"/>
              </a:rPr>
              <a:t>`ZERO</a:t>
            </a:r>
            <a:r>
              <a:rPr lang="ja-JP" altLang="en-US">
                <a:latin typeface="Consolas" panose="020B0609020204030204" pitchFamily="49" charset="0"/>
              </a:rPr>
              <a:t>は</a:t>
            </a:r>
            <a:r>
              <a:rPr lang="en-US" altLang="ja-JP">
                <a:latin typeface="Consolas" panose="020B0609020204030204" pitchFamily="49" charset="0"/>
              </a:rPr>
              <a:t>(64'b0)</a:t>
            </a:r>
            <a:r>
              <a:rPr lang="ja-JP" altLang="en-US">
                <a:latin typeface="Consolas" panose="020B0609020204030204" pitchFamily="49" charset="0"/>
              </a:rPr>
              <a:t>に置き換えられる（呼出し時バッククオートが必要</a:t>
            </a:r>
            <a:endParaRPr lang="en-US" altLang="ja-JP">
              <a:latin typeface="Consolas" panose="020B0609020204030204" pitchFamily="49" charset="0"/>
            </a:endParaRPr>
          </a:p>
          <a:p>
            <a:pPr lvl="3"/>
            <a:r>
              <a:rPr kumimoji="1" lang="en-US" altLang="ja-JP">
                <a:latin typeface="Consolas" panose="020B0609020204030204" pitchFamily="49" charset="0"/>
              </a:rPr>
              <a:t>`endif</a:t>
            </a:r>
            <a:r>
              <a:rPr kumimoji="1" lang="en-US" altLang="ja-JP"/>
              <a:t>: </a:t>
            </a:r>
            <a:r>
              <a:rPr kumimoji="1" lang="en-US" altLang="ja-JP">
                <a:latin typeface="Consolas" panose="020B0609020204030204" pitchFamily="49" charset="0"/>
              </a:rPr>
              <a:t>`ifdef</a:t>
            </a:r>
            <a:r>
              <a:rPr kumimoji="1" lang="en-US" altLang="ja-JP"/>
              <a:t>/</a:t>
            </a:r>
            <a:r>
              <a:rPr kumimoji="1" lang="en-US" altLang="ja-JP">
                <a:latin typeface="Consolas" panose="020B0609020204030204" pitchFamily="49" charset="0"/>
              </a:rPr>
              <a:t>`ifndef</a:t>
            </a:r>
            <a:r>
              <a:rPr kumimoji="1" lang="ja-JP" altLang="en-US"/>
              <a:t>の範囲終了</a:t>
            </a:r>
            <a:endParaRPr kumimoji="1" lang="en-US" altLang="ja-JP"/>
          </a:p>
        </p:txBody>
      </p:sp>
      <p:sp>
        <p:nvSpPr>
          <p:cNvPr id="4" name="日付プレースホルダー 3">
            <a:extLst>
              <a:ext uri="{FF2B5EF4-FFF2-40B4-BE49-F238E27FC236}">
                <a16:creationId xmlns:a16="http://schemas.microsoft.com/office/drawing/2014/main" id="{74996AD4-072E-3475-13F6-57529F4D4417}"/>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B618B54C-82A0-1BED-385B-2AF6EC1638DA}"/>
              </a:ext>
            </a:extLst>
          </p:cNvPr>
          <p:cNvSpPr>
            <a:spLocks noGrp="1"/>
          </p:cNvSpPr>
          <p:nvPr>
            <p:ph type="sldNum" sz="quarter" idx="12"/>
          </p:nvPr>
        </p:nvSpPr>
        <p:spPr/>
        <p:txBody>
          <a:bodyPr/>
          <a:lstStyle/>
          <a:p>
            <a:fld id="{4BB2CF20-BD5D-4D9E-9CE8-EDFC3B2BCF57}" type="slidenum">
              <a:rPr kumimoji="1" lang="ja-JP" altLang="en-US" smtClean="0"/>
              <a:t>53</a:t>
            </a:fld>
            <a:endParaRPr kumimoji="1" lang="ja-JP" altLang="en-US"/>
          </a:p>
        </p:txBody>
      </p:sp>
    </p:spTree>
    <p:extLst>
      <p:ext uri="{BB962C8B-B14F-4D97-AF65-F5344CB8AC3E}">
        <p14:creationId xmlns:p14="http://schemas.microsoft.com/office/powerpoint/2010/main" val="2313857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3850B7-FFE4-5BEB-2689-B81744653F0E}"/>
              </a:ext>
            </a:extLst>
          </p:cNvPr>
          <p:cNvSpPr>
            <a:spLocks noGrp="1"/>
          </p:cNvSpPr>
          <p:nvPr>
            <p:ph type="title"/>
          </p:nvPr>
        </p:nvSpPr>
        <p:spPr/>
        <p:txBody>
          <a:bodyPr/>
          <a:lstStyle/>
          <a:p>
            <a:r>
              <a:rPr kumimoji="1" lang="en-US" altLang="ja-JP"/>
              <a:t>RISC-V</a:t>
            </a:r>
            <a:r>
              <a:rPr kumimoji="1" lang="ja-JP" altLang="en-US"/>
              <a:t>の基本</a:t>
            </a:r>
          </a:p>
        </p:txBody>
      </p:sp>
      <p:sp>
        <p:nvSpPr>
          <p:cNvPr id="3" name="テキスト プレースホルダー 2">
            <a:extLst>
              <a:ext uri="{FF2B5EF4-FFF2-40B4-BE49-F238E27FC236}">
                <a16:creationId xmlns:a16="http://schemas.microsoft.com/office/drawing/2014/main" id="{BDF2ECF3-F053-B62E-E8A3-28CB9DCD454D}"/>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BB6A7E5-9729-2F7A-7202-5A12DE252C6D}"/>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65354919-D528-D9B8-F608-C7BFEA6E4AC7}"/>
              </a:ext>
            </a:extLst>
          </p:cNvPr>
          <p:cNvSpPr>
            <a:spLocks noGrp="1"/>
          </p:cNvSpPr>
          <p:nvPr>
            <p:ph type="sldNum" sz="quarter" idx="12"/>
          </p:nvPr>
        </p:nvSpPr>
        <p:spPr/>
        <p:txBody>
          <a:bodyPr/>
          <a:lstStyle/>
          <a:p>
            <a:fld id="{4BB2CF20-BD5D-4D9E-9CE8-EDFC3B2BCF57}" type="slidenum">
              <a:rPr kumimoji="1" lang="ja-JP" altLang="en-US" smtClean="0"/>
              <a:t>54</a:t>
            </a:fld>
            <a:endParaRPr kumimoji="1" lang="ja-JP" altLang="en-US"/>
          </a:p>
        </p:txBody>
      </p:sp>
    </p:spTree>
    <p:extLst>
      <p:ext uri="{BB962C8B-B14F-4D97-AF65-F5344CB8AC3E}">
        <p14:creationId xmlns:p14="http://schemas.microsoft.com/office/powerpoint/2010/main" val="3575966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D2BF2C-7541-0CFE-C636-6D0FB438DF0F}"/>
              </a:ext>
            </a:extLst>
          </p:cNvPr>
          <p:cNvSpPr>
            <a:spLocks noGrp="1"/>
          </p:cNvSpPr>
          <p:nvPr>
            <p:ph type="title"/>
          </p:nvPr>
        </p:nvSpPr>
        <p:spPr/>
        <p:txBody>
          <a:bodyPr/>
          <a:lstStyle/>
          <a:p>
            <a:r>
              <a:rPr kumimoji="1" lang="ja-JP" altLang="en-US"/>
              <a:t>命令セット </a:t>
            </a:r>
            <a:r>
              <a:rPr kumimoji="1" lang="en-US" altLang="ja-JP"/>
              <a:t>RISC-V</a:t>
            </a:r>
            <a:endParaRPr kumimoji="1" lang="ja-JP" altLang="en-US"/>
          </a:p>
        </p:txBody>
      </p:sp>
      <p:sp>
        <p:nvSpPr>
          <p:cNvPr id="3" name="コンテンツ プレースホルダー 2">
            <a:extLst>
              <a:ext uri="{FF2B5EF4-FFF2-40B4-BE49-F238E27FC236}">
                <a16:creationId xmlns:a16="http://schemas.microsoft.com/office/drawing/2014/main" id="{AA8AFE8D-F939-2410-CFB3-770D98AC2C46}"/>
              </a:ext>
            </a:extLst>
          </p:cNvPr>
          <p:cNvSpPr>
            <a:spLocks noGrp="1"/>
          </p:cNvSpPr>
          <p:nvPr>
            <p:ph idx="1"/>
          </p:nvPr>
        </p:nvSpPr>
        <p:spPr/>
        <p:txBody>
          <a:bodyPr>
            <a:normAutofit fontScale="92500" lnSpcReduction="10000"/>
          </a:bodyPr>
          <a:lstStyle/>
          <a:p>
            <a:pPr marL="0" indent="0" algn="ctr">
              <a:buNone/>
            </a:pPr>
            <a:r>
              <a:rPr kumimoji="1" lang="ja-JP" altLang="en-US"/>
              <a:t>自由でオープンな</a:t>
            </a:r>
            <a:r>
              <a:rPr kumimoji="1" lang="en-US" altLang="ja-JP"/>
              <a:t>RISC</a:t>
            </a:r>
            <a:r>
              <a:rPr kumimoji="1" lang="ja-JP" altLang="en-US"/>
              <a:t>命令セットアーキテクチャ</a:t>
            </a:r>
            <a:br>
              <a:rPr kumimoji="1" lang="en-US" altLang="ja-JP"/>
            </a:br>
            <a:r>
              <a:rPr kumimoji="1" lang="ja-JP" altLang="en-US" sz="1800"/>
              <a:t>（</a:t>
            </a:r>
            <a:r>
              <a:rPr kumimoji="1" lang="en-US" altLang="ja-JP" sz="1800"/>
              <a:t>RISC-V Japan</a:t>
            </a:r>
            <a:r>
              <a:rPr kumimoji="1" lang="ja-JP" altLang="en-US" sz="1800"/>
              <a:t>ホームページより）</a:t>
            </a:r>
            <a:endParaRPr kumimoji="1" lang="en-US" altLang="ja-JP"/>
          </a:p>
          <a:p>
            <a:r>
              <a:rPr kumimoji="1" lang="ja-JP" altLang="en-US"/>
              <a:t>オープンソース</a:t>
            </a:r>
            <a:endParaRPr kumimoji="1" lang="en-US" altLang="ja-JP"/>
          </a:p>
          <a:p>
            <a:pPr lvl="1"/>
            <a:r>
              <a:rPr kumimoji="1" lang="ja-JP" altLang="en-US"/>
              <a:t>命令セットに使用料がかからない</a:t>
            </a:r>
            <a:endParaRPr kumimoji="1" lang="en-US" altLang="ja-JP"/>
          </a:p>
          <a:p>
            <a:pPr lvl="1"/>
            <a:r>
              <a:rPr kumimoji="1" lang="ja-JP" altLang="en-US"/>
              <a:t>自由に使用・改変できる</a:t>
            </a:r>
            <a:endParaRPr kumimoji="1" lang="en-US" altLang="ja-JP"/>
          </a:p>
          <a:p>
            <a:r>
              <a:rPr kumimoji="1" lang="en-US" altLang="ja-JP"/>
              <a:t>RISC</a:t>
            </a:r>
            <a:r>
              <a:rPr kumimoji="1" lang="ja-JP" altLang="en-US"/>
              <a:t>（</a:t>
            </a:r>
            <a:r>
              <a:rPr kumimoji="1" lang="en-US" altLang="ja-JP"/>
              <a:t>Reduced Instruction Set Computer</a:t>
            </a:r>
            <a:r>
              <a:rPr kumimoji="1" lang="ja-JP" altLang="en-US"/>
              <a:t>）</a:t>
            </a:r>
            <a:endParaRPr kumimoji="1" lang="en-US" altLang="ja-JP"/>
          </a:p>
          <a:p>
            <a:pPr lvl="1"/>
            <a:r>
              <a:rPr kumimoji="1" lang="ja-JP" altLang="en-US"/>
              <a:t>命令が単純</a:t>
            </a:r>
            <a:endParaRPr kumimoji="1" lang="en-US" altLang="ja-JP"/>
          </a:p>
          <a:p>
            <a:pPr lvl="2"/>
            <a:r>
              <a:rPr kumimoji="1" lang="ja-JP" altLang="en-US"/>
              <a:t>動作周波数を高めやすい</a:t>
            </a:r>
            <a:endParaRPr kumimoji="1" lang="en-US" altLang="ja-JP"/>
          </a:p>
          <a:p>
            <a:pPr lvl="2"/>
            <a:r>
              <a:rPr kumimoji="1" lang="ja-JP" altLang="en-US"/>
              <a:t>計算デバイスによらず高速に実装できる</a:t>
            </a:r>
            <a:endParaRPr kumimoji="1" lang="en-US" altLang="ja-JP"/>
          </a:p>
          <a:p>
            <a:r>
              <a:rPr kumimoji="1" lang="ja-JP" altLang="en-US"/>
              <a:t>モジュール式</a:t>
            </a:r>
            <a:endParaRPr kumimoji="1" lang="en-US" altLang="ja-JP"/>
          </a:p>
          <a:p>
            <a:pPr lvl="1"/>
            <a:r>
              <a:rPr kumimoji="1" lang="en-US" altLang="ja-JP"/>
              <a:t>3(+1)</a:t>
            </a:r>
            <a:r>
              <a:rPr kumimoji="1" lang="ja-JP" altLang="en-US"/>
              <a:t>種類の基本</a:t>
            </a:r>
            <a:r>
              <a:rPr kumimoji="1" lang="en-US" altLang="ja-JP"/>
              <a:t>ISA</a:t>
            </a:r>
            <a:r>
              <a:rPr kumimoji="1" lang="ja-JP" altLang="en-US"/>
              <a:t>＋拡張</a:t>
            </a:r>
            <a:r>
              <a:rPr kumimoji="1" lang="en-US" altLang="ja-JP"/>
              <a:t>ISA</a:t>
            </a:r>
          </a:p>
          <a:p>
            <a:pPr lvl="2"/>
            <a:r>
              <a:rPr kumimoji="1" lang="ja-JP" altLang="en-US"/>
              <a:t>組込み向けの単純なものから</a:t>
            </a:r>
            <a:r>
              <a:rPr kumimoji="1" lang="en-US" altLang="ja-JP"/>
              <a:t>HPC</a:t>
            </a:r>
            <a:r>
              <a:rPr kumimoji="1" lang="ja-JP" altLang="en-US"/>
              <a:t>向けの高性能なものまで対応</a:t>
            </a:r>
            <a:endParaRPr kumimoji="1" lang="en-US" altLang="ja-JP"/>
          </a:p>
          <a:p>
            <a:r>
              <a:rPr kumimoji="1" lang="ja-JP" altLang="en-US"/>
              <a:t>比較的新しい命令セット</a:t>
            </a:r>
            <a:endParaRPr kumimoji="1" lang="en-US" altLang="ja-JP"/>
          </a:p>
          <a:p>
            <a:pPr lvl="1"/>
            <a:r>
              <a:rPr kumimoji="1" lang="ja-JP" altLang="en-US"/>
              <a:t>これまでの命令セットの失敗から学ぶ</a:t>
            </a:r>
            <a:endParaRPr kumimoji="1" lang="en-US" altLang="ja-JP"/>
          </a:p>
          <a:p>
            <a:pPr lvl="2"/>
            <a:endParaRPr kumimoji="1" lang="en-US" altLang="ja-JP"/>
          </a:p>
          <a:p>
            <a:endParaRPr kumimoji="1" lang="ja-JP" altLang="en-US"/>
          </a:p>
        </p:txBody>
      </p:sp>
      <p:sp>
        <p:nvSpPr>
          <p:cNvPr id="6" name="日付プレースホルダー 5">
            <a:extLst>
              <a:ext uri="{FF2B5EF4-FFF2-40B4-BE49-F238E27FC236}">
                <a16:creationId xmlns:a16="http://schemas.microsoft.com/office/drawing/2014/main" id="{B65AE782-0A2A-F9FD-3789-D1BE98571DEB}"/>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F223F31D-1200-10B6-D557-C8830B1E5205}"/>
              </a:ext>
            </a:extLst>
          </p:cNvPr>
          <p:cNvSpPr>
            <a:spLocks noGrp="1"/>
          </p:cNvSpPr>
          <p:nvPr>
            <p:ph type="sldNum" sz="quarter" idx="12"/>
          </p:nvPr>
        </p:nvSpPr>
        <p:spPr/>
        <p:txBody>
          <a:bodyPr/>
          <a:lstStyle/>
          <a:p>
            <a:fld id="{4BB2CF20-BD5D-4D9E-9CE8-EDFC3B2BCF57}" type="slidenum">
              <a:rPr kumimoji="1" lang="ja-JP" altLang="en-US" smtClean="0"/>
              <a:t>55</a:t>
            </a:fld>
            <a:endParaRPr kumimoji="1" lang="ja-JP" altLang="en-US"/>
          </a:p>
        </p:txBody>
      </p:sp>
    </p:spTree>
    <p:extLst>
      <p:ext uri="{BB962C8B-B14F-4D97-AF65-F5344CB8AC3E}">
        <p14:creationId xmlns:p14="http://schemas.microsoft.com/office/powerpoint/2010/main" val="4156580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11A61-0DB8-A0D8-0F94-3BA68CAE5B0A}"/>
              </a:ext>
            </a:extLst>
          </p:cNvPr>
          <p:cNvSpPr>
            <a:spLocks noGrp="1"/>
          </p:cNvSpPr>
          <p:nvPr>
            <p:ph type="title"/>
          </p:nvPr>
        </p:nvSpPr>
        <p:spPr/>
        <p:txBody>
          <a:bodyPr/>
          <a:lstStyle/>
          <a:p>
            <a:r>
              <a:rPr kumimoji="1" lang="ja-JP" altLang="en-US"/>
              <a:t>拡張命令セット</a:t>
            </a:r>
          </a:p>
        </p:txBody>
      </p:sp>
      <p:sp>
        <p:nvSpPr>
          <p:cNvPr id="4" name="日付プレースホルダー 3">
            <a:extLst>
              <a:ext uri="{FF2B5EF4-FFF2-40B4-BE49-F238E27FC236}">
                <a16:creationId xmlns:a16="http://schemas.microsoft.com/office/drawing/2014/main" id="{BC7AA442-427A-903B-D0BD-81711974850D}"/>
              </a:ext>
            </a:extLst>
          </p:cNvPr>
          <p:cNvSpPr>
            <a:spLocks noGrp="1"/>
          </p:cNvSpPr>
          <p:nvPr>
            <p:ph type="dt" sz="half" idx="10"/>
          </p:nvPr>
        </p:nvSpPr>
        <p:spPr/>
        <p:txBody>
          <a:bodyPr/>
          <a:lstStyle/>
          <a:p>
            <a:r>
              <a:rPr kumimoji="1" lang="en-US" altLang="ja-JP"/>
              <a:t>2024/04/09</a:t>
            </a:r>
            <a:endParaRPr kumimoji="1" lang="ja-JP" altLang="en-US"/>
          </a:p>
        </p:txBody>
      </p:sp>
      <p:grpSp>
        <p:nvGrpSpPr>
          <p:cNvPr id="46" name="グループ化 45">
            <a:extLst>
              <a:ext uri="{FF2B5EF4-FFF2-40B4-BE49-F238E27FC236}">
                <a16:creationId xmlns:a16="http://schemas.microsoft.com/office/drawing/2014/main" id="{8AA8C096-3B56-A8F2-3156-17DD901F9DBE}"/>
              </a:ext>
            </a:extLst>
          </p:cNvPr>
          <p:cNvGrpSpPr/>
          <p:nvPr/>
        </p:nvGrpSpPr>
        <p:grpSpPr>
          <a:xfrm>
            <a:off x="1114508" y="1869183"/>
            <a:ext cx="9962984" cy="4375017"/>
            <a:chOff x="1114508" y="1869183"/>
            <a:chExt cx="9962984" cy="4375017"/>
          </a:xfrm>
        </p:grpSpPr>
        <p:grpSp>
          <p:nvGrpSpPr>
            <p:cNvPr id="13" name="グループ化 12">
              <a:extLst>
                <a:ext uri="{FF2B5EF4-FFF2-40B4-BE49-F238E27FC236}">
                  <a16:creationId xmlns:a16="http://schemas.microsoft.com/office/drawing/2014/main" id="{6F7AA551-B2FE-D995-6251-0CC86FC1F591}"/>
                </a:ext>
              </a:extLst>
            </p:cNvPr>
            <p:cNvGrpSpPr/>
            <p:nvPr/>
          </p:nvGrpSpPr>
          <p:grpSpPr>
            <a:xfrm>
              <a:off x="1114508" y="5329800"/>
              <a:ext cx="9962984" cy="914400"/>
              <a:chOff x="938254" y="4778733"/>
              <a:chExt cx="9962984" cy="914400"/>
            </a:xfrm>
          </p:grpSpPr>
          <p:sp>
            <p:nvSpPr>
              <p:cNvPr id="7" name="正方形/長方形 6">
                <a:extLst>
                  <a:ext uri="{FF2B5EF4-FFF2-40B4-BE49-F238E27FC236}">
                    <a16:creationId xmlns:a16="http://schemas.microsoft.com/office/drawing/2014/main" id="{62D37F86-4348-80E5-D927-4F9157B5310D}"/>
                  </a:ext>
                </a:extLst>
              </p:cNvPr>
              <p:cNvSpPr/>
              <p:nvPr/>
            </p:nvSpPr>
            <p:spPr>
              <a:xfrm>
                <a:off x="938254" y="4778733"/>
                <a:ext cx="9962984" cy="9144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kumimoji="1" lang="ja-JP" altLang="en-US"/>
                  <a:t>基本整数命令セット</a:t>
                </a:r>
                <a:endParaRPr kumimoji="1" lang="en-US" altLang="ja-JP"/>
              </a:p>
              <a:p>
                <a:pPr algn="ctr"/>
                <a:endParaRPr kumimoji="1" lang="ja-JP" altLang="en-US"/>
              </a:p>
            </p:txBody>
          </p:sp>
          <p:grpSp>
            <p:nvGrpSpPr>
              <p:cNvPr id="12" name="グループ化 11">
                <a:extLst>
                  <a:ext uri="{FF2B5EF4-FFF2-40B4-BE49-F238E27FC236}">
                    <a16:creationId xmlns:a16="http://schemas.microsoft.com/office/drawing/2014/main" id="{7EE2B867-C5C9-7354-55AA-75F96A463041}"/>
                  </a:ext>
                </a:extLst>
              </p:cNvPr>
              <p:cNvGrpSpPr/>
              <p:nvPr/>
            </p:nvGrpSpPr>
            <p:grpSpPr>
              <a:xfrm>
                <a:off x="2288705" y="5235933"/>
                <a:ext cx="7262082" cy="346841"/>
                <a:chOff x="1642498" y="5265683"/>
                <a:chExt cx="7262082" cy="346841"/>
              </a:xfrm>
            </p:grpSpPr>
            <p:sp>
              <p:nvSpPr>
                <p:cNvPr id="8" name="正方形/長方形 7">
                  <a:extLst>
                    <a:ext uri="{FF2B5EF4-FFF2-40B4-BE49-F238E27FC236}">
                      <a16:creationId xmlns:a16="http://schemas.microsoft.com/office/drawing/2014/main" id="{E5AA1D8D-781C-5099-7B78-D4E9BB134052}"/>
                    </a:ext>
                  </a:extLst>
                </p:cNvPr>
                <p:cNvSpPr/>
                <p:nvPr/>
              </p:nvSpPr>
              <p:spPr>
                <a:xfrm>
                  <a:off x="1642498" y="5265683"/>
                  <a:ext cx="1623849" cy="3468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a:t>RV32I</a:t>
                  </a:r>
                  <a:endParaRPr kumimoji="1" lang="ja-JP" altLang="en-US"/>
                </a:p>
              </p:txBody>
            </p:sp>
            <p:sp>
              <p:nvSpPr>
                <p:cNvPr id="9" name="正方形/長方形 8">
                  <a:extLst>
                    <a:ext uri="{FF2B5EF4-FFF2-40B4-BE49-F238E27FC236}">
                      <a16:creationId xmlns:a16="http://schemas.microsoft.com/office/drawing/2014/main" id="{55D1B885-FFED-1891-7305-B946F984C4DB}"/>
                    </a:ext>
                  </a:extLst>
                </p:cNvPr>
                <p:cNvSpPr/>
                <p:nvPr/>
              </p:nvSpPr>
              <p:spPr>
                <a:xfrm>
                  <a:off x="3521909" y="5265683"/>
                  <a:ext cx="1623849" cy="3468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200"/>
                    <a:t>組み込み用</a:t>
                  </a:r>
                  <a:r>
                    <a:rPr kumimoji="1" lang="ja-JP" altLang="en-US" sz="1400"/>
                    <a:t> </a:t>
                  </a:r>
                  <a:r>
                    <a:rPr kumimoji="1" lang="en-US" altLang="ja-JP"/>
                    <a:t>RV32E</a:t>
                  </a:r>
                  <a:endParaRPr kumimoji="1" lang="ja-JP" altLang="en-US"/>
                </a:p>
              </p:txBody>
            </p:sp>
            <p:sp>
              <p:nvSpPr>
                <p:cNvPr id="10" name="正方形/長方形 9">
                  <a:extLst>
                    <a:ext uri="{FF2B5EF4-FFF2-40B4-BE49-F238E27FC236}">
                      <a16:creationId xmlns:a16="http://schemas.microsoft.com/office/drawing/2014/main" id="{2D66D252-8FB1-CBA6-5704-D4700FE2C18A}"/>
                    </a:ext>
                  </a:extLst>
                </p:cNvPr>
                <p:cNvSpPr/>
                <p:nvPr/>
              </p:nvSpPr>
              <p:spPr>
                <a:xfrm>
                  <a:off x="5401320" y="5265683"/>
                  <a:ext cx="1623849" cy="3468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a:t>RV64I</a:t>
                  </a:r>
                  <a:endParaRPr kumimoji="1" lang="ja-JP" altLang="en-US"/>
                </a:p>
              </p:txBody>
            </p:sp>
            <p:sp>
              <p:nvSpPr>
                <p:cNvPr id="11" name="正方形/長方形 10">
                  <a:extLst>
                    <a:ext uri="{FF2B5EF4-FFF2-40B4-BE49-F238E27FC236}">
                      <a16:creationId xmlns:a16="http://schemas.microsoft.com/office/drawing/2014/main" id="{9DE02250-F371-2144-5F83-BC26C34AA94F}"/>
                    </a:ext>
                  </a:extLst>
                </p:cNvPr>
                <p:cNvSpPr/>
                <p:nvPr/>
              </p:nvSpPr>
              <p:spPr>
                <a:xfrm>
                  <a:off x="7280731" y="5265683"/>
                  <a:ext cx="1623849" cy="34684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a:t>RV128I</a:t>
                  </a:r>
                  <a:endParaRPr kumimoji="1" lang="ja-JP" altLang="en-US"/>
                </a:p>
              </p:txBody>
            </p:sp>
          </p:grpSp>
        </p:grpSp>
        <p:grpSp>
          <p:nvGrpSpPr>
            <p:cNvPr id="44" name="グループ化 43">
              <a:extLst>
                <a:ext uri="{FF2B5EF4-FFF2-40B4-BE49-F238E27FC236}">
                  <a16:creationId xmlns:a16="http://schemas.microsoft.com/office/drawing/2014/main" id="{90E5B56C-5F98-6722-8DA0-750AC2D508CC}"/>
                </a:ext>
              </a:extLst>
            </p:cNvPr>
            <p:cNvGrpSpPr/>
            <p:nvPr/>
          </p:nvGrpSpPr>
          <p:grpSpPr>
            <a:xfrm>
              <a:off x="1452606" y="1869183"/>
              <a:ext cx="9299394" cy="3289617"/>
              <a:chOff x="1114507" y="1898966"/>
              <a:chExt cx="9299394" cy="3289617"/>
            </a:xfrm>
          </p:grpSpPr>
          <p:sp>
            <p:nvSpPr>
              <p:cNvPr id="27" name="正方形/長方形 26">
                <a:extLst>
                  <a:ext uri="{FF2B5EF4-FFF2-40B4-BE49-F238E27FC236}">
                    <a16:creationId xmlns:a16="http://schemas.microsoft.com/office/drawing/2014/main" id="{EFFF62F0-2AE8-3B9D-A36F-3759FABEB8E9}"/>
                  </a:ext>
                </a:extLst>
              </p:cNvPr>
              <p:cNvSpPr/>
              <p:nvPr/>
            </p:nvSpPr>
            <p:spPr>
              <a:xfrm>
                <a:off x="1114508" y="4448948"/>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アトミック</a:t>
                </a:r>
                <a:endParaRPr kumimoji="1" lang="en-US" altLang="ja-JP" sz="1400"/>
              </a:p>
              <a:p>
                <a:pPr algn="ctr"/>
                <a:r>
                  <a:rPr kumimoji="1" lang="en-US" altLang="ja-JP"/>
                  <a:t>RVA</a:t>
                </a:r>
                <a:endParaRPr kumimoji="1" lang="ja-JP" altLang="en-US"/>
              </a:p>
            </p:txBody>
          </p:sp>
          <p:sp>
            <p:nvSpPr>
              <p:cNvPr id="28" name="正方形/長方形 27">
                <a:extLst>
                  <a:ext uri="{FF2B5EF4-FFF2-40B4-BE49-F238E27FC236}">
                    <a16:creationId xmlns:a16="http://schemas.microsoft.com/office/drawing/2014/main" id="{AB0A2F7D-4F0F-8303-B14A-E9CC20AE23C0}"/>
                  </a:ext>
                </a:extLst>
              </p:cNvPr>
              <p:cNvSpPr/>
              <p:nvPr/>
            </p:nvSpPr>
            <p:spPr>
              <a:xfrm>
                <a:off x="1114508" y="3598954"/>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乗除算</a:t>
                </a:r>
                <a:endParaRPr kumimoji="1" lang="en-US" altLang="ja-JP" sz="1400"/>
              </a:p>
              <a:p>
                <a:pPr algn="ctr"/>
                <a:r>
                  <a:rPr kumimoji="1" lang="en-US" altLang="ja-JP"/>
                  <a:t>RVM</a:t>
                </a:r>
                <a:endParaRPr kumimoji="1" lang="ja-JP" altLang="en-US"/>
              </a:p>
            </p:txBody>
          </p:sp>
          <p:sp>
            <p:nvSpPr>
              <p:cNvPr id="29" name="正方形/長方形 28">
                <a:extLst>
                  <a:ext uri="{FF2B5EF4-FFF2-40B4-BE49-F238E27FC236}">
                    <a16:creationId xmlns:a16="http://schemas.microsoft.com/office/drawing/2014/main" id="{46C128E6-F3ED-DFA1-3541-D17235289B15}"/>
                  </a:ext>
                </a:extLst>
              </p:cNvPr>
              <p:cNvSpPr/>
              <p:nvPr/>
            </p:nvSpPr>
            <p:spPr>
              <a:xfrm>
                <a:off x="4952280" y="4448948"/>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200"/>
                  <a:t>単精度浮動小数点数</a:t>
                </a:r>
                <a:endParaRPr kumimoji="1" lang="en-US" altLang="ja-JP" sz="1200"/>
              </a:p>
              <a:p>
                <a:pPr algn="ctr"/>
                <a:r>
                  <a:rPr kumimoji="1" lang="en-US" altLang="ja-JP"/>
                  <a:t>RVF</a:t>
                </a:r>
                <a:endParaRPr kumimoji="1" lang="ja-JP" altLang="en-US"/>
              </a:p>
            </p:txBody>
          </p:sp>
          <p:sp>
            <p:nvSpPr>
              <p:cNvPr id="30" name="正方形/長方形 29">
                <a:extLst>
                  <a:ext uri="{FF2B5EF4-FFF2-40B4-BE49-F238E27FC236}">
                    <a16:creationId xmlns:a16="http://schemas.microsoft.com/office/drawing/2014/main" id="{D2EF68D6-C6C9-93FA-F94A-4AFED8A20D3F}"/>
                  </a:ext>
                </a:extLst>
              </p:cNvPr>
              <p:cNvSpPr/>
              <p:nvPr/>
            </p:nvSpPr>
            <p:spPr>
              <a:xfrm>
                <a:off x="4952279" y="3605000"/>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200"/>
                  <a:t>倍精度浮動小数点数</a:t>
                </a:r>
                <a:endParaRPr kumimoji="1" lang="en-US" altLang="ja-JP" sz="1200"/>
              </a:p>
              <a:p>
                <a:pPr algn="ctr"/>
                <a:r>
                  <a:rPr kumimoji="1" lang="en-US" altLang="ja-JP"/>
                  <a:t>RVD</a:t>
                </a:r>
                <a:endParaRPr kumimoji="1" lang="ja-JP" altLang="en-US"/>
              </a:p>
            </p:txBody>
          </p:sp>
          <p:sp>
            <p:nvSpPr>
              <p:cNvPr id="31" name="正方形/長方形 30">
                <a:extLst>
                  <a:ext uri="{FF2B5EF4-FFF2-40B4-BE49-F238E27FC236}">
                    <a16:creationId xmlns:a16="http://schemas.microsoft.com/office/drawing/2014/main" id="{0467FC41-2622-4C30-2C9C-9CA1E29A0B1D}"/>
                  </a:ext>
                </a:extLst>
              </p:cNvPr>
              <p:cNvSpPr/>
              <p:nvPr/>
            </p:nvSpPr>
            <p:spPr>
              <a:xfrm>
                <a:off x="4952279" y="2761299"/>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a:t>四倍精度浮動小数点数</a:t>
                </a:r>
                <a:endParaRPr kumimoji="1" lang="en-US" altLang="ja-JP" sz="1100"/>
              </a:p>
              <a:p>
                <a:pPr algn="ctr"/>
                <a:r>
                  <a:rPr kumimoji="1" lang="en-US" altLang="ja-JP"/>
                  <a:t>RVQ</a:t>
                </a:r>
                <a:endParaRPr kumimoji="1" lang="ja-JP" altLang="en-US"/>
              </a:p>
            </p:txBody>
          </p:sp>
          <p:sp>
            <p:nvSpPr>
              <p:cNvPr id="32" name="正方形/長方形 31">
                <a:extLst>
                  <a:ext uri="{FF2B5EF4-FFF2-40B4-BE49-F238E27FC236}">
                    <a16:creationId xmlns:a16="http://schemas.microsoft.com/office/drawing/2014/main" id="{7F62EC5B-B910-FBE4-A152-EF4E2EE34C51}"/>
                  </a:ext>
                </a:extLst>
              </p:cNvPr>
              <p:cNvSpPr/>
              <p:nvPr/>
            </p:nvSpPr>
            <p:spPr>
              <a:xfrm>
                <a:off x="4952278" y="1918377"/>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200"/>
                  <a:t>十進浮動小数点数</a:t>
                </a:r>
                <a:endParaRPr kumimoji="1" lang="en-US" altLang="ja-JP" sz="1200"/>
              </a:p>
              <a:p>
                <a:pPr algn="ctr"/>
                <a:r>
                  <a:rPr kumimoji="1" lang="en-US" altLang="ja-JP"/>
                  <a:t>RVL</a:t>
                </a:r>
                <a:endParaRPr kumimoji="1" lang="ja-JP" altLang="en-US"/>
              </a:p>
            </p:txBody>
          </p:sp>
          <p:sp>
            <p:nvSpPr>
              <p:cNvPr id="33" name="正方形/長方形 32">
                <a:extLst>
                  <a:ext uri="{FF2B5EF4-FFF2-40B4-BE49-F238E27FC236}">
                    <a16:creationId xmlns:a16="http://schemas.microsoft.com/office/drawing/2014/main" id="{F7F5C434-0365-0800-4C59-899C5AAE49A4}"/>
                  </a:ext>
                </a:extLst>
              </p:cNvPr>
              <p:cNvSpPr/>
              <p:nvPr/>
            </p:nvSpPr>
            <p:spPr>
              <a:xfrm>
                <a:off x="3033394" y="4448948"/>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短縮命令</a:t>
                </a:r>
                <a:endParaRPr kumimoji="1" lang="en-US" altLang="ja-JP" sz="1400"/>
              </a:p>
              <a:p>
                <a:pPr algn="ctr"/>
                <a:r>
                  <a:rPr kumimoji="1" lang="en-US" altLang="ja-JP"/>
                  <a:t>RVC</a:t>
                </a:r>
                <a:endParaRPr kumimoji="1" lang="ja-JP" altLang="en-US"/>
              </a:p>
            </p:txBody>
          </p:sp>
          <p:sp>
            <p:nvSpPr>
              <p:cNvPr id="35" name="正方形/長方形 34">
                <a:extLst>
                  <a:ext uri="{FF2B5EF4-FFF2-40B4-BE49-F238E27FC236}">
                    <a16:creationId xmlns:a16="http://schemas.microsoft.com/office/drawing/2014/main" id="{10CD3204-992D-B28D-1EA3-D5BDAEA27580}"/>
                  </a:ext>
                </a:extLst>
              </p:cNvPr>
              <p:cNvSpPr/>
              <p:nvPr/>
            </p:nvSpPr>
            <p:spPr>
              <a:xfrm>
                <a:off x="6871166" y="4448948"/>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スーパーバイザ</a:t>
                </a:r>
                <a:endParaRPr kumimoji="1" lang="en-US" altLang="ja-JP" sz="1400"/>
              </a:p>
              <a:p>
                <a:pPr algn="ctr"/>
                <a:r>
                  <a:rPr kumimoji="1" lang="en-US" altLang="ja-JP"/>
                  <a:t>RVS</a:t>
                </a:r>
                <a:endParaRPr kumimoji="1" lang="ja-JP" altLang="en-US"/>
              </a:p>
            </p:txBody>
          </p:sp>
          <p:sp>
            <p:nvSpPr>
              <p:cNvPr id="36" name="正方形/長方形 35">
                <a:extLst>
                  <a:ext uri="{FF2B5EF4-FFF2-40B4-BE49-F238E27FC236}">
                    <a16:creationId xmlns:a16="http://schemas.microsoft.com/office/drawing/2014/main" id="{FE42D6D5-C3A4-8B6B-4A28-FC148B4A1E24}"/>
                  </a:ext>
                </a:extLst>
              </p:cNvPr>
              <p:cNvSpPr/>
              <p:nvPr/>
            </p:nvSpPr>
            <p:spPr>
              <a:xfrm>
                <a:off x="6892215" y="2748960"/>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a:t>ユーザモード割り込み</a:t>
                </a:r>
                <a:endParaRPr kumimoji="1" lang="en-US" altLang="ja-JP" sz="1100"/>
              </a:p>
              <a:p>
                <a:pPr algn="ctr"/>
                <a:r>
                  <a:rPr kumimoji="1" lang="en-US" altLang="ja-JP"/>
                  <a:t>RVN</a:t>
                </a:r>
                <a:endParaRPr kumimoji="1" lang="ja-JP" altLang="en-US"/>
              </a:p>
            </p:txBody>
          </p:sp>
          <p:sp>
            <p:nvSpPr>
              <p:cNvPr id="37" name="正方形/長方形 36">
                <a:extLst>
                  <a:ext uri="{FF2B5EF4-FFF2-40B4-BE49-F238E27FC236}">
                    <a16:creationId xmlns:a16="http://schemas.microsoft.com/office/drawing/2014/main" id="{C9950517-F29D-A15D-5137-125C986E9333}"/>
                  </a:ext>
                </a:extLst>
              </p:cNvPr>
              <p:cNvSpPr/>
              <p:nvPr/>
            </p:nvSpPr>
            <p:spPr>
              <a:xfrm>
                <a:off x="1114507" y="2718102"/>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ビット操作</a:t>
                </a:r>
                <a:endParaRPr kumimoji="1" lang="en-US" altLang="ja-JP" sz="1400"/>
              </a:p>
              <a:p>
                <a:pPr algn="ctr"/>
                <a:r>
                  <a:rPr kumimoji="1" lang="en-US" altLang="ja-JP"/>
                  <a:t>RVB</a:t>
                </a:r>
                <a:endParaRPr kumimoji="1" lang="ja-JP" altLang="en-US"/>
              </a:p>
            </p:txBody>
          </p:sp>
          <p:sp>
            <p:nvSpPr>
              <p:cNvPr id="38" name="正方形/長方形 37">
                <a:extLst>
                  <a:ext uri="{FF2B5EF4-FFF2-40B4-BE49-F238E27FC236}">
                    <a16:creationId xmlns:a16="http://schemas.microsoft.com/office/drawing/2014/main" id="{FD9976F6-FF79-70BE-4DFC-4957FDB5D17B}"/>
                  </a:ext>
                </a:extLst>
              </p:cNvPr>
              <p:cNvSpPr/>
              <p:nvPr/>
            </p:nvSpPr>
            <p:spPr>
              <a:xfrm>
                <a:off x="8790052" y="4448948"/>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ベクトル</a:t>
                </a:r>
                <a:endParaRPr kumimoji="1" lang="en-US" altLang="ja-JP" sz="1400"/>
              </a:p>
              <a:p>
                <a:pPr algn="ctr"/>
                <a:r>
                  <a:rPr kumimoji="1" lang="en-US" altLang="ja-JP"/>
                  <a:t>RVV</a:t>
                </a:r>
                <a:endParaRPr kumimoji="1" lang="ja-JP" altLang="en-US"/>
              </a:p>
            </p:txBody>
          </p:sp>
          <p:sp>
            <p:nvSpPr>
              <p:cNvPr id="39" name="正方形/長方形 38">
                <a:extLst>
                  <a:ext uri="{FF2B5EF4-FFF2-40B4-BE49-F238E27FC236}">
                    <a16:creationId xmlns:a16="http://schemas.microsoft.com/office/drawing/2014/main" id="{968812B8-C7F8-A6D9-3856-D289953E0F3A}"/>
                  </a:ext>
                </a:extLst>
              </p:cNvPr>
              <p:cNvSpPr/>
              <p:nvPr/>
            </p:nvSpPr>
            <p:spPr>
              <a:xfrm>
                <a:off x="8790050" y="3583525"/>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1400"/>
                  <a:t>Packed SIMD</a:t>
                </a:r>
                <a:endParaRPr kumimoji="1" lang="en-US" altLang="ja-JP"/>
              </a:p>
              <a:p>
                <a:pPr algn="ctr"/>
                <a:r>
                  <a:rPr kumimoji="1" lang="en-US" altLang="ja-JP"/>
                  <a:t>RVP</a:t>
                </a:r>
                <a:endParaRPr kumimoji="1" lang="ja-JP" altLang="en-US"/>
              </a:p>
            </p:txBody>
          </p:sp>
          <p:sp>
            <p:nvSpPr>
              <p:cNvPr id="41" name="正方形/長方形 40">
                <a:extLst>
                  <a:ext uri="{FF2B5EF4-FFF2-40B4-BE49-F238E27FC236}">
                    <a16:creationId xmlns:a16="http://schemas.microsoft.com/office/drawing/2014/main" id="{84AAE905-2BC8-0CEA-9918-FB2F63EF243B}"/>
                  </a:ext>
                </a:extLst>
              </p:cNvPr>
              <p:cNvSpPr/>
              <p:nvPr/>
            </p:nvSpPr>
            <p:spPr>
              <a:xfrm>
                <a:off x="6892215" y="3598954"/>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400"/>
                  <a:t>ハイパーバイザ</a:t>
                </a:r>
                <a:endParaRPr kumimoji="1" lang="en-US" altLang="ja-JP" sz="1400"/>
              </a:p>
              <a:p>
                <a:pPr algn="ctr"/>
                <a:r>
                  <a:rPr kumimoji="1" lang="en-US" altLang="ja-JP"/>
                  <a:t>RVH</a:t>
                </a:r>
                <a:endParaRPr kumimoji="1" lang="ja-JP" altLang="en-US"/>
              </a:p>
            </p:txBody>
          </p:sp>
          <p:sp>
            <p:nvSpPr>
              <p:cNvPr id="42" name="正方形/長方形 41">
                <a:extLst>
                  <a:ext uri="{FF2B5EF4-FFF2-40B4-BE49-F238E27FC236}">
                    <a16:creationId xmlns:a16="http://schemas.microsoft.com/office/drawing/2014/main" id="{75542FD8-1A51-2C1F-F3CE-5C4517FFA680}"/>
                  </a:ext>
                </a:extLst>
              </p:cNvPr>
              <p:cNvSpPr/>
              <p:nvPr/>
            </p:nvSpPr>
            <p:spPr>
              <a:xfrm>
                <a:off x="6892215" y="1898966"/>
                <a:ext cx="1623849" cy="7396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sz="1100"/>
                  <a:t>JIT</a:t>
                </a:r>
                <a:r>
                  <a:rPr kumimoji="1" lang="ja-JP" altLang="en-US" sz="1100"/>
                  <a:t>コンパイラサポート</a:t>
                </a:r>
                <a:endParaRPr kumimoji="1" lang="en-US" altLang="ja-JP" sz="1100"/>
              </a:p>
              <a:p>
                <a:pPr algn="ctr"/>
                <a:r>
                  <a:rPr kumimoji="1" lang="en-US" altLang="ja-JP"/>
                  <a:t>RVJ</a:t>
                </a:r>
                <a:endParaRPr kumimoji="1" lang="ja-JP" altLang="en-US"/>
              </a:p>
            </p:txBody>
          </p:sp>
        </p:grpSp>
      </p:grpSp>
      <p:sp>
        <p:nvSpPr>
          <p:cNvPr id="3" name="スライド番号プレースホルダー 2">
            <a:extLst>
              <a:ext uri="{FF2B5EF4-FFF2-40B4-BE49-F238E27FC236}">
                <a16:creationId xmlns:a16="http://schemas.microsoft.com/office/drawing/2014/main" id="{59C8A9C4-2493-8AA0-C48D-277272D0CF82}"/>
              </a:ext>
            </a:extLst>
          </p:cNvPr>
          <p:cNvSpPr>
            <a:spLocks noGrp="1"/>
          </p:cNvSpPr>
          <p:nvPr>
            <p:ph type="sldNum" sz="quarter" idx="12"/>
          </p:nvPr>
        </p:nvSpPr>
        <p:spPr/>
        <p:txBody>
          <a:bodyPr/>
          <a:lstStyle/>
          <a:p>
            <a:fld id="{4BB2CF20-BD5D-4D9E-9CE8-EDFC3B2BCF57}" type="slidenum">
              <a:rPr kumimoji="1" lang="ja-JP" altLang="en-US" smtClean="0"/>
              <a:t>56</a:t>
            </a:fld>
            <a:endParaRPr kumimoji="1" lang="ja-JP" altLang="en-US"/>
          </a:p>
        </p:txBody>
      </p:sp>
    </p:spTree>
    <p:extLst>
      <p:ext uri="{BB962C8B-B14F-4D97-AF65-F5344CB8AC3E}">
        <p14:creationId xmlns:p14="http://schemas.microsoft.com/office/powerpoint/2010/main" val="3337260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197E5-B022-FFE0-10E8-97D0E701665F}"/>
              </a:ext>
            </a:extLst>
          </p:cNvPr>
          <p:cNvSpPr>
            <a:spLocks noGrp="1"/>
          </p:cNvSpPr>
          <p:nvPr>
            <p:ph type="title"/>
          </p:nvPr>
        </p:nvSpPr>
        <p:spPr/>
        <p:txBody>
          <a:bodyPr/>
          <a:lstStyle/>
          <a:p>
            <a:r>
              <a:rPr kumimoji="1" lang="ja-JP" altLang="en-US"/>
              <a:t>基本命令セット</a:t>
            </a:r>
          </a:p>
        </p:txBody>
      </p:sp>
      <p:sp>
        <p:nvSpPr>
          <p:cNvPr id="3" name="コンテンツ プレースホルダー 2">
            <a:extLst>
              <a:ext uri="{FF2B5EF4-FFF2-40B4-BE49-F238E27FC236}">
                <a16:creationId xmlns:a16="http://schemas.microsoft.com/office/drawing/2014/main" id="{D3C860B7-460E-C152-5877-2FBAB95A9B62}"/>
              </a:ext>
            </a:extLst>
          </p:cNvPr>
          <p:cNvSpPr>
            <a:spLocks noGrp="1"/>
          </p:cNvSpPr>
          <p:nvPr>
            <p:ph idx="1"/>
          </p:nvPr>
        </p:nvSpPr>
        <p:spPr/>
        <p:txBody>
          <a:bodyPr>
            <a:normAutofit lnSpcReduction="10000"/>
          </a:bodyPr>
          <a:lstStyle/>
          <a:p>
            <a:r>
              <a:rPr kumimoji="1" lang="ja-JP" altLang="en-US"/>
              <a:t>命令は</a:t>
            </a:r>
            <a:r>
              <a:rPr kumimoji="1" lang="en-US" altLang="ja-JP"/>
              <a:t>32-bit</a:t>
            </a:r>
            <a:r>
              <a:rPr kumimoji="1" lang="ja-JP" altLang="en-US"/>
              <a:t>固定長（次ページ）</a:t>
            </a:r>
            <a:endParaRPr kumimoji="1" lang="en-US" altLang="ja-JP"/>
          </a:p>
          <a:p>
            <a:pPr lvl="1"/>
            <a:r>
              <a:rPr lang="en-US" altLang="ja-JP"/>
              <a:t>R</a:t>
            </a:r>
            <a:r>
              <a:rPr lang="ja-JP" altLang="en-US"/>
              <a:t>形式（</a:t>
            </a:r>
            <a:r>
              <a:rPr lang="en-US" altLang="ja-JP"/>
              <a:t>Register</a:t>
            </a:r>
            <a:r>
              <a:rPr lang="ja-JP" altLang="en-US"/>
              <a:t>）</a:t>
            </a:r>
            <a:r>
              <a:rPr lang="en-US" altLang="ja-JP"/>
              <a:t>		: </a:t>
            </a:r>
            <a:r>
              <a:rPr lang="ja-JP" altLang="en-US"/>
              <a:t>レジスタ</a:t>
            </a:r>
            <a:r>
              <a:rPr lang="en-US" altLang="ja-JP"/>
              <a:t>-</a:t>
            </a:r>
            <a:r>
              <a:rPr lang="ja-JP" altLang="en-US"/>
              <a:t>レジスタ演算</a:t>
            </a:r>
            <a:endParaRPr lang="en-US" altLang="ja-JP"/>
          </a:p>
          <a:p>
            <a:pPr lvl="1"/>
            <a:r>
              <a:rPr kumimoji="1" lang="en-US" altLang="ja-JP"/>
              <a:t>I</a:t>
            </a:r>
            <a:r>
              <a:rPr kumimoji="1" lang="ja-JP" altLang="en-US"/>
              <a:t>形式（</a:t>
            </a:r>
            <a:r>
              <a:rPr lang="en-US" altLang="ja-JP"/>
              <a:t>Immediate</a:t>
            </a:r>
            <a:r>
              <a:rPr kumimoji="1" lang="ja-JP" altLang="en-US"/>
              <a:t>）</a:t>
            </a:r>
            <a:r>
              <a:rPr kumimoji="1" lang="en-US" altLang="ja-JP"/>
              <a:t>		: </a:t>
            </a:r>
            <a:r>
              <a:rPr kumimoji="1" lang="ja-JP" altLang="en-US"/>
              <a:t>レジスタ</a:t>
            </a:r>
            <a:r>
              <a:rPr kumimoji="1" lang="en-US" altLang="ja-JP"/>
              <a:t>-</a:t>
            </a:r>
            <a:r>
              <a:rPr kumimoji="1" lang="ja-JP" altLang="en-US"/>
              <a:t>即値演算</a:t>
            </a:r>
            <a:r>
              <a:rPr kumimoji="1" lang="en-US" altLang="ja-JP"/>
              <a:t>, </a:t>
            </a:r>
            <a:r>
              <a:rPr kumimoji="1" lang="ja-JP" altLang="en-US"/>
              <a:t>ロード命令</a:t>
            </a:r>
            <a:endParaRPr kumimoji="1" lang="en-US" altLang="ja-JP"/>
          </a:p>
          <a:p>
            <a:pPr lvl="1"/>
            <a:r>
              <a:rPr kumimoji="1" lang="en-US" altLang="ja-JP"/>
              <a:t>S</a:t>
            </a:r>
            <a:r>
              <a:rPr kumimoji="1" lang="ja-JP" altLang="en-US"/>
              <a:t>形式（</a:t>
            </a:r>
            <a:r>
              <a:rPr kumimoji="1" lang="en-US" altLang="ja-JP"/>
              <a:t>Store</a:t>
            </a:r>
            <a:r>
              <a:rPr kumimoji="1" lang="ja-JP" altLang="en-US"/>
              <a:t>）</a:t>
            </a:r>
            <a:r>
              <a:rPr kumimoji="1" lang="en-US" altLang="ja-JP"/>
              <a:t>		: </a:t>
            </a:r>
            <a:r>
              <a:rPr kumimoji="1" lang="ja-JP" altLang="en-US"/>
              <a:t>ストア命令</a:t>
            </a:r>
            <a:endParaRPr kumimoji="1" lang="en-US" altLang="ja-JP"/>
          </a:p>
          <a:p>
            <a:pPr lvl="1"/>
            <a:r>
              <a:rPr lang="en-US" altLang="ja-JP"/>
              <a:t>B</a:t>
            </a:r>
            <a:r>
              <a:rPr lang="ja-JP" altLang="en-US"/>
              <a:t>形式（</a:t>
            </a:r>
            <a:r>
              <a:rPr lang="en-US" altLang="ja-JP"/>
              <a:t>Branch</a:t>
            </a:r>
            <a:r>
              <a:rPr lang="ja-JP" altLang="en-US"/>
              <a:t>）</a:t>
            </a:r>
            <a:r>
              <a:rPr lang="en-US" altLang="ja-JP"/>
              <a:t>		: </a:t>
            </a:r>
            <a:r>
              <a:rPr lang="ja-JP" altLang="en-US"/>
              <a:t>条件分岐</a:t>
            </a:r>
            <a:endParaRPr lang="en-US" altLang="ja-JP"/>
          </a:p>
          <a:p>
            <a:pPr lvl="1"/>
            <a:r>
              <a:rPr kumimoji="1" lang="en-US" altLang="ja-JP"/>
              <a:t>U</a:t>
            </a:r>
            <a:r>
              <a:rPr kumimoji="1" lang="ja-JP" altLang="en-US"/>
              <a:t>形式（</a:t>
            </a:r>
            <a:r>
              <a:rPr lang="en-US" altLang="ja-JP"/>
              <a:t>Upper </a:t>
            </a:r>
            <a:r>
              <a:rPr lang="en-US" altLang="ja-JP" err="1"/>
              <a:t>imm</a:t>
            </a:r>
            <a:r>
              <a:rPr kumimoji="1" lang="ja-JP" altLang="en-US"/>
              <a:t>）</a:t>
            </a:r>
            <a:r>
              <a:rPr kumimoji="1" lang="en-US" altLang="ja-JP"/>
              <a:t>	: </a:t>
            </a:r>
            <a:r>
              <a:rPr kumimoji="1" lang="en-US" altLang="ja-JP" err="1"/>
              <a:t>lui</a:t>
            </a:r>
            <a:r>
              <a:rPr kumimoji="1" lang="en-US" altLang="ja-JP"/>
              <a:t>, </a:t>
            </a:r>
            <a:r>
              <a:rPr kumimoji="1" lang="en-US" altLang="ja-JP" err="1"/>
              <a:t>auipc</a:t>
            </a:r>
            <a:endParaRPr kumimoji="1" lang="en-US" altLang="ja-JP"/>
          </a:p>
          <a:p>
            <a:pPr lvl="1"/>
            <a:r>
              <a:rPr lang="en-US" altLang="ja-JP"/>
              <a:t>J</a:t>
            </a:r>
            <a:r>
              <a:rPr lang="ja-JP" altLang="en-US"/>
              <a:t>形式（</a:t>
            </a:r>
            <a:r>
              <a:rPr lang="en-US" altLang="ja-JP"/>
              <a:t>Jump</a:t>
            </a:r>
            <a:r>
              <a:rPr lang="ja-JP" altLang="en-US"/>
              <a:t>）</a:t>
            </a:r>
            <a:r>
              <a:rPr lang="en-US" altLang="ja-JP"/>
              <a:t>		: </a:t>
            </a:r>
            <a:r>
              <a:rPr lang="ja-JP" altLang="en-US"/>
              <a:t>無条件分岐</a:t>
            </a:r>
            <a:endParaRPr kumimoji="1" lang="en-US" altLang="ja-JP"/>
          </a:p>
          <a:p>
            <a:r>
              <a:rPr kumimoji="1" lang="ja-JP" altLang="en-US"/>
              <a:t>データは </a:t>
            </a:r>
            <a:r>
              <a:rPr kumimoji="1" lang="en-US" altLang="ja-JP"/>
              <a:t>32-bit / 64-bit / 128-bit </a:t>
            </a:r>
            <a:r>
              <a:rPr kumimoji="1" lang="ja-JP" altLang="en-US"/>
              <a:t>の</a:t>
            </a:r>
            <a:r>
              <a:rPr kumimoji="1" lang="en-US" altLang="ja-JP"/>
              <a:t>3</a:t>
            </a:r>
            <a:r>
              <a:rPr kumimoji="1" lang="ja-JP" altLang="en-US"/>
              <a:t>種類</a:t>
            </a:r>
            <a:endParaRPr kumimoji="1" lang="en-US" altLang="ja-JP"/>
          </a:p>
          <a:p>
            <a:pPr lvl="1"/>
            <a:r>
              <a:rPr kumimoji="1" lang="ja-JP" altLang="en-US"/>
              <a:t>それぞれ</a:t>
            </a:r>
            <a:r>
              <a:rPr kumimoji="1" lang="en-US" altLang="ja-JP"/>
              <a:t>RV32I/RV64I/RV128I</a:t>
            </a:r>
            <a:r>
              <a:rPr kumimoji="1" lang="ja-JP" altLang="en-US"/>
              <a:t>と呼ぶ</a:t>
            </a:r>
            <a:endParaRPr kumimoji="1" lang="en-US" altLang="ja-JP"/>
          </a:p>
          <a:p>
            <a:pPr lvl="2"/>
            <a:r>
              <a:rPr kumimoji="1" lang="ja-JP" altLang="en-US"/>
              <a:t>さらに後ろに拡張命令セットの記号を足していく</a:t>
            </a:r>
            <a:endParaRPr kumimoji="1" lang="en-US" altLang="ja-JP"/>
          </a:p>
          <a:p>
            <a:pPr lvl="2"/>
            <a:r>
              <a:rPr kumimoji="1" lang="ja-JP" altLang="en-US"/>
              <a:t>例）</a:t>
            </a:r>
            <a:r>
              <a:rPr lang="en-US" altLang="ja-JP"/>
              <a:t>RV32IMAF 32</a:t>
            </a:r>
            <a:r>
              <a:rPr lang="ja-JP" altLang="en-US"/>
              <a:t>ビット基本整数</a:t>
            </a:r>
            <a:r>
              <a:rPr lang="en-US" altLang="ja-JP"/>
              <a:t>+</a:t>
            </a:r>
            <a:r>
              <a:rPr lang="ja-JP" altLang="en-US"/>
              <a:t>乗除＋アトミック＋単精度浮動小数点数</a:t>
            </a:r>
            <a:endParaRPr kumimoji="1" lang="en-US" altLang="ja-JP"/>
          </a:p>
          <a:p>
            <a:r>
              <a:rPr lang="en-US" altLang="ja-JP"/>
              <a:t>1</a:t>
            </a:r>
            <a:r>
              <a:rPr lang="ja-JP" altLang="en-US"/>
              <a:t>本のゼロレジスタ＋</a:t>
            </a:r>
            <a:r>
              <a:rPr lang="en-US" altLang="ja-JP"/>
              <a:t>31</a:t>
            </a:r>
            <a:r>
              <a:rPr lang="ja-JP" altLang="en-US"/>
              <a:t>本の汎用レジスタ</a:t>
            </a:r>
            <a:endParaRPr lang="en-US" altLang="ja-JP"/>
          </a:p>
          <a:p>
            <a:r>
              <a:rPr lang="ja-JP" altLang="en-US"/>
              <a:t>整数加減算</a:t>
            </a:r>
            <a:r>
              <a:rPr lang="en-US" altLang="ja-JP"/>
              <a:t>/</a:t>
            </a:r>
            <a:r>
              <a:rPr lang="ja-JP" altLang="en-US"/>
              <a:t>論理演算</a:t>
            </a:r>
            <a:r>
              <a:rPr lang="en-US" altLang="ja-JP"/>
              <a:t>/</a:t>
            </a:r>
            <a:r>
              <a:rPr lang="ja-JP" altLang="en-US"/>
              <a:t>分岐</a:t>
            </a:r>
            <a:r>
              <a:rPr lang="en-US" altLang="ja-JP"/>
              <a:t>/</a:t>
            </a:r>
            <a:r>
              <a:rPr lang="ja-JP" altLang="en-US"/>
              <a:t>メモリアクセス命令を定義</a:t>
            </a:r>
            <a:endParaRPr lang="en-US" altLang="ja-JP"/>
          </a:p>
        </p:txBody>
      </p:sp>
      <p:sp>
        <p:nvSpPr>
          <p:cNvPr id="6" name="日付プレースホルダー 5">
            <a:extLst>
              <a:ext uri="{FF2B5EF4-FFF2-40B4-BE49-F238E27FC236}">
                <a16:creationId xmlns:a16="http://schemas.microsoft.com/office/drawing/2014/main" id="{B9942200-2FBF-C166-C6AE-5F8243E21069}"/>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05364972-4AEB-FF63-4342-9077DC16CD16}"/>
              </a:ext>
            </a:extLst>
          </p:cNvPr>
          <p:cNvSpPr>
            <a:spLocks noGrp="1"/>
          </p:cNvSpPr>
          <p:nvPr>
            <p:ph type="sldNum" sz="quarter" idx="12"/>
          </p:nvPr>
        </p:nvSpPr>
        <p:spPr/>
        <p:txBody>
          <a:bodyPr/>
          <a:lstStyle/>
          <a:p>
            <a:fld id="{4BB2CF20-BD5D-4D9E-9CE8-EDFC3B2BCF57}" type="slidenum">
              <a:rPr kumimoji="1" lang="ja-JP" altLang="en-US" smtClean="0"/>
              <a:t>57</a:t>
            </a:fld>
            <a:endParaRPr kumimoji="1" lang="ja-JP" altLang="en-US"/>
          </a:p>
        </p:txBody>
      </p:sp>
    </p:spTree>
    <p:extLst>
      <p:ext uri="{BB962C8B-B14F-4D97-AF65-F5344CB8AC3E}">
        <p14:creationId xmlns:p14="http://schemas.microsoft.com/office/powerpoint/2010/main" val="3806304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8E617B-7EE0-8DD6-C965-0E3DFC13F6CB}"/>
              </a:ext>
            </a:extLst>
          </p:cNvPr>
          <p:cNvSpPr>
            <a:spLocks noGrp="1"/>
          </p:cNvSpPr>
          <p:nvPr>
            <p:ph type="title"/>
          </p:nvPr>
        </p:nvSpPr>
        <p:spPr/>
        <p:txBody>
          <a:bodyPr/>
          <a:lstStyle/>
          <a:p>
            <a:r>
              <a:rPr kumimoji="1" lang="ja-JP" altLang="en-US"/>
              <a:t>命令形式（</a:t>
            </a:r>
            <a:r>
              <a:rPr kumimoji="1" lang="en-US" altLang="ja-JP"/>
              <a:t>RV-I</a:t>
            </a:r>
            <a:r>
              <a:rPr kumimoji="1" lang="ja-JP" altLang="en-US"/>
              <a:t>）</a:t>
            </a:r>
          </a:p>
        </p:txBody>
      </p:sp>
      <p:graphicFrame>
        <p:nvGraphicFramePr>
          <p:cNvPr id="7" name="コンテンツ プレースホルダー 6">
            <a:extLst>
              <a:ext uri="{FF2B5EF4-FFF2-40B4-BE49-F238E27FC236}">
                <a16:creationId xmlns:a16="http://schemas.microsoft.com/office/drawing/2014/main" id="{D5FAD0B4-AF1A-EC77-89CF-22AEBD936E45}"/>
              </a:ext>
            </a:extLst>
          </p:cNvPr>
          <p:cNvGraphicFramePr>
            <a:graphicFrameLocks noGrp="1"/>
          </p:cNvGraphicFramePr>
          <p:nvPr>
            <p:ph idx="1"/>
            <p:extLst>
              <p:ext uri="{D42A27DB-BD31-4B8C-83A1-F6EECF244321}">
                <p14:modId xmlns:p14="http://schemas.microsoft.com/office/powerpoint/2010/main" val="1645605289"/>
              </p:ext>
            </p:extLst>
          </p:nvPr>
        </p:nvGraphicFramePr>
        <p:xfrm>
          <a:off x="695325" y="1071563"/>
          <a:ext cx="10801329" cy="2595880"/>
        </p:xfrm>
        <a:graphic>
          <a:graphicData uri="http://schemas.openxmlformats.org/drawingml/2006/table">
            <a:tbl>
              <a:tblPr firstRow="1" bandRow="1">
                <a:tableStyleId>{5940675A-B579-460E-94D1-54222C63F5DA}</a:tableStyleId>
              </a:tblPr>
              <a:tblGrid>
                <a:gridCol w="327313">
                  <a:extLst>
                    <a:ext uri="{9D8B030D-6E8A-4147-A177-3AD203B41FA5}">
                      <a16:colId xmlns:a16="http://schemas.microsoft.com/office/drawing/2014/main" val="517134980"/>
                    </a:ext>
                  </a:extLst>
                </a:gridCol>
                <a:gridCol w="327313">
                  <a:extLst>
                    <a:ext uri="{9D8B030D-6E8A-4147-A177-3AD203B41FA5}">
                      <a16:colId xmlns:a16="http://schemas.microsoft.com/office/drawing/2014/main" val="1682602743"/>
                    </a:ext>
                  </a:extLst>
                </a:gridCol>
                <a:gridCol w="327313">
                  <a:extLst>
                    <a:ext uri="{9D8B030D-6E8A-4147-A177-3AD203B41FA5}">
                      <a16:colId xmlns:a16="http://schemas.microsoft.com/office/drawing/2014/main" val="2873148281"/>
                    </a:ext>
                  </a:extLst>
                </a:gridCol>
                <a:gridCol w="327313">
                  <a:extLst>
                    <a:ext uri="{9D8B030D-6E8A-4147-A177-3AD203B41FA5}">
                      <a16:colId xmlns:a16="http://schemas.microsoft.com/office/drawing/2014/main" val="1271453244"/>
                    </a:ext>
                  </a:extLst>
                </a:gridCol>
                <a:gridCol w="327313">
                  <a:extLst>
                    <a:ext uri="{9D8B030D-6E8A-4147-A177-3AD203B41FA5}">
                      <a16:colId xmlns:a16="http://schemas.microsoft.com/office/drawing/2014/main" val="629806719"/>
                    </a:ext>
                  </a:extLst>
                </a:gridCol>
                <a:gridCol w="327313">
                  <a:extLst>
                    <a:ext uri="{9D8B030D-6E8A-4147-A177-3AD203B41FA5}">
                      <a16:colId xmlns:a16="http://schemas.microsoft.com/office/drawing/2014/main" val="2319096470"/>
                    </a:ext>
                  </a:extLst>
                </a:gridCol>
                <a:gridCol w="327313">
                  <a:extLst>
                    <a:ext uri="{9D8B030D-6E8A-4147-A177-3AD203B41FA5}">
                      <a16:colId xmlns:a16="http://schemas.microsoft.com/office/drawing/2014/main" val="1167333098"/>
                    </a:ext>
                  </a:extLst>
                </a:gridCol>
                <a:gridCol w="327313">
                  <a:extLst>
                    <a:ext uri="{9D8B030D-6E8A-4147-A177-3AD203B41FA5}">
                      <a16:colId xmlns:a16="http://schemas.microsoft.com/office/drawing/2014/main" val="3688997640"/>
                    </a:ext>
                  </a:extLst>
                </a:gridCol>
                <a:gridCol w="327313">
                  <a:extLst>
                    <a:ext uri="{9D8B030D-6E8A-4147-A177-3AD203B41FA5}">
                      <a16:colId xmlns:a16="http://schemas.microsoft.com/office/drawing/2014/main" val="3204398637"/>
                    </a:ext>
                  </a:extLst>
                </a:gridCol>
                <a:gridCol w="327313">
                  <a:extLst>
                    <a:ext uri="{9D8B030D-6E8A-4147-A177-3AD203B41FA5}">
                      <a16:colId xmlns:a16="http://schemas.microsoft.com/office/drawing/2014/main" val="2815369549"/>
                    </a:ext>
                  </a:extLst>
                </a:gridCol>
                <a:gridCol w="327313">
                  <a:extLst>
                    <a:ext uri="{9D8B030D-6E8A-4147-A177-3AD203B41FA5}">
                      <a16:colId xmlns:a16="http://schemas.microsoft.com/office/drawing/2014/main" val="3144337939"/>
                    </a:ext>
                  </a:extLst>
                </a:gridCol>
                <a:gridCol w="327313">
                  <a:extLst>
                    <a:ext uri="{9D8B030D-6E8A-4147-A177-3AD203B41FA5}">
                      <a16:colId xmlns:a16="http://schemas.microsoft.com/office/drawing/2014/main" val="1215252279"/>
                    </a:ext>
                  </a:extLst>
                </a:gridCol>
                <a:gridCol w="327313">
                  <a:extLst>
                    <a:ext uri="{9D8B030D-6E8A-4147-A177-3AD203B41FA5}">
                      <a16:colId xmlns:a16="http://schemas.microsoft.com/office/drawing/2014/main" val="2667474619"/>
                    </a:ext>
                  </a:extLst>
                </a:gridCol>
                <a:gridCol w="327313">
                  <a:extLst>
                    <a:ext uri="{9D8B030D-6E8A-4147-A177-3AD203B41FA5}">
                      <a16:colId xmlns:a16="http://schemas.microsoft.com/office/drawing/2014/main" val="1489456459"/>
                    </a:ext>
                  </a:extLst>
                </a:gridCol>
                <a:gridCol w="327313">
                  <a:extLst>
                    <a:ext uri="{9D8B030D-6E8A-4147-A177-3AD203B41FA5}">
                      <a16:colId xmlns:a16="http://schemas.microsoft.com/office/drawing/2014/main" val="963843636"/>
                    </a:ext>
                  </a:extLst>
                </a:gridCol>
                <a:gridCol w="327313">
                  <a:extLst>
                    <a:ext uri="{9D8B030D-6E8A-4147-A177-3AD203B41FA5}">
                      <a16:colId xmlns:a16="http://schemas.microsoft.com/office/drawing/2014/main" val="4193882080"/>
                    </a:ext>
                  </a:extLst>
                </a:gridCol>
                <a:gridCol w="327313">
                  <a:extLst>
                    <a:ext uri="{9D8B030D-6E8A-4147-A177-3AD203B41FA5}">
                      <a16:colId xmlns:a16="http://schemas.microsoft.com/office/drawing/2014/main" val="741322784"/>
                    </a:ext>
                  </a:extLst>
                </a:gridCol>
                <a:gridCol w="327313">
                  <a:extLst>
                    <a:ext uri="{9D8B030D-6E8A-4147-A177-3AD203B41FA5}">
                      <a16:colId xmlns:a16="http://schemas.microsoft.com/office/drawing/2014/main" val="3664920967"/>
                    </a:ext>
                  </a:extLst>
                </a:gridCol>
                <a:gridCol w="327313">
                  <a:extLst>
                    <a:ext uri="{9D8B030D-6E8A-4147-A177-3AD203B41FA5}">
                      <a16:colId xmlns:a16="http://schemas.microsoft.com/office/drawing/2014/main" val="2606985217"/>
                    </a:ext>
                  </a:extLst>
                </a:gridCol>
                <a:gridCol w="327313">
                  <a:extLst>
                    <a:ext uri="{9D8B030D-6E8A-4147-A177-3AD203B41FA5}">
                      <a16:colId xmlns:a16="http://schemas.microsoft.com/office/drawing/2014/main" val="526063030"/>
                    </a:ext>
                  </a:extLst>
                </a:gridCol>
                <a:gridCol w="327313">
                  <a:extLst>
                    <a:ext uri="{9D8B030D-6E8A-4147-A177-3AD203B41FA5}">
                      <a16:colId xmlns:a16="http://schemas.microsoft.com/office/drawing/2014/main" val="3275736200"/>
                    </a:ext>
                  </a:extLst>
                </a:gridCol>
                <a:gridCol w="327313">
                  <a:extLst>
                    <a:ext uri="{9D8B030D-6E8A-4147-A177-3AD203B41FA5}">
                      <a16:colId xmlns:a16="http://schemas.microsoft.com/office/drawing/2014/main" val="2531357909"/>
                    </a:ext>
                  </a:extLst>
                </a:gridCol>
                <a:gridCol w="327313">
                  <a:extLst>
                    <a:ext uri="{9D8B030D-6E8A-4147-A177-3AD203B41FA5}">
                      <a16:colId xmlns:a16="http://schemas.microsoft.com/office/drawing/2014/main" val="3680151865"/>
                    </a:ext>
                  </a:extLst>
                </a:gridCol>
                <a:gridCol w="327313">
                  <a:extLst>
                    <a:ext uri="{9D8B030D-6E8A-4147-A177-3AD203B41FA5}">
                      <a16:colId xmlns:a16="http://schemas.microsoft.com/office/drawing/2014/main" val="3641681476"/>
                    </a:ext>
                  </a:extLst>
                </a:gridCol>
                <a:gridCol w="327313">
                  <a:extLst>
                    <a:ext uri="{9D8B030D-6E8A-4147-A177-3AD203B41FA5}">
                      <a16:colId xmlns:a16="http://schemas.microsoft.com/office/drawing/2014/main" val="948948025"/>
                    </a:ext>
                  </a:extLst>
                </a:gridCol>
                <a:gridCol w="327313">
                  <a:extLst>
                    <a:ext uri="{9D8B030D-6E8A-4147-A177-3AD203B41FA5}">
                      <a16:colId xmlns:a16="http://schemas.microsoft.com/office/drawing/2014/main" val="2487489419"/>
                    </a:ext>
                  </a:extLst>
                </a:gridCol>
                <a:gridCol w="327313">
                  <a:extLst>
                    <a:ext uri="{9D8B030D-6E8A-4147-A177-3AD203B41FA5}">
                      <a16:colId xmlns:a16="http://schemas.microsoft.com/office/drawing/2014/main" val="3273891249"/>
                    </a:ext>
                  </a:extLst>
                </a:gridCol>
                <a:gridCol w="327313">
                  <a:extLst>
                    <a:ext uri="{9D8B030D-6E8A-4147-A177-3AD203B41FA5}">
                      <a16:colId xmlns:a16="http://schemas.microsoft.com/office/drawing/2014/main" val="1901446746"/>
                    </a:ext>
                  </a:extLst>
                </a:gridCol>
                <a:gridCol w="327313">
                  <a:extLst>
                    <a:ext uri="{9D8B030D-6E8A-4147-A177-3AD203B41FA5}">
                      <a16:colId xmlns:a16="http://schemas.microsoft.com/office/drawing/2014/main" val="481373880"/>
                    </a:ext>
                  </a:extLst>
                </a:gridCol>
                <a:gridCol w="327313">
                  <a:extLst>
                    <a:ext uri="{9D8B030D-6E8A-4147-A177-3AD203B41FA5}">
                      <a16:colId xmlns:a16="http://schemas.microsoft.com/office/drawing/2014/main" val="312178938"/>
                    </a:ext>
                  </a:extLst>
                </a:gridCol>
                <a:gridCol w="327313">
                  <a:extLst>
                    <a:ext uri="{9D8B030D-6E8A-4147-A177-3AD203B41FA5}">
                      <a16:colId xmlns:a16="http://schemas.microsoft.com/office/drawing/2014/main" val="1682915532"/>
                    </a:ext>
                  </a:extLst>
                </a:gridCol>
                <a:gridCol w="327313">
                  <a:extLst>
                    <a:ext uri="{9D8B030D-6E8A-4147-A177-3AD203B41FA5}">
                      <a16:colId xmlns:a16="http://schemas.microsoft.com/office/drawing/2014/main" val="314052944"/>
                    </a:ext>
                  </a:extLst>
                </a:gridCol>
                <a:gridCol w="327313">
                  <a:extLst>
                    <a:ext uri="{9D8B030D-6E8A-4147-A177-3AD203B41FA5}">
                      <a16:colId xmlns:a16="http://schemas.microsoft.com/office/drawing/2014/main" val="1705463834"/>
                    </a:ext>
                  </a:extLst>
                </a:gridCol>
              </a:tblGrid>
              <a:tr h="370840">
                <a:tc>
                  <a:txBody>
                    <a:bodyPr/>
                    <a:lstStyle/>
                    <a:p>
                      <a:endParaRPr kumimoji="1" lang="ja-JP" altLang="en-US"/>
                    </a:p>
                  </a:txBody>
                  <a:tcPr>
                    <a:lnL w="12700" cmpd="sng">
                      <a:noFill/>
                    </a:lnL>
                    <a:lnR w="12700" cmpd="sng">
                      <a:noFill/>
                    </a:lnR>
                    <a:lnT w="12700" cmpd="sng">
                      <a:noFill/>
                    </a:lnT>
                    <a:lnB w="12700" cap="flat" cmpd="sng" algn="ctr">
                      <a:noFill/>
                      <a:prstDash val="solid"/>
                      <a:round/>
                      <a:headEnd type="none" w="med" len="med"/>
                      <a:tailEnd type="none" w="med" len="med"/>
                    </a:lnB>
                  </a:tcPr>
                </a:tc>
                <a:tc>
                  <a:txBody>
                    <a:bodyPr/>
                    <a:lstStyle/>
                    <a:p>
                      <a:pPr algn="ctr"/>
                      <a:r>
                        <a:rPr kumimoji="1" lang="en-US" altLang="ja-JP" sz="1100"/>
                        <a:t>31</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30</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25</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24</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21</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20</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19</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15</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14</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12</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11</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7</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6</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tc>
                  <a:txBody>
                    <a:bodyPr/>
                    <a:lstStyle/>
                    <a:p>
                      <a:pPr algn="ctr"/>
                      <a:r>
                        <a:rPr kumimoji="1" lang="en-US" altLang="ja-JP" sz="1100"/>
                        <a:t>0</a:t>
                      </a:r>
                      <a:endParaRPr kumimoji="1" lang="ja-JP" altLang="en-US" sz="110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96415"/>
                  </a:ext>
                </a:extLst>
              </a:tr>
              <a:tr h="370840">
                <a:tc>
                  <a:txBody>
                    <a:bodyPr/>
                    <a:lstStyle/>
                    <a:p>
                      <a:pPr algn="ctr"/>
                      <a:r>
                        <a:rPr kumimoji="1" lang="en-US" altLang="ja-JP"/>
                        <a:t>R</a:t>
                      </a:r>
                      <a:endParaRPr kumimoji="1" lang="ja-JP" altLang="en-US"/>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7">
                  <a:txBody>
                    <a:bodyPr/>
                    <a:lstStyle/>
                    <a:p>
                      <a:r>
                        <a:rPr kumimoji="1" lang="en-US" altLang="ja-JP"/>
                        <a:t>funct7</a:t>
                      </a:r>
                      <a:endParaRPr kumimoji="1" lang="ja-JP"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rs2</a:t>
                      </a:r>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rs1</a:t>
                      </a:r>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en-US" altLang="ja-JP"/>
                        <a:t>funct3</a:t>
                      </a:r>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rd</a:t>
                      </a:r>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7">
                  <a:txBody>
                    <a:bodyPr/>
                    <a:lstStyle/>
                    <a:p>
                      <a:r>
                        <a:rPr kumimoji="1" lang="en-US" altLang="ja-JP"/>
                        <a:t>opcode</a:t>
                      </a:r>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042531083"/>
                  </a:ext>
                </a:extLst>
              </a:tr>
              <a:tr h="370840">
                <a:tc>
                  <a:txBody>
                    <a:bodyPr/>
                    <a:lstStyle/>
                    <a:p>
                      <a:pPr algn="ctr"/>
                      <a:r>
                        <a:rPr kumimoji="1" lang="en-US" altLang="ja-JP"/>
                        <a:t>I</a:t>
                      </a:r>
                      <a:endParaRPr kumimoji="1" lang="ja-JP" alt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12">
                  <a:txBody>
                    <a:bodyPr/>
                    <a:lstStyle/>
                    <a:p>
                      <a:r>
                        <a:rPr kumimoji="1" lang="en-US" altLang="ja-JP" err="1"/>
                        <a:t>imm</a:t>
                      </a:r>
                      <a:r>
                        <a:rPr kumimoji="1" lang="en-US" altLang="ja-JP"/>
                        <a:t>[11:0]</a:t>
                      </a:r>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rs1</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en-US" altLang="ja-JP"/>
                        <a:t>funct3</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rd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7">
                  <a:txBody>
                    <a:bodyPr/>
                    <a:lstStyle/>
                    <a:p>
                      <a:r>
                        <a:rPr kumimoji="1" lang="en-US" altLang="ja-JP"/>
                        <a:t>opcode</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347152985"/>
                  </a:ext>
                </a:extLst>
              </a:tr>
              <a:tr h="370840">
                <a:tc>
                  <a:txBody>
                    <a:bodyPr/>
                    <a:lstStyle/>
                    <a:p>
                      <a:pPr algn="ctr"/>
                      <a:r>
                        <a:rPr kumimoji="1" lang="en-US" altLang="ja-JP"/>
                        <a:t>S</a:t>
                      </a:r>
                      <a:endParaRPr kumimoji="1" lang="ja-JP" alt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7">
                  <a:txBody>
                    <a:bodyPr/>
                    <a:lstStyle/>
                    <a:p>
                      <a:r>
                        <a:rPr kumimoji="1" lang="en-US" altLang="ja-JP" err="1"/>
                        <a:t>imm</a:t>
                      </a:r>
                      <a:r>
                        <a:rPr kumimoji="1" lang="en-US" altLang="ja-JP"/>
                        <a:t>[11:5]</a:t>
                      </a:r>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rs2</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rs1</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en-US" altLang="ja-JP"/>
                        <a:t>funct3</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imm</a:t>
                      </a:r>
                      <a:r>
                        <a:rPr kumimoji="1" lang="en-US" altLang="ja-JP"/>
                        <a:t>[4:0]</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7">
                  <a:txBody>
                    <a:bodyPr/>
                    <a:lstStyle/>
                    <a:p>
                      <a:r>
                        <a:rPr kumimoji="1" lang="en-US" altLang="ja-JP"/>
                        <a:t>opcode</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949299204"/>
                  </a:ext>
                </a:extLst>
              </a:tr>
              <a:tr h="370840">
                <a:tc>
                  <a:txBody>
                    <a:bodyPr/>
                    <a:lstStyle/>
                    <a:p>
                      <a:pPr algn="ctr"/>
                      <a:r>
                        <a:rPr kumimoji="1" lang="en-US" altLang="ja-JP"/>
                        <a:t>B</a:t>
                      </a:r>
                      <a:endParaRPr kumimoji="1" lang="ja-JP" alt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7">
                  <a:txBody>
                    <a:bodyPr/>
                    <a:lstStyle/>
                    <a:p>
                      <a:r>
                        <a:rPr kumimoji="1" lang="en-US" altLang="ja-JP" err="1"/>
                        <a:t>imm</a:t>
                      </a:r>
                      <a:r>
                        <a:rPr kumimoji="1" lang="en-US" altLang="ja-JP"/>
                        <a:t>[12|10:5]</a:t>
                      </a:r>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rs2</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a:t>rs1</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3">
                  <a:txBody>
                    <a:bodyPr/>
                    <a:lstStyle/>
                    <a:p>
                      <a:r>
                        <a:rPr kumimoji="1" lang="en-US" altLang="ja-JP"/>
                        <a:t>funct3</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imm</a:t>
                      </a:r>
                      <a:r>
                        <a:rPr kumimoji="1" lang="en-US" altLang="ja-JP"/>
                        <a:t>[4:1|11]</a:t>
                      </a:r>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a:p>
                  </a:txBody>
                  <a:tcPr/>
                </a:tc>
                <a:tc gridSpan="7">
                  <a:txBody>
                    <a:bodyPr/>
                    <a:lstStyle/>
                    <a:p>
                      <a:r>
                        <a:rPr kumimoji="1" lang="en-US" altLang="ja-JP"/>
                        <a:t>opcode</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032884253"/>
                  </a:ext>
                </a:extLst>
              </a:tr>
              <a:tr h="370840">
                <a:tc>
                  <a:txBody>
                    <a:bodyPr/>
                    <a:lstStyle/>
                    <a:p>
                      <a:pPr algn="ctr"/>
                      <a:r>
                        <a:rPr kumimoji="1" lang="en-US" altLang="ja-JP"/>
                        <a:t>U</a:t>
                      </a:r>
                      <a:endParaRPr kumimoji="1" lang="ja-JP" alt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0">
                  <a:txBody>
                    <a:bodyPr/>
                    <a:lstStyle/>
                    <a:p>
                      <a:r>
                        <a:rPr kumimoji="1" lang="en-US" altLang="ja-JP" err="1"/>
                        <a:t>imm</a:t>
                      </a:r>
                      <a:r>
                        <a:rPr kumimoji="1" lang="en-US" altLang="ja-JP"/>
                        <a:t>[31:12]</a:t>
                      </a:r>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rd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7">
                  <a:txBody>
                    <a:bodyPr/>
                    <a:lstStyle/>
                    <a:p>
                      <a:r>
                        <a:rPr kumimoji="1" lang="en-US" altLang="ja-JP"/>
                        <a:t>opcode</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235265217"/>
                  </a:ext>
                </a:extLst>
              </a:tr>
              <a:tr h="370840">
                <a:tc>
                  <a:txBody>
                    <a:bodyPr/>
                    <a:lstStyle/>
                    <a:p>
                      <a:pPr algn="ctr"/>
                      <a:r>
                        <a:rPr kumimoji="1" lang="en-US" altLang="ja-JP"/>
                        <a:t>J</a:t>
                      </a:r>
                      <a:endParaRPr kumimoji="1" lang="ja-JP" alt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gridSpan="20">
                  <a:txBody>
                    <a:bodyPr/>
                    <a:lstStyle/>
                    <a:p>
                      <a:r>
                        <a:rPr kumimoji="1" lang="en-US" altLang="ja-JP" sz="1800" err="1"/>
                        <a:t>imm</a:t>
                      </a:r>
                      <a:r>
                        <a:rPr kumimoji="1" lang="en-US" altLang="ja-JP" sz="1800"/>
                        <a:t>[20|10:1|11|</a:t>
                      </a:r>
                      <a:r>
                        <a:rPr kumimoji="1" lang="en-US" altLang="ja-JP"/>
                        <a:t>19:12]</a:t>
                      </a:r>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a:p>
                  </a:txBody>
                  <a:tcPr/>
                </a:tc>
                <a:tc hMerge="1">
                  <a:txBody>
                    <a:bodyPr/>
                    <a:lstStyle/>
                    <a:p>
                      <a:endParaRPr/>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5">
                  <a:txBody>
                    <a:bodyPr/>
                    <a:lstStyle/>
                    <a:p>
                      <a:r>
                        <a:rPr kumimoji="1" lang="en-US" altLang="ja-JP" err="1"/>
                        <a:t>rd</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7">
                  <a:txBody>
                    <a:bodyPr/>
                    <a:lstStyle/>
                    <a:p>
                      <a:r>
                        <a:rPr kumimoji="1" lang="en-US" altLang="ja-JP"/>
                        <a:t>opcode</a:t>
                      </a:r>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64275228"/>
                  </a:ext>
                </a:extLst>
              </a:tr>
            </a:tbl>
          </a:graphicData>
        </a:graphic>
      </p:graphicFrame>
      <p:sp>
        <p:nvSpPr>
          <p:cNvPr id="4" name="日付プレースホルダー 3">
            <a:extLst>
              <a:ext uri="{FF2B5EF4-FFF2-40B4-BE49-F238E27FC236}">
                <a16:creationId xmlns:a16="http://schemas.microsoft.com/office/drawing/2014/main" id="{631617D2-C4F1-7CC3-B20F-3CBACDB36670}"/>
              </a:ext>
            </a:extLst>
          </p:cNvPr>
          <p:cNvSpPr>
            <a:spLocks noGrp="1"/>
          </p:cNvSpPr>
          <p:nvPr>
            <p:ph type="dt" sz="half" idx="10"/>
          </p:nvPr>
        </p:nvSpPr>
        <p:spPr/>
        <p:txBody>
          <a:bodyPr/>
          <a:lstStyle/>
          <a:p>
            <a:r>
              <a:rPr kumimoji="1" lang="en-US" altLang="ja-JP"/>
              <a:t>2024/04/09</a:t>
            </a:r>
            <a:endParaRPr kumimoji="1" lang="ja-JP" altLang="en-US"/>
          </a:p>
        </p:txBody>
      </p:sp>
      <p:sp>
        <p:nvSpPr>
          <p:cNvPr id="10" name="テキスト ボックス 9">
            <a:extLst>
              <a:ext uri="{FF2B5EF4-FFF2-40B4-BE49-F238E27FC236}">
                <a16:creationId xmlns:a16="http://schemas.microsoft.com/office/drawing/2014/main" id="{6E580A32-3C64-4705-8A48-DBA3F21FB273}"/>
              </a:ext>
            </a:extLst>
          </p:cNvPr>
          <p:cNvSpPr txBox="1"/>
          <p:nvPr/>
        </p:nvSpPr>
        <p:spPr>
          <a:xfrm>
            <a:off x="4560140" y="4067250"/>
            <a:ext cx="6936514"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レジスタの指定は全て同じ位置</a:t>
            </a:r>
            <a:endParaRPr kumimoji="1" lang="en-US" altLang="ja-JP"/>
          </a:p>
          <a:p>
            <a:pPr marL="742950" lvl="1" indent="-285750">
              <a:buFont typeface="Arial" panose="020B0604020202020204" pitchFamily="34" charset="0"/>
              <a:buChar char="•"/>
            </a:pPr>
            <a:r>
              <a:rPr lang="ja-JP" altLang="en-US"/>
              <a:t>命令をフェッチした瞬間からレジスタアクセスが可能</a:t>
            </a:r>
            <a:endParaRPr lang="en-US" altLang="ja-JP"/>
          </a:p>
          <a:p>
            <a:pPr marL="285750" indent="-285750">
              <a:buFont typeface="Arial" panose="020B0604020202020204" pitchFamily="34" charset="0"/>
              <a:buChar char="•"/>
            </a:pPr>
            <a:r>
              <a:rPr kumimoji="1" lang="ja-JP" altLang="en-US"/>
              <a:t>即値の最上位ビット（符号ビット）は常に命令の最上位ビット</a:t>
            </a:r>
            <a:endParaRPr kumimoji="1" lang="en-US" altLang="ja-JP"/>
          </a:p>
          <a:p>
            <a:pPr marL="742950" lvl="1" indent="-285750">
              <a:buFont typeface="Arial" panose="020B0604020202020204" pitchFamily="34" charset="0"/>
              <a:buChar char="•"/>
            </a:pPr>
            <a:r>
              <a:rPr kumimoji="1" lang="ja-JP" altLang="en-US"/>
              <a:t>符号拡張時に参照すべきビットがどの形式でも同じ</a:t>
            </a:r>
            <a:endParaRPr kumimoji="1" lang="en-US" altLang="ja-JP"/>
          </a:p>
          <a:p>
            <a:pPr marL="285750" indent="-285750">
              <a:buFont typeface="Arial" panose="020B0604020202020204" pitchFamily="34" charset="0"/>
              <a:buChar char="•"/>
            </a:pPr>
            <a:r>
              <a:rPr kumimoji="1" lang="ja-JP" altLang="en-US"/>
              <a:t>即値は必ず符号拡張</a:t>
            </a:r>
            <a:endParaRPr kumimoji="1" lang="en-US" altLang="ja-JP"/>
          </a:p>
        </p:txBody>
      </p:sp>
      <p:sp>
        <p:nvSpPr>
          <p:cNvPr id="11" name="テキスト ボックス 10">
            <a:extLst>
              <a:ext uri="{FF2B5EF4-FFF2-40B4-BE49-F238E27FC236}">
                <a16:creationId xmlns:a16="http://schemas.microsoft.com/office/drawing/2014/main" id="{1DF022EE-C026-21C1-B396-41A114C8C7B7}"/>
              </a:ext>
            </a:extLst>
          </p:cNvPr>
          <p:cNvSpPr txBox="1"/>
          <p:nvPr/>
        </p:nvSpPr>
        <p:spPr>
          <a:xfrm>
            <a:off x="695325" y="4067251"/>
            <a:ext cx="3730573" cy="1477328"/>
          </a:xfrm>
          <a:prstGeom prst="rect">
            <a:avLst/>
          </a:prstGeom>
          <a:noFill/>
        </p:spPr>
        <p:txBody>
          <a:bodyPr wrap="none" rtlCol="0">
            <a:spAutoFit/>
          </a:bodyPr>
          <a:lstStyle/>
          <a:p>
            <a:r>
              <a:rPr kumimoji="1" lang="en-US" altLang="ja-JP"/>
              <a:t>opcode: </a:t>
            </a:r>
            <a:r>
              <a:rPr kumimoji="1" lang="ja-JP" altLang="en-US"/>
              <a:t>オペコード</a:t>
            </a:r>
            <a:endParaRPr kumimoji="1" lang="en-US" altLang="ja-JP"/>
          </a:p>
          <a:p>
            <a:r>
              <a:rPr kumimoji="1" lang="en-US" altLang="ja-JP" err="1"/>
              <a:t>rd</a:t>
            </a:r>
            <a:r>
              <a:rPr kumimoji="1" lang="en-US" altLang="ja-JP"/>
              <a:t>: </a:t>
            </a:r>
            <a:r>
              <a:rPr kumimoji="1" lang="ja-JP" altLang="en-US"/>
              <a:t>ディスティネーションレジスタ</a:t>
            </a:r>
            <a:endParaRPr kumimoji="1" lang="en-US" altLang="ja-JP"/>
          </a:p>
          <a:p>
            <a:r>
              <a:rPr lang="en-US" altLang="ja-JP"/>
              <a:t>rs1, rs2: </a:t>
            </a:r>
            <a:r>
              <a:rPr lang="ja-JP" altLang="en-US"/>
              <a:t>ソースレジスタ</a:t>
            </a:r>
            <a:endParaRPr lang="en-US" altLang="ja-JP"/>
          </a:p>
          <a:p>
            <a:r>
              <a:rPr kumimoji="1" lang="en-US" altLang="ja-JP"/>
              <a:t>funct3, funct7: </a:t>
            </a:r>
            <a:r>
              <a:rPr kumimoji="1" lang="ja-JP" altLang="en-US"/>
              <a:t>追加機能コード</a:t>
            </a:r>
            <a:endParaRPr kumimoji="1" lang="en-US" altLang="ja-JP"/>
          </a:p>
          <a:p>
            <a:r>
              <a:rPr lang="en-US" altLang="ja-JP" err="1"/>
              <a:t>imm</a:t>
            </a:r>
            <a:r>
              <a:rPr lang="en-US" altLang="ja-JP"/>
              <a:t>: </a:t>
            </a:r>
            <a:r>
              <a:rPr lang="ja-JP" altLang="en-US"/>
              <a:t>即値</a:t>
            </a:r>
            <a:endParaRPr lang="en-US" altLang="ja-JP"/>
          </a:p>
        </p:txBody>
      </p:sp>
      <p:sp>
        <p:nvSpPr>
          <p:cNvPr id="3" name="スライド番号プレースホルダー 2">
            <a:extLst>
              <a:ext uri="{FF2B5EF4-FFF2-40B4-BE49-F238E27FC236}">
                <a16:creationId xmlns:a16="http://schemas.microsoft.com/office/drawing/2014/main" id="{4F71ABF2-2E02-E74F-BE0F-75BC4A81995C}"/>
              </a:ext>
            </a:extLst>
          </p:cNvPr>
          <p:cNvSpPr>
            <a:spLocks noGrp="1"/>
          </p:cNvSpPr>
          <p:nvPr>
            <p:ph type="sldNum" sz="quarter" idx="12"/>
          </p:nvPr>
        </p:nvSpPr>
        <p:spPr/>
        <p:txBody>
          <a:bodyPr/>
          <a:lstStyle/>
          <a:p>
            <a:fld id="{4BB2CF20-BD5D-4D9E-9CE8-EDFC3B2BCF57}" type="slidenum">
              <a:rPr kumimoji="1" lang="ja-JP" altLang="en-US" smtClean="0"/>
              <a:t>58</a:t>
            </a:fld>
            <a:endParaRPr kumimoji="1" lang="ja-JP" altLang="en-US"/>
          </a:p>
        </p:txBody>
      </p:sp>
    </p:spTree>
    <p:extLst>
      <p:ext uri="{BB962C8B-B14F-4D97-AF65-F5344CB8AC3E}">
        <p14:creationId xmlns:p14="http://schemas.microsoft.com/office/powerpoint/2010/main" val="10445030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E934B-DE34-D7FA-FBEB-0DCE45E39469}"/>
              </a:ext>
            </a:extLst>
          </p:cNvPr>
          <p:cNvSpPr>
            <a:spLocks noGrp="1"/>
          </p:cNvSpPr>
          <p:nvPr>
            <p:ph type="title"/>
          </p:nvPr>
        </p:nvSpPr>
        <p:spPr/>
        <p:txBody>
          <a:bodyPr/>
          <a:lstStyle/>
          <a:p>
            <a:r>
              <a:rPr kumimoji="1" lang="en-US" altLang="ja-JP"/>
              <a:t>OP</a:t>
            </a:r>
            <a:r>
              <a:rPr kumimoji="1" lang="ja-JP" altLang="en-US"/>
              <a:t>コード</a:t>
            </a:r>
          </a:p>
        </p:txBody>
      </p:sp>
      <p:graphicFrame>
        <p:nvGraphicFramePr>
          <p:cNvPr id="7" name="コンテンツ プレースホルダー 6">
            <a:extLst>
              <a:ext uri="{FF2B5EF4-FFF2-40B4-BE49-F238E27FC236}">
                <a16:creationId xmlns:a16="http://schemas.microsoft.com/office/drawing/2014/main" id="{0B0979FE-8DCE-BA75-E406-C8B509C9CAE5}"/>
              </a:ext>
            </a:extLst>
          </p:cNvPr>
          <p:cNvGraphicFramePr>
            <a:graphicFrameLocks noGrp="1"/>
          </p:cNvGraphicFramePr>
          <p:nvPr>
            <p:ph idx="1"/>
            <p:extLst>
              <p:ext uri="{D42A27DB-BD31-4B8C-83A1-F6EECF244321}">
                <p14:modId xmlns:p14="http://schemas.microsoft.com/office/powerpoint/2010/main" val="3589914077"/>
              </p:ext>
            </p:extLst>
          </p:nvPr>
        </p:nvGraphicFramePr>
        <p:xfrm>
          <a:off x="223449" y="1027800"/>
          <a:ext cx="9026102" cy="5486400"/>
        </p:xfrm>
        <a:graphic>
          <a:graphicData uri="http://schemas.openxmlformats.org/drawingml/2006/table">
            <a:tbl>
              <a:tblPr firstRow="1" bandRow="1">
                <a:tableStyleId>{5940675A-B579-460E-94D1-54222C63F5DA}</a:tableStyleId>
              </a:tblPr>
              <a:tblGrid>
                <a:gridCol w="396240">
                  <a:extLst>
                    <a:ext uri="{9D8B030D-6E8A-4147-A177-3AD203B41FA5}">
                      <a16:colId xmlns:a16="http://schemas.microsoft.com/office/drawing/2014/main" val="943971995"/>
                    </a:ext>
                  </a:extLst>
                </a:gridCol>
                <a:gridCol w="584518">
                  <a:extLst>
                    <a:ext uri="{9D8B030D-6E8A-4147-A177-3AD203B41FA5}">
                      <a16:colId xmlns:a16="http://schemas.microsoft.com/office/drawing/2014/main" val="4205712415"/>
                    </a:ext>
                  </a:extLst>
                </a:gridCol>
                <a:gridCol w="1005668">
                  <a:extLst>
                    <a:ext uri="{9D8B030D-6E8A-4147-A177-3AD203B41FA5}">
                      <a16:colId xmlns:a16="http://schemas.microsoft.com/office/drawing/2014/main" val="1435785226"/>
                    </a:ext>
                  </a:extLst>
                </a:gridCol>
                <a:gridCol w="1005668">
                  <a:extLst>
                    <a:ext uri="{9D8B030D-6E8A-4147-A177-3AD203B41FA5}">
                      <a16:colId xmlns:a16="http://schemas.microsoft.com/office/drawing/2014/main" val="154118494"/>
                    </a:ext>
                  </a:extLst>
                </a:gridCol>
                <a:gridCol w="1005668">
                  <a:extLst>
                    <a:ext uri="{9D8B030D-6E8A-4147-A177-3AD203B41FA5}">
                      <a16:colId xmlns:a16="http://schemas.microsoft.com/office/drawing/2014/main" val="2859819344"/>
                    </a:ext>
                  </a:extLst>
                </a:gridCol>
                <a:gridCol w="1005668">
                  <a:extLst>
                    <a:ext uri="{9D8B030D-6E8A-4147-A177-3AD203B41FA5}">
                      <a16:colId xmlns:a16="http://schemas.microsoft.com/office/drawing/2014/main" val="781603094"/>
                    </a:ext>
                  </a:extLst>
                </a:gridCol>
                <a:gridCol w="1005668">
                  <a:extLst>
                    <a:ext uri="{9D8B030D-6E8A-4147-A177-3AD203B41FA5}">
                      <a16:colId xmlns:a16="http://schemas.microsoft.com/office/drawing/2014/main" val="2015584911"/>
                    </a:ext>
                  </a:extLst>
                </a:gridCol>
                <a:gridCol w="1005668">
                  <a:extLst>
                    <a:ext uri="{9D8B030D-6E8A-4147-A177-3AD203B41FA5}">
                      <a16:colId xmlns:a16="http://schemas.microsoft.com/office/drawing/2014/main" val="2970147192"/>
                    </a:ext>
                  </a:extLst>
                </a:gridCol>
                <a:gridCol w="1005668">
                  <a:extLst>
                    <a:ext uri="{9D8B030D-6E8A-4147-A177-3AD203B41FA5}">
                      <a16:colId xmlns:a16="http://schemas.microsoft.com/office/drawing/2014/main" val="2650297944"/>
                    </a:ext>
                  </a:extLst>
                </a:gridCol>
                <a:gridCol w="1005668">
                  <a:extLst>
                    <a:ext uri="{9D8B030D-6E8A-4147-A177-3AD203B41FA5}">
                      <a16:colId xmlns:a16="http://schemas.microsoft.com/office/drawing/2014/main" val="2488432717"/>
                    </a:ext>
                  </a:extLst>
                </a:gridCol>
              </a:tblGrid>
              <a:tr h="200000">
                <a:tc rowSpan="2" gridSpan="2">
                  <a:txBody>
                    <a:bodyPr/>
                    <a:lstStyle/>
                    <a:p>
                      <a:endParaRPr kumimoji="1" lang="ja-JP" altLang="en-US" sz="1400"/>
                    </a:p>
                  </a:txBody>
                  <a:tcPr/>
                </a:tc>
                <a:tc rowSpan="2" hMerge="1">
                  <a:txBody>
                    <a:bodyPr/>
                    <a:lstStyle/>
                    <a:p>
                      <a:endParaRPr kumimoji="1" lang="ja-JP" altLang="en-US" sz="1400"/>
                    </a:p>
                  </a:txBody>
                  <a:tcPr/>
                </a:tc>
                <a:tc gridSpan="8">
                  <a:txBody>
                    <a:bodyPr/>
                    <a:lstStyle/>
                    <a:p>
                      <a:r>
                        <a:rPr kumimoji="1" lang="en-US" altLang="ja-JP" sz="1400"/>
                        <a:t>opcode[2:0]</a:t>
                      </a:r>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tc hMerge="1">
                  <a:txBody>
                    <a:bodyPr/>
                    <a:lstStyle/>
                    <a:p>
                      <a:endParaRPr kumimoji="1" lang="ja-JP" altLang="en-US" sz="1400"/>
                    </a:p>
                  </a:txBody>
                  <a:tcPr/>
                </a:tc>
                <a:extLst>
                  <a:ext uri="{0D108BD9-81ED-4DB2-BD59-A6C34878D82A}">
                    <a16:rowId xmlns:a16="http://schemas.microsoft.com/office/drawing/2014/main" val="4010415351"/>
                  </a:ext>
                </a:extLst>
              </a:tr>
              <a:tr h="200000">
                <a:tc gridSpan="2" vMerge="1">
                  <a:txBody>
                    <a:bodyPr/>
                    <a:lstStyle/>
                    <a:p>
                      <a:endParaRPr kumimoji="1" lang="ja-JP" altLang="en-US" sz="1400"/>
                    </a:p>
                  </a:txBody>
                  <a:tcPr/>
                </a:tc>
                <a:tc hMerge="1" vMerge="1">
                  <a:txBody>
                    <a:bodyPr/>
                    <a:lstStyle/>
                    <a:p>
                      <a:endParaRPr kumimoji="1" lang="ja-JP" altLang="en-US" sz="1400"/>
                    </a:p>
                  </a:txBody>
                  <a:tcPr/>
                </a:tc>
                <a:tc>
                  <a:txBody>
                    <a:bodyPr/>
                    <a:lstStyle/>
                    <a:p>
                      <a:pPr algn="ctr"/>
                      <a:r>
                        <a:rPr kumimoji="1" lang="en-US" altLang="ja-JP" sz="1400"/>
                        <a:t>000</a:t>
                      </a:r>
                      <a:endParaRPr kumimoji="1" lang="ja-JP" altLang="en-US" sz="1400"/>
                    </a:p>
                  </a:txBody>
                  <a:tcPr/>
                </a:tc>
                <a:tc>
                  <a:txBody>
                    <a:bodyPr/>
                    <a:lstStyle/>
                    <a:p>
                      <a:pPr algn="ctr"/>
                      <a:r>
                        <a:rPr kumimoji="1" lang="en-US" altLang="ja-JP" sz="1400"/>
                        <a:t>001</a:t>
                      </a:r>
                      <a:endParaRPr kumimoji="1" lang="ja-JP" altLang="en-US" sz="1400"/>
                    </a:p>
                  </a:txBody>
                  <a:tcPr/>
                </a:tc>
                <a:tc>
                  <a:txBody>
                    <a:bodyPr/>
                    <a:lstStyle/>
                    <a:p>
                      <a:pPr algn="ctr"/>
                      <a:r>
                        <a:rPr kumimoji="1" lang="en-US" altLang="ja-JP" sz="1400"/>
                        <a:t>010</a:t>
                      </a:r>
                      <a:endParaRPr kumimoji="1" lang="ja-JP" altLang="en-US" sz="1400"/>
                    </a:p>
                  </a:txBody>
                  <a:tcPr/>
                </a:tc>
                <a:tc>
                  <a:txBody>
                    <a:bodyPr/>
                    <a:lstStyle/>
                    <a:p>
                      <a:pPr algn="ctr"/>
                      <a:r>
                        <a:rPr kumimoji="1" lang="en-US" altLang="ja-JP" sz="1400"/>
                        <a:t>011</a:t>
                      </a:r>
                      <a:endParaRPr kumimoji="1" lang="ja-JP" altLang="en-US" sz="1400"/>
                    </a:p>
                  </a:txBody>
                  <a:tcPr/>
                </a:tc>
                <a:tc>
                  <a:txBody>
                    <a:bodyPr/>
                    <a:lstStyle/>
                    <a:p>
                      <a:pPr algn="ctr"/>
                      <a:r>
                        <a:rPr kumimoji="1" lang="en-US" altLang="ja-JP" sz="1400"/>
                        <a:t>100</a:t>
                      </a:r>
                      <a:endParaRPr kumimoji="1" lang="ja-JP" altLang="en-US" sz="1400"/>
                    </a:p>
                  </a:txBody>
                  <a:tcPr/>
                </a:tc>
                <a:tc>
                  <a:txBody>
                    <a:bodyPr/>
                    <a:lstStyle/>
                    <a:p>
                      <a:pPr algn="ctr"/>
                      <a:r>
                        <a:rPr kumimoji="1" lang="en-US" altLang="ja-JP" sz="1400"/>
                        <a:t>101</a:t>
                      </a:r>
                      <a:endParaRPr kumimoji="1" lang="ja-JP" altLang="en-US" sz="1400"/>
                    </a:p>
                  </a:txBody>
                  <a:tcPr/>
                </a:tc>
                <a:tc>
                  <a:txBody>
                    <a:bodyPr/>
                    <a:lstStyle/>
                    <a:p>
                      <a:pPr algn="ctr"/>
                      <a:r>
                        <a:rPr kumimoji="1" lang="en-US" altLang="ja-JP" sz="1400"/>
                        <a:t>110</a:t>
                      </a:r>
                      <a:endParaRPr kumimoji="1" lang="ja-JP" altLang="en-US" sz="1400"/>
                    </a:p>
                  </a:txBody>
                  <a:tcPr/>
                </a:tc>
                <a:tc>
                  <a:txBody>
                    <a:bodyPr/>
                    <a:lstStyle/>
                    <a:p>
                      <a:pPr algn="ctr"/>
                      <a:r>
                        <a:rPr kumimoji="1" lang="en-US" altLang="ja-JP" sz="1400"/>
                        <a:t>111</a:t>
                      </a:r>
                      <a:endParaRPr kumimoji="1" lang="ja-JP" altLang="en-US" sz="1400"/>
                    </a:p>
                  </a:txBody>
                  <a:tcPr/>
                </a:tc>
                <a:extLst>
                  <a:ext uri="{0D108BD9-81ED-4DB2-BD59-A6C34878D82A}">
                    <a16:rowId xmlns:a16="http://schemas.microsoft.com/office/drawing/2014/main" val="2857925460"/>
                  </a:ext>
                </a:extLst>
              </a:tr>
              <a:tr h="200000">
                <a:tc rowSpan="16">
                  <a:txBody>
                    <a:bodyPr/>
                    <a:lstStyle/>
                    <a:p>
                      <a:r>
                        <a:rPr kumimoji="1" lang="en-US" altLang="ja-JP" sz="1400"/>
                        <a:t>opcode[6:3]</a:t>
                      </a:r>
                      <a:endParaRPr kumimoji="1" lang="ja-JP" altLang="en-US" sz="1400"/>
                    </a:p>
                  </a:txBody>
                  <a:tcPr vert="vert270"/>
                </a:tc>
                <a:tc>
                  <a:txBody>
                    <a:bodyPr/>
                    <a:lstStyle/>
                    <a:p>
                      <a:r>
                        <a:rPr kumimoji="1" lang="en-US" altLang="ja-JP" sz="1400"/>
                        <a:t>0000</a:t>
                      </a:r>
                      <a:endParaRPr kumimoji="1" lang="ja-JP" altLang="en-US" sz="1400"/>
                    </a:p>
                  </a:txBody>
                  <a:tcPr/>
                </a:tc>
                <a:tc>
                  <a:txBody>
                    <a:bodyPr/>
                    <a:lstStyle/>
                    <a:p>
                      <a:pPr algn="ctr"/>
                      <a:r>
                        <a:rPr kumimoji="1" lang="en-US" altLang="ja-JP" sz="1400">
                          <a:solidFill>
                            <a:schemeClr val="bg1"/>
                          </a:solidFill>
                        </a:rPr>
                        <a:t>NONE</a:t>
                      </a:r>
                      <a:endParaRPr kumimoji="1" lang="ja-JP" altLang="en-US" sz="1400">
                        <a:solidFill>
                          <a:schemeClr val="bg1"/>
                        </a:solidFill>
                      </a:endParaRPr>
                    </a:p>
                  </a:txBody>
                  <a:tcPr anchor="ctr">
                    <a:solidFill>
                      <a:schemeClr val="tx1"/>
                    </a:solidFill>
                  </a:tcPr>
                </a:tc>
                <a:tc rowSpan="16">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rowSpan="16">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a:txBody>
                    <a:bodyPr/>
                    <a:lstStyle/>
                    <a:p>
                      <a:pPr algn="ctr"/>
                      <a:r>
                        <a:rPr kumimoji="1" lang="en-US" altLang="ja-JP" sz="1400"/>
                        <a:t>LOAD</a:t>
                      </a:r>
                      <a:endParaRPr kumimoji="1" lang="ja-JP" altLang="en-US" sz="1400"/>
                    </a:p>
                  </a:txBody>
                  <a:tcPr anchor="ctr">
                    <a:solidFill>
                      <a:srgbClr val="FFFF00"/>
                    </a:solidFill>
                  </a:tcPr>
                </a:tc>
                <a:tc rowSpan="16">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rowSpan="16">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rowSpan="16">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a:txBody>
                    <a:bodyPr/>
                    <a:lstStyle/>
                    <a:p>
                      <a:pPr algn="ctr"/>
                      <a:r>
                        <a:rPr kumimoji="1" lang="en-US" altLang="ja-JP" sz="1400"/>
                        <a:t>FLOAD</a:t>
                      </a:r>
                      <a:endParaRPr kumimoji="1" lang="ja-JP" altLang="en-US" sz="1400"/>
                    </a:p>
                  </a:txBody>
                  <a:tcPr anchor="ctr"/>
                </a:tc>
                <a:extLst>
                  <a:ext uri="{0D108BD9-81ED-4DB2-BD59-A6C34878D82A}">
                    <a16:rowId xmlns:a16="http://schemas.microsoft.com/office/drawing/2014/main" val="93756096"/>
                  </a:ext>
                </a:extLst>
              </a:tr>
              <a:tr h="200000">
                <a:tc vMerge="1">
                  <a:txBody>
                    <a:bodyPr/>
                    <a:lstStyle/>
                    <a:p>
                      <a:endParaRPr kumimoji="1" lang="ja-JP" altLang="en-US" sz="1400"/>
                    </a:p>
                  </a:txBody>
                  <a:tcPr/>
                </a:tc>
                <a:tc>
                  <a:txBody>
                    <a:bodyPr/>
                    <a:lstStyle/>
                    <a:p>
                      <a:r>
                        <a:rPr kumimoji="1" lang="en-US" altLang="ja-JP" sz="1400"/>
                        <a:t>0001</a:t>
                      </a:r>
                      <a:endParaRPr kumimoji="1" lang="ja-JP" altLang="en-US" sz="1400"/>
                    </a:p>
                  </a:txBody>
                  <a:tcPr/>
                </a:tc>
                <a:tc rowSpan="15">
                  <a:txBody>
                    <a:bodyPr/>
                    <a:lstStyle/>
                    <a:p>
                      <a:pPr algn="ctr"/>
                      <a:r>
                        <a:rPr kumimoji="1" lang="en-US" altLang="ja-JP" sz="1400"/>
                        <a:t>16-bit</a:t>
                      </a:r>
                    </a:p>
                    <a:p>
                      <a:pPr algn="ctr"/>
                      <a:r>
                        <a:rPr kumimoji="1" lang="en-US" altLang="ja-JP" sz="1400"/>
                        <a:t>(RVC)</a:t>
                      </a: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i="0"/>
                        <a:t>CUSTOM</a:t>
                      </a:r>
                      <a:endParaRPr kumimoji="1" lang="ja-JP" altLang="en-US" sz="1400" i="0"/>
                    </a:p>
                  </a:txBody>
                  <a:tcPr anchor="ctr">
                    <a:solidFill>
                      <a:schemeClr val="bg1">
                        <a:lumMod val="75000"/>
                      </a:schemeClr>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fence</a:t>
                      </a:r>
                      <a:endParaRPr kumimoji="1" lang="ja-JP" altLang="en-US" sz="1400"/>
                    </a:p>
                  </a:txBody>
                  <a:tcPr anchor="ctr"/>
                </a:tc>
                <a:extLst>
                  <a:ext uri="{0D108BD9-81ED-4DB2-BD59-A6C34878D82A}">
                    <a16:rowId xmlns:a16="http://schemas.microsoft.com/office/drawing/2014/main" val="2146844489"/>
                  </a:ext>
                </a:extLst>
              </a:tr>
              <a:tr h="200000">
                <a:tc vMerge="1">
                  <a:txBody>
                    <a:bodyPr/>
                    <a:lstStyle/>
                    <a:p>
                      <a:endParaRPr kumimoji="1" lang="ja-JP" altLang="en-US" sz="1400"/>
                    </a:p>
                  </a:txBody>
                  <a:tcPr/>
                </a:tc>
                <a:tc>
                  <a:txBody>
                    <a:bodyPr/>
                    <a:lstStyle/>
                    <a:p>
                      <a:r>
                        <a:rPr kumimoji="1" lang="en-US" altLang="ja-JP" sz="1400"/>
                        <a:t>0010</a:t>
                      </a:r>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OPI</a:t>
                      </a:r>
                      <a:endParaRPr kumimoji="1" lang="ja-JP" altLang="en-US" sz="1400"/>
                    </a:p>
                  </a:txBody>
                  <a:tcPr anchor="ctr">
                    <a:solidFill>
                      <a:srgbClr val="FFFF00"/>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auipc</a:t>
                      </a:r>
                      <a:endParaRPr kumimoji="1" lang="ja-JP" altLang="en-US" sz="1400"/>
                    </a:p>
                  </a:txBody>
                  <a:tcPr anchor="ctr">
                    <a:solidFill>
                      <a:srgbClr val="FFFF00"/>
                    </a:solidFill>
                  </a:tcPr>
                </a:tc>
                <a:extLst>
                  <a:ext uri="{0D108BD9-81ED-4DB2-BD59-A6C34878D82A}">
                    <a16:rowId xmlns:a16="http://schemas.microsoft.com/office/drawing/2014/main" val="2400965976"/>
                  </a:ext>
                </a:extLst>
              </a:tr>
              <a:tr h="200000">
                <a:tc vMerge="1">
                  <a:txBody>
                    <a:bodyPr/>
                    <a:lstStyle/>
                    <a:p>
                      <a:endParaRPr kumimoji="1" lang="ja-JP" altLang="en-US" sz="1400"/>
                    </a:p>
                  </a:txBody>
                  <a:tcPr/>
                </a:tc>
                <a:tc>
                  <a:txBody>
                    <a:bodyPr/>
                    <a:lstStyle/>
                    <a:p>
                      <a:r>
                        <a:rPr kumimoji="1" lang="en-US" altLang="ja-JP" sz="1400"/>
                        <a:t>0011</a:t>
                      </a:r>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OPIW</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48-bit</a:t>
                      </a:r>
                      <a:endParaRPr kumimoji="1" lang="ja-JP" altLang="en-US" sz="1400"/>
                    </a:p>
                  </a:txBody>
                  <a:tcPr anchor="ctr">
                    <a:solidFill>
                      <a:schemeClr val="bg1">
                        <a:lumMod val="75000"/>
                      </a:schemeClr>
                    </a:solidFill>
                  </a:tcPr>
                </a:tc>
                <a:extLst>
                  <a:ext uri="{0D108BD9-81ED-4DB2-BD59-A6C34878D82A}">
                    <a16:rowId xmlns:a16="http://schemas.microsoft.com/office/drawing/2014/main" val="3092423376"/>
                  </a:ext>
                </a:extLst>
              </a:tr>
              <a:tr h="200000">
                <a:tc vMerge="1">
                  <a:txBody>
                    <a:bodyPr/>
                    <a:lstStyle/>
                    <a:p>
                      <a:endParaRPr kumimoji="1" lang="ja-JP" altLang="en-US" sz="1400"/>
                    </a:p>
                  </a:txBody>
                  <a:tcPr/>
                </a:tc>
                <a:tc>
                  <a:txBody>
                    <a:bodyPr/>
                    <a:lstStyle/>
                    <a:p>
                      <a:r>
                        <a:rPr kumimoji="1" lang="en-US" altLang="ja-JP" sz="1400"/>
                        <a:t>0100</a:t>
                      </a:r>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STORE</a:t>
                      </a:r>
                      <a:endParaRPr kumimoji="1" lang="ja-JP" altLang="en-US" sz="1400"/>
                    </a:p>
                  </a:txBody>
                  <a:tcPr anchor="ctr">
                    <a:solidFill>
                      <a:srgbClr val="FFFF00"/>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FSTORE</a:t>
                      </a:r>
                      <a:endParaRPr kumimoji="1" lang="ja-JP" altLang="en-US" sz="1400"/>
                    </a:p>
                  </a:txBody>
                  <a:tcPr anchor="ctr"/>
                </a:tc>
                <a:extLst>
                  <a:ext uri="{0D108BD9-81ED-4DB2-BD59-A6C34878D82A}">
                    <a16:rowId xmlns:a16="http://schemas.microsoft.com/office/drawing/2014/main" val="1030562742"/>
                  </a:ext>
                </a:extLst>
              </a:tr>
              <a:tr h="200000">
                <a:tc vMerge="1">
                  <a:txBody>
                    <a:bodyPr/>
                    <a:lstStyle/>
                    <a:p>
                      <a:endParaRPr kumimoji="1" lang="ja-JP" altLang="en-US" sz="1400"/>
                    </a:p>
                  </a:txBody>
                  <a:tcPr/>
                </a:tc>
                <a:tc>
                  <a:txBody>
                    <a:bodyPr/>
                    <a:lstStyle/>
                    <a:p>
                      <a:r>
                        <a:rPr kumimoji="1" lang="en-US" altLang="ja-JP" sz="1400"/>
                        <a:t>0101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CUSTOM</a:t>
                      </a:r>
                      <a:endParaRPr kumimoji="1" lang="ja-JP" altLang="en-US" sz="1400"/>
                    </a:p>
                  </a:txBody>
                  <a:tcPr anchor="ctr">
                    <a:solidFill>
                      <a:schemeClr val="bg1">
                        <a:lumMod val="75000"/>
                      </a:schemeClr>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AMO</a:t>
                      </a:r>
                      <a:endParaRPr kumimoji="1" lang="ja-JP" altLang="en-US" sz="1400"/>
                    </a:p>
                  </a:txBody>
                  <a:tcPr anchor="ctr"/>
                </a:tc>
                <a:extLst>
                  <a:ext uri="{0D108BD9-81ED-4DB2-BD59-A6C34878D82A}">
                    <a16:rowId xmlns:a16="http://schemas.microsoft.com/office/drawing/2014/main" val="3137825615"/>
                  </a:ext>
                </a:extLst>
              </a:tr>
              <a:tr h="200000">
                <a:tc vMerge="1">
                  <a:txBody>
                    <a:bodyPr/>
                    <a:lstStyle/>
                    <a:p>
                      <a:endParaRPr kumimoji="1" lang="ja-JP" altLang="en-US" sz="1400"/>
                    </a:p>
                  </a:txBody>
                  <a:tcPr/>
                </a:tc>
                <a:tc>
                  <a:txBody>
                    <a:bodyPr/>
                    <a:lstStyle/>
                    <a:p>
                      <a:r>
                        <a:rPr kumimoji="1" lang="en-US" altLang="ja-JP" sz="1400"/>
                        <a:t>0110</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OP</a:t>
                      </a:r>
                      <a:endParaRPr kumimoji="1" lang="ja-JP" altLang="en-US" sz="1400"/>
                    </a:p>
                  </a:txBody>
                  <a:tcPr anchor="ctr">
                    <a:solidFill>
                      <a:srgbClr val="FFFF00"/>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lui</a:t>
                      </a:r>
                      <a:endParaRPr kumimoji="1" lang="ja-JP" altLang="en-US" sz="1400"/>
                    </a:p>
                  </a:txBody>
                  <a:tcPr anchor="ctr">
                    <a:solidFill>
                      <a:srgbClr val="FFFF00"/>
                    </a:solidFill>
                  </a:tcPr>
                </a:tc>
                <a:extLst>
                  <a:ext uri="{0D108BD9-81ED-4DB2-BD59-A6C34878D82A}">
                    <a16:rowId xmlns:a16="http://schemas.microsoft.com/office/drawing/2014/main" val="2017342914"/>
                  </a:ext>
                </a:extLst>
              </a:tr>
              <a:tr h="200000">
                <a:tc vMerge="1">
                  <a:txBody>
                    <a:bodyPr/>
                    <a:lstStyle/>
                    <a:p>
                      <a:endParaRPr kumimoji="1" lang="ja-JP" altLang="en-US" sz="1400"/>
                    </a:p>
                  </a:txBody>
                  <a:tcPr/>
                </a:tc>
                <a:tc>
                  <a:txBody>
                    <a:bodyPr/>
                    <a:lstStyle/>
                    <a:p>
                      <a:r>
                        <a:rPr kumimoji="1" lang="en-US" altLang="ja-JP" sz="1400"/>
                        <a:t>0111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OPW</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64-bit</a:t>
                      </a:r>
                      <a:endParaRPr kumimoji="1" lang="ja-JP" altLang="en-US" sz="1400"/>
                    </a:p>
                  </a:txBody>
                  <a:tcPr anchor="ctr">
                    <a:solidFill>
                      <a:schemeClr val="bg1">
                        <a:lumMod val="75000"/>
                      </a:schemeClr>
                    </a:solidFill>
                  </a:tcPr>
                </a:tc>
                <a:extLst>
                  <a:ext uri="{0D108BD9-81ED-4DB2-BD59-A6C34878D82A}">
                    <a16:rowId xmlns:a16="http://schemas.microsoft.com/office/drawing/2014/main" val="296041999"/>
                  </a:ext>
                </a:extLst>
              </a:tr>
              <a:tr h="200000">
                <a:tc vMerge="1">
                  <a:txBody>
                    <a:bodyPr/>
                    <a:lstStyle/>
                    <a:p>
                      <a:endParaRPr kumimoji="1" lang="ja-JP" altLang="en-US" sz="1400"/>
                    </a:p>
                  </a:txBody>
                  <a:tcPr/>
                </a:tc>
                <a:tc>
                  <a:txBody>
                    <a:bodyPr/>
                    <a:lstStyle/>
                    <a:p>
                      <a:r>
                        <a:rPr kumimoji="1" lang="en-US" altLang="ja-JP" sz="1400"/>
                        <a:t>1000</a:t>
                      </a:r>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err="1"/>
                        <a:t>fmadd</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fmsub</a:t>
                      </a:r>
                      <a:endParaRPr kumimoji="1" lang="ja-JP" altLang="en-US" sz="1400"/>
                    </a:p>
                  </a:txBody>
                  <a:tcPr anchor="ctr"/>
                </a:tc>
                <a:extLst>
                  <a:ext uri="{0D108BD9-81ED-4DB2-BD59-A6C34878D82A}">
                    <a16:rowId xmlns:a16="http://schemas.microsoft.com/office/drawing/2014/main" val="1177934767"/>
                  </a:ext>
                </a:extLst>
              </a:tr>
              <a:tr h="200000">
                <a:tc vMerge="1">
                  <a:txBody>
                    <a:bodyPr/>
                    <a:lstStyle/>
                    <a:p>
                      <a:endParaRPr kumimoji="1" lang="ja-JP" altLang="en-US" sz="1400"/>
                    </a:p>
                  </a:txBody>
                  <a:tcPr/>
                </a:tc>
                <a:tc>
                  <a:txBody>
                    <a:bodyPr/>
                    <a:lstStyle/>
                    <a:p>
                      <a:r>
                        <a:rPr kumimoji="1" lang="en-US" altLang="ja-JP" sz="1400"/>
                        <a:t>1001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err="1"/>
                        <a:t>fnmsub</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fnmadd</a:t>
                      </a:r>
                      <a:endParaRPr kumimoji="1" lang="ja-JP" altLang="en-US" sz="1400"/>
                    </a:p>
                  </a:txBody>
                  <a:tcPr anchor="ctr"/>
                </a:tc>
                <a:extLst>
                  <a:ext uri="{0D108BD9-81ED-4DB2-BD59-A6C34878D82A}">
                    <a16:rowId xmlns:a16="http://schemas.microsoft.com/office/drawing/2014/main" val="1311146820"/>
                  </a:ext>
                </a:extLst>
              </a:tr>
              <a:tr h="200000">
                <a:tc vMerge="1">
                  <a:txBody>
                    <a:bodyPr/>
                    <a:lstStyle/>
                    <a:p>
                      <a:endParaRPr kumimoji="1" lang="ja-JP" altLang="en-US" sz="1400"/>
                    </a:p>
                  </a:txBody>
                  <a:tcPr/>
                </a:tc>
                <a:tc>
                  <a:txBody>
                    <a:bodyPr/>
                    <a:lstStyle/>
                    <a:p>
                      <a:r>
                        <a:rPr kumimoji="1" lang="en-US" altLang="ja-JP" sz="1400"/>
                        <a:t>1010</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FOP</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RESERVED</a:t>
                      </a:r>
                      <a:endParaRPr kumimoji="1" lang="ja-JP" altLang="en-US" sz="1400"/>
                    </a:p>
                  </a:txBody>
                  <a:tcPr anchor="ctr">
                    <a:solidFill>
                      <a:schemeClr val="bg1">
                        <a:lumMod val="75000"/>
                      </a:schemeClr>
                    </a:solidFill>
                  </a:tcPr>
                </a:tc>
                <a:extLst>
                  <a:ext uri="{0D108BD9-81ED-4DB2-BD59-A6C34878D82A}">
                    <a16:rowId xmlns:a16="http://schemas.microsoft.com/office/drawing/2014/main" val="3003126427"/>
                  </a:ext>
                </a:extLst>
              </a:tr>
              <a:tr h="200000">
                <a:tc vMerge="1">
                  <a:txBody>
                    <a:bodyPr/>
                    <a:lstStyle/>
                    <a:p>
                      <a:endParaRPr kumimoji="1" lang="ja-JP" altLang="en-US" sz="1400"/>
                    </a:p>
                  </a:txBody>
                  <a:tcPr/>
                </a:tc>
                <a:tc>
                  <a:txBody>
                    <a:bodyPr/>
                    <a:lstStyle/>
                    <a:p>
                      <a:r>
                        <a:rPr kumimoji="1" lang="en-US" altLang="ja-JP" sz="1400"/>
                        <a:t>1011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RV128I</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48-bit</a:t>
                      </a:r>
                      <a:endParaRPr kumimoji="1" lang="ja-JP" altLang="en-US" sz="1400"/>
                    </a:p>
                  </a:txBody>
                  <a:tcPr anchor="ctr">
                    <a:solidFill>
                      <a:schemeClr val="bg1">
                        <a:lumMod val="75000"/>
                      </a:schemeClr>
                    </a:solidFill>
                  </a:tcPr>
                </a:tc>
                <a:extLst>
                  <a:ext uri="{0D108BD9-81ED-4DB2-BD59-A6C34878D82A}">
                    <a16:rowId xmlns:a16="http://schemas.microsoft.com/office/drawing/2014/main" val="1947933489"/>
                  </a:ext>
                </a:extLst>
              </a:tr>
              <a:tr h="200000">
                <a:tc vMerge="1">
                  <a:txBody>
                    <a:bodyPr/>
                    <a:lstStyle/>
                    <a:p>
                      <a:endParaRPr kumimoji="1" lang="ja-JP" altLang="en-US" sz="1400"/>
                    </a:p>
                  </a:txBody>
                  <a:tcPr/>
                </a:tc>
                <a:tc>
                  <a:txBody>
                    <a:bodyPr/>
                    <a:lstStyle/>
                    <a:p>
                      <a:r>
                        <a:rPr kumimoji="1" lang="en-US" altLang="ja-JP" sz="1400"/>
                        <a:t>1100</a:t>
                      </a:r>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BRANCH</a:t>
                      </a:r>
                      <a:endParaRPr kumimoji="1" lang="ja-JP" altLang="en-US" sz="1400"/>
                    </a:p>
                  </a:txBody>
                  <a:tcPr anchor="ctr">
                    <a:solidFill>
                      <a:srgbClr val="FFFF00"/>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jalr</a:t>
                      </a:r>
                      <a:endParaRPr kumimoji="1" lang="ja-JP" altLang="en-US" sz="1400"/>
                    </a:p>
                  </a:txBody>
                  <a:tcPr anchor="ctr">
                    <a:solidFill>
                      <a:srgbClr val="FFFF00"/>
                    </a:solidFill>
                  </a:tcPr>
                </a:tc>
                <a:extLst>
                  <a:ext uri="{0D108BD9-81ED-4DB2-BD59-A6C34878D82A}">
                    <a16:rowId xmlns:a16="http://schemas.microsoft.com/office/drawing/2014/main" val="1025924149"/>
                  </a:ext>
                </a:extLst>
              </a:tr>
              <a:tr h="200000">
                <a:tc vMerge="1">
                  <a:txBody>
                    <a:bodyPr/>
                    <a:lstStyle/>
                    <a:p>
                      <a:endParaRPr kumimoji="1" lang="ja-JP" altLang="en-US" sz="1400"/>
                    </a:p>
                  </a:txBody>
                  <a:tcPr/>
                </a:tc>
                <a:tc>
                  <a:txBody>
                    <a:bodyPr/>
                    <a:lstStyle/>
                    <a:p>
                      <a:r>
                        <a:rPr kumimoji="1" lang="en-US" altLang="ja-JP" sz="1400"/>
                        <a:t>1101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RESERVED</a:t>
                      </a:r>
                      <a:endParaRPr kumimoji="1" lang="ja-JP" altLang="en-US" sz="1400"/>
                    </a:p>
                  </a:txBody>
                  <a:tcPr anchor="ctr">
                    <a:solidFill>
                      <a:schemeClr val="bg1">
                        <a:lumMod val="75000"/>
                      </a:schemeClr>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err="1"/>
                        <a:t>jal</a:t>
                      </a:r>
                      <a:endParaRPr kumimoji="1" lang="ja-JP" altLang="en-US" sz="1400"/>
                    </a:p>
                  </a:txBody>
                  <a:tcPr anchor="ctr">
                    <a:solidFill>
                      <a:srgbClr val="FFFF00"/>
                    </a:solidFill>
                  </a:tcPr>
                </a:tc>
                <a:extLst>
                  <a:ext uri="{0D108BD9-81ED-4DB2-BD59-A6C34878D82A}">
                    <a16:rowId xmlns:a16="http://schemas.microsoft.com/office/drawing/2014/main" val="266888926"/>
                  </a:ext>
                </a:extLst>
              </a:tr>
              <a:tr h="200000">
                <a:tc vMerge="1">
                  <a:txBody>
                    <a:bodyPr/>
                    <a:lstStyle/>
                    <a:p>
                      <a:endParaRPr kumimoji="1" lang="ja-JP" altLang="en-US" sz="1400"/>
                    </a:p>
                  </a:txBody>
                  <a:tcPr/>
                </a:tc>
                <a:tc>
                  <a:txBody>
                    <a:bodyPr/>
                    <a:lstStyle/>
                    <a:p>
                      <a:r>
                        <a:rPr kumimoji="1" lang="en-US" altLang="ja-JP" sz="1400"/>
                        <a:t>1110</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SYSTEM</a:t>
                      </a:r>
                      <a:endParaRPr kumimoji="1" lang="ja-JP" altLang="en-US" sz="1400"/>
                    </a:p>
                  </a:txBody>
                  <a:tcPr anchor="ctr">
                    <a:solidFill>
                      <a:srgbClr val="FFFF00"/>
                    </a:solidFill>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RESERVED</a:t>
                      </a:r>
                      <a:endParaRPr kumimoji="1" lang="ja-JP" altLang="en-US" sz="1400"/>
                    </a:p>
                  </a:txBody>
                  <a:tcPr anchor="ctr">
                    <a:solidFill>
                      <a:schemeClr val="bg1">
                        <a:lumMod val="75000"/>
                      </a:schemeClr>
                    </a:solidFill>
                  </a:tcPr>
                </a:tc>
                <a:extLst>
                  <a:ext uri="{0D108BD9-81ED-4DB2-BD59-A6C34878D82A}">
                    <a16:rowId xmlns:a16="http://schemas.microsoft.com/office/drawing/2014/main" val="167282900"/>
                  </a:ext>
                </a:extLst>
              </a:tr>
              <a:tr h="200000">
                <a:tc vMerge="1">
                  <a:txBody>
                    <a:bodyPr/>
                    <a:lstStyle/>
                    <a:p>
                      <a:endParaRPr kumimoji="1" lang="ja-JP" altLang="en-US" sz="1400"/>
                    </a:p>
                  </a:txBody>
                  <a:tcPr/>
                </a:tc>
                <a:tc>
                  <a:txBody>
                    <a:bodyPr/>
                    <a:lstStyle/>
                    <a:p>
                      <a:r>
                        <a:rPr kumimoji="1" lang="en-US" altLang="ja-JP" sz="1400"/>
                        <a:t>1111</a:t>
                      </a:r>
                      <a:endParaRPr kumimoji="1" lang="ja-JP" altLang="en-US" sz="1400"/>
                    </a:p>
                  </a:txBody>
                  <a:tcP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solidFill>
                      <a:schemeClr val="bg1">
                        <a:lumMod val="75000"/>
                      </a:schemeClr>
                    </a:solidFill>
                  </a:tcPr>
                </a:tc>
                <a:tc>
                  <a:txBody>
                    <a:bodyPr/>
                    <a:lstStyle/>
                    <a:p>
                      <a:pPr algn="ctr"/>
                      <a:r>
                        <a:rPr kumimoji="1" lang="en-US" altLang="ja-JP" sz="1400"/>
                        <a:t>RV128I</a:t>
                      </a:r>
                      <a:endParaRPr kumimoji="1" lang="ja-JP" altLang="en-US" sz="1400"/>
                    </a:p>
                  </a:txBody>
                  <a:tcPr anchor="ctr"/>
                </a:tc>
                <a:tc vMerge="1">
                  <a:txBody>
                    <a:bodyPr/>
                    <a:lstStyle/>
                    <a:p>
                      <a:pPr algn="ctr"/>
                      <a:endParaRPr kumimoji="1" lang="ja-JP" altLang="en-US" sz="1400"/>
                    </a:p>
                  </a:txBody>
                  <a:tcPr anchor="ctr"/>
                </a:tc>
                <a:tc vMerge="1">
                  <a:txBody>
                    <a:bodyPr/>
                    <a:lstStyle/>
                    <a:p>
                      <a:endParaRPr kumimoji="1" lang="ja-JP" altLang="en-US" sz="1400"/>
                    </a:p>
                  </a:txBody>
                  <a:tcPr/>
                </a:tc>
                <a:tc vMerge="1">
                  <a:txBody>
                    <a:bodyPr/>
                    <a:lstStyle/>
                    <a:p>
                      <a:pPr algn="ctr"/>
                      <a:endParaRPr kumimoji="1" lang="ja-JP" altLang="en-US" sz="1400"/>
                    </a:p>
                  </a:txBody>
                  <a:tcPr anchor="ctr"/>
                </a:tc>
                <a:tc>
                  <a:txBody>
                    <a:bodyPr/>
                    <a:lstStyle/>
                    <a:p>
                      <a:pPr algn="ctr"/>
                      <a:r>
                        <a:rPr kumimoji="1" lang="en-US" altLang="ja-JP" sz="1400"/>
                        <a:t>&gt;64-bit</a:t>
                      </a:r>
                      <a:endParaRPr kumimoji="1" lang="ja-JP" altLang="en-US" sz="1400"/>
                    </a:p>
                  </a:txBody>
                  <a:tcPr anchor="ctr">
                    <a:solidFill>
                      <a:schemeClr val="bg1">
                        <a:lumMod val="75000"/>
                      </a:schemeClr>
                    </a:solidFill>
                  </a:tcPr>
                </a:tc>
                <a:extLst>
                  <a:ext uri="{0D108BD9-81ED-4DB2-BD59-A6C34878D82A}">
                    <a16:rowId xmlns:a16="http://schemas.microsoft.com/office/drawing/2014/main" val="186492215"/>
                  </a:ext>
                </a:extLst>
              </a:tr>
            </a:tbl>
          </a:graphicData>
        </a:graphic>
      </p:graphicFrame>
      <p:sp>
        <p:nvSpPr>
          <p:cNvPr id="4" name="日付プレースホルダー 3">
            <a:extLst>
              <a:ext uri="{FF2B5EF4-FFF2-40B4-BE49-F238E27FC236}">
                <a16:creationId xmlns:a16="http://schemas.microsoft.com/office/drawing/2014/main" id="{BA91A32C-3057-96AA-655A-BCFB47B2A26F}"/>
              </a:ext>
            </a:extLst>
          </p:cNvPr>
          <p:cNvSpPr>
            <a:spLocks noGrp="1"/>
          </p:cNvSpPr>
          <p:nvPr>
            <p:ph type="dt" sz="half" idx="10"/>
          </p:nvPr>
        </p:nvSpPr>
        <p:spPr/>
        <p:txBody>
          <a:bodyPr/>
          <a:lstStyle/>
          <a:p>
            <a:r>
              <a:rPr kumimoji="1" lang="en-US" altLang="ja-JP"/>
              <a:t>2024/04/09</a:t>
            </a:r>
            <a:endParaRPr kumimoji="1" lang="ja-JP" altLang="en-US"/>
          </a:p>
        </p:txBody>
      </p:sp>
      <p:sp>
        <p:nvSpPr>
          <p:cNvPr id="8" name="テキスト ボックス 7">
            <a:extLst>
              <a:ext uri="{FF2B5EF4-FFF2-40B4-BE49-F238E27FC236}">
                <a16:creationId xmlns:a16="http://schemas.microsoft.com/office/drawing/2014/main" id="{3A4A3ED8-A546-08AE-2545-0541A3AA94ED}"/>
              </a:ext>
            </a:extLst>
          </p:cNvPr>
          <p:cNvSpPr txBox="1"/>
          <p:nvPr/>
        </p:nvSpPr>
        <p:spPr>
          <a:xfrm>
            <a:off x="9310961" y="5479301"/>
            <a:ext cx="2593980" cy="1034899"/>
          </a:xfrm>
          <a:prstGeom prst="rect">
            <a:avLst/>
          </a:prstGeom>
          <a:noFill/>
        </p:spPr>
        <p:txBody>
          <a:bodyPr wrap="none" rtlCol="0">
            <a:spAutoFit/>
          </a:bodyPr>
          <a:lstStyle/>
          <a:p>
            <a:pPr>
              <a:lnSpc>
                <a:spcPct val="150000"/>
              </a:lnSpc>
            </a:pPr>
            <a:r>
              <a:rPr kumimoji="1" lang="ja-JP" altLang="en-US" sz="1400">
                <a:highlight>
                  <a:srgbClr val="FFFF00"/>
                </a:highlight>
              </a:rPr>
              <a:t>黄色背景</a:t>
            </a:r>
            <a:r>
              <a:rPr kumimoji="1" lang="ja-JP" altLang="en-US" sz="1400"/>
              <a:t>は</a:t>
            </a:r>
            <a:r>
              <a:rPr kumimoji="1" lang="en-US" altLang="ja-JP" sz="1400"/>
              <a:t>RV32I</a:t>
            </a:r>
          </a:p>
          <a:p>
            <a:pPr>
              <a:lnSpc>
                <a:spcPct val="150000"/>
              </a:lnSpc>
            </a:pPr>
            <a:r>
              <a:rPr kumimoji="1" lang="ja-JP" altLang="en-US" sz="1400">
                <a:highlight>
                  <a:srgbClr val="C0C0C0"/>
                </a:highlight>
              </a:rPr>
              <a:t>灰色背景</a:t>
            </a:r>
            <a:r>
              <a:rPr kumimoji="1" lang="ja-JP" altLang="en-US" sz="1400"/>
              <a:t>は</a:t>
            </a:r>
            <a:r>
              <a:rPr kumimoji="1" lang="en-US" altLang="ja-JP" sz="1400"/>
              <a:t>32</a:t>
            </a:r>
            <a:r>
              <a:rPr lang="en-US" altLang="ja-JP" sz="1400"/>
              <a:t>-bit</a:t>
            </a:r>
            <a:r>
              <a:rPr lang="ja-JP" altLang="en-US" sz="1400"/>
              <a:t>長以外の命令</a:t>
            </a:r>
            <a:endParaRPr lang="en-US" altLang="ja-JP" sz="1400"/>
          </a:p>
          <a:p>
            <a:pPr>
              <a:lnSpc>
                <a:spcPct val="150000"/>
              </a:lnSpc>
            </a:pPr>
            <a:r>
              <a:rPr kumimoji="1" lang="ja-JP" altLang="en-US" sz="1400">
                <a:solidFill>
                  <a:schemeClr val="bg1"/>
                </a:solidFill>
                <a:highlight>
                  <a:srgbClr val="000000"/>
                </a:highlight>
              </a:rPr>
              <a:t>黒色背景</a:t>
            </a:r>
            <a:r>
              <a:rPr kumimoji="1" lang="ja-JP" altLang="en-US" sz="1400"/>
              <a:t>は命令が存在しない</a:t>
            </a:r>
          </a:p>
        </p:txBody>
      </p:sp>
      <p:sp>
        <p:nvSpPr>
          <p:cNvPr id="3" name="スライド番号プレースホルダー 2">
            <a:extLst>
              <a:ext uri="{FF2B5EF4-FFF2-40B4-BE49-F238E27FC236}">
                <a16:creationId xmlns:a16="http://schemas.microsoft.com/office/drawing/2014/main" id="{41B223A2-9CAD-E782-C914-A3C92E458D0D}"/>
              </a:ext>
            </a:extLst>
          </p:cNvPr>
          <p:cNvSpPr>
            <a:spLocks noGrp="1"/>
          </p:cNvSpPr>
          <p:nvPr>
            <p:ph type="sldNum" sz="quarter" idx="12"/>
          </p:nvPr>
        </p:nvSpPr>
        <p:spPr/>
        <p:txBody>
          <a:bodyPr/>
          <a:lstStyle/>
          <a:p>
            <a:fld id="{4BB2CF20-BD5D-4D9E-9CE8-EDFC3B2BCF57}" type="slidenum">
              <a:rPr kumimoji="1" lang="ja-JP" altLang="en-US" smtClean="0"/>
              <a:t>59</a:t>
            </a:fld>
            <a:endParaRPr kumimoji="1" lang="ja-JP" altLang="en-US"/>
          </a:p>
        </p:txBody>
      </p:sp>
    </p:spTree>
    <p:extLst>
      <p:ext uri="{BB962C8B-B14F-4D97-AF65-F5344CB8AC3E}">
        <p14:creationId xmlns:p14="http://schemas.microsoft.com/office/powerpoint/2010/main" val="360681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2D516B3-EB3C-59C6-CEAC-9C71E48ABDAA}"/>
              </a:ext>
            </a:extLst>
          </p:cNvPr>
          <p:cNvSpPr/>
          <p:nvPr/>
        </p:nvSpPr>
        <p:spPr>
          <a:xfrm>
            <a:off x="3672840" y="1123050"/>
            <a:ext cx="8366760" cy="5295900"/>
          </a:xfrm>
          <a:prstGeom prst="rect">
            <a:avLst/>
          </a:prstGeom>
          <a:solidFill>
            <a:schemeClr val="bg1">
              <a:lumMod val="8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b"/>
          <a:lstStyle/>
          <a:p>
            <a:r>
              <a:rPr kumimoji="1" lang="en-US" altLang="ja-JP"/>
              <a:t>top</a:t>
            </a:r>
            <a:endParaRPr kumimoji="1" lang="ja-JP" altLang="en-US"/>
          </a:p>
        </p:txBody>
      </p:sp>
      <p:sp>
        <p:nvSpPr>
          <p:cNvPr id="20" name="正方形/長方形 19">
            <a:extLst>
              <a:ext uri="{FF2B5EF4-FFF2-40B4-BE49-F238E27FC236}">
                <a16:creationId xmlns:a16="http://schemas.microsoft.com/office/drawing/2014/main" id="{6CF919C0-A72C-EF40-75B4-C0E4DC1B55FB}"/>
              </a:ext>
            </a:extLst>
          </p:cNvPr>
          <p:cNvSpPr/>
          <p:nvPr/>
        </p:nvSpPr>
        <p:spPr>
          <a:xfrm>
            <a:off x="4365396" y="3522026"/>
            <a:ext cx="2080260" cy="1623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Inst. Cache</a:t>
            </a:r>
            <a:endParaRPr kumimoji="1" lang="ja-JP" altLang="en-US"/>
          </a:p>
        </p:txBody>
      </p:sp>
      <p:cxnSp>
        <p:nvCxnSpPr>
          <p:cNvPr id="55" name="直線矢印コネクタ 54">
            <a:extLst>
              <a:ext uri="{FF2B5EF4-FFF2-40B4-BE49-F238E27FC236}">
                <a16:creationId xmlns:a16="http://schemas.microsoft.com/office/drawing/2014/main" id="{808E4D2C-F2A8-0FE7-D442-63090E562743}"/>
              </a:ext>
            </a:extLst>
          </p:cNvPr>
          <p:cNvCxnSpPr>
            <a:cxnSpLocks/>
          </p:cNvCxnSpPr>
          <p:nvPr/>
        </p:nvCxnSpPr>
        <p:spPr>
          <a:xfrm>
            <a:off x="5492223" y="1624387"/>
            <a:ext cx="0" cy="21069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線矢印コネクタ 50">
            <a:extLst>
              <a:ext uri="{FF2B5EF4-FFF2-40B4-BE49-F238E27FC236}">
                <a16:creationId xmlns:a16="http://schemas.microsoft.com/office/drawing/2014/main" id="{E057E333-B5C7-477E-E3DF-A8C6ACF19BF3}"/>
              </a:ext>
            </a:extLst>
          </p:cNvPr>
          <p:cNvCxnSpPr>
            <a:cxnSpLocks/>
          </p:cNvCxnSpPr>
          <p:nvPr/>
        </p:nvCxnSpPr>
        <p:spPr>
          <a:xfrm>
            <a:off x="5042643" y="1390457"/>
            <a:ext cx="0" cy="2340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タイトル 1">
            <a:extLst>
              <a:ext uri="{FF2B5EF4-FFF2-40B4-BE49-F238E27FC236}">
                <a16:creationId xmlns:a16="http://schemas.microsoft.com/office/drawing/2014/main" id="{1415BF71-544F-9DED-8049-80868604BE89}"/>
              </a:ext>
            </a:extLst>
          </p:cNvPr>
          <p:cNvSpPr>
            <a:spLocks noGrp="1"/>
          </p:cNvSpPr>
          <p:nvPr>
            <p:ph type="title"/>
          </p:nvPr>
        </p:nvSpPr>
        <p:spPr/>
        <p:txBody>
          <a:bodyPr/>
          <a:lstStyle/>
          <a:p>
            <a:r>
              <a:rPr kumimoji="1" lang="ja-JP" altLang="en-US"/>
              <a:t>設計するプロセッサの入出力仕様 </a:t>
            </a:r>
            <a:r>
              <a:rPr lang="en-US" altLang="ja-JP"/>
              <a:t>1</a:t>
            </a:r>
            <a:endParaRPr kumimoji="1" lang="ja-JP" altLang="en-US"/>
          </a:p>
        </p:txBody>
      </p:sp>
      <p:sp>
        <p:nvSpPr>
          <p:cNvPr id="4" name="日付プレースホルダー 3">
            <a:extLst>
              <a:ext uri="{FF2B5EF4-FFF2-40B4-BE49-F238E27FC236}">
                <a16:creationId xmlns:a16="http://schemas.microsoft.com/office/drawing/2014/main" id="{6961F75F-9452-73CF-0B36-844A41715EDA}"/>
              </a:ext>
            </a:extLst>
          </p:cNvPr>
          <p:cNvSpPr>
            <a:spLocks noGrp="1"/>
          </p:cNvSpPr>
          <p:nvPr>
            <p:ph type="dt" sz="half" idx="10"/>
          </p:nvPr>
        </p:nvSpPr>
        <p:spPr/>
        <p:txBody>
          <a:bodyPr/>
          <a:lstStyle/>
          <a:p>
            <a:r>
              <a:rPr kumimoji="1" lang="en-US" altLang="ja-JP"/>
              <a:t>2024/04/09</a:t>
            </a:r>
            <a:endParaRPr kumimoji="1" lang="ja-JP" altLang="en-US"/>
          </a:p>
        </p:txBody>
      </p:sp>
      <p:sp>
        <p:nvSpPr>
          <p:cNvPr id="14" name="テキスト ボックス 13">
            <a:extLst>
              <a:ext uri="{FF2B5EF4-FFF2-40B4-BE49-F238E27FC236}">
                <a16:creationId xmlns:a16="http://schemas.microsoft.com/office/drawing/2014/main" id="{1AA0A472-2229-6C73-77A8-6C6CF4A95835}"/>
              </a:ext>
            </a:extLst>
          </p:cNvPr>
          <p:cNvSpPr txBox="1"/>
          <p:nvPr/>
        </p:nvSpPr>
        <p:spPr>
          <a:xfrm>
            <a:off x="1090539" y="1218300"/>
            <a:ext cx="439544" cy="369332"/>
          </a:xfrm>
          <a:prstGeom prst="rect">
            <a:avLst/>
          </a:prstGeom>
          <a:noFill/>
        </p:spPr>
        <p:txBody>
          <a:bodyPr wrap="none" rtlCol="0">
            <a:spAutoFit/>
          </a:bodyPr>
          <a:lstStyle/>
          <a:p>
            <a:r>
              <a:rPr kumimoji="1" lang="en-US" altLang="ja-JP"/>
              <a:t>clk</a:t>
            </a:r>
            <a:endParaRPr kumimoji="1" lang="ja-JP" altLang="en-US"/>
          </a:p>
        </p:txBody>
      </p:sp>
      <p:sp>
        <p:nvSpPr>
          <p:cNvPr id="17" name="テキスト ボックス 16">
            <a:extLst>
              <a:ext uri="{FF2B5EF4-FFF2-40B4-BE49-F238E27FC236}">
                <a16:creationId xmlns:a16="http://schemas.microsoft.com/office/drawing/2014/main" id="{D91DA87F-46BD-CE96-B850-E7CF2FAD2AB7}"/>
              </a:ext>
            </a:extLst>
          </p:cNvPr>
          <p:cNvSpPr txBox="1"/>
          <p:nvPr/>
        </p:nvSpPr>
        <p:spPr>
          <a:xfrm>
            <a:off x="1105095" y="1452230"/>
            <a:ext cx="424988" cy="369332"/>
          </a:xfrm>
          <a:prstGeom prst="rect">
            <a:avLst/>
          </a:prstGeom>
          <a:noFill/>
        </p:spPr>
        <p:txBody>
          <a:bodyPr wrap="none" rtlCol="0">
            <a:spAutoFit/>
          </a:bodyPr>
          <a:lstStyle/>
          <a:p>
            <a:r>
              <a:rPr kumimoji="1" lang="en-US" altLang="ja-JP"/>
              <a:t>rst</a:t>
            </a:r>
            <a:endParaRPr kumimoji="1" lang="ja-JP" altLang="en-US"/>
          </a:p>
        </p:txBody>
      </p:sp>
      <p:sp>
        <p:nvSpPr>
          <p:cNvPr id="19" name="正方形/長方形 18">
            <a:extLst>
              <a:ext uri="{FF2B5EF4-FFF2-40B4-BE49-F238E27FC236}">
                <a16:creationId xmlns:a16="http://schemas.microsoft.com/office/drawing/2014/main" id="{2E34F9BE-7F24-2BC9-D263-0F74133AA28B}"/>
              </a:ext>
            </a:extLst>
          </p:cNvPr>
          <p:cNvSpPr/>
          <p:nvPr/>
        </p:nvSpPr>
        <p:spPr>
          <a:xfrm>
            <a:off x="4365396" y="1807321"/>
            <a:ext cx="2080260" cy="16230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Data Cache</a:t>
            </a:r>
            <a:endParaRPr kumimoji="1" lang="ja-JP" altLang="en-US"/>
          </a:p>
        </p:txBody>
      </p:sp>
      <p:sp>
        <p:nvSpPr>
          <p:cNvPr id="21" name="正方形/長方形 20">
            <a:extLst>
              <a:ext uri="{FF2B5EF4-FFF2-40B4-BE49-F238E27FC236}">
                <a16:creationId xmlns:a16="http://schemas.microsoft.com/office/drawing/2014/main" id="{AA02DC52-73F4-6C87-EA57-CED3A8908856}"/>
              </a:ext>
            </a:extLst>
          </p:cNvPr>
          <p:cNvSpPr/>
          <p:nvPr/>
        </p:nvSpPr>
        <p:spPr>
          <a:xfrm>
            <a:off x="7992516" y="1218300"/>
            <a:ext cx="3879444" cy="510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a:t>RV32I Core</a:t>
            </a:r>
            <a:endParaRPr kumimoji="1" lang="ja-JP" altLang="en-US"/>
          </a:p>
        </p:txBody>
      </p:sp>
      <p:cxnSp>
        <p:nvCxnSpPr>
          <p:cNvPr id="16" name="直線矢印コネクタ 15">
            <a:extLst>
              <a:ext uri="{FF2B5EF4-FFF2-40B4-BE49-F238E27FC236}">
                <a16:creationId xmlns:a16="http://schemas.microsoft.com/office/drawing/2014/main" id="{DDDDE726-3337-87A1-520A-E237B2943329}"/>
              </a:ext>
            </a:extLst>
          </p:cNvPr>
          <p:cNvCxnSpPr>
            <a:cxnSpLocks/>
          </p:cNvCxnSpPr>
          <p:nvPr/>
        </p:nvCxnSpPr>
        <p:spPr>
          <a:xfrm>
            <a:off x="1484013" y="1390457"/>
            <a:ext cx="6766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76CC87C8-7B7F-86EF-2B9C-828F6BA90D64}"/>
              </a:ext>
            </a:extLst>
          </p:cNvPr>
          <p:cNvCxnSpPr>
            <a:cxnSpLocks/>
          </p:cNvCxnSpPr>
          <p:nvPr/>
        </p:nvCxnSpPr>
        <p:spPr>
          <a:xfrm>
            <a:off x="1484013" y="1624387"/>
            <a:ext cx="6766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矢印: 左 12">
            <a:extLst>
              <a:ext uri="{FF2B5EF4-FFF2-40B4-BE49-F238E27FC236}">
                <a16:creationId xmlns:a16="http://schemas.microsoft.com/office/drawing/2014/main" id="{A842E1D8-0D55-21A3-65B1-B4106987C657}"/>
              </a:ext>
            </a:extLst>
          </p:cNvPr>
          <p:cNvSpPr/>
          <p:nvPr/>
        </p:nvSpPr>
        <p:spPr>
          <a:xfrm>
            <a:off x="1484013" y="1864888"/>
            <a:ext cx="3253830" cy="132348"/>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11" name="矢印: 左右 10">
            <a:extLst>
              <a:ext uri="{FF2B5EF4-FFF2-40B4-BE49-F238E27FC236}">
                <a16:creationId xmlns:a16="http://schemas.microsoft.com/office/drawing/2014/main" id="{4CD4A45A-B037-0038-4A0E-A9B34AE0DB4B}"/>
              </a:ext>
            </a:extLst>
          </p:cNvPr>
          <p:cNvSpPr/>
          <p:nvPr/>
        </p:nvSpPr>
        <p:spPr>
          <a:xfrm>
            <a:off x="1484013" y="2092510"/>
            <a:ext cx="3253830" cy="576210"/>
          </a:xfrm>
          <a:prstGeom prst="leftRightArrow">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15C7F9A1-2EF0-D01A-1C05-C4843B583591}"/>
              </a:ext>
            </a:extLst>
          </p:cNvPr>
          <p:cNvSpPr txBox="1"/>
          <p:nvPr/>
        </p:nvSpPr>
        <p:spPr>
          <a:xfrm>
            <a:off x="991153" y="1756361"/>
            <a:ext cx="538930" cy="369332"/>
          </a:xfrm>
          <a:prstGeom prst="rect">
            <a:avLst/>
          </a:prstGeom>
          <a:noFill/>
        </p:spPr>
        <p:txBody>
          <a:bodyPr wrap="none" rtlCol="0">
            <a:spAutoFit/>
          </a:bodyPr>
          <a:lstStyle/>
          <a:p>
            <a:r>
              <a:rPr kumimoji="1" lang="en-US" altLang="ja-JP"/>
              <a:t>dad</a:t>
            </a:r>
            <a:endParaRPr kumimoji="1" lang="ja-JP" altLang="en-US"/>
          </a:p>
        </p:txBody>
      </p:sp>
      <p:sp>
        <p:nvSpPr>
          <p:cNvPr id="25" name="テキスト ボックス 24">
            <a:extLst>
              <a:ext uri="{FF2B5EF4-FFF2-40B4-BE49-F238E27FC236}">
                <a16:creationId xmlns:a16="http://schemas.microsoft.com/office/drawing/2014/main" id="{EF4C7C33-628B-785A-A5DF-48B9404E63C2}"/>
              </a:ext>
            </a:extLst>
          </p:cNvPr>
          <p:cNvSpPr txBox="1"/>
          <p:nvPr/>
        </p:nvSpPr>
        <p:spPr>
          <a:xfrm>
            <a:off x="1024816" y="2208458"/>
            <a:ext cx="505267" cy="369332"/>
          </a:xfrm>
          <a:prstGeom prst="rect">
            <a:avLst/>
          </a:prstGeom>
          <a:noFill/>
        </p:spPr>
        <p:txBody>
          <a:bodyPr wrap="none" rtlCol="0">
            <a:spAutoFit/>
          </a:bodyPr>
          <a:lstStyle/>
          <a:p>
            <a:r>
              <a:rPr kumimoji="1" lang="en-US" altLang="ja-JP"/>
              <a:t>ddt</a:t>
            </a:r>
            <a:endParaRPr kumimoji="1" lang="ja-JP" altLang="en-US"/>
          </a:p>
        </p:txBody>
      </p:sp>
      <p:cxnSp>
        <p:nvCxnSpPr>
          <p:cNvPr id="27" name="直線矢印コネクタ 26">
            <a:extLst>
              <a:ext uri="{FF2B5EF4-FFF2-40B4-BE49-F238E27FC236}">
                <a16:creationId xmlns:a16="http://schemas.microsoft.com/office/drawing/2014/main" id="{92AA3B59-6A12-B6C5-D9FB-3F2A3AC8A753}"/>
              </a:ext>
            </a:extLst>
          </p:cNvPr>
          <p:cNvCxnSpPr>
            <a:cxnSpLocks/>
          </p:cNvCxnSpPr>
          <p:nvPr/>
        </p:nvCxnSpPr>
        <p:spPr>
          <a:xfrm flipH="1">
            <a:off x="1484013" y="2785002"/>
            <a:ext cx="3055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A3FD0A32-345D-67F1-6A9E-990169167FA3}"/>
              </a:ext>
            </a:extLst>
          </p:cNvPr>
          <p:cNvSpPr txBox="1"/>
          <p:nvPr/>
        </p:nvSpPr>
        <p:spPr>
          <a:xfrm>
            <a:off x="724863" y="2562574"/>
            <a:ext cx="805220" cy="369332"/>
          </a:xfrm>
          <a:prstGeom prst="rect">
            <a:avLst/>
          </a:prstGeom>
          <a:noFill/>
        </p:spPr>
        <p:txBody>
          <a:bodyPr wrap="none" rtlCol="0">
            <a:spAutoFit/>
          </a:bodyPr>
          <a:lstStyle/>
          <a:p>
            <a:r>
              <a:rPr kumimoji="1" lang="en-US" altLang="ja-JP"/>
              <a:t>dmreq</a:t>
            </a:r>
            <a:endParaRPr kumimoji="1" lang="ja-JP" altLang="en-US"/>
          </a:p>
        </p:txBody>
      </p:sp>
      <p:cxnSp>
        <p:nvCxnSpPr>
          <p:cNvPr id="30" name="直線矢印コネクタ 29">
            <a:extLst>
              <a:ext uri="{FF2B5EF4-FFF2-40B4-BE49-F238E27FC236}">
                <a16:creationId xmlns:a16="http://schemas.microsoft.com/office/drawing/2014/main" id="{FF35FD30-99C3-3F7D-5508-3DDD91A74974}"/>
              </a:ext>
            </a:extLst>
          </p:cNvPr>
          <p:cNvCxnSpPr>
            <a:cxnSpLocks/>
          </p:cNvCxnSpPr>
          <p:nvPr/>
        </p:nvCxnSpPr>
        <p:spPr>
          <a:xfrm flipH="1">
            <a:off x="1484013" y="3095022"/>
            <a:ext cx="3055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AA44B391-0990-55C2-5384-5B27C93587AA}"/>
              </a:ext>
            </a:extLst>
          </p:cNvPr>
          <p:cNvSpPr txBox="1"/>
          <p:nvPr/>
        </p:nvSpPr>
        <p:spPr>
          <a:xfrm>
            <a:off x="552828" y="2880374"/>
            <a:ext cx="977255" cy="369332"/>
          </a:xfrm>
          <a:prstGeom prst="rect">
            <a:avLst/>
          </a:prstGeom>
          <a:noFill/>
        </p:spPr>
        <p:txBody>
          <a:bodyPr wrap="none" rtlCol="0">
            <a:spAutoFit/>
          </a:bodyPr>
          <a:lstStyle/>
          <a:p>
            <a:r>
              <a:rPr kumimoji="1" lang="en-US" altLang="ja-JP"/>
              <a:t>dmwrite</a:t>
            </a:r>
            <a:endParaRPr kumimoji="1" lang="ja-JP" altLang="en-US"/>
          </a:p>
        </p:txBody>
      </p:sp>
      <p:cxnSp>
        <p:nvCxnSpPr>
          <p:cNvPr id="33" name="直線矢印コネクタ 32">
            <a:extLst>
              <a:ext uri="{FF2B5EF4-FFF2-40B4-BE49-F238E27FC236}">
                <a16:creationId xmlns:a16="http://schemas.microsoft.com/office/drawing/2014/main" id="{3D72A6E5-9930-192F-D63A-558C6F81441C}"/>
              </a:ext>
            </a:extLst>
          </p:cNvPr>
          <p:cNvCxnSpPr>
            <a:cxnSpLocks/>
          </p:cNvCxnSpPr>
          <p:nvPr/>
        </p:nvCxnSpPr>
        <p:spPr>
          <a:xfrm>
            <a:off x="1484013" y="3363632"/>
            <a:ext cx="3068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a:extLst>
              <a:ext uri="{FF2B5EF4-FFF2-40B4-BE49-F238E27FC236}">
                <a16:creationId xmlns:a16="http://schemas.microsoft.com/office/drawing/2014/main" id="{C72AAE12-E95C-6272-C401-757C74189D4E}"/>
              </a:ext>
            </a:extLst>
          </p:cNvPr>
          <p:cNvSpPr txBox="1"/>
          <p:nvPr/>
        </p:nvSpPr>
        <p:spPr>
          <a:xfrm>
            <a:off x="680042" y="3118908"/>
            <a:ext cx="850041" cy="369332"/>
          </a:xfrm>
          <a:prstGeom prst="rect">
            <a:avLst/>
          </a:prstGeom>
          <a:noFill/>
        </p:spPr>
        <p:txBody>
          <a:bodyPr wrap="none" rtlCol="0">
            <a:spAutoFit/>
          </a:bodyPr>
          <a:lstStyle/>
          <a:p>
            <a:r>
              <a:rPr lang="en-US" altLang="ja-JP"/>
              <a:t>ackd_n</a:t>
            </a:r>
            <a:endParaRPr kumimoji="1" lang="ja-JP" altLang="en-US"/>
          </a:p>
        </p:txBody>
      </p:sp>
      <p:sp>
        <p:nvSpPr>
          <p:cNvPr id="35" name="テキスト ボックス 34">
            <a:extLst>
              <a:ext uri="{FF2B5EF4-FFF2-40B4-BE49-F238E27FC236}">
                <a16:creationId xmlns:a16="http://schemas.microsoft.com/office/drawing/2014/main" id="{715A788F-8361-EDB6-6180-660792A7E56F}"/>
              </a:ext>
            </a:extLst>
          </p:cNvPr>
          <p:cNvSpPr txBox="1"/>
          <p:nvPr/>
        </p:nvSpPr>
        <p:spPr>
          <a:xfrm>
            <a:off x="1060083" y="3612409"/>
            <a:ext cx="470000" cy="369332"/>
          </a:xfrm>
          <a:prstGeom prst="rect">
            <a:avLst/>
          </a:prstGeom>
          <a:noFill/>
        </p:spPr>
        <p:txBody>
          <a:bodyPr wrap="none" rtlCol="0">
            <a:spAutoFit/>
          </a:bodyPr>
          <a:lstStyle/>
          <a:p>
            <a:r>
              <a:rPr kumimoji="1" lang="en-US" altLang="ja-JP"/>
              <a:t>iad</a:t>
            </a:r>
            <a:endParaRPr kumimoji="1" lang="ja-JP" altLang="en-US"/>
          </a:p>
        </p:txBody>
      </p:sp>
      <p:sp>
        <p:nvSpPr>
          <p:cNvPr id="36" name="テキスト ボックス 35">
            <a:extLst>
              <a:ext uri="{FF2B5EF4-FFF2-40B4-BE49-F238E27FC236}">
                <a16:creationId xmlns:a16="http://schemas.microsoft.com/office/drawing/2014/main" id="{79CFC16E-272C-16BE-57D5-7D0A1F47C4B5}"/>
              </a:ext>
            </a:extLst>
          </p:cNvPr>
          <p:cNvSpPr txBox="1"/>
          <p:nvPr/>
        </p:nvSpPr>
        <p:spPr>
          <a:xfrm>
            <a:off x="1093745" y="3963474"/>
            <a:ext cx="436338" cy="369332"/>
          </a:xfrm>
          <a:prstGeom prst="rect">
            <a:avLst/>
          </a:prstGeom>
          <a:noFill/>
        </p:spPr>
        <p:txBody>
          <a:bodyPr wrap="none" rtlCol="0">
            <a:spAutoFit/>
          </a:bodyPr>
          <a:lstStyle/>
          <a:p>
            <a:r>
              <a:rPr kumimoji="1" lang="en-US" altLang="ja-JP"/>
              <a:t>idt</a:t>
            </a:r>
            <a:endParaRPr kumimoji="1" lang="ja-JP" altLang="en-US"/>
          </a:p>
        </p:txBody>
      </p:sp>
      <p:sp>
        <p:nvSpPr>
          <p:cNvPr id="37" name="テキスト ボックス 36">
            <a:extLst>
              <a:ext uri="{FF2B5EF4-FFF2-40B4-BE49-F238E27FC236}">
                <a16:creationId xmlns:a16="http://schemas.microsoft.com/office/drawing/2014/main" id="{63384126-6EA7-BAA5-8EAE-91D20D288022}"/>
              </a:ext>
            </a:extLst>
          </p:cNvPr>
          <p:cNvSpPr txBox="1"/>
          <p:nvPr/>
        </p:nvSpPr>
        <p:spPr>
          <a:xfrm>
            <a:off x="793791" y="4350029"/>
            <a:ext cx="736292" cy="369332"/>
          </a:xfrm>
          <a:prstGeom prst="rect">
            <a:avLst/>
          </a:prstGeom>
          <a:noFill/>
        </p:spPr>
        <p:txBody>
          <a:bodyPr wrap="none" rtlCol="0">
            <a:spAutoFit/>
          </a:bodyPr>
          <a:lstStyle/>
          <a:p>
            <a:r>
              <a:rPr kumimoji="1" lang="en-US" altLang="ja-JP"/>
              <a:t>imreq</a:t>
            </a:r>
            <a:endParaRPr kumimoji="1" lang="ja-JP" altLang="en-US"/>
          </a:p>
        </p:txBody>
      </p:sp>
      <p:sp>
        <p:nvSpPr>
          <p:cNvPr id="38" name="テキスト ボックス 37">
            <a:extLst>
              <a:ext uri="{FF2B5EF4-FFF2-40B4-BE49-F238E27FC236}">
                <a16:creationId xmlns:a16="http://schemas.microsoft.com/office/drawing/2014/main" id="{D8AE3CD5-1E4E-6992-43BD-0E01C6008E97}"/>
              </a:ext>
            </a:extLst>
          </p:cNvPr>
          <p:cNvSpPr txBox="1"/>
          <p:nvPr/>
        </p:nvSpPr>
        <p:spPr>
          <a:xfrm>
            <a:off x="742688" y="4719361"/>
            <a:ext cx="787395" cy="369332"/>
          </a:xfrm>
          <a:prstGeom prst="rect">
            <a:avLst/>
          </a:prstGeom>
          <a:noFill/>
        </p:spPr>
        <p:txBody>
          <a:bodyPr wrap="none" rtlCol="0">
            <a:spAutoFit/>
          </a:bodyPr>
          <a:lstStyle/>
          <a:p>
            <a:r>
              <a:rPr kumimoji="1" lang="en-US" altLang="ja-JP"/>
              <a:t>acki_n</a:t>
            </a:r>
            <a:endParaRPr kumimoji="1" lang="ja-JP" altLang="en-US"/>
          </a:p>
        </p:txBody>
      </p:sp>
      <p:sp>
        <p:nvSpPr>
          <p:cNvPr id="39" name="矢印: 左 38">
            <a:extLst>
              <a:ext uri="{FF2B5EF4-FFF2-40B4-BE49-F238E27FC236}">
                <a16:creationId xmlns:a16="http://schemas.microsoft.com/office/drawing/2014/main" id="{CA066734-014B-0E59-E683-99F7343809A6}"/>
              </a:ext>
            </a:extLst>
          </p:cNvPr>
          <p:cNvSpPr/>
          <p:nvPr/>
        </p:nvSpPr>
        <p:spPr>
          <a:xfrm>
            <a:off x="1484013" y="3731318"/>
            <a:ext cx="3253830" cy="132348"/>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A4AFA96-C985-3A28-3F00-848F29BE0BFD}"/>
              </a:ext>
            </a:extLst>
          </p:cNvPr>
          <p:cNvSpPr/>
          <p:nvPr/>
        </p:nvSpPr>
        <p:spPr>
          <a:xfrm>
            <a:off x="1484013" y="3875595"/>
            <a:ext cx="3253830" cy="57621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7FDE2072-13DE-EF66-398D-483C31207684}"/>
              </a:ext>
            </a:extLst>
          </p:cNvPr>
          <p:cNvCxnSpPr>
            <a:cxnSpLocks/>
          </p:cNvCxnSpPr>
          <p:nvPr/>
        </p:nvCxnSpPr>
        <p:spPr>
          <a:xfrm flipH="1">
            <a:off x="1484013" y="4538397"/>
            <a:ext cx="3055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B1F78BEB-EFC4-5129-4D1C-61861A7AF646}"/>
              </a:ext>
            </a:extLst>
          </p:cNvPr>
          <p:cNvCxnSpPr>
            <a:cxnSpLocks/>
          </p:cNvCxnSpPr>
          <p:nvPr/>
        </p:nvCxnSpPr>
        <p:spPr>
          <a:xfrm>
            <a:off x="1484013" y="4914859"/>
            <a:ext cx="30688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矢印: 右 42">
            <a:extLst>
              <a:ext uri="{FF2B5EF4-FFF2-40B4-BE49-F238E27FC236}">
                <a16:creationId xmlns:a16="http://schemas.microsoft.com/office/drawing/2014/main" id="{BEAAEA9B-C103-9A24-9AF6-128ED257B572}"/>
              </a:ext>
            </a:extLst>
          </p:cNvPr>
          <p:cNvSpPr/>
          <p:nvPr/>
        </p:nvSpPr>
        <p:spPr>
          <a:xfrm>
            <a:off x="1530083" y="5302702"/>
            <a:ext cx="6766740" cy="155324"/>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94AC2504-9CBB-E08F-6A2A-86EDF0B873BB}"/>
              </a:ext>
            </a:extLst>
          </p:cNvPr>
          <p:cNvSpPr txBox="1"/>
          <p:nvPr/>
        </p:nvSpPr>
        <p:spPr>
          <a:xfrm>
            <a:off x="736789" y="5165716"/>
            <a:ext cx="793294" cy="369332"/>
          </a:xfrm>
          <a:prstGeom prst="rect">
            <a:avLst/>
          </a:prstGeom>
          <a:noFill/>
        </p:spPr>
        <p:txBody>
          <a:bodyPr wrap="none" rtlCol="0">
            <a:spAutoFit/>
          </a:bodyPr>
          <a:lstStyle/>
          <a:p>
            <a:r>
              <a:rPr kumimoji="1" lang="en-US" altLang="ja-JP"/>
              <a:t>oint_n</a:t>
            </a:r>
            <a:endParaRPr kumimoji="1" lang="ja-JP" altLang="en-US"/>
          </a:p>
        </p:txBody>
      </p:sp>
      <p:cxnSp>
        <p:nvCxnSpPr>
          <p:cNvPr id="45" name="直線矢印コネクタ 44">
            <a:extLst>
              <a:ext uri="{FF2B5EF4-FFF2-40B4-BE49-F238E27FC236}">
                <a16:creationId xmlns:a16="http://schemas.microsoft.com/office/drawing/2014/main" id="{38743009-9F71-943B-797C-19DC64ED7621}"/>
              </a:ext>
            </a:extLst>
          </p:cNvPr>
          <p:cNvCxnSpPr>
            <a:cxnSpLocks/>
          </p:cNvCxnSpPr>
          <p:nvPr/>
        </p:nvCxnSpPr>
        <p:spPr>
          <a:xfrm flipH="1">
            <a:off x="1530083" y="5807742"/>
            <a:ext cx="67206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テキスト ボックス 46">
            <a:extLst>
              <a:ext uri="{FF2B5EF4-FFF2-40B4-BE49-F238E27FC236}">
                <a16:creationId xmlns:a16="http://schemas.microsoft.com/office/drawing/2014/main" id="{90AA3E1D-50E0-DA12-6872-96CB7912D7D9}"/>
              </a:ext>
            </a:extLst>
          </p:cNvPr>
          <p:cNvSpPr txBox="1"/>
          <p:nvPr/>
        </p:nvSpPr>
        <p:spPr>
          <a:xfrm>
            <a:off x="742688" y="5623076"/>
            <a:ext cx="787395" cy="369332"/>
          </a:xfrm>
          <a:prstGeom prst="rect">
            <a:avLst/>
          </a:prstGeom>
          <a:noFill/>
        </p:spPr>
        <p:txBody>
          <a:bodyPr wrap="none" rtlCol="0">
            <a:spAutoFit/>
          </a:bodyPr>
          <a:lstStyle/>
          <a:p>
            <a:r>
              <a:rPr kumimoji="1" lang="en-US" altLang="ja-JP"/>
              <a:t>iack_n</a:t>
            </a:r>
            <a:endParaRPr kumimoji="1" lang="ja-JP" altLang="en-US"/>
          </a:p>
        </p:txBody>
      </p:sp>
      <p:sp>
        <p:nvSpPr>
          <p:cNvPr id="48" name="テキスト ボックス 47">
            <a:extLst>
              <a:ext uri="{FF2B5EF4-FFF2-40B4-BE49-F238E27FC236}">
                <a16:creationId xmlns:a16="http://schemas.microsoft.com/office/drawing/2014/main" id="{04A7B831-A7E5-8DB7-7348-059C1A357BC6}"/>
              </a:ext>
            </a:extLst>
          </p:cNvPr>
          <p:cNvSpPr txBox="1"/>
          <p:nvPr/>
        </p:nvSpPr>
        <p:spPr>
          <a:xfrm>
            <a:off x="52370" y="986870"/>
            <a:ext cx="972446" cy="369332"/>
          </a:xfrm>
          <a:prstGeom prst="rect">
            <a:avLst/>
          </a:prstGeom>
          <a:noFill/>
        </p:spPr>
        <p:txBody>
          <a:bodyPr wrap="none" rtlCol="0">
            <a:spAutoFit/>
          </a:bodyPr>
          <a:lstStyle/>
          <a:p>
            <a:r>
              <a:rPr kumimoji="1" lang="en-US" altLang="ja-JP"/>
              <a:t>top_test</a:t>
            </a:r>
            <a:endParaRPr kumimoji="1" lang="ja-JP" altLang="en-US"/>
          </a:p>
        </p:txBody>
      </p:sp>
      <p:cxnSp>
        <p:nvCxnSpPr>
          <p:cNvPr id="50" name="直線矢印コネクタ 49">
            <a:extLst>
              <a:ext uri="{FF2B5EF4-FFF2-40B4-BE49-F238E27FC236}">
                <a16:creationId xmlns:a16="http://schemas.microsoft.com/office/drawing/2014/main" id="{7085EF93-F7DC-773C-C743-FA5C8B6B8930}"/>
              </a:ext>
            </a:extLst>
          </p:cNvPr>
          <p:cNvCxnSpPr/>
          <p:nvPr/>
        </p:nvCxnSpPr>
        <p:spPr>
          <a:xfrm>
            <a:off x="4890243" y="1390457"/>
            <a:ext cx="0" cy="529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a:extLst>
              <a:ext uri="{FF2B5EF4-FFF2-40B4-BE49-F238E27FC236}">
                <a16:creationId xmlns:a16="http://schemas.microsoft.com/office/drawing/2014/main" id="{143A6A45-EDC1-875E-3ED4-03948FC752D6}"/>
              </a:ext>
            </a:extLst>
          </p:cNvPr>
          <p:cNvCxnSpPr>
            <a:cxnSpLocks/>
          </p:cNvCxnSpPr>
          <p:nvPr/>
        </p:nvCxnSpPr>
        <p:spPr>
          <a:xfrm>
            <a:off x="5256003" y="1624387"/>
            <a:ext cx="0" cy="295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矢印: 左右 56">
            <a:extLst>
              <a:ext uri="{FF2B5EF4-FFF2-40B4-BE49-F238E27FC236}">
                <a16:creationId xmlns:a16="http://schemas.microsoft.com/office/drawing/2014/main" id="{E85D26A7-5305-DADD-4C54-D144270C6805}"/>
              </a:ext>
            </a:extLst>
          </p:cNvPr>
          <p:cNvSpPr/>
          <p:nvPr/>
        </p:nvSpPr>
        <p:spPr>
          <a:xfrm>
            <a:off x="6100719" y="3046554"/>
            <a:ext cx="2196095" cy="431725"/>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49102D82-0386-58AE-7E79-65D9D0B6DD79}"/>
              </a:ext>
            </a:extLst>
          </p:cNvPr>
          <p:cNvSpPr/>
          <p:nvPr/>
        </p:nvSpPr>
        <p:spPr>
          <a:xfrm>
            <a:off x="6098360" y="4660554"/>
            <a:ext cx="2200817" cy="431725"/>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60" name="直線矢印コネクタ 59">
            <a:extLst>
              <a:ext uri="{FF2B5EF4-FFF2-40B4-BE49-F238E27FC236}">
                <a16:creationId xmlns:a16="http://schemas.microsoft.com/office/drawing/2014/main" id="{1345EB59-975C-6227-255B-4A1770470928}"/>
              </a:ext>
            </a:extLst>
          </p:cNvPr>
          <p:cNvCxnSpPr/>
          <p:nvPr/>
        </p:nvCxnSpPr>
        <p:spPr>
          <a:xfrm>
            <a:off x="6164580" y="2931906"/>
            <a:ext cx="2019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a:extLst>
              <a:ext uri="{FF2B5EF4-FFF2-40B4-BE49-F238E27FC236}">
                <a16:creationId xmlns:a16="http://schemas.microsoft.com/office/drawing/2014/main" id="{ACD2539E-4264-A725-C5D8-7EFFB6EF7915}"/>
              </a:ext>
            </a:extLst>
          </p:cNvPr>
          <p:cNvCxnSpPr/>
          <p:nvPr/>
        </p:nvCxnSpPr>
        <p:spPr>
          <a:xfrm>
            <a:off x="6164580" y="2747240"/>
            <a:ext cx="2019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矢印: 左 61">
            <a:extLst>
              <a:ext uri="{FF2B5EF4-FFF2-40B4-BE49-F238E27FC236}">
                <a16:creationId xmlns:a16="http://schemas.microsoft.com/office/drawing/2014/main" id="{9B81B2C2-7589-E807-6E77-E189291E6569}"/>
              </a:ext>
            </a:extLst>
          </p:cNvPr>
          <p:cNvSpPr/>
          <p:nvPr/>
        </p:nvSpPr>
        <p:spPr>
          <a:xfrm>
            <a:off x="6164580" y="1866048"/>
            <a:ext cx="2080255" cy="204172"/>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
        <p:nvSpPr>
          <p:cNvPr id="63" name="矢印: 左 62">
            <a:extLst>
              <a:ext uri="{FF2B5EF4-FFF2-40B4-BE49-F238E27FC236}">
                <a16:creationId xmlns:a16="http://schemas.microsoft.com/office/drawing/2014/main" id="{B3C39403-5F6D-F8F9-97EA-1BB7B560C6FA}"/>
              </a:ext>
            </a:extLst>
          </p:cNvPr>
          <p:cNvSpPr/>
          <p:nvPr/>
        </p:nvSpPr>
        <p:spPr>
          <a:xfrm>
            <a:off x="6164580" y="2153874"/>
            <a:ext cx="2080255" cy="98270"/>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65" name="直線矢印コネクタ 64">
            <a:extLst>
              <a:ext uri="{FF2B5EF4-FFF2-40B4-BE49-F238E27FC236}">
                <a16:creationId xmlns:a16="http://schemas.microsoft.com/office/drawing/2014/main" id="{52FAEF00-A288-D180-D243-D20E4C76EED8}"/>
              </a:ext>
            </a:extLst>
          </p:cNvPr>
          <p:cNvCxnSpPr>
            <a:cxnSpLocks/>
          </p:cNvCxnSpPr>
          <p:nvPr/>
        </p:nvCxnSpPr>
        <p:spPr>
          <a:xfrm flipH="1">
            <a:off x="6164580" y="2400300"/>
            <a:ext cx="20802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線矢印コネクタ 66">
            <a:extLst>
              <a:ext uri="{FF2B5EF4-FFF2-40B4-BE49-F238E27FC236}">
                <a16:creationId xmlns:a16="http://schemas.microsoft.com/office/drawing/2014/main" id="{CE2419D8-14C2-7C07-2FB0-C6FE9FC32A73}"/>
              </a:ext>
            </a:extLst>
          </p:cNvPr>
          <p:cNvCxnSpPr>
            <a:cxnSpLocks/>
          </p:cNvCxnSpPr>
          <p:nvPr/>
        </p:nvCxnSpPr>
        <p:spPr>
          <a:xfrm flipH="1">
            <a:off x="6164580" y="2562574"/>
            <a:ext cx="20802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テキスト ボックス 67">
            <a:extLst>
              <a:ext uri="{FF2B5EF4-FFF2-40B4-BE49-F238E27FC236}">
                <a16:creationId xmlns:a16="http://schemas.microsoft.com/office/drawing/2014/main" id="{09612E84-EA52-2201-68A9-6AE8891DA022}"/>
              </a:ext>
            </a:extLst>
          </p:cNvPr>
          <p:cNvSpPr txBox="1"/>
          <p:nvPr/>
        </p:nvSpPr>
        <p:spPr>
          <a:xfrm>
            <a:off x="8217959" y="1788786"/>
            <a:ext cx="740908" cy="369332"/>
          </a:xfrm>
          <a:prstGeom prst="rect">
            <a:avLst/>
          </a:prstGeom>
          <a:noFill/>
        </p:spPr>
        <p:txBody>
          <a:bodyPr wrap="none" rtlCol="0">
            <a:spAutoFit/>
          </a:bodyPr>
          <a:lstStyle/>
          <a:p>
            <a:r>
              <a:rPr kumimoji="1" lang="en-US" altLang="ja-JP"/>
              <a:t>daddr</a:t>
            </a:r>
            <a:endParaRPr kumimoji="1" lang="ja-JP" altLang="en-US"/>
          </a:p>
        </p:txBody>
      </p:sp>
      <p:sp>
        <p:nvSpPr>
          <p:cNvPr id="69" name="テキスト ボックス 68">
            <a:extLst>
              <a:ext uri="{FF2B5EF4-FFF2-40B4-BE49-F238E27FC236}">
                <a16:creationId xmlns:a16="http://schemas.microsoft.com/office/drawing/2014/main" id="{6101CD1B-B9F5-E56E-29D7-5C2A6999A408}"/>
              </a:ext>
            </a:extLst>
          </p:cNvPr>
          <p:cNvSpPr txBox="1"/>
          <p:nvPr/>
        </p:nvSpPr>
        <p:spPr>
          <a:xfrm>
            <a:off x="8217959" y="2008577"/>
            <a:ext cx="650756" cy="369332"/>
          </a:xfrm>
          <a:prstGeom prst="rect">
            <a:avLst/>
          </a:prstGeom>
          <a:noFill/>
        </p:spPr>
        <p:txBody>
          <a:bodyPr wrap="none" rtlCol="0">
            <a:spAutoFit/>
          </a:bodyPr>
          <a:lstStyle/>
          <a:p>
            <a:r>
              <a:rPr kumimoji="1" lang="en-US" altLang="ja-JP" err="1"/>
              <a:t>dsize</a:t>
            </a:r>
            <a:endParaRPr kumimoji="1" lang="ja-JP" altLang="en-US"/>
          </a:p>
        </p:txBody>
      </p:sp>
      <p:sp>
        <p:nvSpPr>
          <p:cNvPr id="70" name="テキスト ボックス 69">
            <a:extLst>
              <a:ext uri="{FF2B5EF4-FFF2-40B4-BE49-F238E27FC236}">
                <a16:creationId xmlns:a16="http://schemas.microsoft.com/office/drawing/2014/main" id="{F64F1232-53D6-D2EE-6587-CF620182753B}"/>
              </a:ext>
            </a:extLst>
          </p:cNvPr>
          <p:cNvSpPr txBox="1"/>
          <p:nvPr/>
        </p:nvSpPr>
        <p:spPr>
          <a:xfrm>
            <a:off x="8217959" y="2222693"/>
            <a:ext cx="740908" cy="369332"/>
          </a:xfrm>
          <a:prstGeom prst="rect">
            <a:avLst/>
          </a:prstGeom>
          <a:noFill/>
        </p:spPr>
        <p:txBody>
          <a:bodyPr wrap="square" rtlCol="0">
            <a:spAutoFit/>
          </a:bodyPr>
          <a:lstStyle/>
          <a:p>
            <a:r>
              <a:rPr kumimoji="1" lang="en-US" altLang="ja-JP" err="1"/>
              <a:t>dreq</a:t>
            </a:r>
            <a:endParaRPr kumimoji="1" lang="ja-JP" altLang="en-US"/>
          </a:p>
        </p:txBody>
      </p:sp>
      <p:sp>
        <p:nvSpPr>
          <p:cNvPr id="71" name="テキスト ボックス 70">
            <a:extLst>
              <a:ext uri="{FF2B5EF4-FFF2-40B4-BE49-F238E27FC236}">
                <a16:creationId xmlns:a16="http://schemas.microsoft.com/office/drawing/2014/main" id="{971BE17F-0220-6068-837E-D134CC9EE41F}"/>
              </a:ext>
            </a:extLst>
          </p:cNvPr>
          <p:cNvSpPr txBox="1"/>
          <p:nvPr/>
        </p:nvSpPr>
        <p:spPr>
          <a:xfrm>
            <a:off x="8217959" y="2382919"/>
            <a:ext cx="975919" cy="369332"/>
          </a:xfrm>
          <a:prstGeom prst="rect">
            <a:avLst/>
          </a:prstGeom>
          <a:noFill/>
        </p:spPr>
        <p:txBody>
          <a:bodyPr wrap="square" rtlCol="0">
            <a:spAutoFit/>
          </a:bodyPr>
          <a:lstStyle/>
          <a:p>
            <a:r>
              <a:rPr kumimoji="1" lang="en-US" altLang="ja-JP" err="1"/>
              <a:t>dwrite</a:t>
            </a:r>
            <a:endParaRPr kumimoji="1" lang="ja-JP" altLang="en-US"/>
          </a:p>
        </p:txBody>
      </p:sp>
      <p:sp>
        <p:nvSpPr>
          <p:cNvPr id="72" name="テキスト ボックス 71">
            <a:extLst>
              <a:ext uri="{FF2B5EF4-FFF2-40B4-BE49-F238E27FC236}">
                <a16:creationId xmlns:a16="http://schemas.microsoft.com/office/drawing/2014/main" id="{6DF129E0-2553-596E-CDD6-773AA3B65C61}"/>
              </a:ext>
            </a:extLst>
          </p:cNvPr>
          <p:cNvSpPr txBox="1"/>
          <p:nvPr/>
        </p:nvSpPr>
        <p:spPr>
          <a:xfrm>
            <a:off x="8217959" y="2567585"/>
            <a:ext cx="1072922" cy="369332"/>
          </a:xfrm>
          <a:prstGeom prst="rect">
            <a:avLst/>
          </a:prstGeom>
          <a:noFill/>
        </p:spPr>
        <p:txBody>
          <a:bodyPr wrap="none" rtlCol="0">
            <a:spAutoFit/>
          </a:bodyPr>
          <a:lstStyle/>
          <a:p>
            <a:r>
              <a:rPr kumimoji="1" lang="en-US" altLang="ja-JP" err="1"/>
              <a:t>dready_n</a:t>
            </a:r>
            <a:endParaRPr kumimoji="1" lang="ja-JP" altLang="en-US"/>
          </a:p>
        </p:txBody>
      </p:sp>
      <p:sp>
        <p:nvSpPr>
          <p:cNvPr id="73" name="テキスト ボックス 72">
            <a:extLst>
              <a:ext uri="{FF2B5EF4-FFF2-40B4-BE49-F238E27FC236}">
                <a16:creationId xmlns:a16="http://schemas.microsoft.com/office/drawing/2014/main" id="{F0126284-4AD0-E888-CFBC-09B6DDB0C877}"/>
              </a:ext>
            </a:extLst>
          </p:cNvPr>
          <p:cNvSpPr txBox="1"/>
          <p:nvPr/>
        </p:nvSpPr>
        <p:spPr>
          <a:xfrm>
            <a:off x="8217959" y="2751937"/>
            <a:ext cx="739946" cy="369332"/>
          </a:xfrm>
          <a:prstGeom prst="rect">
            <a:avLst/>
          </a:prstGeom>
          <a:noFill/>
        </p:spPr>
        <p:txBody>
          <a:bodyPr wrap="none" rtlCol="0">
            <a:spAutoFit/>
          </a:bodyPr>
          <a:lstStyle/>
          <a:p>
            <a:r>
              <a:rPr kumimoji="1" lang="en-US" altLang="ja-JP"/>
              <a:t>dbusy</a:t>
            </a:r>
            <a:endParaRPr kumimoji="1" lang="ja-JP" altLang="en-US"/>
          </a:p>
        </p:txBody>
      </p:sp>
      <p:sp>
        <p:nvSpPr>
          <p:cNvPr id="74" name="テキスト ボックス 73">
            <a:extLst>
              <a:ext uri="{FF2B5EF4-FFF2-40B4-BE49-F238E27FC236}">
                <a16:creationId xmlns:a16="http://schemas.microsoft.com/office/drawing/2014/main" id="{B5B69BF9-35EB-5E2F-5D45-89A604C40FBC}"/>
              </a:ext>
            </a:extLst>
          </p:cNvPr>
          <p:cNvSpPr txBox="1"/>
          <p:nvPr/>
        </p:nvSpPr>
        <p:spPr>
          <a:xfrm>
            <a:off x="8217959" y="3065665"/>
            <a:ext cx="721544" cy="369332"/>
          </a:xfrm>
          <a:prstGeom prst="rect">
            <a:avLst/>
          </a:prstGeom>
          <a:noFill/>
        </p:spPr>
        <p:txBody>
          <a:bodyPr wrap="none" rtlCol="0">
            <a:spAutoFit/>
          </a:bodyPr>
          <a:lstStyle/>
          <a:p>
            <a:r>
              <a:rPr kumimoji="1" lang="en-US" altLang="ja-JP"/>
              <a:t>ddata</a:t>
            </a:r>
            <a:endParaRPr kumimoji="1" lang="ja-JP" altLang="en-US"/>
          </a:p>
        </p:txBody>
      </p:sp>
      <p:sp>
        <p:nvSpPr>
          <p:cNvPr id="75" name="矢印: 左 74">
            <a:extLst>
              <a:ext uri="{FF2B5EF4-FFF2-40B4-BE49-F238E27FC236}">
                <a16:creationId xmlns:a16="http://schemas.microsoft.com/office/drawing/2014/main" id="{20059E02-9E89-2DD1-5573-519CCFC55419}"/>
              </a:ext>
            </a:extLst>
          </p:cNvPr>
          <p:cNvSpPr/>
          <p:nvPr/>
        </p:nvSpPr>
        <p:spPr>
          <a:xfrm>
            <a:off x="6158640" y="3649387"/>
            <a:ext cx="2080255" cy="204172"/>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FB5D4B67-0CDC-A1E0-7996-21072E35B632}"/>
              </a:ext>
            </a:extLst>
          </p:cNvPr>
          <p:cNvCxnSpPr/>
          <p:nvPr/>
        </p:nvCxnSpPr>
        <p:spPr>
          <a:xfrm>
            <a:off x="6096000" y="4241401"/>
            <a:ext cx="2019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テキスト ボックス 77">
            <a:extLst>
              <a:ext uri="{FF2B5EF4-FFF2-40B4-BE49-F238E27FC236}">
                <a16:creationId xmlns:a16="http://schemas.microsoft.com/office/drawing/2014/main" id="{50D84B7E-188A-66F1-D52B-2C84F0E615A8}"/>
              </a:ext>
            </a:extLst>
          </p:cNvPr>
          <p:cNvSpPr txBox="1"/>
          <p:nvPr/>
        </p:nvSpPr>
        <p:spPr>
          <a:xfrm>
            <a:off x="8217959" y="4061746"/>
            <a:ext cx="1003993" cy="369332"/>
          </a:xfrm>
          <a:prstGeom prst="rect">
            <a:avLst/>
          </a:prstGeom>
          <a:noFill/>
        </p:spPr>
        <p:txBody>
          <a:bodyPr wrap="none" rtlCol="0">
            <a:spAutoFit/>
          </a:bodyPr>
          <a:lstStyle/>
          <a:p>
            <a:r>
              <a:rPr lang="en-US" altLang="ja-JP"/>
              <a:t>i</a:t>
            </a:r>
            <a:r>
              <a:rPr kumimoji="1" lang="en-US" altLang="ja-JP"/>
              <a:t>ready_n</a:t>
            </a:r>
            <a:endParaRPr kumimoji="1" lang="ja-JP" altLang="en-US"/>
          </a:p>
        </p:txBody>
      </p:sp>
      <p:sp>
        <p:nvSpPr>
          <p:cNvPr id="80" name="テキスト ボックス 79">
            <a:extLst>
              <a:ext uri="{FF2B5EF4-FFF2-40B4-BE49-F238E27FC236}">
                <a16:creationId xmlns:a16="http://schemas.microsoft.com/office/drawing/2014/main" id="{391E4D6B-40EE-0FD1-23CD-19A6A2770C85}"/>
              </a:ext>
            </a:extLst>
          </p:cNvPr>
          <p:cNvSpPr txBox="1"/>
          <p:nvPr/>
        </p:nvSpPr>
        <p:spPr>
          <a:xfrm>
            <a:off x="8217959" y="3572688"/>
            <a:ext cx="671979" cy="369332"/>
          </a:xfrm>
          <a:prstGeom prst="rect">
            <a:avLst/>
          </a:prstGeom>
          <a:noFill/>
        </p:spPr>
        <p:txBody>
          <a:bodyPr wrap="none" rtlCol="0">
            <a:spAutoFit/>
          </a:bodyPr>
          <a:lstStyle/>
          <a:p>
            <a:r>
              <a:rPr lang="en-US" altLang="ja-JP"/>
              <a:t>i</a:t>
            </a:r>
            <a:r>
              <a:rPr kumimoji="1" lang="en-US" altLang="ja-JP"/>
              <a:t>addr</a:t>
            </a:r>
            <a:endParaRPr kumimoji="1" lang="ja-JP" altLang="en-US"/>
          </a:p>
        </p:txBody>
      </p:sp>
      <p:sp>
        <p:nvSpPr>
          <p:cNvPr id="81" name="テキスト ボックス 80">
            <a:extLst>
              <a:ext uri="{FF2B5EF4-FFF2-40B4-BE49-F238E27FC236}">
                <a16:creationId xmlns:a16="http://schemas.microsoft.com/office/drawing/2014/main" id="{07E1FF94-9188-FB82-8D1E-F8D13BE97A9B}"/>
              </a:ext>
            </a:extLst>
          </p:cNvPr>
          <p:cNvSpPr txBox="1"/>
          <p:nvPr/>
        </p:nvSpPr>
        <p:spPr>
          <a:xfrm>
            <a:off x="8217959" y="4713026"/>
            <a:ext cx="652615" cy="369332"/>
          </a:xfrm>
          <a:prstGeom prst="rect">
            <a:avLst/>
          </a:prstGeom>
          <a:noFill/>
        </p:spPr>
        <p:txBody>
          <a:bodyPr wrap="none" rtlCol="0">
            <a:spAutoFit/>
          </a:bodyPr>
          <a:lstStyle/>
          <a:p>
            <a:r>
              <a:rPr lang="en-US" altLang="ja-JP"/>
              <a:t>i</a:t>
            </a:r>
            <a:r>
              <a:rPr kumimoji="1" lang="en-US" altLang="ja-JP"/>
              <a:t>data</a:t>
            </a:r>
            <a:endParaRPr kumimoji="1" lang="ja-JP" altLang="en-US"/>
          </a:p>
        </p:txBody>
      </p:sp>
      <p:sp>
        <p:nvSpPr>
          <p:cNvPr id="82" name="正方形/長方形 81">
            <a:extLst>
              <a:ext uri="{FF2B5EF4-FFF2-40B4-BE49-F238E27FC236}">
                <a16:creationId xmlns:a16="http://schemas.microsoft.com/office/drawing/2014/main" id="{02D98F3B-DCC0-013F-8858-D5CCC23C8487}"/>
              </a:ext>
            </a:extLst>
          </p:cNvPr>
          <p:cNvSpPr/>
          <p:nvPr/>
        </p:nvSpPr>
        <p:spPr>
          <a:xfrm>
            <a:off x="10081346" y="2160977"/>
            <a:ext cx="1413338" cy="10154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regfile</a:t>
            </a:r>
            <a:endParaRPr kumimoji="1" lang="ja-JP" altLang="en-US"/>
          </a:p>
        </p:txBody>
      </p:sp>
      <p:sp>
        <p:nvSpPr>
          <p:cNvPr id="83" name="正方形/長方形 82">
            <a:extLst>
              <a:ext uri="{FF2B5EF4-FFF2-40B4-BE49-F238E27FC236}">
                <a16:creationId xmlns:a16="http://schemas.microsoft.com/office/drawing/2014/main" id="{10D9A359-C874-8EB3-FF0A-F1A0B6C9366F}"/>
              </a:ext>
            </a:extLst>
          </p:cNvPr>
          <p:cNvSpPr/>
          <p:nvPr/>
        </p:nvSpPr>
        <p:spPr>
          <a:xfrm>
            <a:off x="152400" y="6238745"/>
            <a:ext cx="1120140" cy="2786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灰色背景</a:t>
            </a:r>
          </a:p>
        </p:txBody>
      </p:sp>
      <p:sp>
        <p:nvSpPr>
          <p:cNvPr id="84" name="テキスト ボックス 83">
            <a:extLst>
              <a:ext uri="{FF2B5EF4-FFF2-40B4-BE49-F238E27FC236}">
                <a16:creationId xmlns:a16="http://schemas.microsoft.com/office/drawing/2014/main" id="{715AA3B6-AE56-A8FE-0AFA-6D40354C7E25}"/>
              </a:ext>
            </a:extLst>
          </p:cNvPr>
          <p:cNvSpPr txBox="1"/>
          <p:nvPr/>
        </p:nvSpPr>
        <p:spPr>
          <a:xfrm>
            <a:off x="1217749" y="6206625"/>
            <a:ext cx="2262158" cy="369332"/>
          </a:xfrm>
          <a:prstGeom prst="rect">
            <a:avLst/>
          </a:prstGeom>
          <a:noFill/>
        </p:spPr>
        <p:txBody>
          <a:bodyPr wrap="none" rtlCol="0">
            <a:spAutoFit/>
          </a:bodyPr>
          <a:lstStyle/>
          <a:p>
            <a:r>
              <a:rPr kumimoji="1" lang="ja-JP" altLang="en-US"/>
              <a:t>のモジュールは配布</a:t>
            </a:r>
          </a:p>
        </p:txBody>
      </p:sp>
      <p:sp>
        <p:nvSpPr>
          <p:cNvPr id="3" name="スライド番号プレースホルダー 2">
            <a:extLst>
              <a:ext uri="{FF2B5EF4-FFF2-40B4-BE49-F238E27FC236}">
                <a16:creationId xmlns:a16="http://schemas.microsoft.com/office/drawing/2014/main" id="{666630A6-982C-F5C9-A9A3-285C59D657AE}"/>
              </a:ext>
            </a:extLst>
          </p:cNvPr>
          <p:cNvSpPr>
            <a:spLocks noGrp="1"/>
          </p:cNvSpPr>
          <p:nvPr>
            <p:ph type="sldNum" sz="quarter" idx="12"/>
          </p:nvPr>
        </p:nvSpPr>
        <p:spPr/>
        <p:txBody>
          <a:bodyPr/>
          <a:lstStyle/>
          <a:p>
            <a:fld id="{4BB2CF20-BD5D-4D9E-9CE8-EDFC3B2BCF57}" type="slidenum">
              <a:rPr kumimoji="1" lang="ja-JP" altLang="en-US" smtClean="0"/>
              <a:t>6</a:t>
            </a:fld>
            <a:endParaRPr kumimoji="1" lang="ja-JP" altLang="en-US"/>
          </a:p>
        </p:txBody>
      </p:sp>
    </p:spTree>
    <p:extLst>
      <p:ext uri="{BB962C8B-B14F-4D97-AF65-F5344CB8AC3E}">
        <p14:creationId xmlns:p14="http://schemas.microsoft.com/office/powerpoint/2010/main" val="22810963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5B0446-5062-AB6F-B564-FF18BBF03E34}"/>
              </a:ext>
            </a:extLst>
          </p:cNvPr>
          <p:cNvSpPr>
            <a:spLocks noGrp="1"/>
          </p:cNvSpPr>
          <p:nvPr>
            <p:ph type="title"/>
          </p:nvPr>
        </p:nvSpPr>
        <p:spPr/>
        <p:txBody>
          <a:bodyPr/>
          <a:lstStyle/>
          <a:p>
            <a:r>
              <a:rPr kumimoji="1" lang="en-US" altLang="ja-JP"/>
              <a:t>funct3</a:t>
            </a:r>
            <a:endParaRPr kumimoji="1" lang="ja-JP" altLang="en-US"/>
          </a:p>
        </p:txBody>
      </p:sp>
      <p:sp>
        <p:nvSpPr>
          <p:cNvPr id="4" name="日付プレースホルダー 3">
            <a:extLst>
              <a:ext uri="{FF2B5EF4-FFF2-40B4-BE49-F238E27FC236}">
                <a16:creationId xmlns:a16="http://schemas.microsoft.com/office/drawing/2014/main" id="{46E74EFA-2C5C-D591-5EAA-CE05D92870B4}"/>
              </a:ext>
            </a:extLst>
          </p:cNvPr>
          <p:cNvSpPr>
            <a:spLocks noGrp="1"/>
          </p:cNvSpPr>
          <p:nvPr>
            <p:ph type="dt" sz="half" idx="10"/>
          </p:nvPr>
        </p:nvSpPr>
        <p:spPr/>
        <p:txBody>
          <a:bodyPr/>
          <a:lstStyle/>
          <a:p>
            <a:r>
              <a:rPr kumimoji="1" lang="en-US" altLang="ja-JP"/>
              <a:t>2024/04/09</a:t>
            </a:r>
            <a:endParaRPr kumimoji="1" lang="ja-JP" altLang="en-US"/>
          </a:p>
        </p:txBody>
      </p:sp>
      <p:graphicFrame>
        <p:nvGraphicFramePr>
          <p:cNvPr id="7" name="表 6">
            <a:extLst>
              <a:ext uri="{FF2B5EF4-FFF2-40B4-BE49-F238E27FC236}">
                <a16:creationId xmlns:a16="http://schemas.microsoft.com/office/drawing/2014/main" id="{F38BE209-34A2-C48A-E824-23EB464B557F}"/>
              </a:ext>
            </a:extLst>
          </p:cNvPr>
          <p:cNvGraphicFramePr>
            <a:graphicFrameLocks noGrp="1"/>
          </p:cNvGraphicFramePr>
          <p:nvPr>
            <p:extLst>
              <p:ext uri="{D42A27DB-BD31-4B8C-83A1-F6EECF244321}">
                <p14:modId xmlns:p14="http://schemas.microsoft.com/office/powerpoint/2010/main" val="2368223758"/>
              </p:ext>
            </p:extLst>
          </p:nvPr>
        </p:nvGraphicFramePr>
        <p:xfrm>
          <a:off x="1293927" y="1437027"/>
          <a:ext cx="1822320" cy="3337560"/>
        </p:xfrm>
        <a:graphic>
          <a:graphicData uri="http://schemas.openxmlformats.org/drawingml/2006/table">
            <a:tbl>
              <a:tblPr firstRow="1" bandRow="1">
                <a:tableStyleId>{5940675A-B579-460E-94D1-54222C63F5DA}</a:tableStyleId>
              </a:tblPr>
              <a:tblGrid>
                <a:gridCol w="835343">
                  <a:extLst>
                    <a:ext uri="{9D8B030D-6E8A-4147-A177-3AD203B41FA5}">
                      <a16:colId xmlns:a16="http://schemas.microsoft.com/office/drawing/2014/main" val="3711007905"/>
                    </a:ext>
                  </a:extLst>
                </a:gridCol>
                <a:gridCol w="986977">
                  <a:extLst>
                    <a:ext uri="{9D8B030D-6E8A-4147-A177-3AD203B41FA5}">
                      <a16:colId xmlns:a16="http://schemas.microsoft.com/office/drawing/2014/main" val="2002251152"/>
                    </a:ext>
                  </a:extLst>
                </a:gridCol>
              </a:tblGrid>
              <a:tr h="370840">
                <a:tc>
                  <a:txBody>
                    <a:bodyPr/>
                    <a:lstStyle/>
                    <a:p>
                      <a:r>
                        <a:rPr kumimoji="1" lang="en-US" altLang="ja-JP"/>
                        <a:t>funct3</a:t>
                      </a:r>
                      <a:endParaRPr kumimoji="1" lang="ja-JP" altLang="en-US"/>
                    </a:p>
                  </a:txBody>
                  <a:tcPr/>
                </a:tc>
                <a:tc>
                  <a:txBody>
                    <a:bodyPr/>
                    <a:lstStyle/>
                    <a:p>
                      <a:r>
                        <a:rPr kumimoji="1" lang="en-US" altLang="ja-JP"/>
                        <a:t>LOAD</a:t>
                      </a:r>
                      <a:endParaRPr kumimoji="1" lang="ja-JP" altLang="en-US"/>
                    </a:p>
                  </a:txBody>
                  <a:tcPr/>
                </a:tc>
                <a:extLst>
                  <a:ext uri="{0D108BD9-81ED-4DB2-BD59-A6C34878D82A}">
                    <a16:rowId xmlns:a16="http://schemas.microsoft.com/office/drawing/2014/main" val="1534933825"/>
                  </a:ext>
                </a:extLst>
              </a:tr>
              <a:tr h="370840">
                <a:tc>
                  <a:txBody>
                    <a:bodyPr/>
                    <a:lstStyle/>
                    <a:p>
                      <a:r>
                        <a:rPr kumimoji="1" lang="en-US" altLang="ja-JP"/>
                        <a:t>000</a:t>
                      </a:r>
                      <a:endParaRPr kumimoji="1" lang="ja-JP" altLang="en-US"/>
                    </a:p>
                  </a:txBody>
                  <a:tcPr/>
                </a:tc>
                <a:tc>
                  <a:txBody>
                    <a:bodyPr/>
                    <a:lstStyle/>
                    <a:p>
                      <a:r>
                        <a:rPr kumimoji="1" lang="en-US" altLang="ja-JP"/>
                        <a:t>lb</a:t>
                      </a:r>
                      <a:endParaRPr kumimoji="1" lang="ja-JP" altLang="en-US"/>
                    </a:p>
                  </a:txBody>
                  <a:tcPr/>
                </a:tc>
                <a:extLst>
                  <a:ext uri="{0D108BD9-81ED-4DB2-BD59-A6C34878D82A}">
                    <a16:rowId xmlns:a16="http://schemas.microsoft.com/office/drawing/2014/main" val="3066529309"/>
                  </a:ext>
                </a:extLst>
              </a:tr>
              <a:tr h="370840">
                <a:tc>
                  <a:txBody>
                    <a:bodyPr/>
                    <a:lstStyle/>
                    <a:p>
                      <a:r>
                        <a:rPr kumimoji="1" lang="en-US" altLang="ja-JP"/>
                        <a:t>001</a:t>
                      </a:r>
                      <a:endParaRPr kumimoji="1" lang="ja-JP" altLang="en-US"/>
                    </a:p>
                  </a:txBody>
                  <a:tcPr/>
                </a:tc>
                <a:tc>
                  <a:txBody>
                    <a:bodyPr/>
                    <a:lstStyle/>
                    <a:p>
                      <a:r>
                        <a:rPr kumimoji="1" lang="en-US" altLang="ja-JP"/>
                        <a:t>lh</a:t>
                      </a:r>
                      <a:endParaRPr kumimoji="1" lang="ja-JP" altLang="en-US"/>
                    </a:p>
                  </a:txBody>
                  <a:tcPr/>
                </a:tc>
                <a:extLst>
                  <a:ext uri="{0D108BD9-81ED-4DB2-BD59-A6C34878D82A}">
                    <a16:rowId xmlns:a16="http://schemas.microsoft.com/office/drawing/2014/main" val="3180736641"/>
                  </a:ext>
                </a:extLst>
              </a:tr>
              <a:tr h="370840">
                <a:tc>
                  <a:txBody>
                    <a:bodyPr/>
                    <a:lstStyle/>
                    <a:p>
                      <a:r>
                        <a:rPr kumimoji="1" lang="en-US" altLang="ja-JP"/>
                        <a:t>010</a:t>
                      </a:r>
                      <a:endParaRPr kumimoji="1" lang="ja-JP" altLang="en-US"/>
                    </a:p>
                  </a:txBody>
                  <a:tcPr/>
                </a:tc>
                <a:tc>
                  <a:txBody>
                    <a:bodyPr/>
                    <a:lstStyle/>
                    <a:p>
                      <a:r>
                        <a:rPr kumimoji="1" lang="en-US" altLang="ja-JP"/>
                        <a:t>lw</a:t>
                      </a:r>
                      <a:endParaRPr kumimoji="1" lang="ja-JP" altLang="en-US"/>
                    </a:p>
                  </a:txBody>
                  <a:tcPr/>
                </a:tc>
                <a:extLst>
                  <a:ext uri="{0D108BD9-81ED-4DB2-BD59-A6C34878D82A}">
                    <a16:rowId xmlns:a16="http://schemas.microsoft.com/office/drawing/2014/main" val="689027603"/>
                  </a:ext>
                </a:extLst>
              </a:tr>
              <a:tr h="370840">
                <a:tc>
                  <a:txBody>
                    <a:bodyPr/>
                    <a:lstStyle/>
                    <a:p>
                      <a:r>
                        <a:rPr kumimoji="1" lang="en-US" altLang="ja-JP"/>
                        <a:t>011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929437482"/>
                  </a:ext>
                </a:extLst>
              </a:tr>
              <a:tr h="370840">
                <a:tc>
                  <a:txBody>
                    <a:bodyPr/>
                    <a:lstStyle/>
                    <a:p>
                      <a:r>
                        <a:rPr kumimoji="1" lang="en-US" altLang="ja-JP"/>
                        <a:t>100</a:t>
                      </a:r>
                      <a:endParaRPr kumimoji="1" lang="ja-JP" altLang="en-US"/>
                    </a:p>
                  </a:txBody>
                  <a:tcPr/>
                </a:tc>
                <a:tc>
                  <a:txBody>
                    <a:bodyPr/>
                    <a:lstStyle/>
                    <a:p>
                      <a:r>
                        <a:rPr kumimoji="1" lang="en-US" altLang="ja-JP"/>
                        <a:t>lbu</a:t>
                      </a:r>
                      <a:endParaRPr kumimoji="1" lang="ja-JP" altLang="en-US"/>
                    </a:p>
                  </a:txBody>
                  <a:tcPr/>
                </a:tc>
                <a:extLst>
                  <a:ext uri="{0D108BD9-81ED-4DB2-BD59-A6C34878D82A}">
                    <a16:rowId xmlns:a16="http://schemas.microsoft.com/office/drawing/2014/main" val="2278610929"/>
                  </a:ext>
                </a:extLst>
              </a:tr>
              <a:tr h="370840">
                <a:tc>
                  <a:txBody>
                    <a:bodyPr/>
                    <a:lstStyle/>
                    <a:p>
                      <a:r>
                        <a:rPr kumimoji="1" lang="en-US" altLang="ja-JP"/>
                        <a:t>101</a:t>
                      </a:r>
                      <a:endParaRPr kumimoji="1" lang="ja-JP" altLang="en-US"/>
                    </a:p>
                  </a:txBody>
                  <a:tcPr/>
                </a:tc>
                <a:tc>
                  <a:txBody>
                    <a:bodyPr/>
                    <a:lstStyle/>
                    <a:p>
                      <a:r>
                        <a:rPr kumimoji="1" lang="en-US" altLang="ja-JP"/>
                        <a:t>lhu</a:t>
                      </a:r>
                      <a:endParaRPr kumimoji="1" lang="ja-JP" altLang="en-US"/>
                    </a:p>
                  </a:txBody>
                  <a:tcPr/>
                </a:tc>
                <a:extLst>
                  <a:ext uri="{0D108BD9-81ED-4DB2-BD59-A6C34878D82A}">
                    <a16:rowId xmlns:a16="http://schemas.microsoft.com/office/drawing/2014/main" val="3257081167"/>
                  </a:ext>
                </a:extLst>
              </a:tr>
              <a:tr h="370840">
                <a:tc>
                  <a:txBody>
                    <a:bodyPr/>
                    <a:lstStyle/>
                    <a:p>
                      <a:r>
                        <a:rPr kumimoji="1" lang="en-US" altLang="ja-JP"/>
                        <a:t>110</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064152328"/>
                  </a:ext>
                </a:extLst>
              </a:tr>
              <a:tr h="370840">
                <a:tc>
                  <a:txBody>
                    <a:bodyPr/>
                    <a:lstStyle/>
                    <a:p>
                      <a:r>
                        <a:rPr kumimoji="1" lang="en-US" altLang="ja-JP"/>
                        <a:t>111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2975004731"/>
                  </a:ext>
                </a:extLst>
              </a:tr>
            </a:tbl>
          </a:graphicData>
        </a:graphic>
      </p:graphicFrame>
      <p:graphicFrame>
        <p:nvGraphicFramePr>
          <p:cNvPr id="8" name="表 7">
            <a:extLst>
              <a:ext uri="{FF2B5EF4-FFF2-40B4-BE49-F238E27FC236}">
                <a16:creationId xmlns:a16="http://schemas.microsoft.com/office/drawing/2014/main" id="{113DE274-BD65-FE55-D4AF-F8CC293230F6}"/>
              </a:ext>
            </a:extLst>
          </p:cNvPr>
          <p:cNvGraphicFramePr>
            <a:graphicFrameLocks noGrp="1"/>
          </p:cNvGraphicFramePr>
          <p:nvPr>
            <p:extLst>
              <p:ext uri="{D42A27DB-BD31-4B8C-83A1-F6EECF244321}">
                <p14:modId xmlns:p14="http://schemas.microsoft.com/office/powerpoint/2010/main" val="4108385965"/>
              </p:ext>
            </p:extLst>
          </p:nvPr>
        </p:nvGraphicFramePr>
        <p:xfrm>
          <a:off x="5261583" y="1437027"/>
          <a:ext cx="1822320" cy="3337560"/>
        </p:xfrm>
        <a:graphic>
          <a:graphicData uri="http://schemas.openxmlformats.org/drawingml/2006/table">
            <a:tbl>
              <a:tblPr firstRow="1" bandRow="1">
                <a:tableStyleId>{5940675A-B579-460E-94D1-54222C63F5DA}</a:tableStyleId>
              </a:tblPr>
              <a:tblGrid>
                <a:gridCol w="835343">
                  <a:extLst>
                    <a:ext uri="{9D8B030D-6E8A-4147-A177-3AD203B41FA5}">
                      <a16:colId xmlns:a16="http://schemas.microsoft.com/office/drawing/2014/main" val="3711007905"/>
                    </a:ext>
                  </a:extLst>
                </a:gridCol>
                <a:gridCol w="986977">
                  <a:extLst>
                    <a:ext uri="{9D8B030D-6E8A-4147-A177-3AD203B41FA5}">
                      <a16:colId xmlns:a16="http://schemas.microsoft.com/office/drawing/2014/main" val="2002251152"/>
                    </a:ext>
                  </a:extLst>
                </a:gridCol>
              </a:tblGrid>
              <a:tr h="370840">
                <a:tc>
                  <a:txBody>
                    <a:bodyPr/>
                    <a:lstStyle/>
                    <a:p>
                      <a:r>
                        <a:rPr kumimoji="1" lang="en-US" altLang="ja-JP"/>
                        <a:t>funct3</a:t>
                      </a:r>
                      <a:endParaRPr kumimoji="1" lang="ja-JP" altLang="en-US"/>
                    </a:p>
                  </a:txBody>
                  <a:tcPr/>
                </a:tc>
                <a:tc>
                  <a:txBody>
                    <a:bodyPr/>
                    <a:lstStyle/>
                    <a:p>
                      <a:r>
                        <a:rPr kumimoji="1" lang="en-US" altLang="ja-JP"/>
                        <a:t>OPI</a:t>
                      </a:r>
                      <a:endParaRPr kumimoji="1" lang="ja-JP" altLang="en-US"/>
                    </a:p>
                  </a:txBody>
                  <a:tcPr/>
                </a:tc>
                <a:extLst>
                  <a:ext uri="{0D108BD9-81ED-4DB2-BD59-A6C34878D82A}">
                    <a16:rowId xmlns:a16="http://schemas.microsoft.com/office/drawing/2014/main" val="1534933825"/>
                  </a:ext>
                </a:extLst>
              </a:tr>
              <a:tr h="370840">
                <a:tc>
                  <a:txBody>
                    <a:bodyPr/>
                    <a:lstStyle/>
                    <a:p>
                      <a:r>
                        <a:rPr kumimoji="1" lang="en-US" altLang="ja-JP"/>
                        <a:t>000</a:t>
                      </a:r>
                      <a:endParaRPr kumimoji="1" lang="ja-JP" altLang="en-US"/>
                    </a:p>
                  </a:txBody>
                  <a:tcPr/>
                </a:tc>
                <a:tc>
                  <a:txBody>
                    <a:bodyPr/>
                    <a:lstStyle/>
                    <a:p>
                      <a:r>
                        <a:rPr kumimoji="1" lang="en-US" altLang="ja-JP"/>
                        <a:t>addi</a:t>
                      </a:r>
                      <a:endParaRPr kumimoji="1" lang="ja-JP" altLang="en-US"/>
                    </a:p>
                  </a:txBody>
                  <a:tcPr/>
                </a:tc>
                <a:extLst>
                  <a:ext uri="{0D108BD9-81ED-4DB2-BD59-A6C34878D82A}">
                    <a16:rowId xmlns:a16="http://schemas.microsoft.com/office/drawing/2014/main" val="3066529309"/>
                  </a:ext>
                </a:extLst>
              </a:tr>
              <a:tr h="370840">
                <a:tc>
                  <a:txBody>
                    <a:bodyPr/>
                    <a:lstStyle/>
                    <a:p>
                      <a:r>
                        <a:rPr kumimoji="1" lang="en-US" altLang="ja-JP"/>
                        <a:t>001</a:t>
                      </a:r>
                      <a:endParaRPr kumimoji="1" lang="ja-JP" altLang="en-US"/>
                    </a:p>
                  </a:txBody>
                  <a:tcPr/>
                </a:tc>
                <a:tc>
                  <a:txBody>
                    <a:bodyPr/>
                    <a:lstStyle/>
                    <a:p>
                      <a:r>
                        <a:rPr kumimoji="1" lang="en-US" altLang="ja-JP"/>
                        <a:t>slli</a:t>
                      </a:r>
                      <a:endParaRPr kumimoji="1" lang="ja-JP" altLang="en-US"/>
                    </a:p>
                  </a:txBody>
                  <a:tcPr/>
                </a:tc>
                <a:extLst>
                  <a:ext uri="{0D108BD9-81ED-4DB2-BD59-A6C34878D82A}">
                    <a16:rowId xmlns:a16="http://schemas.microsoft.com/office/drawing/2014/main" val="3180736641"/>
                  </a:ext>
                </a:extLst>
              </a:tr>
              <a:tr h="370840">
                <a:tc>
                  <a:txBody>
                    <a:bodyPr/>
                    <a:lstStyle/>
                    <a:p>
                      <a:r>
                        <a:rPr kumimoji="1" lang="en-US" altLang="ja-JP"/>
                        <a:t>010</a:t>
                      </a:r>
                      <a:endParaRPr kumimoji="1" lang="ja-JP" altLang="en-US"/>
                    </a:p>
                  </a:txBody>
                  <a:tcPr/>
                </a:tc>
                <a:tc>
                  <a:txBody>
                    <a:bodyPr/>
                    <a:lstStyle/>
                    <a:p>
                      <a:r>
                        <a:rPr kumimoji="1" lang="en-US" altLang="ja-JP"/>
                        <a:t>slti</a:t>
                      </a:r>
                      <a:endParaRPr kumimoji="1" lang="ja-JP" altLang="en-US"/>
                    </a:p>
                  </a:txBody>
                  <a:tcPr/>
                </a:tc>
                <a:extLst>
                  <a:ext uri="{0D108BD9-81ED-4DB2-BD59-A6C34878D82A}">
                    <a16:rowId xmlns:a16="http://schemas.microsoft.com/office/drawing/2014/main" val="689027603"/>
                  </a:ext>
                </a:extLst>
              </a:tr>
              <a:tr h="370840">
                <a:tc>
                  <a:txBody>
                    <a:bodyPr/>
                    <a:lstStyle/>
                    <a:p>
                      <a:r>
                        <a:rPr kumimoji="1" lang="en-US" altLang="ja-JP"/>
                        <a:t>011</a:t>
                      </a:r>
                      <a:endParaRPr kumimoji="1" lang="ja-JP" altLang="en-US"/>
                    </a:p>
                  </a:txBody>
                  <a:tcPr/>
                </a:tc>
                <a:tc>
                  <a:txBody>
                    <a:bodyPr/>
                    <a:lstStyle/>
                    <a:p>
                      <a:r>
                        <a:rPr kumimoji="1" lang="en-US" altLang="ja-JP"/>
                        <a:t>sltiu</a:t>
                      </a:r>
                      <a:endParaRPr kumimoji="1" lang="ja-JP" altLang="en-US"/>
                    </a:p>
                  </a:txBody>
                  <a:tcPr/>
                </a:tc>
                <a:extLst>
                  <a:ext uri="{0D108BD9-81ED-4DB2-BD59-A6C34878D82A}">
                    <a16:rowId xmlns:a16="http://schemas.microsoft.com/office/drawing/2014/main" val="1929437482"/>
                  </a:ext>
                </a:extLst>
              </a:tr>
              <a:tr h="370840">
                <a:tc>
                  <a:txBody>
                    <a:bodyPr/>
                    <a:lstStyle/>
                    <a:p>
                      <a:r>
                        <a:rPr kumimoji="1" lang="en-US" altLang="ja-JP"/>
                        <a:t>100</a:t>
                      </a:r>
                      <a:endParaRPr kumimoji="1" lang="ja-JP" altLang="en-US"/>
                    </a:p>
                  </a:txBody>
                  <a:tcPr/>
                </a:tc>
                <a:tc>
                  <a:txBody>
                    <a:bodyPr/>
                    <a:lstStyle/>
                    <a:p>
                      <a:r>
                        <a:rPr kumimoji="1" lang="en-US" altLang="ja-JP"/>
                        <a:t>xori</a:t>
                      </a:r>
                      <a:endParaRPr kumimoji="1" lang="ja-JP" altLang="en-US"/>
                    </a:p>
                  </a:txBody>
                  <a:tcPr/>
                </a:tc>
                <a:extLst>
                  <a:ext uri="{0D108BD9-81ED-4DB2-BD59-A6C34878D82A}">
                    <a16:rowId xmlns:a16="http://schemas.microsoft.com/office/drawing/2014/main" val="2278610929"/>
                  </a:ext>
                </a:extLst>
              </a:tr>
              <a:tr h="370840">
                <a:tc>
                  <a:txBody>
                    <a:bodyPr/>
                    <a:lstStyle/>
                    <a:p>
                      <a:r>
                        <a:rPr kumimoji="1" lang="en-US" altLang="ja-JP"/>
                        <a:t>101</a:t>
                      </a:r>
                      <a:endParaRPr kumimoji="1" lang="ja-JP" altLang="en-US"/>
                    </a:p>
                  </a:txBody>
                  <a:tcPr/>
                </a:tc>
                <a:tc>
                  <a:txBody>
                    <a:bodyPr/>
                    <a:lstStyle/>
                    <a:p>
                      <a:r>
                        <a:rPr kumimoji="1" lang="en-US" altLang="ja-JP"/>
                        <a:t>srli/srai</a:t>
                      </a:r>
                      <a:endParaRPr kumimoji="1" lang="ja-JP" altLang="en-US"/>
                    </a:p>
                  </a:txBody>
                  <a:tcPr/>
                </a:tc>
                <a:extLst>
                  <a:ext uri="{0D108BD9-81ED-4DB2-BD59-A6C34878D82A}">
                    <a16:rowId xmlns:a16="http://schemas.microsoft.com/office/drawing/2014/main" val="3257081167"/>
                  </a:ext>
                </a:extLst>
              </a:tr>
              <a:tr h="370840">
                <a:tc>
                  <a:txBody>
                    <a:bodyPr/>
                    <a:lstStyle/>
                    <a:p>
                      <a:r>
                        <a:rPr kumimoji="1" lang="en-US" altLang="ja-JP"/>
                        <a:t>110</a:t>
                      </a:r>
                      <a:endParaRPr kumimoji="1" lang="ja-JP" altLang="en-US"/>
                    </a:p>
                  </a:txBody>
                  <a:tcPr/>
                </a:tc>
                <a:tc>
                  <a:txBody>
                    <a:bodyPr/>
                    <a:lstStyle/>
                    <a:p>
                      <a:r>
                        <a:rPr kumimoji="1" lang="en-US" altLang="ja-JP"/>
                        <a:t>ori</a:t>
                      </a:r>
                      <a:endParaRPr kumimoji="1" lang="ja-JP" altLang="en-US"/>
                    </a:p>
                  </a:txBody>
                  <a:tcPr/>
                </a:tc>
                <a:extLst>
                  <a:ext uri="{0D108BD9-81ED-4DB2-BD59-A6C34878D82A}">
                    <a16:rowId xmlns:a16="http://schemas.microsoft.com/office/drawing/2014/main" val="1064152328"/>
                  </a:ext>
                </a:extLst>
              </a:tr>
              <a:tr h="370840">
                <a:tc>
                  <a:txBody>
                    <a:bodyPr/>
                    <a:lstStyle/>
                    <a:p>
                      <a:r>
                        <a:rPr kumimoji="1" lang="en-US" altLang="ja-JP"/>
                        <a:t>111</a:t>
                      </a:r>
                      <a:endParaRPr kumimoji="1" lang="ja-JP" altLang="en-US"/>
                    </a:p>
                  </a:txBody>
                  <a:tcPr/>
                </a:tc>
                <a:tc>
                  <a:txBody>
                    <a:bodyPr/>
                    <a:lstStyle/>
                    <a:p>
                      <a:r>
                        <a:rPr kumimoji="1" lang="en-US" altLang="ja-JP"/>
                        <a:t>andi</a:t>
                      </a:r>
                      <a:endParaRPr kumimoji="1" lang="ja-JP" altLang="en-US"/>
                    </a:p>
                  </a:txBody>
                  <a:tcPr/>
                </a:tc>
                <a:extLst>
                  <a:ext uri="{0D108BD9-81ED-4DB2-BD59-A6C34878D82A}">
                    <a16:rowId xmlns:a16="http://schemas.microsoft.com/office/drawing/2014/main" val="2975004731"/>
                  </a:ext>
                </a:extLst>
              </a:tr>
            </a:tbl>
          </a:graphicData>
        </a:graphic>
      </p:graphicFrame>
      <p:graphicFrame>
        <p:nvGraphicFramePr>
          <p:cNvPr id="9" name="表 8">
            <a:extLst>
              <a:ext uri="{FF2B5EF4-FFF2-40B4-BE49-F238E27FC236}">
                <a16:creationId xmlns:a16="http://schemas.microsoft.com/office/drawing/2014/main" id="{7DBF3D76-996D-F51D-559D-694059469948}"/>
              </a:ext>
            </a:extLst>
          </p:cNvPr>
          <p:cNvGraphicFramePr>
            <a:graphicFrameLocks noGrp="1"/>
          </p:cNvGraphicFramePr>
          <p:nvPr>
            <p:extLst>
              <p:ext uri="{D42A27DB-BD31-4B8C-83A1-F6EECF244321}">
                <p14:modId xmlns:p14="http://schemas.microsoft.com/office/powerpoint/2010/main" val="1769659933"/>
              </p:ext>
            </p:extLst>
          </p:nvPr>
        </p:nvGraphicFramePr>
        <p:xfrm>
          <a:off x="3277755" y="1437027"/>
          <a:ext cx="1822320" cy="3337560"/>
        </p:xfrm>
        <a:graphic>
          <a:graphicData uri="http://schemas.openxmlformats.org/drawingml/2006/table">
            <a:tbl>
              <a:tblPr firstRow="1" bandRow="1">
                <a:tableStyleId>{5940675A-B579-460E-94D1-54222C63F5DA}</a:tableStyleId>
              </a:tblPr>
              <a:tblGrid>
                <a:gridCol w="835343">
                  <a:extLst>
                    <a:ext uri="{9D8B030D-6E8A-4147-A177-3AD203B41FA5}">
                      <a16:colId xmlns:a16="http://schemas.microsoft.com/office/drawing/2014/main" val="3711007905"/>
                    </a:ext>
                  </a:extLst>
                </a:gridCol>
                <a:gridCol w="986977">
                  <a:extLst>
                    <a:ext uri="{9D8B030D-6E8A-4147-A177-3AD203B41FA5}">
                      <a16:colId xmlns:a16="http://schemas.microsoft.com/office/drawing/2014/main" val="2002251152"/>
                    </a:ext>
                  </a:extLst>
                </a:gridCol>
              </a:tblGrid>
              <a:tr h="370840">
                <a:tc>
                  <a:txBody>
                    <a:bodyPr/>
                    <a:lstStyle/>
                    <a:p>
                      <a:r>
                        <a:rPr kumimoji="1" lang="en-US" altLang="ja-JP"/>
                        <a:t>funct3</a:t>
                      </a:r>
                      <a:endParaRPr kumimoji="1" lang="ja-JP" altLang="en-US"/>
                    </a:p>
                  </a:txBody>
                  <a:tcPr/>
                </a:tc>
                <a:tc>
                  <a:txBody>
                    <a:bodyPr/>
                    <a:lstStyle/>
                    <a:p>
                      <a:r>
                        <a:rPr kumimoji="1" lang="en-US" altLang="ja-JP"/>
                        <a:t>STORE</a:t>
                      </a:r>
                      <a:endParaRPr kumimoji="1" lang="ja-JP" altLang="en-US"/>
                    </a:p>
                  </a:txBody>
                  <a:tcPr/>
                </a:tc>
                <a:extLst>
                  <a:ext uri="{0D108BD9-81ED-4DB2-BD59-A6C34878D82A}">
                    <a16:rowId xmlns:a16="http://schemas.microsoft.com/office/drawing/2014/main" val="1534933825"/>
                  </a:ext>
                </a:extLst>
              </a:tr>
              <a:tr h="370840">
                <a:tc>
                  <a:txBody>
                    <a:bodyPr/>
                    <a:lstStyle/>
                    <a:p>
                      <a:r>
                        <a:rPr kumimoji="1" lang="en-US" altLang="ja-JP"/>
                        <a:t>000</a:t>
                      </a:r>
                      <a:endParaRPr kumimoji="1" lang="ja-JP" altLang="en-US"/>
                    </a:p>
                  </a:txBody>
                  <a:tcPr/>
                </a:tc>
                <a:tc>
                  <a:txBody>
                    <a:bodyPr/>
                    <a:lstStyle/>
                    <a:p>
                      <a:r>
                        <a:rPr kumimoji="1" lang="en-US" altLang="ja-JP"/>
                        <a:t>sb</a:t>
                      </a:r>
                      <a:endParaRPr kumimoji="1" lang="ja-JP" altLang="en-US"/>
                    </a:p>
                  </a:txBody>
                  <a:tcPr/>
                </a:tc>
                <a:extLst>
                  <a:ext uri="{0D108BD9-81ED-4DB2-BD59-A6C34878D82A}">
                    <a16:rowId xmlns:a16="http://schemas.microsoft.com/office/drawing/2014/main" val="3066529309"/>
                  </a:ext>
                </a:extLst>
              </a:tr>
              <a:tr h="370840">
                <a:tc>
                  <a:txBody>
                    <a:bodyPr/>
                    <a:lstStyle/>
                    <a:p>
                      <a:r>
                        <a:rPr kumimoji="1" lang="en-US" altLang="ja-JP"/>
                        <a:t>001</a:t>
                      </a:r>
                      <a:endParaRPr kumimoji="1" lang="ja-JP" altLang="en-US"/>
                    </a:p>
                  </a:txBody>
                  <a:tcPr/>
                </a:tc>
                <a:tc>
                  <a:txBody>
                    <a:bodyPr/>
                    <a:lstStyle/>
                    <a:p>
                      <a:r>
                        <a:rPr kumimoji="1" lang="en-US" altLang="ja-JP"/>
                        <a:t>sh</a:t>
                      </a:r>
                      <a:endParaRPr kumimoji="1" lang="ja-JP" altLang="en-US"/>
                    </a:p>
                  </a:txBody>
                  <a:tcPr/>
                </a:tc>
                <a:extLst>
                  <a:ext uri="{0D108BD9-81ED-4DB2-BD59-A6C34878D82A}">
                    <a16:rowId xmlns:a16="http://schemas.microsoft.com/office/drawing/2014/main" val="3180736641"/>
                  </a:ext>
                </a:extLst>
              </a:tr>
              <a:tr h="370840">
                <a:tc>
                  <a:txBody>
                    <a:bodyPr/>
                    <a:lstStyle/>
                    <a:p>
                      <a:r>
                        <a:rPr kumimoji="1" lang="en-US" altLang="ja-JP"/>
                        <a:t>010</a:t>
                      </a:r>
                      <a:endParaRPr kumimoji="1" lang="ja-JP" altLang="en-US"/>
                    </a:p>
                  </a:txBody>
                  <a:tcPr/>
                </a:tc>
                <a:tc>
                  <a:txBody>
                    <a:bodyPr/>
                    <a:lstStyle/>
                    <a:p>
                      <a:r>
                        <a:rPr kumimoji="1" lang="en-US" altLang="ja-JP"/>
                        <a:t>sw</a:t>
                      </a:r>
                      <a:endParaRPr kumimoji="1" lang="ja-JP" altLang="en-US"/>
                    </a:p>
                  </a:txBody>
                  <a:tcPr/>
                </a:tc>
                <a:extLst>
                  <a:ext uri="{0D108BD9-81ED-4DB2-BD59-A6C34878D82A}">
                    <a16:rowId xmlns:a16="http://schemas.microsoft.com/office/drawing/2014/main" val="689027603"/>
                  </a:ext>
                </a:extLst>
              </a:tr>
              <a:tr h="370840">
                <a:tc>
                  <a:txBody>
                    <a:bodyPr/>
                    <a:lstStyle/>
                    <a:p>
                      <a:r>
                        <a:rPr kumimoji="1" lang="en-US" altLang="ja-JP"/>
                        <a:t>011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929437482"/>
                  </a:ext>
                </a:extLst>
              </a:tr>
              <a:tr h="370840">
                <a:tc>
                  <a:txBody>
                    <a:bodyPr/>
                    <a:lstStyle/>
                    <a:p>
                      <a:r>
                        <a:rPr kumimoji="1" lang="en-US" altLang="ja-JP"/>
                        <a:t>100</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2278610929"/>
                  </a:ext>
                </a:extLst>
              </a:tr>
              <a:tr h="370840">
                <a:tc>
                  <a:txBody>
                    <a:bodyPr/>
                    <a:lstStyle/>
                    <a:p>
                      <a:r>
                        <a:rPr kumimoji="1" lang="en-US" altLang="ja-JP"/>
                        <a:t>101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3257081167"/>
                  </a:ext>
                </a:extLst>
              </a:tr>
              <a:tr h="370840">
                <a:tc>
                  <a:txBody>
                    <a:bodyPr/>
                    <a:lstStyle/>
                    <a:p>
                      <a:r>
                        <a:rPr kumimoji="1" lang="en-US" altLang="ja-JP"/>
                        <a:t>110</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064152328"/>
                  </a:ext>
                </a:extLst>
              </a:tr>
              <a:tr h="370840">
                <a:tc>
                  <a:txBody>
                    <a:bodyPr/>
                    <a:lstStyle/>
                    <a:p>
                      <a:r>
                        <a:rPr kumimoji="1" lang="en-US" altLang="ja-JP"/>
                        <a:t>111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2975004731"/>
                  </a:ext>
                </a:extLst>
              </a:tr>
            </a:tbl>
          </a:graphicData>
        </a:graphic>
      </p:graphicFrame>
      <p:graphicFrame>
        <p:nvGraphicFramePr>
          <p:cNvPr id="10" name="表 9">
            <a:extLst>
              <a:ext uri="{FF2B5EF4-FFF2-40B4-BE49-F238E27FC236}">
                <a16:creationId xmlns:a16="http://schemas.microsoft.com/office/drawing/2014/main" id="{AEFA49AC-A098-6E71-3E38-9B341812F7C6}"/>
              </a:ext>
            </a:extLst>
          </p:cNvPr>
          <p:cNvGraphicFramePr>
            <a:graphicFrameLocks noGrp="1"/>
          </p:cNvGraphicFramePr>
          <p:nvPr>
            <p:extLst>
              <p:ext uri="{D42A27DB-BD31-4B8C-83A1-F6EECF244321}">
                <p14:modId xmlns:p14="http://schemas.microsoft.com/office/powerpoint/2010/main" val="2434843965"/>
              </p:ext>
            </p:extLst>
          </p:nvPr>
        </p:nvGraphicFramePr>
        <p:xfrm>
          <a:off x="7245411" y="1437027"/>
          <a:ext cx="1822320" cy="3337560"/>
        </p:xfrm>
        <a:graphic>
          <a:graphicData uri="http://schemas.openxmlformats.org/drawingml/2006/table">
            <a:tbl>
              <a:tblPr firstRow="1" bandRow="1">
                <a:tableStyleId>{5940675A-B579-460E-94D1-54222C63F5DA}</a:tableStyleId>
              </a:tblPr>
              <a:tblGrid>
                <a:gridCol w="835343">
                  <a:extLst>
                    <a:ext uri="{9D8B030D-6E8A-4147-A177-3AD203B41FA5}">
                      <a16:colId xmlns:a16="http://schemas.microsoft.com/office/drawing/2014/main" val="3711007905"/>
                    </a:ext>
                  </a:extLst>
                </a:gridCol>
                <a:gridCol w="986977">
                  <a:extLst>
                    <a:ext uri="{9D8B030D-6E8A-4147-A177-3AD203B41FA5}">
                      <a16:colId xmlns:a16="http://schemas.microsoft.com/office/drawing/2014/main" val="2002251152"/>
                    </a:ext>
                  </a:extLst>
                </a:gridCol>
              </a:tblGrid>
              <a:tr h="370840">
                <a:tc>
                  <a:txBody>
                    <a:bodyPr/>
                    <a:lstStyle/>
                    <a:p>
                      <a:r>
                        <a:rPr kumimoji="1" lang="en-US" altLang="ja-JP"/>
                        <a:t>funct3</a:t>
                      </a:r>
                      <a:endParaRPr kumimoji="1" lang="ja-JP" altLang="en-US"/>
                    </a:p>
                  </a:txBody>
                  <a:tcPr/>
                </a:tc>
                <a:tc>
                  <a:txBody>
                    <a:bodyPr/>
                    <a:lstStyle/>
                    <a:p>
                      <a:r>
                        <a:rPr kumimoji="1" lang="en-US" altLang="ja-JP"/>
                        <a:t>OP</a:t>
                      </a:r>
                      <a:endParaRPr kumimoji="1" lang="ja-JP" altLang="en-US"/>
                    </a:p>
                  </a:txBody>
                  <a:tcPr/>
                </a:tc>
                <a:extLst>
                  <a:ext uri="{0D108BD9-81ED-4DB2-BD59-A6C34878D82A}">
                    <a16:rowId xmlns:a16="http://schemas.microsoft.com/office/drawing/2014/main" val="1534933825"/>
                  </a:ext>
                </a:extLst>
              </a:tr>
              <a:tr h="370840">
                <a:tc>
                  <a:txBody>
                    <a:bodyPr/>
                    <a:lstStyle/>
                    <a:p>
                      <a:r>
                        <a:rPr kumimoji="1" lang="en-US" altLang="ja-JP"/>
                        <a:t>000</a:t>
                      </a:r>
                      <a:endParaRPr kumimoji="1" lang="ja-JP" altLang="en-US"/>
                    </a:p>
                  </a:txBody>
                  <a:tcPr/>
                </a:tc>
                <a:tc>
                  <a:txBody>
                    <a:bodyPr/>
                    <a:lstStyle/>
                    <a:p>
                      <a:r>
                        <a:rPr kumimoji="1" lang="en-US" altLang="ja-JP"/>
                        <a:t>add/sub</a:t>
                      </a:r>
                      <a:endParaRPr kumimoji="1" lang="ja-JP" altLang="en-US"/>
                    </a:p>
                  </a:txBody>
                  <a:tcPr/>
                </a:tc>
                <a:extLst>
                  <a:ext uri="{0D108BD9-81ED-4DB2-BD59-A6C34878D82A}">
                    <a16:rowId xmlns:a16="http://schemas.microsoft.com/office/drawing/2014/main" val="3066529309"/>
                  </a:ext>
                </a:extLst>
              </a:tr>
              <a:tr h="370840">
                <a:tc>
                  <a:txBody>
                    <a:bodyPr/>
                    <a:lstStyle/>
                    <a:p>
                      <a:r>
                        <a:rPr kumimoji="1" lang="en-US" altLang="ja-JP"/>
                        <a:t>001</a:t>
                      </a:r>
                      <a:endParaRPr kumimoji="1" lang="ja-JP" altLang="en-US"/>
                    </a:p>
                  </a:txBody>
                  <a:tcPr/>
                </a:tc>
                <a:tc>
                  <a:txBody>
                    <a:bodyPr/>
                    <a:lstStyle/>
                    <a:p>
                      <a:r>
                        <a:rPr kumimoji="1" lang="en-US" altLang="ja-JP"/>
                        <a:t>sll</a:t>
                      </a:r>
                      <a:endParaRPr kumimoji="1" lang="ja-JP" altLang="en-US"/>
                    </a:p>
                  </a:txBody>
                  <a:tcPr/>
                </a:tc>
                <a:extLst>
                  <a:ext uri="{0D108BD9-81ED-4DB2-BD59-A6C34878D82A}">
                    <a16:rowId xmlns:a16="http://schemas.microsoft.com/office/drawing/2014/main" val="3180736641"/>
                  </a:ext>
                </a:extLst>
              </a:tr>
              <a:tr h="370840">
                <a:tc>
                  <a:txBody>
                    <a:bodyPr/>
                    <a:lstStyle/>
                    <a:p>
                      <a:r>
                        <a:rPr kumimoji="1" lang="en-US" altLang="ja-JP"/>
                        <a:t>010</a:t>
                      </a:r>
                      <a:endParaRPr kumimoji="1" lang="ja-JP" altLang="en-US"/>
                    </a:p>
                  </a:txBody>
                  <a:tcPr/>
                </a:tc>
                <a:tc>
                  <a:txBody>
                    <a:bodyPr/>
                    <a:lstStyle/>
                    <a:p>
                      <a:r>
                        <a:rPr kumimoji="1" lang="en-US" altLang="ja-JP"/>
                        <a:t>slt</a:t>
                      </a:r>
                      <a:endParaRPr kumimoji="1" lang="ja-JP" altLang="en-US"/>
                    </a:p>
                  </a:txBody>
                  <a:tcPr/>
                </a:tc>
                <a:extLst>
                  <a:ext uri="{0D108BD9-81ED-4DB2-BD59-A6C34878D82A}">
                    <a16:rowId xmlns:a16="http://schemas.microsoft.com/office/drawing/2014/main" val="689027603"/>
                  </a:ext>
                </a:extLst>
              </a:tr>
              <a:tr h="370840">
                <a:tc>
                  <a:txBody>
                    <a:bodyPr/>
                    <a:lstStyle/>
                    <a:p>
                      <a:r>
                        <a:rPr kumimoji="1" lang="en-US" altLang="ja-JP"/>
                        <a:t>011</a:t>
                      </a:r>
                      <a:endParaRPr kumimoji="1" lang="ja-JP" altLang="en-US"/>
                    </a:p>
                  </a:txBody>
                  <a:tcPr/>
                </a:tc>
                <a:tc>
                  <a:txBody>
                    <a:bodyPr/>
                    <a:lstStyle/>
                    <a:p>
                      <a:r>
                        <a:rPr kumimoji="1" lang="en-US" altLang="ja-JP"/>
                        <a:t>sltu</a:t>
                      </a:r>
                      <a:endParaRPr kumimoji="1" lang="ja-JP" altLang="en-US"/>
                    </a:p>
                  </a:txBody>
                  <a:tcPr/>
                </a:tc>
                <a:extLst>
                  <a:ext uri="{0D108BD9-81ED-4DB2-BD59-A6C34878D82A}">
                    <a16:rowId xmlns:a16="http://schemas.microsoft.com/office/drawing/2014/main" val="1929437482"/>
                  </a:ext>
                </a:extLst>
              </a:tr>
              <a:tr h="370840">
                <a:tc>
                  <a:txBody>
                    <a:bodyPr/>
                    <a:lstStyle/>
                    <a:p>
                      <a:r>
                        <a:rPr kumimoji="1" lang="en-US" altLang="ja-JP"/>
                        <a:t>100</a:t>
                      </a:r>
                      <a:endParaRPr kumimoji="1" lang="ja-JP" altLang="en-US"/>
                    </a:p>
                  </a:txBody>
                  <a:tcPr/>
                </a:tc>
                <a:tc>
                  <a:txBody>
                    <a:bodyPr/>
                    <a:lstStyle/>
                    <a:p>
                      <a:r>
                        <a:rPr kumimoji="1" lang="en-US" altLang="ja-JP"/>
                        <a:t>xor</a:t>
                      </a:r>
                      <a:endParaRPr kumimoji="1" lang="ja-JP" altLang="en-US"/>
                    </a:p>
                  </a:txBody>
                  <a:tcPr/>
                </a:tc>
                <a:extLst>
                  <a:ext uri="{0D108BD9-81ED-4DB2-BD59-A6C34878D82A}">
                    <a16:rowId xmlns:a16="http://schemas.microsoft.com/office/drawing/2014/main" val="2278610929"/>
                  </a:ext>
                </a:extLst>
              </a:tr>
              <a:tr h="370840">
                <a:tc>
                  <a:txBody>
                    <a:bodyPr/>
                    <a:lstStyle/>
                    <a:p>
                      <a:r>
                        <a:rPr kumimoji="1" lang="en-US" altLang="ja-JP"/>
                        <a:t>101</a:t>
                      </a:r>
                      <a:endParaRPr kumimoji="1" lang="ja-JP" altLang="en-US"/>
                    </a:p>
                  </a:txBody>
                  <a:tcPr/>
                </a:tc>
                <a:tc>
                  <a:txBody>
                    <a:bodyPr/>
                    <a:lstStyle/>
                    <a:p>
                      <a:r>
                        <a:rPr kumimoji="1" lang="en-US" altLang="ja-JP"/>
                        <a:t>srl/sra</a:t>
                      </a:r>
                      <a:endParaRPr kumimoji="1" lang="ja-JP" altLang="en-US"/>
                    </a:p>
                  </a:txBody>
                  <a:tcPr/>
                </a:tc>
                <a:extLst>
                  <a:ext uri="{0D108BD9-81ED-4DB2-BD59-A6C34878D82A}">
                    <a16:rowId xmlns:a16="http://schemas.microsoft.com/office/drawing/2014/main" val="3257081167"/>
                  </a:ext>
                </a:extLst>
              </a:tr>
              <a:tr h="370840">
                <a:tc>
                  <a:txBody>
                    <a:bodyPr/>
                    <a:lstStyle/>
                    <a:p>
                      <a:r>
                        <a:rPr kumimoji="1" lang="en-US" altLang="ja-JP"/>
                        <a:t>110</a:t>
                      </a:r>
                      <a:endParaRPr kumimoji="1" lang="ja-JP" altLang="en-US"/>
                    </a:p>
                  </a:txBody>
                  <a:tcPr/>
                </a:tc>
                <a:tc>
                  <a:txBody>
                    <a:bodyPr/>
                    <a:lstStyle/>
                    <a:p>
                      <a:r>
                        <a:rPr kumimoji="1" lang="en-US" altLang="ja-JP"/>
                        <a:t>or</a:t>
                      </a:r>
                      <a:endParaRPr kumimoji="1" lang="ja-JP" altLang="en-US"/>
                    </a:p>
                  </a:txBody>
                  <a:tcPr/>
                </a:tc>
                <a:extLst>
                  <a:ext uri="{0D108BD9-81ED-4DB2-BD59-A6C34878D82A}">
                    <a16:rowId xmlns:a16="http://schemas.microsoft.com/office/drawing/2014/main" val="1064152328"/>
                  </a:ext>
                </a:extLst>
              </a:tr>
              <a:tr h="370840">
                <a:tc>
                  <a:txBody>
                    <a:bodyPr/>
                    <a:lstStyle/>
                    <a:p>
                      <a:r>
                        <a:rPr kumimoji="1" lang="en-US" altLang="ja-JP"/>
                        <a:t>111</a:t>
                      </a:r>
                      <a:endParaRPr kumimoji="1" lang="ja-JP" altLang="en-US"/>
                    </a:p>
                  </a:txBody>
                  <a:tcPr/>
                </a:tc>
                <a:tc>
                  <a:txBody>
                    <a:bodyPr/>
                    <a:lstStyle/>
                    <a:p>
                      <a:r>
                        <a:rPr kumimoji="1" lang="en-US" altLang="ja-JP"/>
                        <a:t>and</a:t>
                      </a:r>
                      <a:endParaRPr kumimoji="1" lang="ja-JP" altLang="en-US"/>
                    </a:p>
                  </a:txBody>
                  <a:tcPr/>
                </a:tc>
                <a:extLst>
                  <a:ext uri="{0D108BD9-81ED-4DB2-BD59-A6C34878D82A}">
                    <a16:rowId xmlns:a16="http://schemas.microsoft.com/office/drawing/2014/main" val="2975004731"/>
                  </a:ext>
                </a:extLst>
              </a:tr>
            </a:tbl>
          </a:graphicData>
        </a:graphic>
      </p:graphicFrame>
      <p:graphicFrame>
        <p:nvGraphicFramePr>
          <p:cNvPr id="11" name="表 10">
            <a:extLst>
              <a:ext uri="{FF2B5EF4-FFF2-40B4-BE49-F238E27FC236}">
                <a16:creationId xmlns:a16="http://schemas.microsoft.com/office/drawing/2014/main" id="{47C8B108-8DF2-F807-00BA-3EC5752FF90F}"/>
              </a:ext>
            </a:extLst>
          </p:cNvPr>
          <p:cNvGraphicFramePr>
            <a:graphicFrameLocks noGrp="1"/>
          </p:cNvGraphicFramePr>
          <p:nvPr>
            <p:extLst>
              <p:ext uri="{D42A27DB-BD31-4B8C-83A1-F6EECF244321}">
                <p14:modId xmlns:p14="http://schemas.microsoft.com/office/powerpoint/2010/main" val="387958307"/>
              </p:ext>
            </p:extLst>
          </p:nvPr>
        </p:nvGraphicFramePr>
        <p:xfrm>
          <a:off x="9229239" y="1437027"/>
          <a:ext cx="1822320" cy="3337560"/>
        </p:xfrm>
        <a:graphic>
          <a:graphicData uri="http://schemas.openxmlformats.org/drawingml/2006/table">
            <a:tbl>
              <a:tblPr firstRow="1" bandRow="1">
                <a:tableStyleId>{5940675A-B579-460E-94D1-54222C63F5DA}</a:tableStyleId>
              </a:tblPr>
              <a:tblGrid>
                <a:gridCol w="835343">
                  <a:extLst>
                    <a:ext uri="{9D8B030D-6E8A-4147-A177-3AD203B41FA5}">
                      <a16:colId xmlns:a16="http://schemas.microsoft.com/office/drawing/2014/main" val="3711007905"/>
                    </a:ext>
                  </a:extLst>
                </a:gridCol>
                <a:gridCol w="986977">
                  <a:extLst>
                    <a:ext uri="{9D8B030D-6E8A-4147-A177-3AD203B41FA5}">
                      <a16:colId xmlns:a16="http://schemas.microsoft.com/office/drawing/2014/main" val="2002251152"/>
                    </a:ext>
                  </a:extLst>
                </a:gridCol>
              </a:tblGrid>
              <a:tr h="370840">
                <a:tc>
                  <a:txBody>
                    <a:bodyPr/>
                    <a:lstStyle/>
                    <a:p>
                      <a:r>
                        <a:rPr kumimoji="1" lang="en-US" altLang="ja-JP"/>
                        <a:t>funct3</a:t>
                      </a:r>
                      <a:endParaRPr kumimoji="1" lang="ja-JP" altLang="en-US"/>
                    </a:p>
                  </a:txBody>
                  <a:tcPr/>
                </a:tc>
                <a:tc>
                  <a:txBody>
                    <a:bodyPr/>
                    <a:lstStyle/>
                    <a:p>
                      <a:r>
                        <a:rPr kumimoji="1" lang="en-US" altLang="ja-JP"/>
                        <a:t>BRANCH</a:t>
                      </a:r>
                      <a:endParaRPr kumimoji="1" lang="ja-JP" altLang="en-US"/>
                    </a:p>
                  </a:txBody>
                  <a:tcPr/>
                </a:tc>
                <a:extLst>
                  <a:ext uri="{0D108BD9-81ED-4DB2-BD59-A6C34878D82A}">
                    <a16:rowId xmlns:a16="http://schemas.microsoft.com/office/drawing/2014/main" val="1534933825"/>
                  </a:ext>
                </a:extLst>
              </a:tr>
              <a:tr h="370840">
                <a:tc>
                  <a:txBody>
                    <a:bodyPr/>
                    <a:lstStyle/>
                    <a:p>
                      <a:r>
                        <a:rPr kumimoji="1" lang="en-US" altLang="ja-JP"/>
                        <a:t>000</a:t>
                      </a:r>
                      <a:endParaRPr kumimoji="1" lang="ja-JP" altLang="en-US"/>
                    </a:p>
                  </a:txBody>
                  <a:tcPr/>
                </a:tc>
                <a:tc>
                  <a:txBody>
                    <a:bodyPr/>
                    <a:lstStyle/>
                    <a:p>
                      <a:r>
                        <a:rPr kumimoji="1" lang="en-US" altLang="ja-JP"/>
                        <a:t>beq</a:t>
                      </a:r>
                      <a:endParaRPr kumimoji="1" lang="ja-JP" altLang="en-US"/>
                    </a:p>
                  </a:txBody>
                  <a:tcPr/>
                </a:tc>
                <a:extLst>
                  <a:ext uri="{0D108BD9-81ED-4DB2-BD59-A6C34878D82A}">
                    <a16:rowId xmlns:a16="http://schemas.microsoft.com/office/drawing/2014/main" val="3066529309"/>
                  </a:ext>
                </a:extLst>
              </a:tr>
              <a:tr h="370840">
                <a:tc>
                  <a:txBody>
                    <a:bodyPr/>
                    <a:lstStyle/>
                    <a:p>
                      <a:r>
                        <a:rPr kumimoji="1" lang="en-US" altLang="ja-JP"/>
                        <a:t>001</a:t>
                      </a:r>
                      <a:endParaRPr kumimoji="1" lang="ja-JP" altLang="en-US"/>
                    </a:p>
                  </a:txBody>
                  <a:tcPr/>
                </a:tc>
                <a:tc>
                  <a:txBody>
                    <a:bodyPr/>
                    <a:lstStyle/>
                    <a:p>
                      <a:r>
                        <a:rPr kumimoji="1" lang="en-US" altLang="ja-JP"/>
                        <a:t>bne</a:t>
                      </a:r>
                      <a:endParaRPr kumimoji="1" lang="ja-JP" altLang="en-US"/>
                    </a:p>
                  </a:txBody>
                  <a:tcPr/>
                </a:tc>
                <a:extLst>
                  <a:ext uri="{0D108BD9-81ED-4DB2-BD59-A6C34878D82A}">
                    <a16:rowId xmlns:a16="http://schemas.microsoft.com/office/drawing/2014/main" val="3180736641"/>
                  </a:ext>
                </a:extLst>
              </a:tr>
              <a:tr h="370840">
                <a:tc>
                  <a:txBody>
                    <a:bodyPr/>
                    <a:lstStyle/>
                    <a:p>
                      <a:r>
                        <a:rPr kumimoji="1" lang="en-US" altLang="ja-JP"/>
                        <a:t>010</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689027603"/>
                  </a:ext>
                </a:extLst>
              </a:tr>
              <a:tr h="370840">
                <a:tc>
                  <a:txBody>
                    <a:bodyPr/>
                    <a:lstStyle/>
                    <a:p>
                      <a:r>
                        <a:rPr kumimoji="1" lang="en-US" altLang="ja-JP"/>
                        <a:t>011</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1929437482"/>
                  </a:ext>
                </a:extLst>
              </a:tr>
              <a:tr h="370840">
                <a:tc>
                  <a:txBody>
                    <a:bodyPr/>
                    <a:lstStyle/>
                    <a:p>
                      <a:r>
                        <a:rPr kumimoji="1" lang="en-US" altLang="ja-JP"/>
                        <a:t>100</a:t>
                      </a:r>
                      <a:endParaRPr kumimoji="1" lang="ja-JP" altLang="en-US"/>
                    </a:p>
                  </a:txBody>
                  <a:tcPr/>
                </a:tc>
                <a:tc>
                  <a:txBody>
                    <a:bodyPr/>
                    <a:lstStyle/>
                    <a:p>
                      <a:r>
                        <a:rPr kumimoji="1" lang="en-US" altLang="ja-JP"/>
                        <a:t>blt</a:t>
                      </a:r>
                      <a:endParaRPr kumimoji="1" lang="ja-JP" altLang="en-US"/>
                    </a:p>
                  </a:txBody>
                  <a:tcPr/>
                </a:tc>
                <a:extLst>
                  <a:ext uri="{0D108BD9-81ED-4DB2-BD59-A6C34878D82A}">
                    <a16:rowId xmlns:a16="http://schemas.microsoft.com/office/drawing/2014/main" val="2278610929"/>
                  </a:ext>
                </a:extLst>
              </a:tr>
              <a:tr h="370840">
                <a:tc>
                  <a:txBody>
                    <a:bodyPr/>
                    <a:lstStyle/>
                    <a:p>
                      <a:r>
                        <a:rPr kumimoji="1" lang="en-US" altLang="ja-JP"/>
                        <a:t>101</a:t>
                      </a:r>
                      <a:endParaRPr kumimoji="1" lang="ja-JP" altLang="en-US"/>
                    </a:p>
                  </a:txBody>
                  <a:tcPr/>
                </a:tc>
                <a:tc>
                  <a:txBody>
                    <a:bodyPr/>
                    <a:lstStyle/>
                    <a:p>
                      <a:r>
                        <a:rPr kumimoji="1" lang="en-US" altLang="ja-JP"/>
                        <a:t>bge</a:t>
                      </a:r>
                      <a:endParaRPr kumimoji="1" lang="ja-JP" altLang="en-US"/>
                    </a:p>
                  </a:txBody>
                  <a:tcPr/>
                </a:tc>
                <a:extLst>
                  <a:ext uri="{0D108BD9-81ED-4DB2-BD59-A6C34878D82A}">
                    <a16:rowId xmlns:a16="http://schemas.microsoft.com/office/drawing/2014/main" val="3257081167"/>
                  </a:ext>
                </a:extLst>
              </a:tr>
              <a:tr h="370840">
                <a:tc>
                  <a:txBody>
                    <a:bodyPr/>
                    <a:lstStyle/>
                    <a:p>
                      <a:r>
                        <a:rPr kumimoji="1" lang="en-US" altLang="ja-JP"/>
                        <a:t>110</a:t>
                      </a:r>
                      <a:endParaRPr kumimoji="1" lang="ja-JP" altLang="en-US"/>
                    </a:p>
                  </a:txBody>
                  <a:tcPr/>
                </a:tc>
                <a:tc>
                  <a:txBody>
                    <a:bodyPr/>
                    <a:lstStyle/>
                    <a:p>
                      <a:r>
                        <a:rPr kumimoji="1" lang="en-US" altLang="ja-JP"/>
                        <a:t>bltu</a:t>
                      </a:r>
                      <a:endParaRPr kumimoji="1" lang="ja-JP" altLang="en-US"/>
                    </a:p>
                  </a:txBody>
                  <a:tcPr/>
                </a:tc>
                <a:extLst>
                  <a:ext uri="{0D108BD9-81ED-4DB2-BD59-A6C34878D82A}">
                    <a16:rowId xmlns:a16="http://schemas.microsoft.com/office/drawing/2014/main" val="1064152328"/>
                  </a:ext>
                </a:extLst>
              </a:tr>
              <a:tr h="370840">
                <a:tc>
                  <a:txBody>
                    <a:bodyPr/>
                    <a:lstStyle/>
                    <a:p>
                      <a:r>
                        <a:rPr kumimoji="1" lang="en-US" altLang="ja-JP"/>
                        <a:t>111</a:t>
                      </a:r>
                      <a:endParaRPr kumimoji="1" lang="ja-JP" altLang="en-US"/>
                    </a:p>
                  </a:txBody>
                  <a:tcPr/>
                </a:tc>
                <a:tc>
                  <a:txBody>
                    <a:bodyPr/>
                    <a:lstStyle/>
                    <a:p>
                      <a:r>
                        <a:rPr kumimoji="1" lang="en-US" altLang="ja-JP"/>
                        <a:t>bgeu</a:t>
                      </a:r>
                      <a:endParaRPr kumimoji="1" lang="ja-JP" altLang="en-US"/>
                    </a:p>
                  </a:txBody>
                  <a:tcPr/>
                </a:tc>
                <a:extLst>
                  <a:ext uri="{0D108BD9-81ED-4DB2-BD59-A6C34878D82A}">
                    <a16:rowId xmlns:a16="http://schemas.microsoft.com/office/drawing/2014/main" val="2975004731"/>
                  </a:ext>
                </a:extLst>
              </a:tr>
            </a:tbl>
          </a:graphicData>
        </a:graphic>
      </p:graphicFrame>
      <p:sp>
        <p:nvSpPr>
          <p:cNvPr id="3" name="スライド番号プレースホルダー 2">
            <a:extLst>
              <a:ext uri="{FF2B5EF4-FFF2-40B4-BE49-F238E27FC236}">
                <a16:creationId xmlns:a16="http://schemas.microsoft.com/office/drawing/2014/main" id="{5F93A71A-6946-4B12-CAD8-BDC27D82D32A}"/>
              </a:ext>
            </a:extLst>
          </p:cNvPr>
          <p:cNvSpPr>
            <a:spLocks noGrp="1"/>
          </p:cNvSpPr>
          <p:nvPr>
            <p:ph type="sldNum" sz="quarter" idx="12"/>
          </p:nvPr>
        </p:nvSpPr>
        <p:spPr/>
        <p:txBody>
          <a:bodyPr/>
          <a:lstStyle/>
          <a:p>
            <a:fld id="{4BB2CF20-BD5D-4D9E-9CE8-EDFC3B2BCF57}" type="slidenum">
              <a:rPr kumimoji="1" lang="ja-JP" altLang="en-US" smtClean="0"/>
              <a:t>60</a:t>
            </a:fld>
            <a:endParaRPr kumimoji="1" lang="ja-JP" altLang="en-US"/>
          </a:p>
        </p:txBody>
      </p:sp>
    </p:spTree>
    <p:extLst>
      <p:ext uri="{BB962C8B-B14F-4D97-AF65-F5344CB8AC3E}">
        <p14:creationId xmlns:p14="http://schemas.microsoft.com/office/powerpoint/2010/main" val="185890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F50A6-01CE-40CE-5DB0-20F1DF554873}"/>
              </a:ext>
            </a:extLst>
          </p:cNvPr>
          <p:cNvSpPr>
            <a:spLocks noGrp="1"/>
          </p:cNvSpPr>
          <p:nvPr>
            <p:ph type="title"/>
          </p:nvPr>
        </p:nvSpPr>
        <p:spPr/>
        <p:txBody>
          <a:bodyPr/>
          <a:lstStyle/>
          <a:p>
            <a:r>
              <a:rPr kumimoji="1" lang="ja-JP" altLang="en-US"/>
              <a:t>設計するプロセッサの入出力仕様（</a:t>
            </a:r>
            <a:r>
              <a:rPr kumimoji="1" lang="en-US" altLang="ja-JP"/>
              <a:t>core</a:t>
            </a:r>
            <a:r>
              <a:rPr kumimoji="1" lang="ja-JP" altLang="en-US"/>
              <a:t>部分）</a:t>
            </a:r>
          </a:p>
        </p:txBody>
      </p:sp>
      <p:sp>
        <p:nvSpPr>
          <p:cNvPr id="3" name="コンテンツ プレースホルダー 2">
            <a:extLst>
              <a:ext uri="{FF2B5EF4-FFF2-40B4-BE49-F238E27FC236}">
                <a16:creationId xmlns:a16="http://schemas.microsoft.com/office/drawing/2014/main" id="{9281AB3B-A920-3DAB-BFA6-667B46340D07}"/>
              </a:ext>
            </a:extLst>
          </p:cNvPr>
          <p:cNvSpPr>
            <a:spLocks noGrp="1"/>
          </p:cNvSpPr>
          <p:nvPr>
            <p:ph idx="1"/>
          </p:nvPr>
        </p:nvSpPr>
        <p:spPr/>
        <p:txBody>
          <a:bodyPr>
            <a:normAutofit fontScale="92500" lnSpcReduction="20000"/>
          </a:bodyPr>
          <a:lstStyle/>
          <a:p>
            <a:r>
              <a:rPr kumimoji="1" lang="ja-JP" altLang="en-US"/>
              <a:t>入力</a:t>
            </a:r>
            <a:endParaRPr kumimoji="1" lang="en-US" altLang="ja-JP"/>
          </a:p>
          <a:p>
            <a:pPr lvl="1"/>
            <a:r>
              <a:rPr lang="en-US" altLang="ja-JP" err="1"/>
              <a:t>clk</a:t>
            </a:r>
            <a:r>
              <a:rPr lang="en-US" altLang="ja-JP"/>
              <a:t>: </a:t>
            </a:r>
            <a:r>
              <a:rPr lang="ja-JP" altLang="en-US"/>
              <a:t>クロック信号</a:t>
            </a:r>
            <a:endParaRPr lang="en-US" altLang="ja-JP"/>
          </a:p>
          <a:p>
            <a:pPr lvl="1"/>
            <a:r>
              <a:rPr kumimoji="1" lang="en-US" altLang="ja-JP" err="1"/>
              <a:t>rst</a:t>
            </a:r>
            <a:r>
              <a:rPr kumimoji="1" lang="en-US" altLang="ja-JP"/>
              <a:t>: </a:t>
            </a:r>
            <a:r>
              <a:rPr kumimoji="1" lang="ja-JP" altLang="en-US"/>
              <a:t>リセット信号（負論理）</a:t>
            </a:r>
            <a:endParaRPr kumimoji="1" lang="en-US" altLang="ja-JP"/>
          </a:p>
          <a:p>
            <a:pPr lvl="1"/>
            <a:r>
              <a:rPr kumimoji="1" lang="en-US" altLang="ja-JP" err="1"/>
              <a:t>dready_n</a:t>
            </a:r>
            <a:r>
              <a:rPr kumimoji="1" lang="en-US" altLang="ja-JP"/>
              <a:t> / </a:t>
            </a:r>
            <a:r>
              <a:rPr kumimoji="1" lang="en-US" altLang="ja-JP" err="1"/>
              <a:t>iready_n</a:t>
            </a:r>
            <a:r>
              <a:rPr kumimoji="1" lang="en-US" altLang="ja-JP"/>
              <a:t>: </a:t>
            </a:r>
            <a:r>
              <a:rPr kumimoji="1" lang="ja-JP" altLang="en-US"/>
              <a:t>キャッシュ読み出し完了（</a:t>
            </a:r>
            <a:r>
              <a:rPr lang="en-US" altLang="ja-JP" err="1"/>
              <a:t>ddata</a:t>
            </a:r>
            <a:r>
              <a:rPr lang="en-US" altLang="ja-JP"/>
              <a:t>/</a:t>
            </a:r>
            <a:r>
              <a:rPr lang="en-US" altLang="ja-JP" err="1"/>
              <a:t>idata</a:t>
            </a:r>
            <a:r>
              <a:rPr lang="ja-JP" altLang="en-US"/>
              <a:t>読み取り可能）</a:t>
            </a:r>
            <a:endParaRPr kumimoji="1" lang="en-US" altLang="ja-JP"/>
          </a:p>
          <a:p>
            <a:pPr lvl="1"/>
            <a:r>
              <a:rPr kumimoji="1" lang="en-US" altLang="ja-JP" err="1"/>
              <a:t>dbusy</a:t>
            </a:r>
            <a:r>
              <a:rPr kumimoji="1" lang="en-US" altLang="ja-JP"/>
              <a:t>: </a:t>
            </a:r>
            <a:r>
              <a:rPr kumimoji="1" lang="ja-JP" altLang="en-US"/>
              <a:t>キャッシュ処理中（追加の処理は受付できない）</a:t>
            </a:r>
            <a:endParaRPr kumimoji="1" lang="en-US" altLang="ja-JP"/>
          </a:p>
          <a:p>
            <a:pPr lvl="1"/>
            <a:r>
              <a:rPr kumimoji="1" lang="en-US" altLang="ja-JP" err="1"/>
              <a:t>idata</a:t>
            </a:r>
            <a:r>
              <a:rPr kumimoji="1" lang="en-US" altLang="ja-JP"/>
              <a:t>: </a:t>
            </a:r>
            <a:r>
              <a:rPr kumimoji="1" lang="ja-JP" altLang="en-US"/>
              <a:t>命令キャッシュデータライン</a:t>
            </a:r>
            <a:endParaRPr kumimoji="1" lang="en-US" altLang="ja-JP"/>
          </a:p>
          <a:p>
            <a:pPr lvl="1"/>
            <a:r>
              <a:rPr kumimoji="1" lang="en-US" altLang="ja-JP" err="1"/>
              <a:t>oint_n</a:t>
            </a:r>
            <a:endParaRPr kumimoji="1" lang="en-US" altLang="ja-JP"/>
          </a:p>
          <a:p>
            <a:r>
              <a:rPr kumimoji="1" lang="ja-JP" altLang="en-US"/>
              <a:t>出力</a:t>
            </a:r>
            <a:endParaRPr kumimoji="1" lang="en-US" altLang="ja-JP"/>
          </a:p>
          <a:p>
            <a:pPr lvl="1"/>
            <a:r>
              <a:rPr kumimoji="1" lang="en-US" altLang="ja-JP" err="1"/>
              <a:t>daddr</a:t>
            </a:r>
            <a:r>
              <a:rPr kumimoji="1" lang="en-US" altLang="ja-JP"/>
              <a:t> / </a:t>
            </a:r>
            <a:r>
              <a:rPr kumimoji="1" lang="en-US" altLang="ja-JP" err="1"/>
              <a:t>iaddr</a:t>
            </a:r>
            <a:r>
              <a:rPr kumimoji="1" lang="en-US" altLang="ja-JP"/>
              <a:t>: </a:t>
            </a:r>
            <a:r>
              <a:rPr kumimoji="1" lang="ja-JP" altLang="en-US"/>
              <a:t>データ</a:t>
            </a:r>
            <a:r>
              <a:rPr kumimoji="1" lang="en-US" altLang="ja-JP"/>
              <a:t>/</a:t>
            </a:r>
            <a:r>
              <a:rPr kumimoji="1" lang="ja-JP" altLang="en-US"/>
              <a:t>命令キャッシュアドレスライン</a:t>
            </a:r>
            <a:endParaRPr kumimoji="1" lang="en-US" altLang="ja-JP"/>
          </a:p>
          <a:p>
            <a:pPr lvl="1"/>
            <a:r>
              <a:rPr lang="en-US" altLang="ja-JP" err="1"/>
              <a:t>dsize</a:t>
            </a:r>
            <a:r>
              <a:rPr lang="en-US" altLang="ja-JP"/>
              <a:t>: </a:t>
            </a:r>
            <a:r>
              <a:rPr lang="ja-JP" altLang="en-US"/>
              <a:t>データキャッシュ読み出しサイズ指定</a:t>
            </a:r>
            <a:endParaRPr lang="en-US" altLang="ja-JP"/>
          </a:p>
          <a:p>
            <a:pPr lvl="2"/>
            <a:r>
              <a:rPr lang="en-US" altLang="ja-JP"/>
              <a:t>2’b00: 8-bit / 2’b01: 16-bit / 2’b10: 32-bit / 2’b11: 64-bit</a:t>
            </a:r>
            <a:endParaRPr kumimoji="1" lang="en-US" altLang="ja-JP"/>
          </a:p>
          <a:p>
            <a:pPr lvl="1"/>
            <a:r>
              <a:rPr lang="en-US" altLang="ja-JP" err="1"/>
              <a:t>d</a:t>
            </a:r>
            <a:r>
              <a:rPr kumimoji="1" lang="en-US" altLang="ja-JP" err="1"/>
              <a:t>req</a:t>
            </a:r>
            <a:r>
              <a:rPr kumimoji="1" lang="en-US" altLang="ja-JP"/>
              <a:t>: </a:t>
            </a:r>
            <a:r>
              <a:rPr kumimoji="1" lang="ja-JP" altLang="en-US"/>
              <a:t>データキャッシュリクエスト（読み書きするとき立ち上げる）</a:t>
            </a:r>
            <a:endParaRPr kumimoji="1" lang="en-US" altLang="ja-JP"/>
          </a:p>
          <a:p>
            <a:pPr lvl="1"/>
            <a:r>
              <a:rPr lang="en-US" altLang="ja-JP" err="1"/>
              <a:t>d</a:t>
            </a:r>
            <a:r>
              <a:rPr kumimoji="1" lang="en-US" altLang="ja-JP" err="1"/>
              <a:t>write</a:t>
            </a:r>
            <a:r>
              <a:rPr kumimoji="1" lang="en-US" altLang="ja-JP"/>
              <a:t>: </a:t>
            </a:r>
            <a:r>
              <a:rPr kumimoji="1" lang="ja-JP" altLang="en-US"/>
              <a:t>データキャッシュ書き込み（書き込むときは立ち上げる）</a:t>
            </a:r>
            <a:endParaRPr kumimoji="1" lang="en-US" altLang="ja-JP"/>
          </a:p>
          <a:p>
            <a:pPr lvl="1"/>
            <a:r>
              <a:rPr lang="en-US" altLang="ja-JP" err="1"/>
              <a:t>iack_n</a:t>
            </a:r>
            <a:endParaRPr lang="en-US" altLang="ja-JP"/>
          </a:p>
          <a:p>
            <a:r>
              <a:rPr kumimoji="1" lang="ja-JP" altLang="en-US"/>
              <a:t>入出力</a:t>
            </a:r>
            <a:endParaRPr kumimoji="1" lang="en-US" altLang="ja-JP"/>
          </a:p>
          <a:p>
            <a:pPr lvl="1"/>
            <a:r>
              <a:rPr kumimoji="1" lang="en-US" altLang="ja-JP" err="1"/>
              <a:t>ddata</a:t>
            </a:r>
            <a:r>
              <a:rPr kumimoji="1" lang="en-US" altLang="ja-JP"/>
              <a:t>: </a:t>
            </a:r>
            <a:r>
              <a:rPr kumimoji="1" lang="ja-JP" altLang="en-US"/>
              <a:t>データキャッシュデータライン</a:t>
            </a:r>
            <a:endParaRPr kumimoji="1" lang="en-US" altLang="ja-JP"/>
          </a:p>
          <a:p>
            <a:pPr lvl="1"/>
            <a:endParaRPr kumimoji="1" lang="ja-JP" altLang="en-US"/>
          </a:p>
        </p:txBody>
      </p:sp>
      <p:sp>
        <p:nvSpPr>
          <p:cNvPr id="4" name="日付プレースホルダー 3">
            <a:extLst>
              <a:ext uri="{FF2B5EF4-FFF2-40B4-BE49-F238E27FC236}">
                <a16:creationId xmlns:a16="http://schemas.microsoft.com/office/drawing/2014/main" id="{4C64921A-3ED3-E95D-F0D5-AF1F738493FC}"/>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6DF6FD4A-90C6-EFEB-317E-B22FF9A2C297}"/>
              </a:ext>
            </a:extLst>
          </p:cNvPr>
          <p:cNvSpPr>
            <a:spLocks noGrp="1"/>
          </p:cNvSpPr>
          <p:nvPr>
            <p:ph type="sldNum" sz="quarter" idx="12"/>
          </p:nvPr>
        </p:nvSpPr>
        <p:spPr/>
        <p:txBody>
          <a:bodyPr/>
          <a:lstStyle/>
          <a:p>
            <a:fld id="{4BB2CF20-BD5D-4D9E-9CE8-EDFC3B2BCF57}" type="slidenum">
              <a:rPr kumimoji="1" lang="ja-JP" altLang="en-US" smtClean="0"/>
              <a:t>7</a:t>
            </a:fld>
            <a:endParaRPr kumimoji="1" lang="ja-JP" altLang="en-US"/>
          </a:p>
        </p:txBody>
      </p:sp>
    </p:spTree>
    <p:extLst>
      <p:ext uri="{BB962C8B-B14F-4D97-AF65-F5344CB8AC3E}">
        <p14:creationId xmlns:p14="http://schemas.microsoft.com/office/powerpoint/2010/main" val="54008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2FBA4-3468-9C41-DCD1-BA0D846252E4}"/>
              </a:ext>
            </a:extLst>
          </p:cNvPr>
          <p:cNvSpPr>
            <a:spLocks noGrp="1"/>
          </p:cNvSpPr>
          <p:nvPr>
            <p:ph type="title"/>
          </p:nvPr>
        </p:nvSpPr>
        <p:spPr/>
        <p:txBody>
          <a:bodyPr>
            <a:normAutofit/>
          </a:bodyPr>
          <a:lstStyle/>
          <a:p>
            <a:r>
              <a:rPr kumimoji="1" lang="ja-JP" altLang="en-US"/>
              <a:t>設計するプロセッサの入出力仕様（</a:t>
            </a:r>
            <a:r>
              <a:rPr kumimoji="1" lang="en-US" altLang="ja-JP"/>
              <a:t>top</a:t>
            </a:r>
            <a:r>
              <a:rPr kumimoji="1" lang="ja-JP" altLang="en-US"/>
              <a:t>部分）</a:t>
            </a:r>
          </a:p>
        </p:txBody>
      </p:sp>
      <p:sp>
        <p:nvSpPr>
          <p:cNvPr id="3" name="コンテンツ プレースホルダー 2">
            <a:extLst>
              <a:ext uri="{FF2B5EF4-FFF2-40B4-BE49-F238E27FC236}">
                <a16:creationId xmlns:a16="http://schemas.microsoft.com/office/drawing/2014/main" id="{E7B29B65-E864-E34B-594D-3AF337AE0624}"/>
              </a:ext>
            </a:extLst>
          </p:cNvPr>
          <p:cNvSpPr>
            <a:spLocks noGrp="1"/>
          </p:cNvSpPr>
          <p:nvPr>
            <p:ph idx="1"/>
          </p:nvPr>
        </p:nvSpPr>
        <p:spPr/>
        <p:txBody>
          <a:bodyPr>
            <a:normAutofit fontScale="92500" lnSpcReduction="20000"/>
          </a:bodyPr>
          <a:lstStyle/>
          <a:p>
            <a:r>
              <a:rPr kumimoji="1" lang="ja-JP" altLang="en-US"/>
              <a:t>入力</a:t>
            </a:r>
            <a:endParaRPr kumimoji="1" lang="en-US" altLang="ja-JP"/>
          </a:p>
          <a:p>
            <a:pPr lvl="1"/>
            <a:r>
              <a:rPr lang="en-US" altLang="ja-JP"/>
              <a:t>clk: </a:t>
            </a:r>
            <a:r>
              <a:rPr lang="ja-JP" altLang="en-US"/>
              <a:t>クロック（</a:t>
            </a:r>
            <a:r>
              <a:rPr lang="en-US" altLang="ja-JP"/>
              <a:t>CLocK</a:t>
            </a:r>
            <a:r>
              <a:rPr lang="ja-JP" altLang="en-US"/>
              <a:t>）</a:t>
            </a:r>
            <a:endParaRPr lang="en-US" altLang="ja-JP"/>
          </a:p>
          <a:p>
            <a:pPr lvl="1"/>
            <a:r>
              <a:rPr kumimoji="1" lang="en-US" altLang="ja-JP"/>
              <a:t>rst: </a:t>
            </a:r>
            <a:r>
              <a:rPr kumimoji="1" lang="ja-JP" altLang="en-US"/>
              <a:t>リセット（負論理）（</a:t>
            </a:r>
            <a:r>
              <a:rPr kumimoji="1" lang="en-US" altLang="ja-JP"/>
              <a:t>ReSeT</a:t>
            </a:r>
            <a:r>
              <a:rPr kumimoji="1" lang="ja-JP" altLang="en-US"/>
              <a:t>）</a:t>
            </a:r>
            <a:endParaRPr kumimoji="1" lang="en-US" altLang="ja-JP"/>
          </a:p>
          <a:p>
            <a:pPr lvl="1"/>
            <a:r>
              <a:rPr lang="en-US" altLang="ja-JP"/>
              <a:t>ackd_n/acki_n: </a:t>
            </a:r>
            <a:r>
              <a:rPr lang="ja-JP" altLang="en-US"/>
              <a:t>データ</a:t>
            </a:r>
            <a:r>
              <a:rPr lang="en-US" altLang="ja-JP"/>
              <a:t>/</a:t>
            </a:r>
            <a:r>
              <a:rPr lang="ja-JP" altLang="en-US"/>
              <a:t>命令メモリ</a:t>
            </a:r>
            <a:r>
              <a:rPr lang="en-US" altLang="ja-JP"/>
              <a:t>Acknowledgement</a:t>
            </a:r>
            <a:r>
              <a:rPr lang="ja-JP" altLang="en-US"/>
              <a:t>信号（負論理）（</a:t>
            </a:r>
            <a:r>
              <a:rPr lang="en-US" altLang="ja-JP"/>
              <a:t>ACKnowledgement Data</a:t>
            </a:r>
            <a:r>
              <a:rPr lang="ja-JP" altLang="en-US"/>
              <a:t>）</a:t>
            </a:r>
            <a:endParaRPr lang="en-US" altLang="ja-JP"/>
          </a:p>
          <a:p>
            <a:pPr lvl="2"/>
            <a:r>
              <a:rPr lang="ja-JP" altLang="en-US"/>
              <a:t>データ</a:t>
            </a:r>
            <a:r>
              <a:rPr lang="en-US" altLang="ja-JP"/>
              <a:t>/</a:t>
            </a:r>
            <a:r>
              <a:rPr lang="ja-JP" altLang="en-US"/>
              <a:t>命令メモリの読み出しが完了している（</a:t>
            </a:r>
            <a:r>
              <a:rPr lang="en-US" altLang="ja-JP"/>
              <a:t>ddt/idt</a:t>
            </a:r>
            <a:r>
              <a:rPr lang="ja-JP" altLang="en-US"/>
              <a:t>の値が定まっている）とアクティブ</a:t>
            </a:r>
            <a:endParaRPr lang="en-US" altLang="ja-JP"/>
          </a:p>
          <a:p>
            <a:pPr lvl="1"/>
            <a:r>
              <a:rPr lang="en-US" altLang="ja-JP"/>
              <a:t>idt: </a:t>
            </a:r>
            <a:r>
              <a:rPr lang="ja-JP" altLang="en-US"/>
              <a:t>命令メモリデータライン（</a:t>
            </a:r>
            <a:r>
              <a:rPr lang="en-US" altLang="ja-JP"/>
              <a:t>Instruction memory DaTa</a:t>
            </a:r>
            <a:r>
              <a:rPr lang="ja-JP" altLang="en-US"/>
              <a:t>）</a:t>
            </a:r>
            <a:endParaRPr lang="en-US" altLang="ja-JP"/>
          </a:p>
          <a:p>
            <a:pPr lvl="1"/>
            <a:r>
              <a:rPr kumimoji="1" lang="en-US" altLang="ja-JP"/>
              <a:t>oint_n: </a:t>
            </a:r>
            <a:r>
              <a:rPr kumimoji="1" lang="ja-JP" altLang="en-US"/>
              <a:t>外部割り込み信号（負論理）（</a:t>
            </a:r>
            <a:r>
              <a:rPr kumimoji="1" lang="en-US" altLang="ja-JP"/>
              <a:t>Outside INTerruption</a:t>
            </a:r>
            <a:r>
              <a:rPr kumimoji="1" lang="ja-JP" altLang="en-US"/>
              <a:t>）</a:t>
            </a:r>
            <a:r>
              <a:rPr kumimoji="1" lang="en-US" altLang="ja-JP"/>
              <a:t> </a:t>
            </a:r>
          </a:p>
          <a:p>
            <a:r>
              <a:rPr kumimoji="1" lang="ja-JP" altLang="en-US"/>
              <a:t>出力</a:t>
            </a:r>
            <a:endParaRPr kumimoji="1" lang="en-US" altLang="ja-JP"/>
          </a:p>
          <a:p>
            <a:pPr lvl="1"/>
            <a:r>
              <a:rPr lang="en-US" altLang="ja-JP"/>
              <a:t>iad: </a:t>
            </a:r>
            <a:r>
              <a:rPr lang="ja-JP" altLang="en-US"/>
              <a:t>命令メモリアドレスライン（</a:t>
            </a:r>
            <a:r>
              <a:rPr lang="en-US" altLang="ja-JP"/>
              <a:t>Instruction ADdress</a:t>
            </a:r>
            <a:r>
              <a:rPr lang="ja-JP" altLang="en-US"/>
              <a:t>）</a:t>
            </a:r>
            <a:endParaRPr lang="en-US" altLang="ja-JP"/>
          </a:p>
          <a:p>
            <a:pPr lvl="1"/>
            <a:r>
              <a:rPr kumimoji="1" lang="en-US" altLang="ja-JP"/>
              <a:t>dad: </a:t>
            </a:r>
            <a:r>
              <a:rPr kumimoji="1" lang="ja-JP" altLang="en-US"/>
              <a:t>データメモリアドレスライン（</a:t>
            </a:r>
            <a:r>
              <a:rPr kumimoji="1" lang="en-US" altLang="ja-JP"/>
              <a:t>Data ADdress</a:t>
            </a:r>
            <a:r>
              <a:rPr kumimoji="1" lang="ja-JP" altLang="en-US"/>
              <a:t>）</a:t>
            </a:r>
            <a:endParaRPr kumimoji="1" lang="en-US" altLang="ja-JP"/>
          </a:p>
          <a:p>
            <a:pPr lvl="1"/>
            <a:r>
              <a:rPr lang="en-US" altLang="ja-JP"/>
              <a:t>dmreq/imreq: </a:t>
            </a:r>
            <a:r>
              <a:rPr lang="ja-JP" altLang="en-US"/>
              <a:t>データ</a:t>
            </a:r>
            <a:r>
              <a:rPr lang="en-US" altLang="ja-JP"/>
              <a:t>/</a:t>
            </a:r>
            <a:r>
              <a:rPr lang="ja-JP" altLang="en-US"/>
              <a:t>命令メモリアクセス要求（</a:t>
            </a:r>
            <a:r>
              <a:rPr lang="en-US" altLang="ja-JP"/>
              <a:t>Memory REQuest</a:t>
            </a:r>
            <a:r>
              <a:rPr lang="ja-JP" altLang="en-US"/>
              <a:t>）</a:t>
            </a:r>
            <a:endParaRPr lang="en-US" altLang="ja-JP"/>
          </a:p>
          <a:p>
            <a:pPr lvl="1"/>
            <a:r>
              <a:rPr kumimoji="1" lang="en-US" altLang="ja-JP"/>
              <a:t>write: </a:t>
            </a:r>
            <a:r>
              <a:rPr kumimoji="1" lang="ja-JP" altLang="en-US"/>
              <a:t>データメモリ書き込み</a:t>
            </a:r>
            <a:endParaRPr kumimoji="1" lang="en-US" altLang="ja-JP"/>
          </a:p>
          <a:p>
            <a:pPr lvl="1"/>
            <a:r>
              <a:rPr kumimoji="1" lang="en-US" altLang="ja-JP"/>
              <a:t>iack_n: </a:t>
            </a:r>
            <a:r>
              <a:rPr kumimoji="1" lang="ja-JP" altLang="en-US"/>
              <a:t>割り込み許可（負論理）（</a:t>
            </a:r>
            <a:r>
              <a:rPr kumimoji="1" lang="en-US" altLang="ja-JP"/>
              <a:t>Interruption ACKnowledgement</a:t>
            </a:r>
            <a:r>
              <a:rPr kumimoji="1" lang="ja-JP" altLang="en-US"/>
              <a:t>）</a:t>
            </a:r>
            <a:endParaRPr kumimoji="1" lang="en-US" altLang="ja-JP"/>
          </a:p>
          <a:p>
            <a:r>
              <a:rPr kumimoji="1" lang="ja-JP" altLang="en-US"/>
              <a:t>入出力</a:t>
            </a:r>
            <a:endParaRPr kumimoji="1" lang="en-US" altLang="ja-JP"/>
          </a:p>
          <a:p>
            <a:pPr lvl="1"/>
            <a:r>
              <a:rPr lang="en-US" altLang="ja-JP"/>
              <a:t>ddt: </a:t>
            </a:r>
            <a:r>
              <a:rPr lang="ja-JP" altLang="en-US"/>
              <a:t>データメモリデータライン（</a:t>
            </a:r>
            <a:r>
              <a:rPr lang="en-US" altLang="ja-JP"/>
              <a:t>Data memory DaTa</a:t>
            </a:r>
            <a:r>
              <a:rPr lang="ja-JP" altLang="en-US"/>
              <a:t>）</a:t>
            </a:r>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40F0A797-3910-9ECC-25D2-319BBA2943D2}"/>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210E8231-AE7B-BBA1-5B09-7CB882EB91CD}"/>
              </a:ext>
            </a:extLst>
          </p:cNvPr>
          <p:cNvSpPr>
            <a:spLocks noGrp="1"/>
          </p:cNvSpPr>
          <p:nvPr>
            <p:ph type="sldNum" sz="quarter" idx="12"/>
          </p:nvPr>
        </p:nvSpPr>
        <p:spPr/>
        <p:txBody>
          <a:bodyPr/>
          <a:lstStyle/>
          <a:p>
            <a:fld id="{4BB2CF20-BD5D-4D9E-9CE8-EDFC3B2BCF57}" type="slidenum">
              <a:rPr kumimoji="1" lang="ja-JP" altLang="en-US" smtClean="0"/>
              <a:t>8</a:t>
            </a:fld>
            <a:endParaRPr kumimoji="1" lang="ja-JP" altLang="en-US"/>
          </a:p>
        </p:txBody>
      </p:sp>
    </p:spTree>
    <p:extLst>
      <p:ext uri="{BB962C8B-B14F-4D97-AF65-F5344CB8AC3E}">
        <p14:creationId xmlns:p14="http://schemas.microsoft.com/office/powerpoint/2010/main" val="94907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9DD12B-E99A-D2C9-3F12-F3F9741A7236}"/>
              </a:ext>
            </a:extLst>
          </p:cNvPr>
          <p:cNvSpPr>
            <a:spLocks noGrp="1"/>
          </p:cNvSpPr>
          <p:nvPr>
            <p:ph type="title"/>
          </p:nvPr>
        </p:nvSpPr>
        <p:spPr/>
        <p:txBody>
          <a:bodyPr/>
          <a:lstStyle/>
          <a:p>
            <a:r>
              <a:rPr kumimoji="1" lang="ja-JP" altLang="en-US"/>
              <a:t>回路設計の進め方</a:t>
            </a:r>
          </a:p>
        </p:txBody>
      </p:sp>
      <p:sp>
        <p:nvSpPr>
          <p:cNvPr id="3" name="コンテンツ プレースホルダー 2">
            <a:extLst>
              <a:ext uri="{FF2B5EF4-FFF2-40B4-BE49-F238E27FC236}">
                <a16:creationId xmlns:a16="http://schemas.microsoft.com/office/drawing/2014/main" id="{76B71130-C66E-1A07-A44B-D108FE81897D}"/>
              </a:ext>
            </a:extLst>
          </p:cNvPr>
          <p:cNvSpPr>
            <a:spLocks noGrp="1"/>
          </p:cNvSpPr>
          <p:nvPr>
            <p:ph idx="1"/>
          </p:nvPr>
        </p:nvSpPr>
        <p:spPr/>
        <p:txBody>
          <a:bodyPr>
            <a:normAutofit fontScale="70000" lnSpcReduction="20000"/>
          </a:bodyPr>
          <a:lstStyle/>
          <a:p>
            <a:pPr marL="514350" indent="-514350">
              <a:buFont typeface="+mj-lt"/>
              <a:buAutoNum type="arabicPeriod"/>
            </a:pPr>
            <a:r>
              <a:rPr kumimoji="1" lang="ja-JP" altLang="en-US"/>
              <a:t>仕様の決定：なにを作るのか明確に</a:t>
            </a:r>
            <a:endParaRPr kumimoji="1" lang="en-US" altLang="ja-JP"/>
          </a:p>
          <a:p>
            <a:pPr lvl="1"/>
            <a:r>
              <a:rPr kumimoji="1" lang="ja-JP" altLang="en-US"/>
              <a:t>入力は？出力は？</a:t>
            </a:r>
            <a:endParaRPr kumimoji="1" lang="en-US" altLang="ja-JP"/>
          </a:p>
          <a:p>
            <a:pPr lvl="1"/>
            <a:r>
              <a:rPr kumimoji="1" lang="ja-JP" altLang="en-US"/>
              <a:t>ブロック図等を描いてみる</a:t>
            </a:r>
            <a:endParaRPr kumimoji="1" lang="en-US" altLang="ja-JP"/>
          </a:p>
          <a:p>
            <a:pPr lvl="1"/>
            <a:r>
              <a:rPr kumimoji="1" lang="ja-JP" altLang="en-US"/>
              <a:t>クロックと動作のタイミング等も決める</a:t>
            </a:r>
            <a:endParaRPr kumimoji="1" lang="en-US" altLang="ja-JP"/>
          </a:p>
          <a:p>
            <a:pPr marL="514350" indent="-514350">
              <a:buFont typeface="+mj-lt"/>
              <a:buAutoNum type="arabicPeriod"/>
            </a:pPr>
            <a:r>
              <a:rPr kumimoji="1" lang="ja-JP" altLang="en-US"/>
              <a:t>コーディング：実際にコードを書いていく</a:t>
            </a:r>
            <a:endParaRPr kumimoji="1" lang="en-US" altLang="ja-JP"/>
          </a:p>
          <a:p>
            <a:pPr lvl="1"/>
            <a:r>
              <a:rPr kumimoji="1" lang="ja-JP" altLang="en-US"/>
              <a:t>定めた仕様に従えばそこまで難しくないはず</a:t>
            </a:r>
            <a:endParaRPr kumimoji="1" lang="en-US" altLang="ja-JP"/>
          </a:p>
          <a:p>
            <a:pPr lvl="1"/>
            <a:r>
              <a:rPr kumimoji="1" lang="ja-JP" altLang="en-US"/>
              <a:t>思いつきでの仕様変更は危険！</a:t>
            </a:r>
            <a:r>
              <a:rPr kumimoji="1" lang="en-US" altLang="ja-JP"/>
              <a:t>2</a:t>
            </a:r>
            <a:r>
              <a:rPr kumimoji="1" lang="ja-JP" altLang="en-US"/>
              <a:t>まで戻って考え直すこと</a:t>
            </a:r>
            <a:endParaRPr kumimoji="1" lang="en-US" altLang="ja-JP"/>
          </a:p>
          <a:p>
            <a:pPr lvl="1"/>
            <a:r>
              <a:rPr kumimoji="1" lang="ja-JP" altLang="en-US"/>
              <a:t>書いているのはあくまで「ハードウェア」であることを意識する</a:t>
            </a:r>
            <a:endParaRPr kumimoji="1" lang="en-US" altLang="ja-JP"/>
          </a:p>
          <a:p>
            <a:pPr lvl="2"/>
            <a:r>
              <a:rPr kumimoji="1" lang="ja-JP" altLang="en-US"/>
              <a:t>普通のプログラムとは違うところが多々ある</a:t>
            </a:r>
            <a:endParaRPr kumimoji="1" lang="en-US" altLang="ja-JP"/>
          </a:p>
          <a:p>
            <a:pPr lvl="2"/>
            <a:r>
              <a:rPr kumimoji="1" lang="ja-JP" altLang="en-US"/>
              <a:t>どんな回路が生成されるか想像しながら書く</a:t>
            </a:r>
            <a:endParaRPr kumimoji="1" lang="en-US" altLang="ja-JP"/>
          </a:p>
          <a:p>
            <a:pPr lvl="1"/>
            <a:r>
              <a:rPr kumimoji="1" lang="ja-JP" altLang="en-US"/>
              <a:t>面倒くさがらずにきちんと「構造化」する</a:t>
            </a:r>
            <a:endParaRPr kumimoji="1" lang="en-US" altLang="ja-JP"/>
          </a:p>
          <a:p>
            <a:pPr lvl="2"/>
            <a:r>
              <a:rPr kumimoji="1" lang="ja-JP" altLang="en-US"/>
              <a:t>適切にモジュールに分ければ後々使い回しが効く</a:t>
            </a:r>
            <a:endParaRPr kumimoji="1" lang="en-US" altLang="ja-JP"/>
          </a:p>
          <a:p>
            <a:pPr lvl="2"/>
            <a:r>
              <a:rPr kumimoji="1" lang="ja-JP" altLang="en-US"/>
              <a:t>小さい単位でテストする方が不具合を見つけやすい</a:t>
            </a:r>
            <a:endParaRPr kumimoji="1" lang="en-US" altLang="ja-JP"/>
          </a:p>
          <a:p>
            <a:pPr lvl="1"/>
            <a:r>
              <a:rPr kumimoji="1" lang="ja-JP" altLang="en-US"/>
              <a:t>識別名は分かりやすくつける</a:t>
            </a:r>
            <a:endParaRPr kumimoji="1" lang="en-US" altLang="ja-JP"/>
          </a:p>
          <a:p>
            <a:pPr lvl="2"/>
            <a:r>
              <a:rPr kumimoji="1" lang="ja-JP" altLang="en-US"/>
              <a:t>多少長くてもエディタの自動補完などを使えば楽</a:t>
            </a:r>
            <a:endParaRPr kumimoji="1" lang="en-US" altLang="ja-JP"/>
          </a:p>
          <a:p>
            <a:pPr lvl="2"/>
            <a:r>
              <a:rPr kumimoji="1" lang="ja-JP" altLang="en-US"/>
              <a:t>適当な名前のワイヤ・レジスタ（</a:t>
            </a:r>
            <a:r>
              <a:rPr kumimoji="1" lang="en-US" altLang="ja-JP"/>
              <a:t>tmp1, tmp2, …, a1, a2, …</a:t>
            </a:r>
            <a:r>
              <a:rPr kumimoji="1" lang="ja-JP" altLang="en-US"/>
              <a:t>等）を定義しない</a:t>
            </a:r>
            <a:endParaRPr kumimoji="1" lang="en-US" altLang="ja-JP"/>
          </a:p>
          <a:p>
            <a:pPr lvl="2"/>
            <a:r>
              <a:rPr kumimoji="1" lang="ja-JP" altLang="en-US"/>
              <a:t>こうしないと動作確認のときに地獄</a:t>
            </a:r>
            <a:endParaRPr kumimoji="1" lang="en-US" altLang="ja-JP"/>
          </a:p>
          <a:p>
            <a:pPr marL="514350" indent="-514350">
              <a:buFont typeface="+mj-lt"/>
              <a:buAutoNum type="arabicPeriod"/>
            </a:pPr>
            <a:r>
              <a:rPr kumimoji="1" lang="ja-JP" altLang="en-US"/>
              <a:t>動作確認：不具合の確認と修正</a:t>
            </a:r>
            <a:endParaRPr kumimoji="1" lang="en-US" altLang="ja-JP"/>
          </a:p>
          <a:p>
            <a:pPr lvl="1"/>
            <a:r>
              <a:rPr kumimoji="1" lang="ja-JP" altLang="en-US"/>
              <a:t>基本的に一発で動くことはそうそうない</a:t>
            </a:r>
            <a:endParaRPr kumimoji="1" lang="en-US" altLang="ja-JP"/>
          </a:p>
          <a:p>
            <a:pPr lvl="1"/>
            <a:r>
              <a:rPr kumimoji="1" lang="ja-JP" altLang="en-US"/>
              <a:t>思い通りに動かないときは動かない条件を絞ってコードを見直す</a:t>
            </a:r>
            <a:endParaRPr kumimoji="1" lang="en-US" altLang="ja-JP"/>
          </a:p>
          <a:p>
            <a:pPr lvl="1"/>
            <a:r>
              <a:rPr kumimoji="1" lang="ja-JP" altLang="en-US"/>
              <a:t>しばらく格闘してもわからなければ相談した方が良い</a:t>
            </a:r>
          </a:p>
        </p:txBody>
      </p:sp>
      <p:sp>
        <p:nvSpPr>
          <p:cNvPr id="6" name="日付プレースホルダー 5">
            <a:extLst>
              <a:ext uri="{FF2B5EF4-FFF2-40B4-BE49-F238E27FC236}">
                <a16:creationId xmlns:a16="http://schemas.microsoft.com/office/drawing/2014/main" id="{F27D57CE-4FF0-2EBF-6A4B-D2E111389B83}"/>
              </a:ext>
            </a:extLst>
          </p:cNvPr>
          <p:cNvSpPr>
            <a:spLocks noGrp="1"/>
          </p:cNvSpPr>
          <p:nvPr>
            <p:ph type="dt" sz="half" idx="10"/>
          </p:nvPr>
        </p:nvSpPr>
        <p:spPr/>
        <p:txBody>
          <a:bodyPr/>
          <a:lstStyle/>
          <a:p>
            <a:r>
              <a:rPr kumimoji="1" lang="en-US" altLang="ja-JP"/>
              <a:t>2024/04/09</a:t>
            </a:r>
            <a:endParaRPr kumimoji="1" lang="ja-JP" altLang="en-US"/>
          </a:p>
        </p:txBody>
      </p:sp>
      <p:sp>
        <p:nvSpPr>
          <p:cNvPr id="7" name="スライド番号プレースホルダー 6">
            <a:extLst>
              <a:ext uri="{FF2B5EF4-FFF2-40B4-BE49-F238E27FC236}">
                <a16:creationId xmlns:a16="http://schemas.microsoft.com/office/drawing/2014/main" id="{30FD0891-0789-AE0B-AEA3-88D504A4992F}"/>
              </a:ext>
            </a:extLst>
          </p:cNvPr>
          <p:cNvSpPr>
            <a:spLocks noGrp="1"/>
          </p:cNvSpPr>
          <p:nvPr>
            <p:ph type="sldNum" sz="quarter" idx="12"/>
          </p:nvPr>
        </p:nvSpPr>
        <p:spPr/>
        <p:txBody>
          <a:bodyPr/>
          <a:lstStyle/>
          <a:p>
            <a:fld id="{4BB2CF20-BD5D-4D9E-9CE8-EDFC3B2BCF57}" type="slidenum">
              <a:rPr kumimoji="1" lang="ja-JP" altLang="en-US" smtClean="0"/>
              <a:t>9</a:t>
            </a:fld>
            <a:endParaRPr kumimoji="1" lang="ja-JP" altLang="en-US"/>
          </a:p>
        </p:txBody>
      </p:sp>
    </p:spTree>
    <p:extLst>
      <p:ext uri="{BB962C8B-B14F-4D97-AF65-F5344CB8AC3E}">
        <p14:creationId xmlns:p14="http://schemas.microsoft.com/office/powerpoint/2010/main" val="76755243"/>
      </p:ext>
    </p:extLst>
  </p:cSld>
  <p:clrMapOvr>
    <a:masterClrMapping/>
  </p:clrMapOvr>
</p:sld>
</file>

<file path=ppt/theme/theme1.xml><?xml version="1.0" encoding="utf-8"?>
<a:theme xmlns:a="http://schemas.openxmlformats.org/drawingml/2006/main" name="Office テーマ">
  <a:themeElements>
    <a:clrScheme name="ユーザー定義 3">
      <a:dk1>
        <a:sysClr val="windowText" lastClr="000000"/>
      </a:dk1>
      <a:lt1>
        <a:sysClr val="window" lastClr="FFFFFF"/>
      </a:lt1>
      <a:dk2>
        <a:srgbClr val="A5A5A5"/>
      </a:dk2>
      <a:lt2>
        <a:srgbClr val="F2F2F2"/>
      </a:lt2>
      <a:accent1>
        <a:srgbClr val="FF0000"/>
      </a:accent1>
      <a:accent2>
        <a:srgbClr val="0070C0"/>
      </a:accent2>
      <a:accent3>
        <a:srgbClr val="FFC000"/>
      </a:accent3>
      <a:accent4>
        <a:srgbClr val="00B050"/>
      </a:accent4>
      <a:accent5>
        <a:srgbClr val="7030A0"/>
      </a:accent5>
      <a:accent6>
        <a:srgbClr val="00206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2970</TotalTime>
  <Words>8485</Words>
  <Application>Microsoft Office PowerPoint</Application>
  <PresentationFormat>Widescreen</PresentationFormat>
  <Paragraphs>1157</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メイリオ</vt:lpstr>
      <vt:lpstr>游ゴシック</vt:lpstr>
      <vt:lpstr>Arial</vt:lpstr>
      <vt:lpstr>Calibri</vt:lpstr>
      <vt:lpstr>Consolas</vt:lpstr>
      <vt:lpstr>Office テーマ</vt:lpstr>
      <vt:lpstr>CPC Lab. プロセッサ設計演習</vt:lpstr>
      <vt:lpstr>今日やること</vt:lpstr>
      <vt:lpstr>演習の概要</vt:lpstr>
      <vt:lpstr>演習の手順</vt:lpstr>
      <vt:lpstr>設計するプロセッサの仕様 1</vt:lpstr>
      <vt:lpstr>設計するプロセッサの入出力仕様 1</vt:lpstr>
      <vt:lpstr>設計するプロセッサの入出力仕様（core部分）</vt:lpstr>
      <vt:lpstr>設計するプロセッサの入出力仕様（top部分）</vt:lpstr>
      <vt:lpstr>回路設計の進め方</vt:lpstr>
      <vt:lpstr>開発環境の構築</vt:lpstr>
      <vt:lpstr>SSHでの研究室サーバへのアクセス</vt:lpstr>
      <vt:lpstr>SSHキーペアの作成</vt:lpstr>
      <vt:lpstr>プロセッサ設計用計算機woodblockへのアクセス</vt:lpstr>
      <vt:lpstr>SSHの補足</vt:lpstr>
      <vt:lpstr>SSHの補足: キーペア</vt:lpstr>
      <vt:lpstr>SSHの補足: SSHでのユーザ認証</vt:lpstr>
      <vt:lpstr>Windows Subsystem for Linux のインストール</vt:lpstr>
      <vt:lpstr>Windows Subsystem for Linux</vt:lpstr>
      <vt:lpstr>WSLのインストール</vt:lpstr>
      <vt:lpstr>PowerPoint Presentation</vt:lpstr>
      <vt:lpstr>Verilog 入門</vt:lpstr>
      <vt:lpstr>Verilog 入門 0-1: Verilogの書き方</vt:lpstr>
      <vt:lpstr>Verilog 入門 0-2: Verilogのシミュレーション</vt:lpstr>
      <vt:lpstr>Verilog 入門 1: moduleとwire</vt:lpstr>
      <vt:lpstr>練習1</vt:lpstr>
      <vt:lpstr>解答1 </vt:lpstr>
      <vt:lpstr>Verilog 入門 2: 定数リテラル</vt:lpstr>
      <vt:lpstr>Verilog 入門 3-1: 演算子1</vt:lpstr>
      <vt:lpstr>Verilog 入門 3-2: 演算子2</vt:lpstr>
      <vt:lpstr>Verilog 入門 3-3: 演算子3</vt:lpstr>
      <vt:lpstr>Verilog 入門 3-4: 演算子4</vt:lpstr>
      <vt:lpstr>Verilog 入門 3-4: 演算子の優先順位</vt:lpstr>
      <vt:lpstr>練習2</vt:lpstr>
      <vt:lpstr>Verilog 入門 4-1: function</vt:lpstr>
      <vt:lpstr>Verilog 入門 4-2: if文</vt:lpstr>
      <vt:lpstr>Verilog 入門 4-3-1: case文</vt:lpstr>
      <vt:lpstr>Verilog 入門 4-3-2: casez文とcasex文</vt:lpstr>
      <vt:lpstr>Verilog 入門 5: 範囲選択と連接演算子</vt:lpstr>
      <vt:lpstr>練習3</vt:lpstr>
      <vt:lpstr>Verilog 入門 6-1: regとalways</vt:lpstr>
      <vt:lpstr>Verilog 入門 6-2: always</vt:lpstr>
      <vt:lpstr>練習4</vt:lpstr>
      <vt:lpstr>Verilog 入門 7: モジュールのインスタンス化</vt:lpstr>
      <vt:lpstr>Verilog 入門 8-1: テストベンチの書き方</vt:lpstr>
      <vt:lpstr>Verilog 入門 8-2: initialとtask</vt:lpstr>
      <vt:lpstr>Verilog 入門 8-3: システムタスク</vt:lpstr>
      <vt:lpstr>Verilog 入門 ex.1: パラメータ</vt:lpstr>
      <vt:lpstr>Verilog 入門 ex.2: always文での組み合わせ回路</vt:lpstr>
      <vt:lpstr>Verilog 入門 ex.3: generate</vt:lpstr>
      <vt:lpstr>Verilog 入門 ex.4: レジスタ配列</vt:lpstr>
      <vt:lpstr>練習5 発展問題</vt:lpstr>
      <vt:lpstr>Verilog 入門 0-3: 論理合成</vt:lpstr>
      <vt:lpstr>Verilog 入門 0-4: ファイルの分割</vt:lpstr>
      <vt:lpstr>RISC-Vの基本</vt:lpstr>
      <vt:lpstr>命令セット RISC-V</vt:lpstr>
      <vt:lpstr>拡張命令セット</vt:lpstr>
      <vt:lpstr>基本命令セット</vt:lpstr>
      <vt:lpstr>命令形式（RV-I）</vt:lpstr>
      <vt:lpstr>OPコード</vt:lpstr>
      <vt:lpstr>funct3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CPC Lab. プロセッサ設計演習</dc:title>
  <dc:creator>石川 伊織</dc:creator>
  <cp:lastModifiedBy>BIN YAACOB SHAHRUL FARIS</cp:lastModifiedBy>
  <cp:revision>3</cp:revision>
  <dcterms:created xsi:type="dcterms:W3CDTF">2024-03-11T16:14:24Z</dcterms:created>
  <dcterms:modified xsi:type="dcterms:W3CDTF">2024-07-19T05:50:14Z</dcterms:modified>
</cp:coreProperties>
</file>