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handoutMasterIdLst>
    <p:handoutMasterId r:id="rId13"/>
  </p:handoutMasterIdLst>
  <p:sldIdLst>
    <p:sldId id="256" r:id="rId2"/>
    <p:sldId id="257" r:id="rId3"/>
    <p:sldId id="258" r:id="rId4"/>
    <p:sldId id="263" r:id="rId5"/>
    <p:sldId id="259" r:id="rId6"/>
    <p:sldId id="264" r:id="rId7"/>
    <p:sldId id="260" r:id="rId8"/>
    <p:sldId id="261"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smtClean="0"/>
              <a:t>EP-1650078     Syed Faris Ahmed</a:t>
            </a:r>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46EBEA-3744-4CD9-AEAC-2DC29B8B18D3}" type="datetimeFigureOut">
              <a:rPr lang="en-US" smtClean="0"/>
              <a:t>9/29/2018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AA5E92-617E-48DE-AA3C-EE909205A401}" type="slidenum">
              <a:rPr lang="en-US" smtClean="0"/>
              <a:t>‹#›</a:t>
            </a:fld>
            <a:endParaRPr lang="en-US" dirty="0"/>
          </a:p>
        </p:txBody>
      </p:sp>
    </p:spTree>
    <p:extLst>
      <p:ext uri="{BB962C8B-B14F-4D97-AF65-F5344CB8AC3E}">
        <p14:creationId xmlns:p14="http://schemas.microsoft.com/office/powerpoint/2010/main" val="4879028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smtClean="0"/>
              <a:t>EP-1650078     Syed Faris Ahmed</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1F6E1-2954-42E3-9B30-CFB515F5BF0F}" type="datetimeFigureOut">
              <a:rPr lang="en-US" smtClean="0"/>
              <a:t>9/29/2018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8EB69-89C2-4551-9CCC-20446DA0AC33}" type="slidenum">
              <a:rPr lang="en-US" smtClean="0"/>
              <a:t>‹#›</a:t>
            </a:fld>
            <a:endParaRPr lang="en-US" dirty="0"/>
          </a:p>
        </p:txBody>
      </p:sp>
    </p:spTree>
    <p:extLst>
      <p:ext uri="{BB962C8B-B14F-4D97-AF65-F5344CB8AC3E}">
        <p14:creationId xmlns:p14="http://schemas.microsoft.com/office/powerpoint/2010/main" val="20351168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3477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4034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691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38CCFC-4F7E-4086-AC13-FA220A9D787A}" type="datetime1">
              <a:rPr lang="en-US" smtClean="0"/>
              <a:t>9/29/2018</a:t>
            </a:fld>
            <a:endParaRPr lang="en-US" dirty="0"/>
          </a:p>
        </p:txBody>
      </p:sp>
      <p:sp>
        <p:nvSpPr>
          <p:cNvPr id="5" name="Footer Placeholder 4"/>
          <p:cNvSpPr>
            <a:spLocks noGrp="1"/>
          </p:cNvSpPr>
          <p:nvPr>
            <p:ph type="ftr" sz="quarter" idx="11"/>
          </p:nvPr>
        </p:nvSpPr>
        <p:spPr/>
        <p:txBody>
          <a:bodyPr/>
          <a:lstStyle/>
          <a:p>
            <a:r>
              <a:rPr lang="en-US" dirty="0" smtClean="0"/>
              <a:t>EP-1650078    Syed Faris Ahmed                                                    Submitted to: Ms. Shazia Tauseef</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8F1842-D252-428F-ABA0-E21C205F0F30}" type="datetime1">
              <a:rPr lang="en-US" smtClean="0"/>
              <a:t>9/29/2018</a:t>
            </a:fld>
            <a:endParaRPr lang="en-US" dirty="0"/>
          </a:p>
        </p:txBody>
      </p:sp>
      <p:sp>
        <p:nvSpPr>
          <p:cNvPr id="5" name="Footer Placeholder 4"/>
          <p:cNvSpPr>
            <a:spLocks noGrp="1"/>
          </p:cNvSpPr>
          <p:nvPr>
            <p:ph type="ftr" sz="quarter" idx="11"/>
          </p:nvPr>
        </p:nvSpPr>
        <p:spPr/>
        <p:txBody>
          <a:bodyPr/>
          <a:lstStyle/>
          <a:p>
            <a:r>
              <a:rPr lang="en-US" dirty="0" smtClean="0"/>
              <a:t>EP-1650078    Syed Faris Ahmed                                                    Submitted to: Ms. Shazia Tauseef</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D3E6F6-3AEB-4B5B-B162-69A647263D58}" type="datetime1">
              <a:rPr lang="en-US" smtClean="0"/>
              <a:t>9/29/2018</a:t>
            </a:fld>
            <a:endParaRPr lang="en-US" dirty="0"/>
          </a:p>
        </p:txBody>
      </p:sp>
      <p:sp>
        <p:nvSpPr>
          <p:cNvPr id="5" name="Footer Placeholder 4"/>
          <p:cNvSpPr>
            <a:spLocks noGrp="1"/>
          </p:cNvSpPr>
          <p:nvPr>
            <p:ph type="ftr" sz="quarter" idx="11"/>
          </p:nvPr>
        </p:nvSpPr>
        <p:spPr/>
        <p:txBody>
          <a:bodyPr/>
          <a:lstStyle/>
          <a:p>
            <a:r>
              <a:rPr lang="en-US" dirty="0" smtClean="0"/>
              <a:t>EP-1650078    Syed Faris Ahmed                                                    Submitted to: Ms. Shazia Tauseef</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04EBC30-1262-40CE-BF8F-A0363878EE6E}" type="datetime1">
              <a:rPr lang="en-US" smtClean="0"/>
              <a:t>9/29/2018</a:t>
            </a:fld>
            <a:endParaRPr lang="en-US" dirty="0"/>
          </a:p>
        </p:txBody>
      </p:sp>
      <p:sp>
        <p:nvSpPr>
          <p:cNvPr id="6" name="Footer Placeholder 5"/>
          <p:cNvSpPr>
            <a:spLocks noGrp="1"/>
          </p:cNvSpPr>
          <p:nvPr>
            <p:ph type="ftr" sz="quarter" idx="11"/>
          </p:nvPr>
        </p:nvSpPr>
        <p:spPr/>
        <p:txBody>
          <a:bodyPr/>
          <a:lstStyle/>
          <a:p>
            <a:r>
              <a:rPr lang="en-US" dirty="0" smtClean="0"/>
              <a:t>EP-1650078    Syed Faris Ahmed                                                    Submitted to: Ms. Shazia Tauseef</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425B90F-2F58-4755-93A4-310B74FFC35B}" type="datetime1">
              <a:rPr lang="en-US" smtClean="0"/>
              <a:t>9/29/2018</a:t>
            </a:fld>
            <a:endParaRPr lang="en-US" dirty="0"/>
          </a:p>
        </p:txBody>
      </p:sp>
      <p:sp>
        <p:nvSpPr>
          <p:cNvPr id="6" name="Footer Placeholder 5"/>
          <p:cNvSpPr>
            <a:spLocks noGrp="1"/>
          </p:cNvSpPr>
          <p:nvPr>
            <p:ph type="ftr" sz="quarter" idx="11"/>
          </p:nvPr>
        </p:nvSpPr>
        <p:spPr/>
        <p:txBody>
          <a:bodyPr/>
          <a:lstStyle/>
          <a:p>
            <a:r>
              <a:rPr lang="en-US" dirty="0" smtClean="0"/>
              <a:t>EP-1650078    Syed Faris Ahmed                                                    Submitted to: Ms. Shazia Tauseef</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7230B22-FBDB-4727-B7A6-22382806CDE0}" type="datetime1">
              <a:rPr lang="en-US" smtClean="0"/>
              <a:t>9/29/2018</a:t>
            </a:fld>
            <a:endParaRPr lang="en-US" dirty="0"/>
          </a:p>
        </p:txBody>
      </p:sp>
      <p:sp>
        <p:nvSpPr>
          <p:cNvPr id="6" name="Footer Placeholder 5"/>
          <p:cNvSpPr>
            <a:spLocks noGrp="1"/>
          </p:cNvSpPr>
          <p:nvPr>
            <p:ph type="ftr" sz="quarter" idx="11"/>
          </p:nvPr>
        </p:nvSpPr>
        <p:spPr/>
        <p:txBody>
          <a:bodyPr/>
          <a:lstStyle/>
          <a:p>
            <a:r>
              <a:rPr lang="en-US" dirty="0" smtClean="0"/>
              <a:t>EP-1650078    Syed Faris Ahmed                                                    Submitted to: Ms. Shazia Tauseef</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72F279-744E-4FDB-8ED2-95C378CA043A}" type="datetime1">
              <a:rPr lang="en-US" smtClean="0"/>
              <a:t>9/29/2018</a:t>
            </a:fld>
            <a:endParaRPr lang="en-US" dirty="0"/>
          </a:p>
        </p:txBody>
      </p:sp>
      <p:sp>
        <p:nvSpPr>
          <p:cNvPr id="5" name="Footer Placeholder 4"/>
          <p:cNvSpPr>
            <a:spLocks noGrp="1"/>
          </p:cNvSpPr>
          <p:nvPr>
            <p:ph type="ftr" sz="quarter" idx="11"/>
          </p:nvPr>
        </p:nvSpPr>
        <p:spPr/>
        <p:txBody>
          <a:bodyPr/>
          <a:lstStyle/>
          <a:p>
            <a:r>
              <a:rPr lang="en-US" dirty="0" smtClean="0"/>
              <a:t>EP-1650078    Syed Faris Ahmed                                                    Submitted to: Ms. Shazia Tauseef</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3E04A8-96B8-40B4-83FF-F4044953FCFC}" type="datetime1">
              <a:rPr lang="en-US" smtClean="0"/>
              <a:t>9/29/2018</a:t>
            </a:fld>
            <a:endParaRPr lang="en-US" dirty="0"/>
          </a:p>
        </p:txBody>
      </p:sp>
      <p:sp>
        <p:nvSpPr>
          <p:cNvPr id="5" name="Footer Placeholder 4"/>
          <p:cNvSpPr>
            <a:spLocks noGrp="1"/>
          </p:cNvSpPr>
          <p:nvPr>
            <p:ph type="ftr" sz="quarter" idx="11"/>
          </p:nvPr>
        </p:nvSpPr>
        <p:spPr/>
        <p:txBody>
          <a:bodyPr/>
          <a:lstStyle/>
          <a:p>
            <a:r>
              <a:rPr lang="en-US" dirty="0" smtClean="0"/>
              <a:t>EP-1650078    Syed Faris Ahmed                                                    Submitted to: Ms. Shazia Tauseef</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5FE66C-B57D-440A-9DC3-41EB8D070E04}" type="datetime1">
              <a:rPr lang="en-US" smtClean="0"/>
              <a:t>9/29/2018</a:t>
            </a:fld>
            <a:endParaRPr lang="en-US" dirty="0"/>
          </a:p>
        </p:txBody>
      </p:sp>
      <p:sp>
        <p:nvSpPr>
          <p:cNvPr id="5" name="Footer Placeholder 4"/>
          <p:cNvSpPr>
            <a:spLocks noGrp="1"/>
          </p:cNvSpPr>
          <p:nvPr>
            <p:ph type="ftr" sz="quarter" idx="11"/>
          </p:nvPr>
        </p:nvSpPr>
        <p:spPr/>
        <p:txBody>
          <a:bodyPr/>
          <a:lstStyle/>
          <a:p>
            <a:r>
              <a:rPr lang="en-US" dirty="0" smtClean="0"/>
              <a:t>EP-1650078    Syed Faris Ahmed                                                    Submitted to: Ms. Shazia Tauseef</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193910-C27F-485E-8F74-4B962204E23A}" type="datetime1">
              <a:rPr lang="en-US" smtClean="0"/>
              <a:t>9/29/2018</a:t>
            </a:fld>
            <a:endParaRPr lang="en-US" dirty="0"/>
          </a:p>
        </p:txBody>
      </p:sp>
      <p:sp>
        <p:nvSpPr>
          <p:cNvPr id="5" name="Footer Placeholder 4"/>
          <p:cNvSpPr>
            <a:spLocks noGrp="1"/>
          </p:cNvSpPr>
          <p:nvPr>
            <p:ph type="ftr" sz="quarter" idx="11"/>
          </p:nvPr>
        </p:nvSpPr>
        <p:spPr/>
        <p:txBody>
          <a:bodyPr/>
          <a:lstStyle/>
          <a:p>
            <a:r>
              <a:rPr lang="en-US" dirty="0" smtClean="0"/>
              <a:t>EP-1650078    Syed Faris Ahmed                                                    Submitted to: Ms. Shazia Tauseef</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607A57-D4FB-45A4-847A-AEC35714FEA4}" type="datetime1">
              <a:rPr lang="en-US" smtClean="0"/>
              <a:t>9/29/2018</a:t>
            </a:fld>
            <a:endParaRPr lang="en-US" dirty="0"/>
          </a:p>
        </p:txBody>
      </p:sp>
      <p:sp>
        <p:nvSpPr>
          <p:cNvPr id="6" name="Footer Placeholder 5"/>
          <p:cNvSpPr>
            <a:spLocks noGrp="1"/>
          </p:cNvSpPr>
          <p:nvPr>
            <p:ph type="ftr" sz="quarter" idx="11"/>
          </p:nvPr>
        </p:nvSpPr>
        <p:spPr/>
        <p:txBody>
          <a:bodyPr/>
          <a:lstStyle/>
          <a:p>
            <a:r>
              <a:rPr lang="en-US" dirty="0" smtClean="0"/>
              <a:t>EP-1650078    Syed Faris Ahmed                                                    Submitted to: Ms. Shazia Tauseef</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8207EF-61E4-4158-BF2F-D615F8E5FD59}" type="datetime1">
              <a:rPr lang="en-US" smtClean="0"/>
              <a:t>9/29/2018</a:t>
            </a:fld>
            <a:endParaRPr lang="en-US" dirty="0"/>
          </a:p>
        </p:txBody>
      </p:sp>
      <p:sp>
        <p:nvSpPr>
          <p:cNvPr id="8" name="Footer Placeholder 7"/>
          <p:cNvSpPr>
            <a:spLocks noGrp="1"/>
          </p:cNvSpPr>
          <p:nvPr>
            <p:ph type="ftr" sz="quarter" idx="11"/>
          </p:nvPr>
        </p:nvSpPr>
        <p:spPr/>
        <p:txBody>
          <a:bodyPr/>
          <a:lstStyle/>
          <a:p>
            <a:r>
              <a:rPr lang="en-US" dirty="0" smtClean="0"/>
              <a:t>EP-1650078    Syed Faris Ahmed                                                    Submitted to: Ms. Shazia Tauseef</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99E8A5-1369-4DAB-AF21-C6A7ACE3AA29}" type="datetime1">
              <a:rPr lang="en-US" smtClean="0"/>
              <a:t>9/29/2018</a:t>
            </a:fld>
            <a:endParaRPr lang="en-US" dirty="0"/>
          </a:p>
        </p:txBody>
      </p:sp>
      <p:sp>
        <p:nvSpPr>
          <p:cNvPr id="4" name="Footer Placeholder 3"/>
          <p:cNvSpPr>
            <a:spLocks noGrp="1"/>
          </p:cNvSpPr>
          <p:nvPr>
            <p:ph type="ftr" sz="quarter" idx="11"/>
          </p:nvPr>
        </p:nvSpPr>
        <p:spPr/>
        <p:txBody>
          <a:bodyPr/>
          <a:lstStyle/>
          <a:p>
            <a:r>
              <a:rPr lang="en-US" dirty="0" smtClean="0"/>
              <a:t>EP-1650078    Syed Faris Ahmed                                                    Submitted to: Ms. Shazia Tauseef</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44A1DC-F348-490D-9904-15EADCF2853E}" type="datetime1">
              <a:rPr lang="en-US" smtClean="0"/>
              <a:t>9/29/2018</a:t>
            </a:fld>
            <a:endParaRPr lang="en-US" dirty="0"/>
          </a:p>
        </p:txBody>
      </p:sp>
      <p:sp>
        <p:nvSpPr>
          <p:cNvPr id="3" name="Footer Placeholder 2"/>
          <p:cNvSpPr>
            <a:spLocks noGrp="1"/>
          </p:cNvSpPr>
          <p:nvPr>
            <p:ph type="ftr" sz="quarter" idx="11"/>
          </p:nvPr>
        </p:nvSpPr>
        <p:spPr/>
        <p:txBody>
          <a:bodyPr/>
          <a:lstStyle/>
          <a:p>
            <a:r>
              <a:rPr lang="en-US" dirty="0" smtClean="0"/>
              <a:t>EP-1650078    Syed Faris Ahmed                                                    Submitted to: Ms. Shazia Tauseef</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C128DC-87DE-4691-BB2B-752671E97715}" type="datetime1">
              <a:rPr lang="en-US" smtClean="0"/>
              <a:t>9/29/2018</a:t>
            </a:fld>
            <a:endParaRPr lang="en-US" dirty="0"/>
          </a:p>
        </p:txBody>
      </p:sp>
      <p:sp>
        <p:nvSpPr>
          <p:cNvPr id="6" name="Footer Placeholder 5"/>
          <p:cNvSpPr>
            <a:spLocks noGrp="1"/>
          </p:cNvSpPr>
          <p:nvPr>
            <p:ph type="ftr" sz="quarter" idx="11"/>
          </p:nvPr>
        </p:nvSpPr>
        <p:spPr/>
        <p:txBody>
          <a:bodyPr/>
          <a:lstStyle/>
          <a:p>
            <a:r>
              <a:rPr lang="en-US" dirty="0" smtClean="0"/>
              <a:t>EP-1650078    Syed Faris Ahmed                                                    Submitted to: Ms. Shazia Tauseef</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3ACE54-9939-42CC-8CED-C698B677E3CB}" type="datetime1">
              <a:rPr lang="en-US" smtClean="0"/>
              <a:t>9/29/2018</a:t>
            </a:fld>
            <a:endParaRPr lang="en-US" dirty="0"/>
          </a:p>
        </p:txBody>
      </p:sp>
      <p:sp>
        <p:nvSpPr>
          <p:cNvPr id="6" name="Footer Placeholder 5"/>
          <p:cNvSpPr>
            <a:spLocks noGrp="1"/>
          </p:cNvSpPr>
          <p:nvPr>
            <p:ph type="ftr" sz="quarter" idx="11"/>
          </p:nvPr>
        </p:nvSpPr>
        <p:spPr/>
        <p:txBody>
          <a:bodyPr/>
          <a:lstStyle/>
          <a:p>
            <a:r>
              <a:rPr lang="en-US" dirty="0" smtClean="0"/>
              <a:t>EP-1650078    Syed Faris Ahmed                                                    Submitted to: Ms. Shazia Tauseef</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CC6C3D0-4A75-4E8C-9C2C-F8AD44CAFC01}" type="datetime1">
              <a:rPr lang="en-US" smtClean="0"/>
              <a:t>9/29/2018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smtClean="0"/>
              <a:t>EP-1650078    Syed Faris Ahmed                                                    Submitted to: Ms. Shazia Tauseef</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Automation Testing Tools</a:t>
            </a:r>
            <a:endParaRPr lang="en-US" dirty="0"/>
          </a:p>
        </p:txBody>
      </p:sp>
      <p:sp>
        <p:nvSpPr>
          <p:cNvPr id="3" name="Subtitle 2"/>
          <p:cNvSpPr>
            <a:spLocks noGrp="1"/>
          </p:cNvSpPr>
          <p:nvPr>
            <p:ph type="subTitle" idx="1"/>
          </p:nvPr>
        </p:nvSpPr>
        <p:spPr>
          <a:xfrm>
            <a:off x="2589214" y="4777379"/>
            <a:ext cx="8344950" cy="1126283"/>
          </a:xfrm>
        </p:spPr>
        <p:txBody>
          <a:bodyPr/>
          <a:lstStyle/>
          <a:p>
            <a:pPr algn="ctr"/>
            <a:r>
              <a:rPr lang="en-US" dirty="0" smtClean="0"/>
              <a:t>Selenium | Watir | Robotium | TestComplete | TestDrive </a:t>
            </a:r>
            <a:endParaRPr lang="en-US" dirty="0"/>
          </a:p>
        </p:txBody>
      </p:sp>
      <p:sp>
        <p:nvSpPr>
          <p:cNvPr id="6" name="Footer Placeholder 4"/>
          <p:cNvSpPr>
            <a:spLocks noGrp="1"/>
          </p:cNvSpPr>
          <p:nvPr>
            <p:ph type="ftr" sz="quarter" idx="11"/>
          </p:nvPr>
        </p:nvSpPr>
        <p:spPr>
          <a:xfrm>
            <a:off x="2589212" y="6135808"/>
            <a:ext cx="8915400" cy="365125"/>
          </a:xfrm>
        </p:spPr>
        <p:txBody>
          <a:bodyPr/>
          <a:lstStyle/>
          <a:p>
            <a:pPr algn="r"/>
            <a:r>
              <a:rPr lang="en-US" dirty="0" smtClean="0"/>
              <a:t>EP-1650078    Syed Faris Ahmed                                                                                                       	                                               Submitted to: Ms. Shazia Tauseef</a:t>
            </a:r>
            <a:endParaRPr lang="en-US" dirty="0"/>
          </a:p>
        </p:txBody>
      </p:sp>
    </p:spTree>
    <p:extLst>
      <p:ext uri="{BB962C8B-B14F-4D97-AF65-F5344CB8AC3E}">
        <p14:creationId xmlns:p14="http://schemas.microsoft.com/office/powerpoint/2010/main" val="1820662653"/>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599424"/>
            <a:ext cx="8911687" cy="701342"/>
          </a:xfrm>
        </p:spPr>
        <p:txBody>
          <a:bodyPr/>
          <a:lstStyle/>
          <a:p>
            <a:r>
              <a:rPr lang="en-US" dirty="0"/>
              <a:t>Robotium</a:t>
            </a:r>
          </a:p>
        </p:txBody>
      </p:sp>
      <p:sp>
        <p:nvSpPr>
          <p:cNvPr id="3" name="Content Placeholder 2"/>
          <p:cNvSpPr>
            <a:spLocks noGrp="1"/>
          </p:cNvSpPr>
          <p:nvPr>
            <p:ph idx="1"/>
          </p:nvPr>
        </p:nvSpPr>
        <p:spPr>
          <a:xfrm>
            <a:off x="2589212" y="1532586"/>
            <a:ext cx="8915400" cy="4378635"/>
          </a:xfrm>
        </p:spPr>
        <p:txBody>
          <a:bodyPr>
            <a:normAutofit/>
          </a:bodyPr>
          <a:lstStyle/>
          <a:p>
            <a:r>
              <a:rPr lang="en-US" b="1" dirty="0"/>
              <a:t>Robotium</a:t>
            </a:r>
            <a:r>
              <a:rPr lang="en-US" dirty="0"/>
              <a:t> is an </a:t>
            </a:r>
            <a:r>
              <a:rPr lang="en-US" dirty="0" smtClean="0"/>
              <a:t>open-source</a:t>
            </a:r>
            <a:r>
              <a:rPr lang="en-US" dirty="0"/>
              <a:t> </a:t>
            </a:r>
            <a:r>
              <a:rPr lang="en-US" dirty="0" smtClean="0"/>
              <a:t>test framework</a:t>
            </a:r>
            <a:r>
              <a:rPr lang="en-US" dirty="0"/>
              <a:t> for writing automatic </a:t>
            </a:r>
            <a:r>
              <a:rPr lang="en-US" dirty="0" smtClean="0"/>
              <a:t>gray box testing</a:t>
            </a:r>
            <a:r>
              <a:rPr lang="en-US" dirty="0"/>
              <a:t> cases for </a:t>
            </a:r>
            <a:r>
              <a:rPr lang="en-US" dirty="0" smtClean="0"/>
              <a:t>Android</a:t>
            </a:r>
            <a:r>
              <a:rPr lang="en-US" dirty="0"/>
              <a:t> </a:t>
            </a:r>
            <a:r>
              <a:rPr lang="en-US" dirty="0" smtClean="0"/>
              <a:t>applications. With </a:t>
            </a:r>
            <a:r>
              <a:rPr lang="en-US" dirty="0"/>
              <a:t>the support of Robotium, test case developers can write function, system and acceptance test scenarios, spanning multiple Android activities. Robotium can be used both for testing applications where the source code is available and applications where only the </a:t>
            </a:r>
            <a:r>
              <a:rPr lang="en-US" dirty="0" smtClean="0"/>
              <a:t>APK file </a:t>
            </a:r>
            <a:r>
              <a:rPr lang="en-US" dirty="0"/>
              <a:t>is available and the implementation details are not known.</a:t>
            </a:r>
          </a:p>
          <a:p>
            <a:r>
              <a:rPr lang="en-US" dirty="0"/>
              <a:t>The framework is released under </a:t>
            </a:r>
            <a:r>
              <a:rPr lang="en-US" dirty="0" smtClean="0"/>
              <a:t>Apache License</a:t>
            </a:r>
            <a:r>
              <a:rPr lang="en-US" dirty="0"/>
              <a:t> 2.0. Its founder and main developer is </a:t>
            </a:r>
            <a:r>
              <a:rPr lang="en-US" dirty="0" smtClean="0"/>
              <a:t>Renas Reda. </a:t>
            </a:r>
            <a:r>
              <a:rPr lang="en-US" dirty="0"/>
              <a:t>Version 5.0.1 was released on January 5, 2014.</a:t>
            </a:r>
          </a:p>
          <a:p>
            <a:r>
              <a:rPr lang="en-US" dirty="0"/>
              <a:t>Robotium is similar to </a:t>
            </a:r>
            <a:r>
              <a:rPr lang="en-US" dirty="0" smtClean="0"/>
              <a:t>Selenium, </a:t>
            </a:r>
            <a:r>
              <a:rPr lang="en-US" dirty="0"/>
              <a:t>but for Android. It has support for Android features such as activities, toasts, menus and context menus</a:t>
            </a:r>
          </a:p>
          <a:p>
            <a:endParaRPr lang="en-US" dirty="0"/>
          </a:p>
        </p:txBody>
      </p:sp>
      <p:sp>
        <p:nvSpPr>
          <p:cNvPr id="6" name="Footer Placeholder 4"/>
          <p:cNvSpPr>
            <a:spLocks noGrp="1"/>
          </p:cNvSpPr>
          <p:nvPr>
            <p:ph type="ftr" sz="quarter" idx="11"/>
          </p:nvPr>
        </p:nvSpPr>
        <p:spPr>
          <a:xfrm>
            <a:off x="2589212" y="6135808"/>
            <a:ext cx="8915400" cy="365125"/>
          </a:xfrm>
        </p:spPr>
        <p:txBody>
          <a:bodyPr/>
          <a:lstStyle/>
          <a:p>
            <a:pPr algn="r"/>
            <a:r>
              <a:rPr lang="en-US" dirty="0" smtClean="0"/>
              <a:t>EP-1650078    Syed Faris Ahmed                                                                                                       	                                               Submitted to: Ms. Shazia Tauseef</a:t>
            </a:r>
            <a:endParaRPr lang="en-US" dirty="0"/>
          </a:p>
        </p:txBody>
      </p:sp>
    </p:spTree>
    <p:extLst>
      <p:ext uri="{BB962C8B-B14F-4D97-AF65-F5344CB8AC3E}">
        <p14:creationId xmlns:p14="http://schemas.microsoft.com/office/powerpoint/2010/main" val="2273285894"/>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Tools</a:t>
            </a:r>
            <a:endParaRPr lang="en-US" dirty="0"/>
          </a:p>
        </p:txBody>
      </p:sp>
      <p:sp>
        <p:nvSpPr>
          <p:cNvPr id="3" name="Content Placeholder 2"/>
          <p:cNvSpPr>
            <a:spLocks noGrp="1"/>
          </p:cNvSpPr>
          <p:nvPr>
            <p:ph idx="1"/>
          </p:nvPr>
        </p:nvSpPr>
        <p:spPr/>
        <p:txBody>
          <a:bodyPr/>
          <a:lstStyle/>
          <a:p>
            <a:r>
              <a:rPr lang="en-US" dirty="0" smtClean="0"/>
              <a:t>Automation testing is an automatic technique where the tester writes scripts by own and uses suitable software to test the software. It is basically an automation process of a manual process. Automation testing also used to test the application from load, performance and stress point of view.</a:t>
            </a:r>
          </a:p>
          <a:p>
            <a:r>
              <a:rPr lang="en-US" dirty="0" smtClean="0"/>
              <a:t>For example</a:t>
            </a:r>
          </a:p>
          <a:p>
            <a:pPr marL="685800" lvl="1"/>
            <a:r>
              <a:rPr lang="en-US" dirty="0" smtClean="0"/>
              <a:t>Selenium</a:t>
            </a:r>
          </a:p>
          <a:p>
            <a:pPr marL="685800" lvl="1"/>
            <a:r>
              <a:rPr lang="en-US" dirty="0" smtClean="0"/>
              <a:t>Watir</a:t>
            </a:r>
          </a:p>
          <a:p>
            <a:pPr marL="685800" lvl="1"/>
            <a:r>
              <a:rPr lang="en-US" dirty="0" smtClean="0"/>
              <a:t>Robotium</a:t>
            </a:r>
          </a:p>
          <a:p>
            <a:pPr marL="685800" lvl="1"/>
            <a:r>
              <a:rPr lang="en-US" dirty="0" smtClean="0"/>
              <a:t>TestComplete</a:t>
            </a:r>
          </a:p>
          <a:p>
            <a:pPr marL="685800" lvl="1"/>
            <a:r>
              <a:rPr lang="en-US" dirty="0" smtClean="0"/>
              <a:t>TestDrive</a:t>
            </a:r>
            <a:endParaRPr lang="en-US" dirty="0"/>
          </a:p>
        </p:txBody>
      </p:sp>
      <p:sp>
        <p:nvSpPr>
          <p:cNvPr id="6" name="Footer Placeholder 4"/>
          <p:cNvSpPr>
            <a:spLocks noGrp="1"/>
          </p:cNvSpPr>
          <p:nvPr>
            <p:ph type="ftr" sz="quarter" idx="11"/>
          </p:nvPr>
        </p:nvSpPr>
        <p:spPr>
          <a:xfrm>
            <a:off x="2589212" y="6135808"/>
            <a:ext cx="8915400" cy="365125"/>
          </a:xfrm>
        </p:spPr>
        <p:txBody>
          <a:bodyPr/>
          <a:lstStyle/>
          <a:p>
            <a:pPr algn="r"/>
            <a:r>
              <a:rPr lang="en-US" dirty="0" smtClean="0"/>
              <a:t>EP-1650078    Syed Faris Ahmed                                                                                                       	                                               Submitted to: Ms. Shazia Tauseef</a:t>
            </a:r>
            <a:endParaRPr lang="en-US" dirty="0"/>
          </a:p>
        </p:txBody>
      </p:sp>
    </p:spTree>
    <p:extLst>
      <p:ext uri="{BB962C8B-B14F-4D97-AF65-F5344CB8AC3E}">
        <p14:creationId xmlns:p14="http://schemas.microsoft.com/office/powerpoint/2010/main" val="2856522791"/>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60787"/>
            <a:ext cx="8911687" cy="1280890"/>
          </a:xfrm>
        </p:spPr>
        <p:txBody>
          <a:bodyPr/>
          <a:lstStyle/>
          <a:p>
            <a:r>
              <a:rPr lang="en-US" dirty="0" smtClean="0"/>
              <a:t>Selenium</a:t>
            </a:r>
            <a:endParaRPr lang="en-US" dirty="0"/>
          </a:p>
        </p:txBody>
      </p:sp>
      <p:sp>
        <p:nvSpPr>
          <p:cNvPr id="3" name="Content Placeholder 2"/>
          <p:cNvSpPr>
            <a:spLocks noGrp="1"/>
          </p:cNvSpPr>
          <p:nvPr>
            <p:ph idx="1"/>
          </p:nvPr>
        </p:nvSpPr>
        <p:spPr>
          <a:xfrm>
            <a:off x="2589212" y="1841677"/>
            <a:ext cx="8915400" cy="3503054"/>
          </a:xfrm>
        </p:spPr>
        <p:txBody>
          <a:bodyPr>
            <a:normAutofit/>
          </a:bodyPr>
          <a:lstStyle/>
          <a:p>
            <a:r>
              <a:rPr lang="en-US" dirty="0"/>
              <a:t>Selenium is possibly the most popular open-source test automation framework for Web applications. Being originated in the 2000s and evolved over a decade, Selenium has been an automation framework of choice for Web automation testers, especially for those who possess advanced programming and scripting skills. Selenium has become a core framework for other open-source test automation tools such as Katalon Studio, Watir, Protractor, and Robot Framework.</a:t>
            </a:r>
          </a:p>
          <a:p>
            <a:r>
              <a:rPr lang="en-US" dirty="0"/>
              <a:t>Selenium supports multiple system environments (Windows, Mac, Linux) and browsers (Chrome, Firefox, IE, and Headless browsers). Its scripts can be written in various programming languages such as Java, Groovy, Python, C#, PHP, Ruby, and Perl</a:t>
            </a:r>
            <a:r>
              <a:rPr lang="en-US" dirty="0" smtClean="0"/>
              <a:t>.</a:t>
            </a:r>
            <a:endParaRPr lang="en-US" dirty="0"/>
          </a:p>
          <a:p>
            <a:endParaRPr lang="en-US" dirty="0"/>
          </a:p>
        </p:txBody>
      </p:sp>
      <p:sp>
        <p:nvSpPr>
          <p:cNvPr id="6" name="Footer Placeholder 4"/>
          <p:cNvSpPr>
            <a:spLocks noGrp="1"/>
          </p:cNvSpPr>
          <p:nvPr>
            <p:ph type="ftr" sz="quarter" idx="11"/>
          </p:nvPr>
        </p:nvSpPr>
        <p:spPr>
          <a:xfrm>
            <a:off x="2589212" y="6135808"/>
            <a:ext cx="8915400" cy="365125"/>
          </a:xfrm>
        </p:spPr>
        <p:txBody>
          <a:bodyPr/>
          <a:lstStyle/>
          <a:p>
            <a:pPr algn="r"/>
            <a:r>
              <a:rPr lang="en-US" dirty="0" smtClean="0"/>
              <a:t>EP-1650078    Syed Faris Ahmed                                                                                                       	                                               Submitted to: Ms. Shazia Tauseef</a:t>
            </a:r>
            <a:endParaRPr lang="en-US" dirty="0"/>
          </a:p>
        </p:txBody>
      </p:sp>
    </p:spTree>
    <p:extLst>
      <p:ext uri="{BB962C8B-B14F-4D97-AF65-F5344CB8AC3E}">
        <p14:creationId xmlns:p14="http://schemas.microsoft.com/office/powerpoint/2010/main" val="724611884"/>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34096"/>
            <a:ext cx="8915400" cy="5177126"/>
          </a:xfrm>
        </p:spPr>
        <p:txBody>
          <a:bodyPr/>
          <a:lstStyle/>
          <a:p>
            <a:r>
              <a:rPr lang="en-US" dirty="0"/>
              <a:t>While testers have flexibility with Selenium and they can write complex and advanced test scripts to meet various levels of complexity, it requires advanced programming skills and effort to build automation frameworks and libraries for specific testing needs</a:t>
            </a:r>
            <a:r>
              <a:rPr lang="en-US" dirty="0" smtClean="0"/>
              <a:t>.</a:t>
            </a:r>
          </a:p>
          <a:p>
            <a:pPr marL="0" indent="0">
              <a:buNone/>
            </a:pPr>
            <a:endParaRPr lang="en-US" dirty="0"/>
          </a:p>
          <a:p>
            <a:r>
              <a:rPr lang="nl-NL" b="1" dirty="0"/>
              <a:t>Components:</a:t>
            </a:r>
          </a:p>
          <a:p>
            <a:pPr lvl="1"/>
            <a:r>
              <a:rPr lang="nl-NL" dirty="0"/>
              <a:t>Selenium IDE</a:t>
            </a:r>
          </a:p>
          <a:p>
            <a:pPr lvl="1"/>
            <a:r>
              <a:rPr lang="nl-NL" dirty="0"/>
              <a:t>Selenium client API</a:t>
            </a:r>
          </a:p>
          <a:p>
            <a:pPr lvl="1"/>
            <a:r>
              <a:rPr lang="nl-NL" dirty="0"/>
              <a:t>Selenium web driver</a:t>
            </a:r>
          </a:p>
          <a:p>
            <a:pPr lvl="1"/>
            <a:r>
              <a:rPr lang="nl-NL" dirty="0"/>
              <a:t>Selenium remote control</a:t>
            </a:r>
          </a:p>
          <a:p>
            <a:pPr lvl="1"/>
            <a:r>
              <a:rPr lang="nl-NL" dirty="0"/>
              <a:t>Selenium grid</a:t>
            </a:r>
            <a:endParaRPr lang="en-US" dirty="0"/>
          </a:p>
          <a:p>
            <a:endParaRPr lang="en-US" dirty="0"/>
          </a:p>
        </p:txBody>
      </p:sp>
      <p:sp>
        <p:nvSpPr>
          <p:cNvPr id="4" name="Footer Placeholder 3"/>
          <p:cNvSpPr>
            <a:spLocks noGrp="1"/>
          </p:cNvSpPr>
          <p:nvPr>
            <p:ph type="ftr" sz="quarter" idx="11"/>
          </p:nvPr>
        </p:nvSpPr>
        <p:spPr>
          <a:xfrm>
            <a:off x="2589212" y="6135808"/>
            <a:ext cx="8915400" cy="365125"/>
          </a:xfrm>
        </p:spPr>
        <p:txBody>
          <a:bodyPr/>
          <a:lstStyle/>
          <a:p>
            <a:r>
              <a:rPr lang="en-US" dirty="0" smtClean="0"/>
              <a:t>EP-1650078    Syed Faris Ahmed                                  </a:t>
            </a:r>
            <a:r>
              <a:rPr lang="en-US" dirty="0" smtClean="0"/>
              <a:t>					          			        </a:t>
            </a:r>
            <a:r>
              <a:rPr lang="en-US" dirty="0" smtClean="0"/>
              <a:t>Submitted to: Ms. Shazia Tauseef</a:t>
            </a:r>
            <a:endParaRPr lang="en-US" dirty="0"/>
          </a:p>
        </p:txBody>
      </p:sp>
    </p:spTree>
    <p:extLst>
      <p:ext uri="{BB962C8B-B14F-4D97-AF65-F5344CB8AC3E}">
        <p14:creationId xmlns:p14="http://schemas.microsoft.com/office/powerpoint/2010/main" val="1022358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6609" y="612303"/>
            <a:ext cx="8911687" cy="662705"/>
          </a:xfrm>
        </p:spPr>
        <p:txBody>
          <a:bodyPr/>
          <a:lstStyle/>
          <a:p>
            <a:r>
              <a:rPr lang="en-US" dirty="0" smtClean="0"/>
              <a:t>Watir</a:t>
            </a:r>
            <a:endParaRPr lang="en-US" dirty="0"/>
          </a:p>
        </p:txBody>
      </p:sp>
      <p:sp>
        <p:nvSpPr>
          <p:cNvPr id="3" name="Content Placeholder 2"/>
          <p:cNvSpPr>
            <a:spLocks noGrp="1"/>
          </p:cNvSpPr>
          <p:nvPr>
            <p:ph idx="1"/>
          </p:nvPr>
        </p:nvSpPr>
        <p:spPr>
          <a:xfrm>
            <a:off x="2646609" y="1777285"/>
            <a:ext cx="8915400" cy="4224270"/>
          </a:xfrm>
        </p:spPr>
        <p:txBody>
          <a:bodyPr>
            <a:normAutofit/>
          </a:bodyPr>
          <a:lstStyle/>
          <a:p>
            <a:pPr fontAlgn="base"/>
            <a:r>
              <a:rPr lang="en-US" dirty="0"/>
              <a:t>Watir, pronounced water, is an open-source (BSD) family of Ruby libraries for automating web browsers. It allows you to write tests that are easy to read and maintain. It is simple and flexible.</a:t>
            </a:r>
          </a:p>
          <a:p>
            <a:pPr fontAlgn="base"/>
            <a:r>
              <a:rPr lang="en-US" dirty="0"/>
              <a:t>Watir drives browsers the same way people do. It clicks links, fills in forms, presses buttons. Watir also checks results, such as whether expected text appears on the page.</a:t>
            </a:r>
          </a:p>
          <a:p>
            <a:pPr fontAlgn="base"/>
            <a:r>
              <a:rPr lang="en-US" dirty="0"/>
              <a:t>Watir is a family of Ruby libraries but it supports your app no matter what technology it is developed in. They support Internet Explorer on Windows, Firefox and Chrome on Windows, Mac and Linux and Safari on Mac.</a:t>
            </a:r>
          </a:p>
          <a:p>
            <a:pPr fontAlgn="base"/>
            <a:r>
              <a:rPr lang="en-US" dirty="0"/>
              <a:t>Like other programming languages, Ruby gives you the power to connect to databases, read data files and spreadsheets, export XML, and structure your code as reusable libraries. Unlike other programming languages, Ruby is concise and often a joy to read.</a:t>
            </a:r>
          </a:p>
          <a:p>
            <a:endParaRPr lang="en-US" dirty="0" smtClean="0"/>
          </a:p>
        </p:txBody>
      </p:sp>
      <p:sp>
        <p:nvSpPr>
          <p:cNvPr id="5" name="Footer Placeholder 4"/>
          <p:cNvSpPr>
            <a:spLocks noGrp="1"/>
          </p:cNvSpPr>
          <p:nvPr>
            <p:ph type="ftr" sz="quarter" idx="11"/>
          </p:nvPr>
        </p:nvSpPr>
        <p:spPr>
          <a:xfrm>
            <a:off x="2589212" y="6135808"/>
            <a:ext cx="8915400" cy="365125"/>
          </a:xfrm>
        </p:spPr>
        <p:txBody>
          <a:bodyPr/>
          <a:lstStyle/>
          <a:p>
            <a:pPr algn="r"/>
            <a:r>
              <a:rPr lang="en-US" dirty="0" smtClean="0"/>
              <a:t>EP-1650078    Syed Faris Ahmed                                                                                                       	                                               Submitted to: Ms. Shazia Tauseef</a:t>
            </a:r>
            <a:endParaRPr lang="en-US" dirty="0"/>
          </a:p>
        </p:txBody>
      </p:sp>
    </p:spTree>
    <p:extLst>
      <p:ext uri="{BB962C8B-B14F-4D97-AF65-F5344CB8AC3E}">
        <p14:creationId xmlns:p14="http://schemas.microsoft.com/office/powerpoint/2010/main" val="3737524076"/>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468192"/>
            <a:ext cx="8915400" cy="4443030"/>
          </a:xfrm>
        </p:spPr>
        <p:txBody>
          <a:bodyPr/>
          <a:lstStyle/>
          <a:p>
            <a:pPr fontAlgn="base"/>
            <a:r>
              <a:rPr lang="en-US" b="1" dirty="0" smtClean="0"/>
              <a:t>Why Use Watir?</a:t>
            </a:r>
            <a:r>
              <a:rPr lang="en-US" b="1" dirty="0"/>
              <a:t/>
            </a:r>
            <a:br>
              <a:rPr lang="en-US" b="1" dirty="0"/>
            </a:br>
            <a:endParaRPr lang="en-US" dirty="0"/>
          </a:p>
          <a:p>
            <a:pPr lvl="1" fontAlgn="base"/>
            <a:r>
              <a:rPr lang="en-US" dirty="0"/>
              <a:t>It’s a free Open Source tool. There are no costs to use the tool.</a:t>
            </a:r>
          </a:p>
          <a:p>
            <a:pPr lvl="1" fontAlgn="base"/>
            <a:r>
              <a:rPr lang="en-US" dirty="0"/>
              <a:t>There’s a very active and growing community behind it.</a:t>
            </a:r>
          </a:p>
          <a:p>
            <a:pPr lvl="1" fontAlgn="base"/>
            <a:r>
              <a:rPr lang="en-US" dirty="0"/>
              <a:t>It uses Ruby, a full-featured modern scripting language, rather than a proprietary vendorscript.</a:t>
            </a:r>
          </a:p>
          <a:p>
            <a:pPr lvl="1" fontAlgn="base"/>
            <a:r>
              <a:rPr lang="en-US" dirty="0"/>
              <a:t>It supports your web app no matter what it is developed in.</a:t>
            </a:r>
          </a:p>
          <a:p>
            <a:pPr lvl="1" fontAlgn="base"/>
            <a:r>
              <a:rPr lang="en-US" dirty="0"/>
              <a:t>It supports multiple browsers on different platforms.</a:t>
            </a:r>
          </a:p>
          <a:p>
            <a:pPr lvl="1" fontAlgn="base"/>
            <a:r>
              <a:rPr lang="en-US" dirty="0"/>
              <a:t>It is powerful and easy to use, yet beautifully lightweight.</a:t>
            </a:r>
          </a:p>
          <a:p>
            <a:endParaRPr lang="en-US" dirty="0"/>
          </a:p>
        </p:txBody>
      </p:sp>
      <p:sp>
        <p:nvSpPr>
          <p:cNvPr id="4" name="Footer Placeholder 3"/>
          <p:cNvSpPr>
            <a:spLocks noGrp="1"/>
          </p:cNvSpPr>
          <p:nvPr>
            <p:ph type="ftr" sz="quarter" idx="11"/>
          </p:nvPr>
        </p:nvSpPr>
        <p:spPr>
          <a:xfrm>
            <a:off x="2589212" y="6135808"/>
            <a:ext cx="8915400" cy="365125"/>
          </a:xfrm>
        </p:spPr>
        <p:txBody>
          <a:bodyPr/>
          <a:lstStyle/>
          <a:p>
            <a:r>
              <a:rPr lang="en-US" dirty="0"/>
              <a:t>EP-1650078    Syed Faris Ahmed                                  					          			        Submitted to: Ms. Shazia Tauseef</a:t>
            </a:r>
            <a:endParaRPr lang="en-US" dirty="0"/>
          </a:p>
        </p:txBody>
      </p:sp>
    </p:spTree>
    <p:extLst>
      <p:ext uri="{BB962C8B-B14F-4D97-AF65-F5344CB8AC3E}">
        <p14:creationId xmlns:p14="http://schemas.microsoft.com/office/powerpoint/2010/main" val="3276856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5182"/>
            <a:ext cx="8911687" cy="675584"/>
          </a:xfrm>
        </p:spPr>
        <p:txBody>
          <a:bodyPr/>
          <a:lstStyle/>
          <a:p>
            <a:r>
              <a:rPr lang="en-US" dirty="0" smtClean="0"/>
              <a:t>TestDrive</a:t>
            </a:r>
            <a:endParaRPr lang="en-US" dirty="0"/>
          </a:p>
        </p:txBody>
      </p:sp>
      <p:sp>
        <p:nvSpPr>
          <p:cNvPr id="3" name="Content Placeholder 2"/>
          <p:cNvSpPr>
            <a:spLocks noGrp="1"/>
          </p:cNvSpPr>
          <p:nvPr>
            <p:ph idx="1"/>
          </p:nvPr>
        </p:nvSpPr>
        <p:spPr>
          <a:xfrm>
            <a:off x="2589212" y="1803042"/>
            <a:ext cx="8915400" cy="4108180"/>
          </a:xfrm>
        </p:spPr>
        <p:txBody>
          <a:bodyPr/>
          <a:lstStyle/>
          <a:p>
            <a:pPr fontAlgn="base"/>
            <a:r>
              <a:rPr lang="en-US" dirty="0"/>
              <a:t>TestDrive is our Automated Software Quality (ASQ) solution that addresses the need to achieve rapid automation. It is designed to test browser, client/server and legacy applications. It’s device emulation support even enables you to test responsive web applications designed for mobile devices.</a:t>
            </a:r>
          </a:p>
          <a:p>
            <a:pPr fontAlgn="base"/>
            <a:r>
              <a:rPr lang="en-US" dirty="0"/>
              <a:t>The result is higher quality applications, delivered to market in a shorter period of time. In essence, the whole application development process becomes more </a:t>
            </a:r>
            <a:r>
              <a:rPr lang="en-US" dirty="0" smtClean="0"/>
              <a:t>productive</a:t>
            </a:r>
          </a:p>
          <a:p>
            <a:pPr fontAlgn="base"/>
            <a:r>
              <a:rPr lang="en-US" dirty="0"/>
              <a:t>TestDrive takes automatic care of the issues that plague traditional code-based tools. Playback timing, screen shots, analysis of all the visible and invisible screen elements are all handled by TestDrive which lets you concentrate on the testing ! </a:t>
            </a:r>
          </a:p>
        </p:txBody>
      </p:sp>
      <p:sp>
        <p:nvSpPr>
          <p:cNvPr id="6" name="Footer Placeholder 4"/>
          <p:cNvSpPr>
            <a:spLocks noGrp="1"/>
          </p:cNvSpPr>
          <p:nvPr>
            <p:ph type="ftr" sz="quarter" idx="11"/>
          </p:nvPr>
        </p:nvSpPr>
        <p:spPr>
          <a:xfrm>
            <a:off x="2589212" y="6135808"/>
            <a:ext cx="8915400" cy="365125"/>
          </a:xfrm>
        </p:spPr>
        <p:txBody>
          <a:bodyPr/>
          <a:lstStyle/>
          <a:p>
            <a:pPr algn="r"/>
            <a:r>
              <a:rPr lang="en-US" dirty="0" smtClean="0"/>
              <a:t>EP-1650078    Syed Faris Ahmed                                                                                                       	                                               Submitted to: Ms. Shazia Tauseef</a:t>
            </a:r>
            <a:endParaRPr lang="en-US" dirty="0"/>
          </a:p>
        </p:txBody>
      </p:sp>
    </p:spTree>
    <p:extLst>
      <p:ext uri="{BB962C8B-B14F-4D97-AF65-F5344CB8AC3E}">
        <p14:creationId xmlns:p14="http://schemas.microsoft.com/office/powerpoint/2010/main" val="250501254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1256" y="599425"/>
            <a:ext cx="8911687" cy="688463"/>
          </a:xfrm>
        </p:spPr>
        <p:txBody>
          <a:bodyPr/>
          <a:lstStyle/>
          <a:p>
            <a:r>
              <a:rPr lang="en-US" dirty="0" smtClean="0"/>
              <a:t>TestComplete</a:t>
            </a:r>
            <a:endParaRPr lang="en-US" dirty="0"/>
          </a:p>
        </p:txBody>
      </p:sp>
      <p:sp>
        <p:nvSpPr>
          <p:cNvPr id="3" name="Content Placeholder 2"/>
          <p:cNvSpPr>
            <a:spLocks noGrp="1"/>
          </p:cNvSpPr>
          <p:nvPr>
            <p:ph idx="1"/>
          </p:nvPr>
        </p:nvSpPr>
        <p:spPr>
          <a:xfrm>
            <a:off x="2451256" y="1674253"/>
            <a:ext cx="8915400" cy="3593206"/>
          </a:xfrm>
        </p:spPr>
        <p:txBody>
          <a:bodyPr>
            <a:normAutofit lnSpcReduction="10000"/>
          </a:bodyPr>
          <a:lstStyle/>
          <a:p>
            <a:r>
              <a:rPr lang="en-US" dirty="0" smtClean="0"/>
              <a:t>TestComplete</a:t>
            </a:r>
            <a:r>
              <a:rPr lang="en-US" dirty="0"/>
              <a:t> is a functional </a:t>
            </a:r>
            <a:r>
              <a:rPr lang="en-US" dirty="0" smtClean="0"/>
              <a:t>automated testing platform </a:t>
            </a:r>
            <a:r>
              <a:rPr lang="en-US" dirty="0"/>
              <a:t>developed by </a:t>
            </a:r>
            <a:r>
              <a:rPr lang="en-US" dirty="0" smtClean="0"/>
              <a:t>SmartBear Software. </a:t>
            </a:r>
            <a:r>
              <a:rPr lang="en-US" dirty="0"/>
              <a:t>TestComplete gives testers the ability to create automated tests for </a:t>
            </a:r>
            <a:r>
              <a:rPr lang="en-US" dirty="0" smtClean="0"/>
              <a:t>Microsoft Windows, </a:t>
            </a:r>
            <a:r>
              <a:rPr lang="en-US" dirty="0"/>
              <a:t>Web, </a:t>
            </a:r>
            <a:r>
              <a:rPr lang="en-US" dirty="0" smtClean="0"/>
              <a:t>Android (Operating System), </a:t>
            </a:r>
            <a:r>
              <a:rPr lang="en-US" dirty="0"/>
              <a:t>and </a:t>
            </a:r>
            <a:r>
              <a:rPr lang="en-US" dirty="0" smtClean="0"/>
              <a:t>iOS</a:t>
            </a:r>
            <a:r>
              <a:rPr lang="en-US" dirty="0"/>
              <a:t> applications. Tests can be recorded, scripted or manually created with keyword driven operations and used for automated playback and error </a:t>
            </a:r>
            <a:r>
              <a:rPr lang="en-US" dirty="0" smtClean="0"/>
              <a:t>logging.</a:t>
            </a:r>
          </a:p>
          <a:p>
            <a:pPr marL="0" indent="0">
              <a:buNone/>
            </a:pPr>
            <a:endParaRPr lang="en-US" dirty="0" smtClean="0"/>
          </a:p>
          <a:p>
            <a:r>
              <a:rPr lang="en-US" dirty="0" smtClean="0"/>
              <a:t>TestComplete </a:t>
            </a:r>
            <a:r>
              <a:rPr lang="en-US" dirty="0"/>
              <a:t>is broken out into three modules:</a:t>
            </a:r>
          </a:p>
          <a:p>
            <a:pPr lvl="1"/>
            <a:r>
              <a:rPr lang="en-US" dirty="0"/>
              <a:t>Desktop</a:t>
            </a:r>
          </a:p>
          <a:p>
            <a:pPr lvl="1"/>
            <a:r>
              <a:rPr lang="en-US" dirty="0"/>
              <a:t>Web</a:t>
            </a:r>
          </a:p>
          <a:p>
            <a:pPr lvl="1"/>
            <a:r>
              <a:rPr lang="en-US" dirty="0" smtClean="0"/>
              <a:t>Mobile</a:t>
            </a:r>
            <a:endParaRPr lang="en-US" dirty="0"/>
          </a:p>
        </p:txBody>
      </p:sp>
      <p:sp>
        <p:nvSpPr>
          <p:cNvPr id="6" name="Footer Placeholder 4"/>
          <p:cNvSpPr>
            <a:spLocks noGrp="1"/>
          </p:cNvSpPr>
          <p:nvPr>
            <p:ph type="ftr" sz="quarter" idx="11"/>
          </p:nvPr>
        </p:nvSpPr>
        <p:spPr>
          <a:xfrm>
            <a:off x="2589212" y="6135808"/>
            <a:ext cx="8915400" cy="365125"/>
          </a:xfrm>
        </p:spPr>
        <p:txBody>
          <a:bodyPr/>
          <a:lstStyle/>
          <a:p>
            <a:pPr algn="r"/>
            <a:r>
              <a:rPr lang="en-US" dirty="0" smtClean="0"/>
              <a:t>EP-1650078    Syed Faris Ahmed                                                                                                       	                                               Submitted to: Ms. Shazia Tauseef</a:t>
            </a:r>
            <a:endParaRPr lang="en-US" dirty="0"/>
          </a:p>
        </p:txBody>
      </p:sp>
    </p:spTree>
    <p:extLst>
      <p:ext uri="{BB962C8B-B14F-4D97-AF65-F5344CB8AC3E}">
        <p14:creationId xmlns:p14="http://schemas.microsoft.com/office/powerpoint/2010/main" val="3839975758"/>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056068"/>
            <a:ext cx="8915400" cy="4855154"/>
          </a:xfrm>
        </p:spPr>
        <p:txBody>
          <a:bodyPr/>
          <a:lstStyle/>
          <a:p>
            <a:r>
              <a:rPr lang="en-US" dirty="0"/>
              <a:t>Each module contains functionality for creating automated tests on that specified platform.</a:t>
            </a:r>
          </a:p>
          <a:p>
            <a:r>
              <a:rPr lang="en-US" dirty="0"/>
              <a:t>TestComplete is used for testing many different application types including </a:t>
            </a:r>
            <a:r>
              <a:rPr lang="en-US" dirty="0" smtClean="0"/>
              <a:t>Web,</a:t>
            </a:r>
            <a:r>
              <a:rPr lang="en-US" dirty="0"/>
              <a:t> </a:t>
            </a:r>
            <a:r>
              <a:rPr lang="en-US" dirty="0" smtClean="0"/>
              <a:t>Windows,</a:t>
            </a:r>
            <a:r>
              <a:rPr lang="en-US" dirty="0"/>
              <a:t> </a:t>
            </a:r>
            <a:r>
              <a:rPr lang="en-US" dirty="0" smtClean="0"/>
              <a:t>Android,</a:t>
            </a:r>
            <a:r>
              <a:rPr lang="en-US" dirty="0"/>
              <a:t> </a:t>
            </a:r>
            <a:r>
              <a:rPr lang="en-US" dirty="0" smtClean="0"/>
              <a:t>iOS,</a:t>
            </a:r>
            <a:r>
              <a:rPr lang="en-US" dirty="0"/>
              <a:t> </a:t>
            </a:r>
            <a:r>
              <a:rPr lang="en-US" dirty="0" smtClean="0"/>
              <a:t>WPF,</a:t>
            </a:r>
            <a:r>
              <a:rPr lang="en-US" dirty="0"/>
              <a:t> </a:t>
            </a:r>
            <a:r>
              <a:rPr lang="en-US" dirty="0" smtClean="0"/>
              <a:t>HTML5,</a:t>
            </a:r>
            <a:r>
              <a:rPr lang="en-US" dirty="0"/>
              <a:t> </a:t>
            </a:r>
            <a:r>
              <a:rPr lang="en-US" dirty="0" smtClean="0"/>
              <a:t>Flash,</a:t>
            </a:r>
            <a:r>
              <a:rPr lang="en-US" dirty="0"/>
              <a:t> </a:t>
            </a:r>
            <a:r>
              <a:rPr lang="en-US" dirty="0" smtClean="0"/>
              <a:t>Flex,</a:t>
            </a:r>
            <a:r>
              <a:rPr lang="en-US" dirty="0"/>
              <a:t> </a:t>
            </a:r>
            <a:r>
              <a:rPr lang="en-US" dirty="0" smtClean="0"/>
              <a:t>Silverlight,</a:t>
            </a:r>
            <a:r>
              <a:rPr lang="en-US" dirty="0"/>
              <a:t> </a:t>
            </a:r>
            <a:r>
              <a:rPr lang="en-US" dirty="0" smtClean="0"/>
              <a:t>.NET,</a:t>
            </a:r>
            <a:r>
              <a:rPr lang="en-US" dirty="0"/>
              <a:t> </a:t>
            </a:r>
            <a:r>
              <a:rPr lang="en-US" dirty="0" smtClean="0"/>
              <a:t>VCL</a:t>
            </a:r>
            <a:r>
              <a:rPr lang="en-US" dirty="0"/>
              <a:t> and </a:t>
            </a:r>
            <a:r>
              <a:rPr lang="en-US" dirty="0" smtClean="0"/>
              <a:t>Java.</a:t>
            </a:r>
            <a:r>
              <a:rPr lang="en-US" dirty="0"/>
              <a:t> It automates </a:t>
            </a:r>
            <a:r>
              <a:rPr lang="en-US" dirty="0" smtClean="0"/>
              <a:t>functional testing</a:t>
            </a:r>
            <a:r>
              <a:rPr lang="en-US" dirty="0"/>
              <a:t> and back-end testing like </a:t>
            </a:r>
            <a:r>
              <a:rPr lang="en-US" dirty="0" smtClean="0"/>
              <a:t>database</a:t>
            </a:r>
            <a:r>
              <a:rPr lang="en-US" dirty="0"/>
              <a:t> testing.</a:t>
            </a:r>
          </a:p>
          <a:p>
            <a:endParaRPr lang="en-US" dirty="0"/>
          </a:p>
        </p:txBody>
      </p:sp>
      <p:sp>
        <p:nvSpPr>
          <p:cNvPr id="4" name="Footer Placeholder 3"/>
          <p:cNvSpPr>
            <a:spLocks noGrp="1"/>
          </p:cNvSpPr>
          <p:nvPr>
            <p:ph type="ftr" sz="quarter" idx="11"/>
          </p:nvPr>
        </p:nvSpPr>
        <p:spPr>
          <a:xfrm>
            <a:off x="2589213" y="6135808"/>
            <a:ext cx="8915400" cy="365125"/>
          </a:xfrm>
        </p:spPr>
        <p:txBody>
          <a:bodyPr/>
          <a:lstStyle/>
          <a:p>
            <a:r>
              <a:rPr lang="en-US" dirty="0"/>
              <a:t>EP-1650078    Syed Faris Ahmed                                  					          			        Submitted to: Ms. Shazia Tauseef</a:t>
            </a:r>
            <a:endParaRPr lang="en-US" dirty="0"/>
          </a:p>
        </p:txBody>
      </p:sp>
    </p:spTree>
    <p:extLst>
      <p:ext uri="{BB962C8B-B14F-4D97-AF65-F5344CB8AC3E}">
        <p14:creationId xmlns:p14="http://schemas.microsoft.com/office/powerpoint/2010/main" val="347843766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177</TotalTime>
  <Words>607</Words>
  <Application>Microsoft Office PowerPoint</Application>
  <PresentationFormat>Widescreen</PresentationFormat>
  <Paragraphs>60</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Wisp</vt:lpstr>
      <vt:lpstr>Automation Testing Tools</vt:lpstr>
      <vt:lpstr>Automation Tools</vt:lpstr>
      <vt:lpstr>Selenium</vt:lpstr>
      <vt:lpstr>PowerPoint Presentation</vt:lpstr>
      <vt:lpstr>Watir</vt:lpstr>
      <vt:lpstr>PowerPoint Presentation</vt:lpstr>
      <vt:lpstr>TestDrive</vt:lpstr>
      <vt:lpstr>TestComplete</vt:lpstr>
      <vt:lpstr>PowerPoint Presentation</vt:lpstr>
      <vt:lpstr>Robotium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Tools</dc:title>
  <dc:creator>BlackSmith</dc:creator>
  <cp:lastModifiedBy>BlackSmith</cp:lastModifiedBy>
  <cp:revision>29</cp:revision>
  <dcterms:created xsi:type="dcterms:W3CDTF">2018-09-28T12:01:03Z</dcterms:created>
  <dcterms:modified xsi:type="dcterms:W3CDTF">2018-09-28T20:13:23Z</dcterms:modified>
</cp:coreProperties>
</file>