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nton" charset="1" panose="00000500000000000000"/>
      <p:regular r:id="rId24"/>
    </p:embeddedFont>
    <p:embeddedFont>
      <p:font typeface="Nunito" charset="1" panose="00000000000000000000"/>
      <p:regular r:id="rId25"/>
    </p:embeddedFont>
    <p:embeddedFont>
      <p:font typeface="Nunito Bold" charset="1" panose="00000000000000000000"/>
      <p:regular r:id="rId26"/>
    </p:embeddedFont>
    <p:embeddedFont>
      <p:font typeface="Open Sans 1" charset="1" panose="00000000000000000000"/>
      <p:regular r:id="rId27"/>
    </p:embeddedFont>
    <p:embeddedFont>
      <p:font typeface="Open Sans 2 Bold" charset="1" panose="020B0806030504020204"/>
      <p:regular r:id="rId28"/>
    </p:embeddedFont>
    <p:embeddedFont>
      <p:font typeface="Open Sans 2" charset="1" panose="020B0606030504020204"/>
      <p:regular r:id="rId29"/>
    </p:embeddedFont>
    <p:embeddedFont>
      <p:font typeface="Poppins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37.jpeg" Type="http://schemas.openxmlformats.org/officeDocument/2006/relationships/image"/><Relationship Id="rId13" Target="../media/image38.jpeg" Type="http://schemas.openxmlformats.org/officeDocument/2006/relationships/image"/><Relationship Id="rId14" Target="../media/image39.jpe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42.png" Type="http://schemas.openxmlformats.org/officeDocument/2006/relationships/image"/><Relationship Id="rId9"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svg" Type="http://schemas.openxmlformats.org/officeDocument/2006/relationships/image"/><Relationship Id="rId16" Target="../media/image51.png" Type="http://schemas.openxmlformats.org/officeDocument/2006/relationships/image"/><Relationship Id="rId17" Target="../media/image52.svg" Type="http://schemas.openxmlformats.org/officeDocument/2006/relationships/image"/><Relationship Id="rId18" Target="../media/image53.pn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54.jpeg" Type="http://schemas.openxmlformats.org/officeDocument/2006/relationships/image"/><Relationship Id="rId15" Target="../media/image55.jpeg" Type="http://schemas.openxmlformats.org/officeDocument/2006/relationships/image"/><Relationship Id="rId16" Target="../media/image56.png" Type="http://schemas.openxmlformats.org/officeDocument/2006/relationships/image"/><Relationship Id="rId17" Target="../media/image5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37.jpeg" Type="http://schemas.openxmlformats.org/officeDocument/2006/relationships/image"/><Relationship Id="rId13" Target="../media/image38.jpeg" Type="http://schemas.openxmlformats.org/officeDocument/2006/relationships/image"/><Relationship Id="rId14" Target="../media/image39.jpe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2895175" y="-1691979"/>
            <a:ext cx="24078350" cy="11978979"/>
          </a:xfrm>
          <a:custGeom>
            <a:avLst/>
            <a:gdLst/>
            <a:ahLst/>
            <a:cxnLst/>
            <a:rect r="r" b="b" t="t" l="l"/>
            <a:pathLst>
              <a:path h="11978979" w="24078350">
                <a:moveTo>
                  <a:pt x="0" y="0"/>
                </a:moveTo>
                <a:lnTo>
                  <a:pt x="24078350" y="0"/>
                </a:lnTo>
                <a:lnTo>
                  <a:pt x="24078350" y="11978979"/>
                </a:lnTo>
                <a:lnTo>
                  <a:pt x="0" y="11978979"/>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92942" y="4201659"/>
            <a:ext cx="10336035" cy="6085341"/>
          </a:xfrm>
          <a:custGeom>
            <a:avLst/>
            <a:gdLst/>
            <a:ahLst/>
            <a:cxnLst/>
            <a:rect r="r" b="b" t="t" l="l"/>
            <a:pathLst>
              <a:path h="6085341" w="10336035">
                <a:moveTo>
                  <a:pt x="0" y="0"/>
                </a:moveTo>
                <a:lnTo>
                  <a:pt x="10336035" y="0"/>
                </a:lnTo>
                <a:lnTo>
                  <a:pt x="10336035" y="6085341"/>
                </a:lnTo>
                <a:lnTo>
                  <a:pt x="0" y="60853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33919" y="0"/>
            <a:ext cx="9454081" cy="10637503"/>
          </a:xfrm>
          <a:custGeom>
            <a:avLst/>
            <a:gdLst/>
            <a:ahLst/>
            <a:cxnLst/>
            <a:rect r="r" b="b" t="t" l="l"/>
            <a:pathLst>
              <a:path h="10637503" w="9454081">
                <a:moveTo>
                  <a:pt x="0" y="0"/>
                </a:moveTo>
                <a:lnTo>
                  <a:pt x="9454081" y="0"/>
                </a:lnTo>
                <a:lnTo>
                  <a:pt x="9454081" y="10637503"/>
                </a:lnTo>
                <a:lnTo>
                  <a:pt x="0" y="106375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77938" y="1285850"/>
            <a:ext cx="9969020" cy="5153093"/>
          </a:xfrm>
          <a:prstGeom prst="rect">
            <a:avLst/>
          </a:prstGeom>
        </p:spPr>
        <p:txBody>
          <a:bodyPr anchor="t" rtlCol="false" tIns="0" lIns="0" bIns="0" rIns="0">
            <a:spAutoFit/>
          </a:bodyPr>
          <a:lstStyle/>
          <a:p>
            <a:pPr algn="l">
              <a:lnSpc>
                <a:spcPts val="13418"/>
              </a:lnSpc>
            </a:pPr>
          </a:p>
          <a:p>
            <a:pPr algn="l">
              <a:lnSpc>
                <a:spcPts val="13418"/>
              </a:lnSpc>
            </a:pPr>
            <a:r>
              <a:rPr lang="en-US" sz="12198">
                <a:solidFill>
                  <a:srgbClr val="FBCD2B"/>
                </a:solidFill>
                <a:latin typeface="Anton"/>
                <a:ea typeface="Anton"/>
                <a:cs typeface="Anton"/>
                <a:sym typeface="Anton"/>
              </a:rPr>
              <a:t>INTERNET OF THINGS (IOT)</a:t>
            </a:r>
          </a:p>
        </p:txBody>
      </p:sp>
      <p:grpSp>
        <p:nvGrpSpPr>
          <p:cNvPr name="Group 6" id="6"/>
          <p:cNvGrpSpPr/>
          <p:nvPr/>
        </p:nvGrpSpPr>
        <p:grpSpPr>
          <a:xfrm rot="0">
            <a:off x="1077938" y="1717795"/>
            <a:ext cx="4493130" cy="832434"/>
            <a:chOff x="0" y="0"/>
            <a:chExt cx="1183376" cy="219242"/>
          </a:xfrm>
        </p:grpSpPr>
        <p:sp>
          <p:nvSpPr>
            <p:cNvPr name="Freeform 7" id="7"/>
            <p:cNvSpPr/>
            <p:nvPr/>
          </p:nvSpPr>
          <p:spPr>
            <a:xfrm flipH="false" flipV="false" rot="0">
              <a:off x="0" y="0"/>
              <a:ext cx="1183376" cy="219242"/>
            </a:xfrm>
            <a:custGeom>
              <a:avLst/>
              <a:gdLst/>
              <a:ahLst/>
              <a:cxnLst/>
              <a:rect r="r" b="b" t="t" l="l"/>
              <a:pathLst>
                <a:path h="219242" w="1183376">
                  <a:moveTo>
                    <a:pt x="109621" y="0"/>
                  </a:moveTo>
                  <a:lnTo>
                    <a:pt x="1073755" y="0"/>
                  </a:lnTo>
                  <a:cubicBezTo>
                    <a:pt x="1102828" y="0"/>
                    <a:pt x="1130711" y="11549"/>
                    <a:pt x="1151269" y="32107"/>
                  </a:cubicBezTo>
                  <a:cubicBezTo>
                    <a:pt x="1171827" y="52665"/>
                    <a:pt x="1183376" y="80548"/>
                    <a:pt x="1183376" y="109621"/>
                  </a:cubicBezTo>
                  <a:lnTo>
                    <a:pt x="1183376" y="109621"/>
                  </a:lnTo>
                  <a:cubicBezTo>
                    <a:pt x="1183376" y="170163"/>
                    <a:pt x="1134297" y="219242"/>
                    <a:pt x="1073755" y="219242"/>
                  </a:cubicBezTo>
                  <a:lnTo>
                    <a:pt x="109621" y="219242"/>
                  </a:lnTo>
                  <a:cubicBezTo>
                    <a:pt x="80548" y="219242"/>
                    <a:pt x="52665" y="207693"/>
                    <a:pt x="32107" y="187135"/>
                  </a:cubicBezTo>
                  <a:cubicBezTo>
                    <a:pt x="11549" y="166577"/>
                    <a:pt x="0" y="138694"/>
                    <a:pt x="0" y="109621"/>
                  </a:cubicBezTo>
                  <a:lnTo>
                    <a:pt x="0" y="109621"/>
                  </a:lnTo>
                  <a:cubicBezTo>
                    <a:pt x="0" y="80548"/>
                    <a:pt x="11549" y="52665"/>
                    <a:pt x="32107" y="32107"/>
                  </a:cubicBezTo>
                  <a:cubicBezTo>
                    <a:pt x="52665" y="11549"/>
                    <a:pt x="80548" y="0"/>
                    <a:pt x="109621" y="0"/>
                  </a:cubicBezTo>
                  <a:close/>
                </a:path>
              </a:pathLst>
            </a:custGeom>
            <a:solidFill>
              <a:srgbClr val="344199"/>
            </a:solidFill>
            <a:ln w="38100" cap="rnd">
              <a:solidFill>
                <a:srgbClr val="FFFFFF"/>
              </a:solidFill>
              <a:prstDash val="solid"/>
              <a:round/>
            </a:ln>
          </p:spPr>
        </p:sp>
        <p:sp>
          <p:nvSpPr>
            <p:cNvPr name="TextBox 8" id="8"/>
            <p:cNvSpPr txBox="true"/>
            <p:nvPr/>
          </p:nvSpPr>
          <p:spPr>
            <a:xfrm>
              <a:off x="0" y="-38100"/>
              <a:ext cx="1183376" cy="25734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906699" y="1794459"/>
            <a:ext cx="4835608" cy="613410"/>
          </a:xfrm>
          <a:prstGeom prst="rect">
            <a:avLst/>
          </a:prstGeom>
        </p:spPr>
        <p:txBody>
          <a:bodyPr anchor="t" rtlCol="false" tIns="0" lIns="0" bIns="0" rIns="0">
            <a:spAutoFit/>
          </a:bodyPr>
          <a:lstStyle/>
          <a:p>
            <a:pPr algn="ctr">
              <a:lnSpc>
                <a:spcPts val="5040"/>
              </a:lnSpc>
            </a:pPr>
            <a:r>
              <a:rPr lang="en-US" sz="3600">
                <a:solidFill>
                  <a:srgbClr val="FFFFFF"/>
                </a:solidFill>
                <a:latin typeface="Nunito"/>
                <a:ea typeface="Nunito"/>
                <a:cs typeface="Nunito"/>
                <a:sym typeface="Nunito"/>
              </a:rPr>
              <a:t>Glatik</a:t>
            </a:r>
          </a:p>
        </p:txBody>
      </p:sp>
      <p:sp>
        <p:nvSpPr>
          <p:cNvPr name="Freeform 10" id="10"/>
          <p:cNvSpPr/>
          <p:nvPr/>
        </p:nvSpPr>
        <p:spPr>
          <a:xfrm flipH="false" flipV="false" rot="0">
            <a:off x="7303883" y="937356"/>
            <a:ext cx="1296164" cy="1612873"/>
          </a:xfrm>
          <a:custGeom>
            <a:avLst/>
            <a:gdLst/>
            <a:ahLst/>
            <a:cxnLst/>
            <a:rect r="r" b="b" t="t" l="l"/>
            <a:pathLst>
              <a:path h="1612873" w="1296164">
                <a:moveTo>
                  <a:pt x="0" y="0"/>
                </a:moveTo>
                <a:lnTo>
                  <a:pt x="1296164" y="0"/>
                </a:lnTo>
                <a:lnTo>
                  <a:pt x="1296164" y="1612874"/>
                </a:lnTo>
                <a:lnTo>
                  <a:pt x="0" y="16128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1077938" y="6953533"/>
            <a:ext cx="5283392" cy="928259"/>
            <a:chOff x="0" y="0"/>
            <a:chExt cx="7044522" cy="1237678"/>
          </a:xfrm>
        </p:grpSpPr>
        <p:grpSp>
          <p:nvGrpSpPr>
            <p:cNvPr name="Group 12" id="12"/>
            <p:cNvGrpSpPr/>
            <p:nvPr/>
          </p:nvGrpSpPr>
          <p:grpSpPr>
            <a:xfrm rot="0">
              <a:off x="0" y="0"/>
              <a:ext cx="7044522" cy="1237678"/>
              <a:chOff x="0" y="0"/>
              <a:chExt cx="1391511" cy="244480"/>
            </a:xfrm>
          </p:grpSpPr>
          <p:sp>
            <p:nvSpPr>
              <p:cNvPr name="Freeform 13" id="13"/>
              <p:cNvSpPr/>
              <p:nvPr/>
            </p:nvSpPr>
            <p:spPr>
              <a:xfrm flipH="false" flipV="false" rot="0">
                <a:off x="0" y="0"/>
                <a:ext cx="1391511" cy="244480"/>
              </a:xfrm>
              <a:custGeom>
                <a:avLst/>
                <a:gdLst/>
                <a:ahLst/>
                <a:cxnLst/>
                <a:rect r="r" b="b" t="t" l="l"/>
                <a:pathLst>
                  <a:path h="244480" w="1391511">
                    <a:moveTo>
                      <a:pt x="122240" y="0"/>
                    </a:moveTo>
                    <a:lnTo>
                      <a:pt x="1269271" y="0"/>
                    </a:lnTo>
                    <a:cubicBezTo>
                      <a:pt x="1336782" y="0"/>
                      <a:pt x="1391511" y="54729"/>
                      <a:pt x="1391511" y="122240"/>
                    </a:cubicBezTo>
                    <a:lnTo>
                      <a:pt x="1391511" y="122240"/>
                    </a:lnTo>
                    <a:cubicBezTo>
                      <a:pt x="1391511" y="189751"/>
                      <a:pt x="1336782" y="244480"/>
                      <a:pt x="1269271" y="244480"/>
                    </a:cubicBezTo>
                    <a:lnTo>
                      <a:pt x="122240" y="244480"/>
                    </a:lnTo>
                    <a:cubicBezTo>
                      <a:pt x="54729" y="244480"/>
                      <a:pt x="0" y="189751"/>
                      <a:pt x="0" y="122240"/>
                    </a:cubicBezTo>
                    <a:lnTo>
                      <a:pt x="0" y="122240"/>
                    </a:lnTo>
                    <a:cubicBezTo>
                      <a:pt x="0" y="54729"/>
                      <a:pt x="54729" y="0"/>
                      <a:pt x="122240" y="0"/>
                    </a:cubicBezTo>
                    <a:close/>
                  </a:path>
                </a:pathLst>
              </a:custGeom>
              <a:solidFill>
                <a:srgbClr val="FBCD2B"/>
              </a:solidFill>
              <a:ln w="38100" cap="rnd">
                <a:solidFill>
                  <a:srgbClr val="302F2F"/>
                </a:solidFill>
                <a:prstDash val="solid"/>
                <a:round/>
              </a:ln>
            </p:spPr>
          </p:sp>
          <p:sp>
            <p:nvSpPr>
              <p:cNvPr name="TextBox 14" id="14"/>
              <p:cNvSpPr txBox="true"/>
              <p:nvPr/>
            </p:nvSpPr>
            <p:spPr>
              <a:xfrm>
                <a:off x="0" y="-38100"/>
                <a:ext cx="1391511" cy="28258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03131" y="241270"/>
              <a:ext cx="6238260" cy="697988"/>
            </a:xfrm>
            <a:prstGeom prst="rect">
              <a:avLst/>
            </a:prstGeom>
          </p:spPr>
          <p:txBody>
            <a:bodyPr anchor="t" rtlCol="false" tIns="0" lIns="0" bIns="0" rIns="0">
              <a:spAutoFit/>
            </a:bodyPr>
            <a:lstStyle/>
            <a:p>
              <a:pPr algn="ctr">
                <a:lnSpc>
                  <a:spcPts val="4480"/>
                </a:lnSpc>
              </a:pPr>
              <a:r>
                <a:rPr lang="en-US" sz="3200" b="true">
                  <a:solidFill>
                    <a:srgbClr val="344199"/>
                  </a:solidFill>
                  <a:latin typeface="Nunito Bold"/>
                  <a:ea typeface="Nunito Bold"/>
                  <a:cs typeface="Nunito Bold"/>
                  <a:sym typeface="Nunito Bold"/>
                </a:rPr>
                <a:t>Oleh Faris V. Zharfan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15026395" y="1114397"/>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887950"/>
            <a:ext cx="2390053" cy="2399050"/>
          </a:xfrm>
          <a:custGeom>
            <a:avLst/>
            <a:gdLst/>
            <a:ahLst/>
            <a:cxnLst/>
            <a:rect r="r" b="b" t="t" l="l"/>
            <a:pathLst>
              <a:path h="2399050" w="2390053">
                <a:moveTo>
                  <a:pt x="0" y="0"/>
                </a:moveTo>
                <a:lnTo>
                  <a:pt x="2390053" y="0"/>
                </a:lnTo>
                <a:lnTo>
                  <a:pt x="2390053" y="2399050"/>
                </a:lnTo>
                <a:lnTo>
                  <a:pt x="0" y="239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801152" y="3940723"/>
            <a:ext cx="5093109" cy="5885732"/>
            <a:chOff x="0" y="0"/>
            <a:chExt cx="1341395" cy="1550152"/>
          </a:xfrm>
        </p:grpSpPr>
        <p:sp>
          <p:nvSpPr>
            <p:cNvPr name="Freeform 5" id="5"/>
            <p:cNvSpPr/>
            <p:nvPr/>
          </p:nvSpPr>
          <p:spPr>
            <a:xfrm flipH="false" flipV="false" rot="0">
              <a:off x="0" y="0"/>
              <a:ext cx="1341395" cy="1550152"/>
            </a:xfrm>
            <a:custGeom>
              <a:avLst/>
              <a:gdLst/>
              <a:ahLst/>
              <a:cxnLst/>
              <a:rect r="r" b="b" t="t" l="l"/>
              <a:pathLst>
                <a:path h="1550152" w="1341395">
                  <a:moveTo>
                    <a:pt x="53203" y="0"/>
                  </a:moveTo>
                  <a:lnTo>
                    <a:pt x="1288192" y="0"/>
                  </a:lnTo>
                  <a:cubicBezTo>
                    <a:pt x="1302302" y="0"/>
                    <a:pt x="1315835" y="5605"/>
                    <a:pt x="1325812" y="15583"/>
                  </a:cubicBezTo>
                  <a:cubicBezTo>
                    <a:pt x="1335790" y="25560"/>
                    <a:pt x="1341395" y="39092"/>
                    <a:pt x="1341395" y="53203"/>
                  </a:cubicBezTo>
                  <a:lnTo>
                    <a:pt x="1341395" y="1496949"/>
                  </a:lnTo>
                  <a:cubicBezTo>
                    <a:pt x="1341395" y="1511059"/>
                    <a:pt x="1335790" y="1524592"/>
                    <a:pt x="1325812" y="1534569"/>
                  </a:cubicBezTo>
                  <a:cubicBezTo>
                    <a:pt x="1315835" y="1544546"/>
                    <a:pt x="1302302" y="1550152"/>
                    <a:pt x="1288192" y="1550152"/>
                  </a:cubicBezTo>
                  <a:lnTo>
                    <a:pt x="53203" y="1550152"/>
                  </a:lnTo>
                  <a:cubicBezTo>
                    <a:pt x="39092" y="1550152"/>
                    <a:pt x="25560" y="1544546"/>
                    <a:pt x="15583" y="1534569"/>
                  </a:cubicBezTo>
                  <a:cubicBezTo>
                    <a:pt x="5605" y="1524592"/>
                    <a:pt x="0" y="1511059"/>
                    <a:pt x="0" y="14969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6" id="6"/>
            <p:cNvSpPr txBox="true"/>
            <p:nvPr/>
          </p:nvSpPr>
          <p:spPr>
            <a:xfrm>
              <a:off x="0" y="-38100"/>
              <a:ext cx="1341395" cy="158825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13925" y="3940723"/>
            <a:ext cx="5093109" cy="5885732"/>
            <a:chOff x="0" y="0"/>
            <a:chExt cx="1341395" cy="1550152"/>
          </a:xfrm>
        </p:grpSpPr>
        <p:sp>
          <p:nvSpPr>
            <p:cNvPr name="Freeform 8" id="8"/>
            <p:cNvSpPr/>
            <p:nvPr/>
          </p:nvSpPr>
          <p:spPr>
            <a:xfrm flipH="false" flipV="false" rot="0">
              <a:off x="0" y="0"/>
              <a:ext cx="1341395" cy="1550152"/>
            </a:xfrm>
            <a:custGeom>
              <a:avLst/>
              <a:gdLst/>
              <a:ahLst/>
              <a:cxnLst/>
              <a:rect r="r" b="b" t="t" l="l"/>
              <a:pathLst>
                <a:path h="1550152" w="1341395">
                  <a:moveTo>
                    <a:pt x="53203" y="0"/>
                  </a:moveTo>
                  <a:lnTo>
                    <a:pt x="1288192" y="0"/>
                  </a:lnTo>
                  <a:cubicBezTo>
                    <a:pt x="1302302" y="0"/>
                    <a:pt x="1315835" y="5605"/>
                    <a:pt x="1325812" y="15583"/>
                  </a:cubicBezTo>
                  <a:cubicBezTo>
                    <a:pt x="1335790" y="25560"/>
                    <a:pt x="1341395" y="39092"/>
                    <a:pt x="1341395" y="53203"/>
                  </a:cubicBezTo>
                  <a:lnTo>
                    <a:pt x="1341395" y="1496949"/>
                  </a:lnTo>
                  <a:cubicBezTo>
                    <a:pt x="1341395" y="1511059"/>
                    <a:pt x="1335790" y="1524592"/>
                    <a:pt x="1325812" y="1534569"/>
                  </a:cubicBezTo>
                  <a:cubicBezTo>
                    <a:pt x="1315835" y="1544546"/>
                    <a:pt x="1302302" y="1550152"/>
                    <a:pt x="1288192" y="1550152"/>
                  </a:cubicBezTo>
                  <a:lnTo>
                    <a:pt x="53203" y="1550152"/>
                  </a:lnTo>
                  <a:cubicBezTo>
                    <a:pt x="39092" y="1550152"/>
                    <a:pt x="25560" y="1544546"/>
                    <a:pt x="15583" y="1534569"/>
                  </a:cubicBezTo>
                  <a:cubicBezTo>
                    <a:pt x="5605" y="1524592"/>
                    <a:pt x="0" y="1511059"/>
                    <a:pt x="0" y="14969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9" id="9"/>
            <p:cNvSpPr txBox="true"/>
            <p:nvPr/>
          </p:nvSpPr>
          <p:spPr>
            <a:xfrm>
              <a:off x="0" y="-38100"/>
              <a:ext cx="1341395" cy="158825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799356" y="3530027"/>
            <a:ext cx="2606356" cy="891255"/>
            <a:chOff x="0" y="0"/>
            <a:chExt cx="639232" cy="218588"/>
          </a:xfrm>
        </p:grpSpPr>
        <p:sp>
          <p:nvSpPr>
            <p:cNvPr name="Freeform 11" id="11"/>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2" id="12"/>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grpSp>
        <p:nvGrpSpPr>
          <p:cNvPr name="Group 13" id="13"/>
          <p:cNvGrpSpPr/>
          <p:nvPr/>
        </p:nvGrpSpPr>
        <p:grpSpPr>
          <a:xfrm rot="0">
            <a:off x="313925" y="3495096"/>
            <a:ext cx="2606356" cy="891255"/>
            <a:chOff x="0" y="0"/>
            <a:chExt cx="639232" cy="218588"/>
          </a:xfrm>
        </p:grpSpPr>
        <p:sp>
          <p:nvSpPr>
            <p:cNvPr name="Freeform 14" id="14"/>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5" id="15"/>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ESPE32</a:t>
              </a:r>
            </a:p>
          </p:txBody>
        </p:sp>
      </p:grpSp>
      <p:sp>
        <p:nvSpPr>
          <p:cNvPr name="Freeform 16" id="16"/>
          <p:cNvSpPr/>
          <p:nvPr/>
        </p:nvSpPr>
        <p:spPr>
          <a:xfrm flipH="false" flipV="false" rot="-10211281">
            <a:off x="14278848" y="6875839"/>
            <a:ext cx="4198096" cy="4114800"/>
          </a:xfrm>
          <a:custGeom>
            <a:avLst/>
            <a:gdLst/>
            <a:ahLst/>
            <a:cxnLst/>
            <a:rect r="r" b="b" t="t" l="l"/>
            <a:pathLst>
              <a:path h="4114800" w="4198096">
                <a:moveTo>
                  <a:pt x="0" y="0"/>
                </a:moveTo>
                <a:lnTo>
                  <a:pt x="4198095" y="0"/>
                </a:lnTo>
                <a:lnTo>
                  <a:pt x="41980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1284786" y="3975654"/>
            <a:ext cx="5093109" cy="5850801"/>
            <a:chOff x="0" y="0"/>
            <a:chExt cx="1341395" cy="1540952"/>
          </a:xfrm>
        </p:grpSpPr>
        <p:sp>
          <p:nvSpPr>
            <p:cNvPr name="Freeform 18" id="18"/>
            <p:cNvSpPr/>
            <p:nvPr/>
          </p:nvSpPr>
          <p:spPr>
            <a:xfrm flipH="false" flipV="false" rot="0">
              <a:off x="0" y="0"/>
              <a:ext cx="1341395" cy="1540952"/>
            </a:xfrm>
            <a:custGeom>
              <a:avLst/>
              <a:gdLst/>
              <a:ahLst/>
              <a:cxnLst/>
              <a:rect r="r" b="b" t="t" l="l"/>
              <a:pathLst>
                <a:path h="1540952" w="1341395">
                  <a:moveTo>
                    <a:pt x="53203" y="0"/>
                  </a:moveTo>
                  <a:lnTo>
                    <a:pt x="1288192" y="0"/>
                  </a:lnTo>
                  <a:cubicBezTo>
                    <a:pt x="1302302" y="0"/>
                    <a:pt x="1315835" y="5605"/>
                    <a:pt x="1325812" y="15583"/>
                  </a:cubicBezTo>
                  <a:cubicBezTo>
                    <a:pt x="1335790" y="25560"/>
                    <a:pt x="1341395" y="39092"/>
                    <a:pt x="1341395" y="53203"/>
                  </a:cubicBezTo>
                  <a:lnTo>
                    <a:pt x="1341395" y="1487749"/>
                  </a:lnTo>
                  <a:cubicBezTo>
                    <a:pt x="1341395" y="1501859"/>
                    <a:pt x="1335790" y="1515392"/>
                    <a:pt x="1325812" y="1525369"/>
                  </a:cubicBezTo>
                  <a:cubicBezTo>
                    <a:pt x="1315835" y="1535346"/>
                    <a:pt x="1302302" y="1540952"/>
                    <a:pt x="1288192" y="1540952"/>
                  </a:cubicBezTo>
                  <a:lnTo>
                    <a:pt x="53203" y="1540952"/>
                  </a:lnTo>
                  <a:cubicBezTo>
                    <a:pt x="39092" y="1540952"/>
                    <a:pt x="25560" y="1535346"/>
                    <a:pt x="15583" y="1525369"/>
                  </a:cubicBezTo>
                  <a:cubicBezTo>
                    <a:pt x="5605" y="1515392"/>
                    <a:pt x="0" y="1501859"/>
                    <a:pt x="0" y="14877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19" id="19"/>
            <p:cNvSpPr txBox="true"/>
            <p:nvPr/>
          </p:nvSpPr>
          <p:spPr>
            <a:xfrm>
              <a:off x="0" y="-38100"/>
              <a:ext cx="1341395" cy="157905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284786" y="3495096"/>
            <a:ext cx="3210058" cy="891255"/>
            <a:chOff x="0" y="0"/>
            <a:chExt cx="787296" cy="218588"/>
          </a:xfrm>
        </p:grpSpPr>
        <p:sp>
          <p:nvSpPr>
            <p:cNvPr name="Freeform 21" id="21"/>
            <p:cNvSpPr/>
            <p:nvPr/>
          </p:nvSpPr>
          <p:spPr>
            <a:xfrm flipH="false" flipV="false" rot="0">
              <a:off x="0" y="0"/>
              <a:ext cx="787296" cy="218588"/>
            </a:xfrm>
            <a:custGeom>
              <a:avLst/>
              <a:gdLst/>
              <a:ahLst/>
              <a:cxnLst/>
              <a:rect r="r" b="b" t="t" l="l"/>
              <a:pathLst>
                <a:path h="218588" w="787296">
                  <a:moveTo>
                    <a:pt x="109294" y="0"/>
                  </a:moveTo>
                  <a:lnTo>
                    <a:pt x="678002" y="0"/>
                  </a:lnTo>
                  <a:cubicBezTo>
                    <a:pt x="738363" y="0"/>
                    <a:pt x="787296" y="48933"/>
                    <a:pt x="787296" y="109294"/>
                  </a:cubicBezTo>
                  <a:lnTo>
                    <a:pt x="787296" y="109294"/>
                  </a:lnTo>
                  <a:cubicBezTo>
                    <a:pt x="787296" y="138281"/>
                    <a:pt x="775781" y="166080"/>
                    <a:pt x="755284" y="186577"/>
                  </a:cubicBezTo>
                  <a:cubicBezTo>
                    <a:pt x="734788" y="207073"/>
                    <a:pt x="706988" y="218588"/>
                    <a:pt x="678002"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22" id="22"/>
            <p:cNvSpPr txBox="true"/>
            <p:nvPr/>
          </p:nvSpPr>
          <p:spPr>
            <a:xfrm>
              <a:off x="0" y="-38100"/>
              <a:ext cx="787296"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sp>
        <p:nvSpPr>
          <p:cNvPr name="Freeform 23" id="23"/>
          <p:cNvSpPr/>
          <p:nvPr/>
        </p:nvSpPr>
        <p:spPr>
          <a:xfrm flipH="false" flipV="false" rot="0">
            <a:off x="4246521" y="9258300"/>
            <a:ext cx="906264" cy="226566"/>
          </a:xfrm>
          <a:custGeom>
            <a:avLst/>
            <a:gdLst/>
            <a:ahLst/>
            <a:cxnLst/>
            <a:rect r="r" b="b" t="t" l="l"/>
            <a:pathLst>
              <a:path h="226566" w="906264">
                <a:moveTo>
                  <a:pt x="0" y="0"/>
                </a:moveTo>
                <a:lnTo>
                  <a:pt x="906263" y="0"/>
                </a:lnTo>
                <a:lnTo>
                  <a:pt x="906263"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313925" y="606982"/>
            <a:ext cx="12514787" cy="2853183"/>
          </a:xfrm>
          <a:prstGeom prst="rect">
            <a:avLst/>
          </a:prstGeom>
        </p:spPr>
        <p:txBody>
          <a:bodyPr anchor="t" rtlCol="false" tIns="0" lIns="0" bIns="0" rIns="0">
            <a:spAutoFit/>
          </a:bodyPr>
          <a:lstStyle/>
          <a:p>
            <a:pPr algn="l" marL="0" indent="0" lvl="0">
              <a:lnSpc>
                <a:spcPts val="11170"/>
              </a:lnSpc>
              <a:spcBef>
                <a:spcPct val="0"/>
              </a:spcBef>
            </a:pPr>
            <a:r>
              <a:rPr lang="en-US" sz="10154">
                <a:solidFill>
                  <a:srgbClr val="FBCD2B"/>
                </a:solidFill>
                <a:latin typeface="Anton"/>
                <a:ea typeface="Anton"/>
                <a:cs typeface="Anton"/>
                <a:sym typeface="Anton"/>
              </a:rPr>
              <a:t>KOMPONEN UTAMA DALAM RUMAH PINTAR</a:t>
            </a:r>
          </a:p>
        </p:txBody>
      </p:sp>
      <p:sp>
        <p:nvSpPr>
          <p:cNvPr name="Freeform 25" id="25"/>
          <p:cNvSpPr/>
          <p:nvPr/>
        </p:nvSpPr>
        <p:spPr>
          <a:xfrm flipH="false" flipV="false" rot="0">
            <a:off x="9712617" y="9258300"/>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5292544" y="9258300"/>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2142258">
            <a:off x="11256912" y="2480793"/>
            <a:ext cx="429919" cy="1381266"/>
          </a:xfrm>
          <a:custGeom>
            <a:avLst/>
            <a:gdLst/>
            <a:ahLst/>
            <a:cxnLst/>
            <a:rect r="r" b="b" t="t" l="l"/>
            <a:pathLst>
              <a:path h="1381266" w="429919">
                <a:moveTo>
                  <a:pt x="0" y="0"/>
                </a:moveTo>
                <a:lnTo>
                  <a:pt x="429919" y="0"/>
                </a:lnTo>
                <a:lnTo>
                  <a:pt x="429919" y="1381265"/>
                </a:lnTo>
                <a:lnTo>
                  <a:pt x="0" y="13812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620017" y="4504477"/>
            <a:ext cx="4480927" cy="4480927"/>
          </a:xfrm>
          <a:custGeom>
            <a:avLst/>
            <a:gdLst/>
            <a:ahLst/>
            <a:cxnLst/>
            <a:rect r="r" b="b" t="t" l="l"/>
            <a:pathLst>
              <a:path h="4480927" w="4480927">
                <a:moveTo>
                  <a:pt x="0" y="0"/>
                </a:moveTo>
                <a:lnTo>
                  <a:pt x="4480926" y="0"/>
                </a:lnTo>
                <a:lnTo>
                  <a:pt x="4480926" y="4480927"/>
                </a:lnTo>
                <a:lnTo>
                  <a:pt x="0" y="4480927"/>
                </a:lnTo>
                <a:lnTo>
                  <a:pt x="0" y="0"/>
                </a:lnTo>
                <a:close/>
              </a:path>
            </a:pathLst>
          </a:custGeom>
          <a:blipFill>
            <a:blip r:embed="rId12"/>
            <a:stretch>
              <a:fillRect l="0" t="0" r="0" b="0"/>
            </a:stretch>
          </a:blipFill>
        </p:spPr>
      </p:sp>
      <p:sp>
        <p:nvSpPr>
          <p:cNvPr name="Freeform 29" id="29"/>
          <p:cNvSpPr/>
          <p:nvPr/>
        </p:nvSpPr>
        <p:spPr>
          <a:xfrm flipH="false" flipV="false" rot="0">
            <a:off x="6133326" y="4504477"/>
            <a:ext cx="4412493" cy="4480927"/>
          </a:xfrm>
          <a:custGeom>
            <a:avLst/>
            <a:gdLst/>
            <a:ahLst/>
            <a:cxnLst/>
            <a:rect r="r" b="b" t="t" l="l"/>
            <a:pathLst>
              <a:path h="4480927" w="4412493">
                <a:moveTo>
                  <a:pt x="0" y="0"/>
                </a:moveTo>
                <a:lnTo>
                  <a:pt x="4412493" y="0"/>
                </a:lnTo>
                <a:lnTo>
                  <a:pt x="4412493" y="4480927"/>
                </a:lnTo>
                <a:lnTo>
                  <a:pt x="0" y="4480927"/>
                </a:lnTo>
                <a:lnTo>
                  <a:pt x="0" y="0"/>
                </a:lnTo>
                <a:close/>
              </a:path>
            </a:pathLst>
          </a:custGeom>
          <a:blipFill>
            <a:blip r:embed="rId13"/>
            <a:stretch>
              <a:fillRect l="0" t="0" r="-1550" b="0"/>
            </a:stretch>
          </a:blipFill>
        </p:spPr>
      </p:sp>
      <p:sp>
        <p:nvSpPr>
          <p:cNvPr name="Freeform 30" id="30"/>
          <p:cNvSpPr/>
          <p:nvPr/>
        </p:nvSpPr>
        <p:spPr>
          <a:xfrm flipH="false" flipV="false" rot="0">
            <a:off x="11618161" y="4500651"/>
            <a:ext cx="4446688" cy="4484753"/>
          </a:xfrm>
          <a:custGeom>
            <a:avLst/>
            <a:gdLst/>
            <a:ahLst/>
            <a:cxnLst/>
            <a:rect r="r" b="b" t="t" l="l"/>
            <a:pathLst>
              <a:path h="4484753" w="4446688">
                <a:moveTo>
                  <a:pt x="0" y="0"/>
                </a:moveTo>
                <a:lnTo>
                  <a:pt x="4446689" y="0"/>
                </a:lnTo>
                <a:lnTo>
                  <a:pt x="4446689" y="4484753"/>
                </a:lnTo>
                <a:lnTo>
                  <a:pt x="0" y="4484753"/>
                </a:lnTo>
                <a:lnTo>
                  <a:pt x="0" y="0"/>
                </a:lnTo>
                <a:close/>
              </a:path>
            </a:pathLst>
          </a:custGeom>
          <a:blipFill>
            <a:blip r:embed="rId14"/>
            <a:stretch>
              <a:fillRect l="-632" t="0" r="-4423" b="-4163"/>
            </a:stretch>
          </a:blipFill>
        </p:spPr>
      </p:sp>
      <p:sp>
        <p:nvSpPr>
          <p:cNvPr name="TextBox 31" id="31"/>
          <p:cNvSpPr txBox="true"/>
          <p:nvPr/>
        </p:nvSpPr>
        <p:spPr>
          <a:xfrm rot="0">
            <a:off x="849600" y="3545012"/>
            <a:ext cx="1535006"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ESP32</a:t>
            </a:r>
          </a:p>
        </p:txBody>
      </p:sp>
      <p:sp>
        <p:nvSpPr>
          <p:cNvPr name="TextBox 32" id="32"/>
          <p:cNvSpPr txBox="true"/>
          <p:nvPr/>
        </p:nvSpPr>
        <p:spPr>
          <a:xfrm rot="0">
            <a:off x="6092348" y="3579930"/>
            <a:ext cx="2020371" cy="715249"/>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LM2596</a:t>
            </a:r>
          </a:p>
        </p:txBody>
      </p:sp>
      <p:sp>
        <p:nvSpPr>
          <p:cNvPr name="TextBox 33" id="33"/>
          <p:cNvSpPr txBox="true"/>
          <p:nvPr/>
        </p:nvSpPr>
        <p:spPr>
          <a:xfrm rot="0">
            <a:off x="11540646" y="3502091"/>
            <a:ext cx="2698338"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Baterai 9v</a:t>
            </a:r>
          </a:p>
        </p:txBody>
      </p:sp>
    </p:spTree>
  </p:cSld>
  <p:clrMapOvr>
    <a:masterClrMapping/>
  </p:clrMapOvr>
  <p:transition spd="med">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CD2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38160" y="0"/>
                  </a:moveTo>
                  <a:lnTo>
                    <a:pt x="4236566" y="0"/>
                  </a:lnTo>
                  <a:cubicBezTo>
                    <a:pt x="4257641" y="0"/>
                    <a:pt x="4274726" y="17085"/>
                    <a:pt x="4274726" y="38160"/>
                  </a:cubicBezTo>
                  <a:lnTo>
                    <a:pt x="4274726" y="2129307"/>
                  </a:lnTo>
                  <a:cubicBezTo>
                    <a:pt x="4274726" y="2150382"/>
                    <a:pt x="4257641" y="2167467"/>
                    <a:pt x="4236566" y="2167467"/>
                  </a:cubicBezTo>
                  <a:lnTo>
                    <a:pt x="38160" y="2167467"/>
                  </a:lnTo>
                  <a:cubicBezTo>
                    <a:pt x="17085" y="2167467"/>
                    <a:pt x="0" y="2150382"/>
                    <a:pt x="0" y="2129307"/>
                  </a:cubicBezTo>
                  <a:lnTo>
                    <a:pt x="0" y="38160"/>
                  </a:lnTo>
                  <a:cubicBezTo>
                    <a:pt x="0" y="17085"/>
                    <a:pt x="17085" y="0"/>
                    <a:pt x="38160" y="0"/>
                  </a:cubicBezTo>
                  <a:close/>
                </a:path>
              </a:pathLst>
            </a:custGeom>
            <a:solidFill>
              <a:srgbClr val="3D4CB2"/>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14743766" y="6729425"/>
            <a:ext cx="3544234" cy="3557575"/>
          </a:xfrm>
          <a:custGeom>
            <a:avLst/>
            <a:gdLst/>
            <a:ahLst/>
            <a:cxnLst/>
            <a:rect r="r" b="b" t="t" l="l"/>
            <a:pathLst>
              <a:path h="3557575" w="3544234">
                <a:moveTo>
                  <a:pt x="3544234" y="0"/>
                </a:moveTo>
                <a:lnTo>
                  <a:pt x="0" y="0"/>
                </a:lnTo>
                <a:lnTo>
                  <a:pt x="0" y="3557575"/>
                </a:lnTo>
                <a:lnTo>
                  <a:pt x="3544234" y="3557575"/>
                </a:lnTo>
                <a:lnTo>
                  <a:pt x="35442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265629" y="-152786"/>
            <a:ext cx="3544234" cy="3557575"/>
          </a:xfrm>
          <a:custGeom>
            <a:avLst/>
            <a:gdLst/>
            <a:ahLst/>
            <a:cxnLst/>
            <a:rect r="r" b="b" t="t" l="l"/>
            <a:pathLst>
              <a:path h="3557575" w="3544234">
                <a:moveTo>
                  <a:pt x="0" y="3557575"/>
                </a:moveTo>
                <a:lnTo>
                  <a:pt x="3544234" y="3557575"/>
                </a:lnTo>
                <a:lnTo>
                  <a:pt x="3544234" y="0"/>
                </a:lnTo>
                <a:lnTo>
                  <a:pt x="0" y="0"/>
                </a:lnTo>
                <a:lnTo>
                  <a:pt x="0" y="355757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848356" y="4795008"/>
            <a:ext cx="10591287" cy="2648281"/>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FFFFFF"/>
                </a:solidFill>
                <a:latin typeface="Nunito"/>
                <a:ea typeface="Nunito"/>
                <a:cs typeface="Nunito"/>
                <a:sym typeface="Nunito"/>
              </a:rPr>
              <a:t>ESP32 adalah sebuah mikrokontroler atau sebuah chip yang bisa dikendalikan oleh sebuah kodingan berbahasa c++ yang diupload kedalamnya, ESP32 dilengkapi dengan modul bluetooth dan wifi memungkinkan mikrokontroler ini untuk terhubung ke internet dan dijadikan alat (IoT)</a:t>
            </a:r>
          </a:p>
        </p:txBody>
      </p:sp>
      <p:sp>
        <p:nvSpPr>
          <p:cNvPr name="TextBox 8" id="8"/>
          <p:cNvSpPr txBox="true"/>
          <p:nvPr/>
        </p:nvSpPr>
        <p:spPr>
          <a:xfrm rot="0">
            <a:off x="5266234" y="2282558"/>
            <a:ext cx="7755533" cy="1724091"/>
          </a:xfrm>
          <a:prstGeom prst="rect">
            <a:avLst/>
          </a:prstGeom>
        </p:spPr>
        <p:txBody>
          <a:bodyPr anchor="t" rtlCol="false" tIns="0" lIns="0" bIns="0" rIns="0">
            <a:spAutoFit/>
          </a:bodyPr>
          <a:lstStyle/>
          <a:p>
            <a:pPr algn="ctr" marL="0" indent="0" lvl="0">
              <a:lnSpc>
                <a:spcPts val="13200"/>
              </a:lnSpc>
              <a:spcBef>
                <a:spcPct val="0"/>
              </a:spcBef>
            </a:pPr>
            <a:r>
              <a:rPr lang="en-US" sz="12000">
                <a:solidFill>
                  <a:srgbClr val="FFFFFF"/>
                </a:solidFill>
                <a:latin typeface="Anton"/>
                <a:ea typeface="Anton"/>
                <a:cs typeface="Anton"/>
                <a:sym typeface="Anton"/>
              </a:rPr>
              <a:t>ESP32</a:t>
            </a:r>
          </a:p>
        </p:txBody>
      </p:sp>
      <p:sp>
        <p:nvSpPr>
          <p:cNvPr name="Freeform 9" id="9"/>
          <p:cNvSpPr/>
          <p:nvPr/>
        </p:nvSpPr>
        <p:spPr>
          <a:xfrm flipH="false" flipV="false" rot="0">
            <a:off x="14772779" y="5857873"/>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115638" y="2528706"/>
            <a:ext cx="1162967" cy="1127021"/>
          </a:xfrm>
          <a:custGeom>
            <a:avLst/>
            <a:gdLst/>
            <a:ahLst/>
            <a:cxnLst/>
            <a:rect r="r" b="b" t="t" l="l"/>
            <a:pathLst>
              <a:path h="1127021" w="1162967">
                <a:moveTo>
                  <a:pt x="0" y="0"/>
                </a:moveTo>
                <a:lnTo>
                  <a:pt x="1162967" y="0"/>
                </a:lnTo>
                <a:lnTo>
                  <a:pt x="1162967" y="1127021"/>
                </a:lnTo>
                <a:lnTo>
                  <a:pt x="0" y="1127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480206" y="1626002"/>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746695" y="9010046"/>
            <a:ext cx="1918875" cy="496509"/>
          </a:xfrm>
          <a:custGeom>
            <a:avLst/>
            <a:gdLst/>
            <a:ahLst/>
            <a:cxnLst/>
            <a:rect r="r" b="b" t="t" l="l"/>
            <a:pathLst>
              <a:path h="496509" w="1918875">
                <a:moveTo>
                  <a:pt x="0" y="0"/>
                </a:moveTo>
                <a:lnTo>
                  <a:pt x="1918875" y="0"/>
                </a:lnTo>
                <a:lnTo>
                  <a:pt x="1918875" y="496508"/>
                </a:lnTo>
                <a:lnTo>
                  <a:pt x="0" y="496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0" y="-17770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0">
              <a:alphaModFix amt="400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grpSp>
        <p:nvGrpSpPr>
          <p:cNvPr name="Group 2" id="2"/>
          <p:cNvGrpSpPr/>
          <p:nvPr/>
        </p:nvGrpSpPr>
        <p:grpSpPr>
          <a:xfrm rot="0">
            <a:off x="4549011" y="920883"/>
            <a:ext cx="9189978" cy="2273035"/>
            <a:chOff x="0" y="0"/>
            <a:chExt cx="2420406" cy="598659"/>
          </a:xfrm>
        </p:grpSpPr>
        <p:sp>
          <p:nvSpPr>
            <p:cNvPr name="Freeform 3" id="3"/>
            <p:cNvSpPr/>
            <p:nvPr/>
          </p:nvSpPr>
          <p:spPr>
            <a:xfrm flipH="false" flipV="false" rot="0">
              <a:off x="0" y="0"/>
              <a:ext cx="2420406" cy="598659"/>
            </a:xfrm>
            <a:custGeom>
              <a:avLst/>
              <a:gdLst/>
              <a:ahLst/>
              <a:cxnLst/>
              <a:rect r="r" b="b" t="t" l="l"/>
              <a:pathLst>
                <a:path h="598659" w="2420406">
                  <a:moveTo>
                    <a:pt x="29485" y="0"/>
                  </a:moveTo>
                  <a:lnTo>
                    <a:pt x="2390921" y="0"/>
                  </a:lnTo>
                  <a:cubicBezTo>
                    <a:pt x="2407205" y="0"/>
                    <a:pt x="2420406" y="13201"/>
                    <a:pt x="2420406" y="29485"/>
                  </a:cubicBezTo>
                  <a:lnTo>
                    <a:pt x="2420406" y="569174"/>
                  </a:lnTo>
                  <a:cubicBezTo>
                    <a:pt x="2420406" y="576994"/>
                    <a:pt x="2417299" y="584494"/>
                    <a:pt x="2411770" y="590023"/>
                  </a:cubicBezTo>
                  <a:cubicBezTo>
                    <a:pt x="2406240" y="595553"/>
                    <a:pt x="2398741" y="598659"/>
                    <a:pt x="2390921" y="598659"/>
                  </a:cubicBezTo>
                  <a:lnTo>
                    <a:pt x="29485" y="598659"/>
                  </a:lnTo>
                  <a:cubicBezTo>
                    <a:pt x="21665" y="598659"/>
                    <a:pt x="14166" y="595553"/>
                    <a:pt x="8636" y="590023"/>
                  </a:cubicBezTo>
                  <a:cubicBezTo>
                    <a:pt x="3106" y="584494"/>
                    <a:pt x="0" y="576994"/>
                    <a:pt x="0" y="569174"/>
                  </a:cubicBezTo>
                  <a:lnTo>
                    <a:pt x="0" y="29485"/>
                  </a:lnTo>
                  <a:cubicBezTo>
                    <a:pt x="0" y="21665"/>
                    <a:pt x="3106" y="14166"/>
                    <a:pt x="8636" y="8636"/>
                  </a:cubicBezTo>
                  <a:cubicBezTo>
                    <a:pt x="14166" y="3106"/>
                    <a:pt x="21665" y="0"/>
                    <a:pt x="29485" y="0"/>
                  </a:cubicBezTo>
                  <a:close/>
                </a:path>
              </a:pathLst>
            </a:custGeom>
            <a:solidFill>
              <a:srgbClr val="3D4CB2"/>
            </a:solidFill>
            <a:ln cap="rnd">
              <a:noFill/>
              <a:prstDash val="solid"/>
              <a:round/>
            </a:ln>
          </p:spPr>
        </p:sp>
        <p:sp>
          <p:nvSpPr>
            <p:cNvPr name="TextBox 4" id="4"/>
            <p:cNvSpPr txBox="true"/>
            <p:nvPr/>
          </p:nvSpPr>
          <p:spPr>
            <a:xfrm>
              <a:off x="0" y="-38100"/>
              <a:ext cx="2420406" cy="6367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15906" y="3882273"/>
            <a:ext cx="17019468" cy="5849387"/>
            <a:chOff x="0" y="0"/>
            <a:chExt cx="4482494" cy="1540579"/>
          </a:xfrm>
        </p:grpSpPr>
        <p:sp>
          <p:nvSpPr>
            <p:cNvPr name="Freeform 6" id="6"/>
            <p:cNvSpPr/>
            <p:nvPr/>
          </p:nvSpPr>
          <p:spPr>
            <a:xfrm flipH="false" flipV="false" rot="0">
              <a:off x="0" y="0"/>
              <a:ext cx="4482494" cy="1540579"/>
            </a:xfrm>
            <a:custGeom>
              <a:avLst/>
              <a:gdLst/>
              <a:ahLst/>
              <a:cxnLst/>
              <a:rect r="r" b="b" t="t" l="l"/>
              <a:pathLst>
                <a:path h="1540579" w="4482494">
                  <a:moveTo>
                    <a:pt x="15921" y="0"/>
                  </a:moveTo>
                  <a:lnTo>
                    <a:pt x="4466573" y="0"/>
                  </a:lnTo>
                  <a:cubicBezTo>
                    <a:pt x="4475366" y="0"/>
                    <a:pt x="4482494" y="7128"/>
                    <a:pt x="4482494" y="15921"/>
                  </a:cubicBezTo>
                  <a:lnTo>
                    <a:pt x="4482494" y="1524658"/>
                  </a:lnTo>
                  <a:cubicBezTo>
                    <a:pt x="4482494" y="1533451"/>
                    <a:pt x="4475366" y="1540579"/>
                    <a:pt x="4466573" y="1540579"/>
                  </a:cubicBezTo>
                  <a:lnTo>
                    <a:pt x="15921" y="1540579"/>
                  </a:lnTo>
                  <a:cubicBezTo>
                    <a:pt x="7128" y="1540579"/>
                    <a:pt x="0" y="1533451"/>
                    <a:pt x="0" y="1524658"/>
                  </a:cubicBezTo>
                  <a:lnTo>
                    <a:pt x="0" y="15921"/>
                  </a:lnTo>
                  <a:cubicBezTo>
                    <a:pt x="0" y="7128"/>
                    <a:pt x="7128" y="0"/>
                    <a:pt x="15921" y="0"/>
                  </a:cubicBezTo>
                  <a:close/>
                </a:path>
              </a:pathLst>
            </a:custGeom>
            <a:solidFill>
              <a:srgbClr val="FBCD2B"/>
            </a:solidFill>
            <a:ln cap="rnd">
              <a:noFill/>
              <a:prstDash val="solid"/>
              <a:round/>
            </a:ln>
          </p:spPr>
        </p:sp>
        <p:sp>
          <p:nvSpPr>
            <p:cNvPr name="TextBox 7" id="7"/>
            <p:cNvSpPr txBox="true"/>
            <p:nvPr/>
          </p:nvSpPr>
          <p:spPr>
            <a:xfrm>
              <a:off x="0" y="-38100"/>
              <a:ext cx="4482494" cy="1578679"/>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64005" y="481715"/>
            <a:ext cx="14168175" cy="3400558"/>
          </a:xfrm>
          <a:prstGeom prst="rect">
            <a:avLst/>
          </a:prstGeom>
        </p:spPr>
        <p:txBody>
          <a:bodyPr anchor="t" rtlCol="false" tIns="0" lIns="0" bIns="0" rIns="0">
            <a:spAutoFit/>
          </a:bodyPr>
          <a:lstStyle/>
          <a:p>
            <a:pPr algn="ctr" marL="0" indent="0" lvl="0">
              <a:lnSpc>
                <a:spcPts val="13200"/>
              </a:lnSpc>
              <a:spcBef>
                <a:spcPct val="0"/>
              </a:spcBef>
            </a:pPr>
            <a:r>
              <a:rPr lang="en-US" sz="12000">
                <a:solidFill>
                  <a:srgbClr val="FBCD2B"/>
                </a:solidFill>
                <a:latin typeface="Anton"/>
                <a:ea typeface="Anton"/>
                <a:cs typeface="Anton"/>
                <a:sym typeface="Anton"/>
              </a:rPr>
              <a:t>KOMPONEN PENDUKUNG RUMAH PINTAR</a:t>
            </a:r>
          </a:p>
        </p:txBody>
      </p:sp>
      <p:grpSp>
        <p:nvGrpSpPr>
          <p:cNvPr name="Group 9" id="9"/>
          <p:cNvGrpSpPr/>
          <p:nvPr/>
        </p:nvGrpSpPr>
        <p:grpSpPr>
          <a:xfrm rot="0">
            <a:off x="1344690" y="4382625"/>
            <a:ext cx="4867987" cy="2094389"/>
            <a:chOff x="0" y="0"/>
            <a:chExt cx="1282104" cy="551609"/>
          </a:xfrm>
        </p:grpSpPr>
        <p:sp>
          <p:nvSpPr>
            <p:cNvPr name="Freeform 10" id="10"/>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11" id="11"/>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09581" y="4040566"/>
            <a:ext cx="4538204" cy="722218"/>
            <a:chOff x="0" y="0"/>
            <a:chExt cx="1113036" cy="177131"/>
          </a:xfrm>
        </p:grpSpPr>
        <p:sp>
          <p:nvSpPr>
            <p:cNvPr name="Freeform 13" id="13"/>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14" id="14"/>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15" id="15"/>
          <p:cNvSpPr txBox="true"/>
          <p:nvPr/>
        </p:nvSpPr>
        <p:spPr>
          <a:xfrm rot="0">
            <a:off x="1534657" y="4115925"/>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WIRE/KABEL</a:t>
            </a:r>
          </a:p>
        </p:txBody>
      </p:sp>
      <p:sp>
        <p:nvSpPr>
          <p:cNvPr name="TextBox 16" id="16"/>
          <p:cNvSpPr txBox="true"/>
          <p:nvPr/>
        </p:nvSpPr>
        <p:spPr>
          <a:xfrm rot="0">
            <a:off x="1526472" y="4996537"/>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Untuk menghubungkan komponen-komponen.</a:t>
            </a:r>
          </a:p>
        </p:txBody>
      </p:sp>
      <p:grpSp>
        <p:nvGrpSpPr>
          <p:cNvPr name="Group 17" id="17"/>
          <p:cNvGrpSpPr/>
          <p:nvPr/>
        </p:nvGrpSpPr>
        <p:grpSpPr>
          <a:xfrm rot="0">
            <a:off x="1344690" y="7309640"/>
            <a:ext cx="4867987" cy="2094389"/>
            <a:chOff x="0" y="0"/>
            <a:chExt cx="1282104" cy="551609"/>
          </a:xfrm>
        </p:grpSpPr>
        <p:sp>
          <p:nvSpPr>
            <p:cNvPr name="Freeform 18" id="18"/>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19" id="19"/>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509581" y="6967581"/>
            <a:ext cx="4538204" cy="722218"/>
            <a:chOff x="0" y="0"/>
            <a:chExt cx="1113036" cy="177131"/>
          </a:xfrm>
        </p:grpSpPr>
        <p:sp>
          <p:nvSpPr>
            <p:cNvPr name="Freeform 21" id="21"/>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22" id="22"/>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23" id="23"/>
          <p:cNvSpPr txBox="true"/>
          <p:nvPr/>
        </p:nvSpPr>
        <p:spPr>
          <a:xfrm rot="0">
            <a:off x="1534657" y="7042940"/>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SAKLAR</a:t>
            </a:r>
          </a:p>
        </p:txBody>
      </p:sp>
      <p:sp>
        <p:nvSpPr>
          <p:cNvPr name="TextBox 24" id="24"/>
          <p:cNvSpPr txBox="true"/>
          <p:nvPr/>
        </p:nvSpPr>
        <p:spPr>
          <a:xfrm rot="0">
            <a:off x="1526472" y="7923551"/>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Sebagai menyala dan mematikan ESP32.</a:t>
            </a:r>
          </a:p>
        </p:txBody>
      </p:sp>
      <p:grpSp>
        <p:nvGrpSpPr>
          <p:cNvPr name="Group 25" id="25"/>
          <p:cNvGrpSpPr/>
          <p:nvPr/>
        </p:nvGrpSpPr>
        <p:grpSpPr>
          <a:xfrm rot="0">
            <a:off x="6710007" y="4382625"/>
            <a:ext cx="4867987" cy="2094389"/>
            <a:chOff x="0" y="0"/>
            <a:chExt cx="1282104" cy="551609"/>
          </a:xfrm>
        </p:grpSpPr>
        <p:sp>
          <p:nvSpPr>
            <p:cNvPr name="Freeform 26" id="26"/>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27" id="27"/>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6874898" y="4040566"/>
            <a:ext cx="4538204" cy="722218"/>
            <a:chOff x="0" y="0"/>
            <a:chExt cx="1113036" cy="177131"/>
          </a:xfrm>
        </p:grpSpPr>
        <p:sp>
          <p:nvSpPr>
            <p:cNvPr name="Freeform 29" id="29"/>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30" id="30"/>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31" id="31"/>
          <p:cNvSpPr txBox="true"/>
          <p:nvPr/>
        </p:nvSpPr>
        <p:spPr>
          <a:xfrm rot="0">
            <a:off x="6899974" y="4115925"/>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KANCING BATERAI</a:t>
            </a:r>
          </a:p>
        </p:txBody>
      </p:sp>
      <p:sp>
        <p:nvSpPr>
          <p:cNvPr name="TextBox 32" id="32"/>
          <p:cNvSpPr txBox="true"/>
          <p:nvPr/>
        </p:nvSpPr>
        <p:spPr>
          <a:xfrm rot="0">
            <a:off x="6891789" y="4996537"/>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Untuk menghubungkan beterai dengan LM2596.</a:t>
            </a:r>
          </a:p>
        </p:txBody>
      </p:sp>
      <p:grpSp>
        <p:nvGrpSpPr>
          <p:cNvPr name="Group 33" id="33"/>
          <p:cNvGrpSpPr/>
          <p:nvPr/>
        </p:nvGrpSpPr>
        <p:grpSpPr>
          <a:xfrm rot="0">
            <a:off x="6710007" y="7309640"/>
            <a:ext cx="4867987" cy="2094389"/>
            <a:chOff x="0" y="0"/>
            <a:chExt cx="1282104" cy="551609"/>
          </a:xfrm>
        </p:grpSpPr>
        <p:sp>
          <p:nvSpPr>
            <p:cNvPr name="Freeform 34" id="34"/>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35" id="35"/>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6874898" y="6967581"/>
            <a:ext cx="4538204" cy="722218"/>
            <a:chOff x="0" y="0"/>
            <a:chExt cx="1113036" cy="177131"/>
          </a:xfrm>
        </p:grpSpPr>
        <p:sp>
          <p:nvSpPr>
            <p:cNvPr name="Freeform 37" id="37"/>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38" id="38"/>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39" id="39"/>
          <p:cNvSpPr txBox="true"/>
          <p:nvPr/>
        </p:nvSpPr>
        <p:spPr>
          <a:xfrm rot="0">
            <a:off x="6899974" y="7042940"/>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RESISTOR</a:t>
            </a:r>
          </a:p>
        </p:txBody>
      </p:sp>
      <p:sp>
        <p:nvSpPr>
          <p:cNvPr name="TextBox 40" id="40"/>
          <p:cNvSpPr txBox="true"/>
          <p:nvPr/>
        </p:nvSpPr>
        <p:spPr>
          <a:xfrm rot="0">
            <a:off x="6891789" y="7923551"/>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Sebagai pembatas arus listrik untuk LED.</a:t>
            </a:r>
          </a:p>
        </p:txBody>
      </p:sp>
      <p:grpSp>
        <p:nvGrpSpPr>
          <p:cNvPr name="Group 41" id="41"/>
          <p:cNvGrpSpPr/>
          <p:nvPr/>
        </p:nvGrpSpPr>
        <p:grpSpPr>
          <a:xfrm rot="0">
            <a:off x="12075324" y="4382625"/>
            <a:ext cx="4867987" cy="2094389"/>
            <a:chOff x="0" y="0"/>
            <a:chExt cx="1282104" cy="551609"/>
          </a:xfrm>
        </p:grpSpPr>
        <p:sp>
          <p:nvSpPr>
            <p:cNvPr name="Freeform 42" id="42"/>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43" id="43"/>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2240215" y="4040566"/>
            <a:ext cx="4538204" cy="722218"/>
            <a:chOff x="0" y="0"/>
            <a:chExt cx="1113036" cy="177131"/>
          </a:xfrm>
        </p:grpSpPr>
        <p:sp>
          <p:nvSpPr>
            <p:cNvPr name="Freeform 45" id="45"/>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46" id="46"/>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47" id="47"/>
          <p:cNvSpPr txBox="true"/>
          <p:nvPr/>
        </p:nvSpPr>
        <p:spPr>
          <a:xfrm rot="0">
            <a:off x="12265291" y="4115925"/>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PCB</a:t>
            </a:r>
          </a:p>
        </p:txBody>
      </p:sp>
      <p:sp>
        <p:nvSpPr>
          <p:cNvPr name="TextBox 48" id="48"/>
          <p:cNvSpPr txBox="true"/>
          <p:nvPr/>
        </p:nvSpPr>
        <p:spPr>
          <a:xfrm rot="0">
            <a:off x="12257106" y="4996537"/>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Sebagai penyimpan dan penghubung ESP32.</a:t>
            </a:r>
          </a:p>
        </p:txBody>
      </p:sp>
      <p:grpSp>
        <p:nvGrpSpPr>
          <p:cNvPr name="Group 49" id="49"/>
          <p:cNvGrpSpPr/>
          <p:nvPr/>
        </p:nvGrpSpPr>
        <p:grpSpPr>
          <a:xfrm rot="0">
            <a:off x="12075324" y="7309640"/>
            <a:ext cx="4867987" cy="2094389"/>
            <a:chOff x="0" y="0"/>
            <a:chExt cx="1282104" cy="551609"/>
          </a:xfrm>
        </p:grpSpPr>
        <p:sp>
          <p:nvSpPr>
            <p:cNvPr name="Freeform 50" id="50"/>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51" id="51"/>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52" id="52"/>
          <p:cNvGrpSpPr/>
          <p:nvPr/>
        </p:nvGrpSpPr>
        <p:grpSpPr>
          <a:xfrm rot="0">
            <a:off x="12240215" y="6967581"/>
            <a:ext cx="4538204" cy="722218"/>
            <a:chOff x="0" y="0"/>
            <a:chExt cx="1113036" cy="177131"/>
          </a:xfrm>
        </p:grpSpPr>
        <p:sp>
          <p:nvSpPr>
            <p:cNvPr name="Freeform 53" id="53"/>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54" id="54"/>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55" id="55"/>
          <p:cNvSpPr txBox="true"/>
          <p:nvPr/>
        </p:nvSpPr>
        <p:spPr>
          <a:xfrm rot="0">
            <a:off x="12265291" y="7042940"/>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LED</a:t>
            </a:r>
          </a:p>
        </p:txBody>
      </p:sp>
      <p:sp>
        <p:nvSpPr>
          <p:cNvPr name="TextBox 56" id="56"/>
          <p:cNvSpPr txBox="true"/>
          <p:nvPr/>
        </p:nvSpPr>
        <p:spPr>
          <a:xfrm rot="0">
            <a:off x="12257106" y="7923551"/>
            <a:ext cx="4504421" cy="976564"/>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Sebagai lampu dalam rumah pintar.</a:t>
            </a:r>
          </a:p>
        </p:txBody>
      </p:sp>
      <p:sp>
        <p:nvSpPr>
          <p:cNvPr name="Freeform 57" id="57"/>
          <p:cNvSpPr/>
          <p:nvPr/>
        </p:nvSpPr>
        <p:spPr>
          <a:xfrm flipH="false" flipV="true" rot="0">
            <a:off x="0" y="0"/>
            <a:ext cx="2594780" cy="2604547"/>
          </a:xfrm>
          <a:custGeom>
            <a:avLst/>
            <a:gdLst/>
            <a:ahLst/>
            <a:cxnLst/>
            <a:rect r="r" b="b" t="t" l="l"/>
            <a:pathLst>
              <a:path h="2604547" w="2594780">
                <a:moveTo>
                  <a:pt x="0" y="2604547"/>
                </a:moveTo>
                <a:lnTo>
                  <a:pt x="2594780" y="2604547"/>
                </a:lnTo>
                <a:lnTo>
                  <a:pt x="2594780" y="0"/>
                </a:lnTo>
                <a:lnTo>
                  <a:pt x="0" y="0"/>
                </a:lnTo>
                <a:lnTo>
                  <a:pt x="0" y="26045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8" id="58"/>
          <p:cNvSpPr/>
          <p:nvPr/>
        </p:nvSpPr>
        <p:spPr>
          <a:xfrm flipH="true" flipV="true" rot="0">
            <a:off x="15691614" y="0"/>
            <a:ext cx="2594780" cy="2604547"/>
          </a:xfrm>
          <a:custGeom>
            <a:avLst/>
            <a:gdLst/>
            <a:ahLst/>
            <a:cxnLst/>
            <a:rect r="r" b="b" t="t" l="l"/>
            <a:pathLst>
              <a:path h="2604547" w="2594780">
                <a:moveTo>
                  <a:pt x="2594780" y="2604547"/>
                </a:moveTo>
                <a:lnTo>
                  <a:pt x="0" y="2604547"/>
                </a:lnTo>
                <a:lnTo>
                  <a:pt x="0" y="0"/>
                </a:lnTo>
                <a:lnTo>
                  <a:pt x="2594780" y="0"/>
                </a:lnTo>
                <a:lnTo>
                  <a:pt x="2594780" y="26045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9" id="59"/>
          <p:cNvSpPr/>
          <p:nvPr/>
        </p:nvSpPr>
        <p:spPr>
          <a:xfrm flipH="false" flipV="false" rot="0">
            <a:off x="13588076" y="2496108"/>
            <a:ext cx="925333" cy="925333"/>
          </a:xfrm>
          <a:custGeom>
            <a:avLst/>
            <a:gdLst/>
            <a:ahLst/>
            <a:cxnLst/>
            <a:rect r="r" b="b" t="t" l="l"/>
            <a:pathLst>
              <a:path h="925333" w="925333">
                <a:moveTo>
                  <a:pt x="0" y="0"/>
                </a:moveTo>
                <a:lnTo>
                  <a:pt x="925333" y="0"/>
                </a:lnTo>
                <a:lnTo>
                  <a:pt x="925333" y="925333"/>
                </a:lnTo>
                <a:lnTo>
                  <a:pt x="0" y="925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0" id="60"/>
          <p:cNvSpPr/>
          <p:nvPr/>
        </p:nvSpPr>
        <p:spPr>
          <a:xfrm flipH="false" flipV="false" rot="0">
            <a:off x="16943310" y="8900181"/>
            <a:ext cx="1162967" cy="1127021"/>
          </a:xfrm>
          <a:custGeom>
            <a:avLst/>
            <a:gdLst/>
            <a:ahLst/>
            <a:cxnLst/>
            <a:rect r="r" b="b" t="t" l="l"/>
            <a:pathLst>
              <a:path h="1127021" w="1162967">
                <a:moveTo>
                  <a:pt x="0" y="0"/>
                </a:moveTo>
                <a:lnTo>
                  <a:pt x="1162968" y="0"/>
                </a:lnTo>
                <a:lnTo>
                  <a:pt x="1162968" y="1127021"/>
                </a:lnTo>
                <a:lnTo>
                  <a:pt x="0" y="1127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1" id="61"/>
          <p:cNvSpPr/>
          <p:nvPr/>
        </p:nvSpPr>
        <p:spPr>
          <a:xfrm flipH="false" flipV="false" rot="0">
            <a:off x="3623678" y="2604547"/>
            <a:ext cx="925333" cy="925333"/>
          </a:xfrm>
          <a:custGeom>
            <a:avLst/>
            <a:gdLst/>
            <a:ahLst/>
            <a:cxnLst/>
            <a:rect r="r" b="b" t="t" l="l"/>
            <a:pathLst>
              <a:path h="925333" w="925333">
                <a:moveTo>
                  <a:pt x="0" y="0"/>
                </a:moveTo>
                <a:lnTo>
                  <a:pt x="925333" y="0"/>
                </a:lnTo>
                <a:lnTo>
                  <a:pt x="925333" y="925333"/>
                </a:lnTo>
                <a:lnTo>
                  <a:pt x="0" y="925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2" id="62"/>
          <p:cNvSpPr/>
          <p:nvPr/>
        </p:nvSpPr>
        <p:spPr>
          <a:xfrm flipH="false" flipV="false" rot="0">
            <a:off x="0" y="-17770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8">
              <a:alphaModFix amt="4000"/>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CD2B"/>
        </a:solidFill>
      </p:bgPr>
    </p:bg>
    <p:spTree>
      <p:nvGrpSpPr>
        <p:cNvPr id="1" name=""/>
        <p:cNvGrpSpPr/>
        <p:nvPr/>
      </p:nvGrpSpPr>
      <p:grpSpPr>
        <a:xfrm>
          <a:off x="0" y="0"/>
          <a:ext cx="0" cy="0"/>
          <a:chOff x="0" y="0"/>
          <a:chExt cx="0" cy="0"/>
        </a:xfrm>
      </p:grpSpPr>
      <p:sp>
        <p:nvSpPr>
          <p:cNvPr name="Freeform 2" id="2"/>
          <p:cNvSpPr/>
          <p:nvPr/>
        </p:nvSpPr>
        <p:spPr>
          <a:xfrm flipH="false" flipV="false" rot="0">
            <a:off x="10689479" y="6037027"/>
            <a:ext cx="8544738" cy="5030714"/>
          </a:xfrm>
          <a:custGeom>
            <a:avLst/>
            <a:gdLst/>
            <a:ahLst/>
            <a:cxnLst/>
            <a:rect r="r" b="b" t="t" l="l"/>
            <a:pathLst>
              <a:path h="5030714" w="8544738">
                <a:moveTo>
                  <a:pt x="0" y="0"/>
                </a:moveTo>
                <a:lnTo>
                  <a:pt x="8544738" y="0"/>
                </a:lnTo>
                <a:lnTo>
                  <a:pt x="8544738" y="5030714"/>
                </a:lnTo>
                <a:lnTo>
                  <a:pt x="0" y="5030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9663" y="1028700"/>
            <a:ext cx="11654036" cy="8229600"/>
            <a:chOff x="0" y="0"/>
            <a:chExt cx="3069376" cy="2167467"/>
          </a:xfrm>
        </p:grpSpPr>
        <p:sp>
          <p:nvSpPr>
            <p:cNvPr name="Freeform 4" id="4"/>
            <p:cNvSpPr/>
            <p:nvPr/>
          </p:nvSpPr>
          <p:spPr>
            <a:xfrm flipH="false" flipV="false" rot="0">
              <a:off x="0" y="0"/>
              <a:ext cx="3069376" cy="2167467"/>
            </a:xfrm>
            <a:custGeom>
              <a:avLst/>
              <a:gdLst/>
              <a:ahLst/>
              <a:cxnLst/>
              <a:rect r="r" b="b" t="t" l="l"/>
              <a:pathLst>
                <a:path h="2167467" w="3069376">
                  <a:moveTo>
                    <a:pt x="66431" y="0"/>
                  </a:moveTo>
                  <a:lnTo>
                    <a:pt x="3002945" y="0"/>
                  </a:lnTo>
                  <a:cubicBezTo>
                    <a:pt x="3020563" y="0"/>
                    <a:pt x="3037460" y="6999"/>
                    <a:pt x="3049918" y="19457"/>
                  </a:cubicBezTo>
                  <a:cubicBezTo>
                    <a:pt x="3062377" y="31916"/>
                    <a:pt x="3069376" y="48813"/>
                    <a:pt x="3069376" y="66431"/>
                  </a:cubicBezTo>
                  <a:lnTo>
                    <a:pt x="3069376" y="2101036"/>
                  </a:lnTo>
                  <a:cubicBezTo>
                    <a:pt x="3069376" y="2118654"/>
                    <a:pt x="3062377" y="2135551"/>
                    <a:pt x="3049918" y="2148009"/>
                  </a:cubicBezTo>
                  <a:cubicBezTo>
                    <a:pt x="3037460" y="2160468"/>
                    <a:pt x="3020563" y="2167467"/>
                    <a:pt x="3002945" y="2167467"/>
                  </a:cubicBezTo>
                  <a:lnTo>
                    <a:pt x="66431" y="2167467"/>
                  </a:lnTo>
                  <a:cubicBezTo>
                    <a:pt x="48813" y="2167467"/>
                    <a:pt x="31916" y="2160468"/>
                    <a:pt x="19457" y="2148009"/>
                  </a:cubicBezTo>
                  <a:cubicBezTo>
                    <a:pt x="6999" y="2135551"/>
                    <a:pt x="0" y="2118654"/>
                    <a:pt x="0" y="2101036"/>
                  </a:cubicBezTo>
                  <a:lnTo>
                    <a:pt x="0" y="66431"/>
                  </a:lnTo>
                  <a:cubicBezTo>
                    <a:pt x="0" y="48813"/>
                    <a:pt x="6999" y="31916"/>
                    <a:pt x="19457" y="19457"/>
                  </a:cubicBezTo>
                  <a:cubicBezTo>
                    <a:pt x="31916" y="6999"/>
                    <a:pt x="48813" y="0"/>
                    <a:pt x="66431" y="0"/>
                  </a:cubicBezTo>
                  <a:close/>
                </a:path>
              </a:pathLst>
            </a:custGeom>
            <a:solidFill>
              <a:srgbClr val="3D4CB2"/>
            </a:solidFill>
          </p:spPr>
        </p:sp>
        <p:sp>
          <p:nvSpPr>
            <p:cNvPr name="TextBox 5" id="5"/>
            <p:cNvSpPr txBox="true"/>
            <p:nvPr/>
          </p:nvSpPr>
          <p:spPr>
            <a:xfrm>
              <a:off x="0" y="-38100"/>
              <a:ext cx="3069376" cy="220556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528960" y="-679427"/>
            <a:ext cx="16230600" cy="16230600"/>
          </a:xfrm>
          <a:custGeom>
            <a:avLst/>
            <a:gdLst/>
            <a:ahLst/>
            <a:cxnLst/>
            <a:rect r="r" b="b" t="t" l="l"/>
            <a:pathLst>
              <a:path h="16230600" w="16230600">
                <a:moveTo>
                  <a:pt x="0" y="0"/>
                </a:moveTo>
                <a:lnTo>
                  <a:pt x="16230600" y="0"/>
                </a:lnTo>
                <a:lnTo>
                  <a:pt x="16230600" y="16230600"/>
                </a:lnTo>
                <a:lnTo>
                  <a:pt x="0" y="16230600"/>
                </a:lnTo>
                <a:lnTo>
                  <a:pt x="0" y="0"/>
                </a:lnTo>
                <a:close/>
              </a:path>
            </a:pathLst>
          </a:custGeom>
          <a:blipFill>
            <a:blip r:embed="rId4">
              <a:alphaModFix amt="4000"/>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811985" y="6037027"/>
            <a:ext cx="4526027" cy="4543063"/>
          </a:xfrm>
          <a:custGeom>
            <a:avLst/>
            <a:gdLst/>
            <a:ahLst/>
            <a:cxnLst/>
            <a:rect r="r" b="b" t="t" l="l"/>
            <a:pathLst>
              <a:path h="4543063" w="4526027">
                <a:moveTo>
                  <a:pt x="0" y="0"/>
                </a:moveTo>
                <a:lnTo>
                  <a:pt x="4526027" y="0"/>
                </a:lnTo>
                <a:lnTo>
                  <a:pt x="4526027" y="4543063"/>
                </a:lnTo>
                <a:lnTo>
                  <a:pt x="0" y="45430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7586340" y="2094314"/>
            <a:ext cx="9672960" cy="6458070"/>
            <a:chOff x="0" y="0"/>
            <a:chExt cx="2547611" cy="1700891"/>
          </a:xfrm>
        </p:grpSpPr>
        <p:sp>
          <p:nvSpPr>
            <p:cNvPr name="Freeform 9" id="9"/>
            <p:cNvSpPr/>
            <p:nvPr/>
          </p:nvSpPr>
          <p:spPr>
            <a:xfrm flipH="false" flipV="false" rot="0">
              <a:off x="0" y="0"/>
              <a:ext cx="2547611" cy="1700891"/>
            </a:xfrm>
            <a:custGeom>
              <a:avLst/>
              <a:gdLst/>
              <a:ahLst/>
              <a:cxnLst/>
              <a:rect r="r" b="b" t="t" l="l"/>
              <a:pathLst>
                <a:path h="1700891" w="2547611">
                  <a:moveTo>
                    <a:pt x="80037" y="0"/>
                  </a:moveTo>
                  <a:lnTo>
                    <a:pt x="2467574" y="0"/>
                  </a:lnTo>
                  <a:cubicBezTo>
                    <a:pt x="2511777" y="0"/>
                    <a:pt x="2547611" y="35834"/>
                    <a:pt x="2547611" y="80037"/>
                  </a:cubicBezTo>
                  <a:lnTo>
                    <a:pt x="2547611" y="1620854"/>
                  </a:lnTo>
                  <a:cubicBezTo>
                    <a:pt x="2547611" y="1665057"/>
                    <a:pt x="2511777" y="1700891"/>
                    <a:pt x="2467574" y="1700891"/>
                  </a:cubicBezTo>
                  <a:lnTo>
                    <a:pt x="80037" y="1700891"/>
                  </a:lnTo>
                  <a:cubicBezTo>
                    <a:pt x="35834" y="1700891"/>
                    <a:pt x="0" y="1665057"/>
                    <a:pt x="0" y="1620854"/>
                  </a:cubicBezTo>
                  <a:lnTo>
                    <a:pt x="0" y="80037"/>
                  </a:lnTo>
                  <a:cubicBezTo>
                    <a:pt x="0" y="35834"/>
                    <a:pt x="35834" y="0"/>
                    <a:pt x="80037" y="0"/>
                  </a:cubicBezTo>
                  <a:close/>
                </a:path>
              </a:pathLst>
            </a:custGeom>
            <a:solidFill>
              <a:srgbClr val="3D4CB2"/>
            </a:solidFill>
          </p:spPr>
        </p:sp>
        <p:sp>
          <p:nvSpPr>
            <p:cNvPr name="TextBox 10" id="10"/>
            <p:cNvSpPr txBox="true"/>
            <p:nvPr/>
          </p:nvSpPr>
          <p:spPr>
            <a:xfrm>
              <a:off x="0" y="-38100"/>
              <a:ext cx="2547611" cy="1738991"/>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133392" y="2550521"/>
            <a:ext cx="10572654" cy="5545656"/>
          </a:xfrm>
          <a:custGeom>
            <a:avLst/>
            <a:gdLst/>
            <a:ahLst/>
            <a:cxnLst/>
            <a:rect r="r" b="b" t="t" l="l"/>
            <a:pathLst>
              <a:path h="5545656" w="10572654">
                <a:moveTo>
                  <a:pt x="0" y="0"/>
                </a:moveTo>
                <a:lnTo>
                  <a:pt x="10572654" y="0"/>
                </a:lnTo>
                <a:lnTo>
                  <a:pt x="10572654" y="5545656"/>
                </a:lnTo>
                <a:lnTo>
                  <a:pt x="0" y="5545656"/>
                </a:lnTo>
                <a:lnTo>
                  <a:pt x="0" y="0"/>
                </a:lnTo>
                <a:close/>
              </a:path>
            </a:pathLst>
          </a:custGeom>
          <a:blipFill>
            <a:blip r:embed="rId8"/>
            <a:stretch>
              <a:fillRect l="0" t="0" r="0" b="0"/>
            </a:stretch>
          </a:blipFill>
        </p:spPr>
      </p:sp>
      <p:grpSp>
        <p:nvGrpSpPr>
          <p:cNvPr name="Group 12" id="12"/>
          <p:cNvGrpSpPr/>
          <p:nvPr/>
        </p:nvGrpSpPr>
        <p:grpSpPr>
          <a:xfrm rot="0">
            <a:off x="1367426" y="4905449"/>
            <a:ext cx="4476217" cy="2728273"/>
            <a:chOff x="0" y="0"/>
            <a:chExt cx="1178921" cy="718557"/>
          </a:xfrm>
        </p:grpSpPr>
        <p:sp>
          <p:nvSpPr>
            <p:cNvPr name="Freeform 13" id="13"/>
            <p:cNvSpPr/>
            <p:nvPr/>
          </p:nvSpPr>
          <p:spPr>
            <a:xfrm flipH="false" flipV="false" rot="0">
              <a:off x="0" y="0"/>
              <a:ext cx="1178921" cy="718557"/>
            </a:xfrm>
            <a:custGeom>
              <a:avLst/>
              <a:gdLst/>
              <a:ahLst/>
              <a:cxnLst/>
              <a:rect r="r" b="b" t="t" l="l"/>
              <a:pathLst>
                <a:path h="718557" w="1178921">
                  <a:moveTo>
                    <a:pt x="88208" y="0"/>
                  </a:moveTo>
                  <a:lnTo>
                    <a:pt x="1090713" y="0"/>
                  </a:lnTo>
                  <a:cubicBezTo>
                    <a:pt x="1139429" y="0"/>
                    <a:pt x="1178921" y="39492"/>
                    <a:pt x="1178921" y="88208"/>
                  </a:cubicBezTo>
                  <a:lnTo>
                    <a:pt x="1178921" y="630350"/>
                  </a:lnTo>
                  <a:cubicBezTo>
                    <a:pt x="1178921" y="653744"/>
                    <a:pt x="1169628" y="676180"/>
                    <a:pt x="1153086" y="692722"/>
                  </a:cubicBezTo>
                  <a:cubicBezTo>
                    <a:pt x="1136544" y="709264"/>
                    <a:pt x="1114108" y="718557"/>
                    <a:pt x="1090713" y="718557"/>
                  </a:cubicBezTo>
                  <a:lnTo>
                    <a:pt x="88208" y="718557"/>
                  </a:lnTo>
                  <a:cubicBezTo>
                    <a:pt x="64814" y="718557"/>
                    <a:pt x="42378" y="709264"/>
                    <a:pt x="25836" y="692722"/>
                  </a:cubicBezTo>
                  <a:cubicBezTo>
                    <a:pt x="9293" y="676180"/>
                    <a:pt x="0" y="653744"/>
                    <a:pt x="0" y="630350"/>
                  </a:cubicBezTo>
                  <a:lnTo>
                    <a:pt x="0" y="88208"/>
                  </a:lnTo>
                  <a:cubicBezTo>
                    <a:pt x="0" y="64814"/>
                    <a:pt x="9293" y="42378"/>
                    <a:pt x="25836" y="25836"/>
                  </a:cubicBezTo>
                  <a:cubicBezTo>
                    <a:pt x="42378" y="9293"/>
                    <a:pt x="64814" y="0"/>
                    <a:pt x="88208" y="0"/>
                  </a:cubicBezTo>
                  <a:close/>
                </a:path>
              </a:pathLst>
            </a:custGeom>
            <a:solidFill>
              <a:srgbClr val="FFFEF8"/>
            </a:solidFill>
          </p:spPr>
        </p:sp>
        <p:sp>
          <p:nvSpPr>
            <p:cNvPr name="TextBox 14" id="14"/>
            <p:cNvSpPr txBox="true"/>
            <p:nvPr/>
          </p:nvSpPr>
          <p:spPr>
            <a:xfrm>
              <a:off x="0" y="-38100"/>
              <a:ext cx="1178921" cy="756657"/>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60324">
            <a:off x="255125" y="1446238"/>
            <a:ext cx="5877432" cy="3098792"/>
          </a:xfrm>
          <a:prstGeom prst="rect">
            <a:avLst/>
          </a:prstGeom>
        </p:spPr>
        <p:txBody>
          <a:bodyPr anchor="t" rtlCol="false" tIns="0" lIns="0" bIns="0" rIns="0">
            <a:spAutoFit/>
          </a:bodyPr>
          <a:lstStyle/>
          <a:p>
            <a:pPr algn="l" marL="0" indent="0" lvl="0">
              <a:lnSpc>
                <a:spcPts val="12027"/>
              </a:lnSpc>
              <a:spcBef>
                <a:spcPct val="0"/>
              </a:spcBef>
            </a:pPr>
            <a:r>
              <a:rPr lang="en-US" sz="10934">
                <a:solidFill>
                  <a:srgbClr val="FFFFFF"/>
                </a:solidFill>
                <a:latin typeface="Anton"/>
                <a:ea typeface="Anton"/>
                <a:cs typeface="Anton"/>
                <a:sym typeface="Anton"/>
              </a:rPr>
              <a:t>DIAGRAM KOMPONEN</a:t>
            </a:r>
          </a:p>
        </p:txBody>
      </p:sp>
      <p:sp>
        <p:nvSpPr>
          <p:cNvPr name="TextBox 16" id="16"/>
          <p:cNvSpPr txBox="true"/>
          <p:nvPr/>
        </p:nvSpPr>
        <p:spPr>
          <a:xfrm rot="0">
            <a:off x="9139238" y="4402469"/>
            <a:ext cx="9525" cy="1566611"/>
          </a:xfrm>
          <a:prstGeom prst="rect">
            <a:avLst/>
          </a:prstGeom>
        </p:spPr>
        <p:txBody>
          <a:bodyPr anchor="t" rtlCol="false" tIns="0" lIns="0" bIns="0" rIns="0">
            <a:spAutoFit/>
          </a:bodyPr>
          <a:lstStyle/>
          <a:p>
            <a:pPr algn="ctr">
              <a:lnSpc>
                <a:spcPts val="12880"/>
              </a:lnSpc>
            </a:pPr>
          </a:p>
        </p:txBody>
      </p:sp>
      <p:sp>
        <p:nvSpPr>
          <p:cNvPr name="TextBox 17" id="17"/>
          <p:cNvSpPr txBox="true"/>
          <p:nvPr/>
        </p:nvSpPr>
        <p:spPr>
          <a:xfrm rot="5400000">
            <a:off x="9096726" y="6108788"/>
            <a:ext cx="1423867" cy="507531"/>
          </a:xfrm>
          <a:prstGeom prst="rect">
            <a:avLst/>
          </a:prstGeom>
        </p:spPr>
        <p:txBody>
          <a:bodyPr anchor="t" rtlCol="false" tIns="0" lIns="0" bIns="0" rIns="0">
            <a:spAutoFit/>
          </a:bodyPr>
          <a:lstStyle/>
          <a:p>
            <a:pPr algn="ctr">
              <a:lnSpc>
                <a:spcPts val="4140"/>
              </a:lnSpc>
            </a:pPr>
            <a:r>
              <a:rPr lang="en-US" sz="2957" b="true">
                <a:solidFill>
                  <a:srgbClr val="000000"/>
                </a:solidFill>
                <a:latin typeface="Open Sans 2 Bold"/>
                <a:ea typeface="Open Sans 2 Bold"/>
                <a:cs typeface="Open Sans 2 Bold"/>
                <a:sym typeface="Open Sans 2 Bold"/>
              </a:rPr>
              <a:t>LM2596</a:t>
            </a:r>
          </a:p>
        </p:txBody>
      </p:sp>
      <p:sp>
        <p:nvSpPr>
          <p:cNvPr name="TextBox 18" id="18"/>
          <p:cNvSpPr txBox="true"/>
          <p:nvPr/>
        </p:nvSpPr>
        <p:spPr>
          <a:xfrm rot="0">
            <a:off x="12422820" y="5686739"/>
            <a:ext cx="1081868" cy="507531"/>
          </a:xfrm>
          <a:prstGeom prst="rect">
            <a:avLst/>
          </a:prstGeom>
        </p:spPr>
        <p:txBody>
          <a:bodyPr anchor="t" rtlCol="false" tIns="0" lIns="0" bIns="0" rIns="0">
            <a:spAutoFit/>
          </a:bodyPr>
          <a:lstStyle/>
          <a:p>
            <a:pPr algn="ctr">
              <a:lnSpc>
                <a:spcPts val="4140"/>
              </a:lnSpc>
            </a:pPr>
            <a:r>
              <a:rPr lang="en-US" sz="2957" b="true">
                <a:solidFill>
                  <a:srgbClr val="000000"/>
                </a:solidFill>
                <a:latin typeface="Open Sans 2 Bold"/>
                <a:ea typeface="Open Sans 2 Bold"/>
                <a:cs typeface="Open Sans 2 Bold"/>
                <a:sym typeface="Open Sans 2 Bold"/>
              </a:rPr>
              <a:t>ESP32</a:t>
            </a:r>
          </a:p>
        </p:txBody>
      </p:sp>
      <p:sp>
        <p:nvSpPr>
          <p:cNvPr name="TextBox 19" id="19"/>
          <p:cNvSpPr txBox="true"/>
          <p:nvPr/>
        </p:nvSpPr>
        <p:spPr>
          <a:xfrm rot="0">
            <a:off x="14961848" y="5989402"/>
            <a:ext cx="878270" cy="389056"/>
          </a:xfrm>
          <a:prstGeom prst="rect">
            <a:avLst/>
          </a:prstGeom>
        </p:spPr>
        <p:txBody>
          <a:bodyPr anchor="t" rtlCol="false" tIns="0" lIns="0" bIns="0" rIns="0">
            <a:spAutoFit/>
          </a:bodyPr>
          <a:lstStyle/>
          <a:p>
            <a:pPr algn="ctr">
              <a:lnSpc>
                <a:spcPts val="3139"/>
              </a:lnSpc>
            </a:pPr>
            <a:r>
              <a:rPr lang="en-US" sz="2242" b="true">
                <a:solidFill>
                  <a:srgbClr val="000000"/>
                </a:solidFill>
                <a:latin typeface="Open Sans 2 Bold"/>
                <a:ea typeface="Open Sans 2 Bold"/>
                <a:cs typeface="Open Sans 2 Bold"/>
                <a:sym typeface="Open Sans 2 Bold"/>
              </a:rPr>
              <a:t>saklar</a:t>
            </a:r>
          </a:p>
        </p:txBody>
      </p:sp>
      <p:sp>
        <p:nvSpPr>
          <p:cNvPr name="TextBox 20" id="20"/>
          <p:cNvSpPr txBox="true"/>
          <p:nvPr/>
        </p:nvSpPr>
        <p:spPr>
          <a:xfrm rot="0">
            <a:off x="6737148" y="7500324"/>
            <a:ext cx="1430602" cy="389056"/>
          </a:xfrm>
          <a:prstGeom prst="rect">
            <a:avLst/>
          </a:prstGeom>
        </p:spPr>
        <p:txBody>
          <a:bodyPr anchor="t" rtlCol="false" tIns="0" lIns="0" bIns="0" rIns="0">
            <a:spAutoFit/>
          </a:bodyPr>
          <a:lstStyle/>
          <a:p>
            <a:pPr algn="ctr">
              <a:lnSpc>
                <a:spcPts val="3139"/>
              </a:lnSpc>
            </a:pPr>
            <a:r>
              <a:rPr lang="en-US" sz="2242" b="true">
                <a:solidFill>
                  <a:srgbClr val="000000"/>
                </a:solidFill>
                <a:latin typeface="Open Sans 2 Bold"/>
                <a:ea typeface="Open Sans 2 Bold"/>
                <a:cs typeface="Open Sans 2 Bold"/>
                <a:sym typeface="Open Sans 2 Bold"/>
              </a:rPr>
              <a:t>baterai 9v</a:t>
            </a:r>
          </a:p>
        </p:txBody>
      </p:sp>
      <p:sp>
        <p:nvSpPr>
          <p:cNvPr name="TextBox 21" id="21"/>
          <p:cNvSpPr txBox="true"/>
          <p:nvPr/>
        </p:nvSpPr>
        <p:spPr>
          <a:xfrm rot="0">
            <a:off x="9139238" y="3738887"/>
            <a:ext cx="1142242" cy="389056"/>
          </a:xfrm>
          <a:prstGeom prst="rect">
            <a:avLst/>
          </a:prstGeom>
        </p:spPr>
        <p:txBody>
          <a:bodyPr anchor="t" rtlCol="false" tIns="0" lIns="0" bIns="0" rIns="0">
            <a:spAutoFit/>
          </a:bodyPr>
          <a:lstStyle/>
          <a:p>
            <a:pPr algn="ctr">
              <a:lnSpc>
                <a:spcPts val="3139"/>
              </a:lnSpc>
            </a:pPr>
            <a:r>
              <a:rPr lang="en-US" sz="2242" b="true">
                <a:solidFill>
                  <a:srgbClr val="000000"/>
                </a:solidFill>
                <a:latin typeface="Open Sans 2 Bold"/>
                <a:ea typeface="Open Sans 2 Bold"/>
                <a:cs typeface="Open Sans 2 Bold"/>
                <a:sym typeface="Open Sans 2 Bold"/>
              </a:rPr>
              <a:t>lampu 1</a:t>
            </a:r>
          </a:p>
        </p:txBody>
      </p:sp>
      <p:sp>
        <p:nvSpPr>
          <p:cNvPr name="TextBox 22" id="22"/>
          <p:cNvSpPr txBox="true"/>
          <p:nvPr/>
        </p:nvSpPr>
        <p:spPr>
          <a:xfrm rot="0">
            <a:off x="12827824" y="2729676"/>
            <a:ext cx="1142242" cy="389056"/>
          </a:xfrm>
          <a:prstGeom prst="rect">
            <a:avLst/>
          </a:prstGeom>
        </p:spPr>
        <p:txBody>
          <a:bodyPr anchor="t" rtlCol="false" tIns="0" lIns="0" bIns="0" rIns="0">
            <a:spAutoFit/>
          </a:bodyPr>
          <a:lstStyle/>
          <a:p>
            <a:pPr algn="ctr">
              <a:lnSpc>
                <a:spcPts val="3139"/>
              </a:lnSpc>
            </a:pPr>
            <a:r>
              <a:rPr lang="en-US" sz="2242" b="true">
                <a:solidFill>
                  <a:srgbClr val="000000"/>
                </a:solidFill>
                <a:latin typeface="Open Sans 2 Bold"/>
                <a:ea typeface="Open Sans 2 Bold"/>
                <a:cs typeface="Open Sans 2 Bold"/>
                <a:sym typeface="Open Sans 2 Bold"/>
              </a:rPr>
              <a:t>lampu 2</a:t>
            </a:r>
          </a:p>
        </p:txBody>
      </p:sp>
      <p:sp>
        <p:nvSpPr>
          <p:cNvPr name="TextBox 23" id="23"/>
          <p:cNvSpPr txBox="true"/>
          <p:nvPr/>
        </p:nvSpPr>
        <p:spPr>
          <a:xfrm rot="0">
            <a:off x="14390727" y="3738887"/>
            <a:ext cx="1142242" cy="389056"/>
          </a:xfrm>
          <a:prstGeom prst="rect">
            <a:avLst/>
          </a:prstGeom>
        </p:spPr>
        <p:txBody>
          <a:bodyPr anchor="t" rtlCol="false" tIns="0" lIns="0" bIns="0" rIns="0">
            <a:spAutoFit/>
          </a:bodyPr>
          <a:lstStyle/>
          <a:p>
            <a:pPr algn="ctr">
              <a:lnSpc>
                <a:spcPts val="3139"/>
              </a:lnSpc>
            </a:pPr>
            <a:r>
              <a:rPr lang="en-US" sz="2242" b="true">
                <a:solidFill>
                  <a:srgbClr val="000000"/>
                </a:solidFill>
                <a:latin typeface="Open Sans 2 Bold"/>
                <a:ea typeface="Open Sans 2 Bold"/>
                <a:cs typeface="Open Sans 2 Bold"/>
                <a:sym typeface="Open Sans 2 Bold"/>
              </a:rPr>
              <a:t>lampu 3</a:t>
            </a:r>
          </a:p>
        </p:txBody>
      </p:sp>
      <p:grpSp>
        <p:nvGrpSpPr>
          <p:cNvPr name="Group 24" id="24"/>
          <p:cNvGrpSpPr/>
          <p:nvPr/>
        </p:nvGrpSpPr>
        <p:grpSpPr>
          <a:xfrm rot="0">
            <a:off x="1604845" y="5871343"/>
            <a:ext cx="874055" cy="97737"/>
            <a:chOff x="0" y="0"/>
            <a:chExt cx="230204" cy="25741"/>
          </a:xfrm>
        </p:grpSpPr>
        <p:sp>
          <p:nvSpPr>
            <p:cNvPr name="Freeform 25" id="25"/>
            <p:cNvSpPr/>
            <p:nvPr/>
          </p:nvSpPr>
          <p:spPr>
            <a:xfrm flipH="false" flipV="false" rot="0">
              <a:off x="0" y="0"/>
              <a:ext cx="230204" cy="25741"/>
            </a:xfrm>
            <a:custGeom>
              <a:avLst/>
              <a:gdLst/>
              <a:ahLst/>
              <a:cxnLst/>
              <a:rect r="r" b="b" t="t" l="l"/>
              <a:pathLst>
                <a:path h="25741" w="230204">
                  <a:moveTo>
                    <a:pt x="12871" y="0"/>
                  </a:moveTo>
                  <a:lnTo>
                    <a:pt x="217333" y="0"/>
                  </a:lnTo>
                  <a:cubicBezTo>
                    <a:pt x="224441" y="0"/>
                    <a:pt x="230204" y="5762"/>
                    <a:pt x="230204" y="12871"/>
                  </a:cubicBezTo>
                  <a:lnTo>
                    <a:pt x="230204" y="12871"/>
                  </a:lnTo>
                  <a:cubicBezTo>
                    <a:pt x="230204" y="19979"/>
                    <a:pt x="224441" y="25741"/>
                    <a:pt x="217333" y="25741"/>
                  </a:cubicBezTo>
                  <a:lnTo>
                    <a:pt x="12871" y="25741"/>
                  </a:lnTo>
                  <a:cubicBezTo>
                    <a:pt x="5762" y="25741"/>
                    <a:pt x="0" y="19979"/>
                    <a:pt x="0" y="12871"/>
                  </a:cubicBezTo>
                  <a:lnTo>
                    <a:pt x="0" y="12871"/>
                  </a:lnTo>
                  <a:cubicBezTo>
                    <a:pt x="0" y="5762"/>
                    <a:pt x="5762" y="0"/>
                    <a:pt x="12871" y="0"/>
                  </a:cubicBezTo>
                  <a:close/>
                </a:path>
              </a:pathLst>
            </a:custGeom>
            <a:solidFill>
              <a:srgbClr val="000000"/>
            </a:solidFill>
          </p:spPr>
        </p:sp>
        <p:sp>
          <p:nvSpPr>
            <p:cNvPr name="TextBox 26" id="26"/>
            <p:cNvSpPr txBox="true"/>
            <p:nvPr/>
          </p:nvSpPr>
          <p:spPr>
            <a:xfrm>
              <a:off x="0" y="-38100"/>
              <a:ext cx="230204" cy="63841"/>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324070" y="5660210"/>
            <a:ext cx="2890256" cy="462853"/>
          </a:xfrm>
          <a:prstGeom prst="rect">
            <a:avLst/>
          </a:prstGeom>
        </p:spPr>
        <p:txBody>
          <a:bodyPr anchor="t" rtlCol="false" tIns="0" lIns="0" bIns="0" rIns="0">
            <a:spAutoFit/>
          </a:bodyPr>
          <a:lstStyle/>
          <a:p>
            <a:pPr algn="ctr">
              <a:lnSpc>
                <a:spcPts val="3730"/>
              </a:lnSpc>
            </a:pPr>
            <a:r>
              <a:rPr lang="en-US" sz="2664" b="true">
                <a:solidFill>
                  <a:srgbClr val="000000"/>
                </a:solidFill>
                <a:latin typeface="Open Sans 2 Bold"/>
                <a:ea typeface="Open Sans 2 Bold"/>
                <a:cs typeface="Open Sans 2 Bold"/>
                <a:sym typeface="Open Sans 2 Bold"/>
              </a:rPr>
              <a:t>= Ground/(-)</a:t>
            </a:r>
          </a:p>
        </p:txBody>
      </p:sp>
      <p:grpSp>
        <p:nvGrpSpPr>
          <p:cNvPr name="Group 28" id="28"/>
          <p:cNvGrpSpPr/>
          <p:nvPr/>
        </p:nvGrpSpPr>
        <p:grpSpPr>
          <a:xfrm rot="0">
            <a:off x="1604845" y="6716215"/>
            <a:ext cx="874055" cy="97737"/>
            <a:chOff x="0" y="0"/>
            <a:chExt cx="230204" cy="25741"/>
          </a:xfrm>
        </p:grpSpPr>
        <p:sp>
          <p:nvSpPr>
            <p:cNvPr name="Freeform 29" id="29"/>
            <p:cNvSpPr/>
            <p:nvPr/>
          </p:nvSpPr>
          <p:spPr>
            <a:xfrm flipH="false" flipV="false" rot="0">
              <a:off x="0" y="0"/>
              <a:ext cx="230204" cy="25741"/>
            </a:xfrm>
            <a:custGeom>
              <a:avLst/>
              <a:gdLst/>
              <a:ahLst/>
              <a:cxnLst/>
              <a:rect r="r" b="b" t="t" l="l"/>
              <a:pathLst>
                <a:path h="25741" w="230204">
                  <a:moveTo>
                    <a:pt x="12871" y="0"/>
                  </a:moveTo>
                  <a:lnTo>
                    <a:pt x="217333" y="0"/>
                  </a:lnTo>
                  <a:cubicBezTo>
                    <a:pt x="224441" y="0"/>
                    <a:pt x="230204" y="5762"/>
                    <a:pt x="230204" y="12871"/>
                  </a:cubicBezTo>
                  <a:lnTo>
                    <a:pt x="230204" y="12871"/>
                  </a:lnTo>
                  <a:cubicBezTo>
                    <a:pt x="230204" y="19979"/>
                    <a:pt x="224441" y="25741"/>
                    <a:pt x="217333" y="25741"/>
                  </a:cubicBezTo>
                  <a:lnTo>
                    <a:pt x="12871" y="25741"/>
                  </a:lnTo>
                  <a:cubicBezTo>
                    <a:pt x="5762" y="25741"/>
                    <a:pt x="0" y="19979"/>
                    <a:pt x="0" y="12871"/>
                  </a:cubicBezTo>
                  <a:lnTo>
                    <a:pt x="0" y="12871"/>
                  </a:lnTo>
                  <a:cubicBezTo>
                    <a:pt x="0" y="5762"/>
                    <a:pt x="5762" y="0"/>
                    <a:pt x="12871" y="0"/>
                  </a:cubicBezTo>
                  <a:close/>
                </a:path>
              </a:pathLst>
            </a:custGeom>
            <a:solidFill>
              <a:srgbClr val="FE2D26"/>
            </a:solidFill>
          </p:spPr>
        </p:sp>
        <p:sp>
          <p:nvSpPr>
            <p:cNvPr name="TextBox 30" id="30"/>
            <p:cNvSpPr txBox="true"/>
            <p:nvPr/>
          </p:nvSpPr>
          <p:spPr>
            <a:xfrm>
              <a:off x="0" y="-38100"/>
              <a:ext cx="230204" cy="63841"/>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2041873" y="6505082"/>
            <a:ext cx="3454650" cy="462853"/>
          </a:xfrm>
          <a:prstGeom prst="rect">
            <a:avLst/>
          </a:prstGeom>
        </p:spPr>
        <p:txBody>
          <a:bodyPr anchor="t" rtlCol="false" tIns="0" lIns="0" bIns="0" rIns="0">
            <a:spAutoFit/>
          </a:bodyPr>
          <a:lstStyle/>
          <a:p>
            <a:pPr algn="ctr">
              <a:lnSpc>
                <a:spcPts val="3730"/>
              </a:lnSpc>
            </a:pPr>
            <a:r>
              <a:rPr lang="en-US" sz="2664" b="true">
                <a:solidFill>
                  <a:srgbClr val="000000"/>
                </a:solidFill>
                <a:latin typeface="Open Sans 2 Bold"/>
                <a:ea typeface="Open Sans 2 Bold"/>
                <a:cs typeface="Open Sans 2 Bold"/>
                <a:sym typeface="Open Sans 2 Bold"/>
              </a:rPr>
              <a:t>= Positif/(+)</a:t>
            </a:r>
          </a:p>
        </p:txBody>
      </p:sp>
      <p:sp>
        <p:nvSpPr>
          <p:cNvPr name="Freeform 32" id="32"/>
          <p:cNvSpPr/>
          <p:nvPr/>
        </p:nvSpPr>
        <p:spPr>
          <a:xfrm flipH="false" flipV="false" rot="0">
            <a:off x="5533574" y="1846060"/>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2369" y="-359840"/>
            <a:ext cx="21462810" cy="13807860"/>
            <a:chOff x="0" y="0"/>
            <a:chExt cx="5652757" cy="3636638"/>
          </a:xfrm>
        </p:grpSpPr>
        <p:sp>
          <p:nvSpPr>
            <p:cNvPr name="Freeform 3" id="3"/>
            <p:cNvSpPr/>
            <p:nvPr/>
          </p:nvSpPr>
          <p:spPr>
            <a:xfrm flipH="false" flipV="false" rot="0">
              <a:off x="0" y="0"/>
              <a:ext cx="5652757" cy="3636638"/>
            </a:xfrm>
            <a:custGeom>
              <a:avLst/>
              <a:gdLst/>
              <a:ahLst/>
              <a:cxnLst/>
              <a:rect r="r" b="b" t="t" l="l"/>
              <a:pathLst>
                <a:path h="3636638" w="5652757">
                  <a:moveTo>
                    <a:pt x="18396" y="0"/>
                  </a:moveTo>
                  <a:lnTo>
                    <a:pt x="5634360" y="0"/>
                  </a:lnTo>
                  <a:cubicBezTo>
                    <a:pt x="5644520" y="0"/>
                    <a:pt x="5652757" y="8236"/>
                    <a:pt x="5652757" y="18396"/>
                  </a:cubicBezTo>
                  <a:lnTo>
                    <a:pt x="5652757" y="3618242"/>
                  </a:lnTo>
                  <a:cubicBezTo>
                    <a:pt x="5652757" y="3628402"/>
                    <a:pt x="5644520" y="3636638"/>
                    <a:pt x="5634360" y="3636638"/>
                  </a:cubicBezTo>
                  <a:lnTo>
                    <a:pt x="18396" y="3636638"/>
                  </a:lnTo>
                  <a:cubicBezTo>
                    <a:pt x="8236" y="3636638"/>
                    <a:pt x="0" y="3628402"/>
                    <a:pt x="0" y="3618242"/>
                  </a:cubicBezTo>
                  <a:lnTo>
                    <a:pt x="0" y="18396"/>
                  </a:lnTo>
                  <a:cubicBezTo>
                    <a:pt x="0" y="8236"/>
                    <a:pt x="8236" y="0"/>
                    <a:pt x="18396" y="0"/>
                  </a:cubicBezTo>
                  <a:close/>
                </a:path>
              </a:pathLst>
            </a:custGeom>
            <a:solidFill>
              <a:srgbClr val="000000"/>
            </a:solidFill>
          </p:spPr>
        </p:sp>
        <p:sp>
          <p:nvSpPr>
            <p:cNvPr name="TextBox 4" id="4"/>
            <p:cNvSpPr txBox="true"/>
            <p:nvPr/>
          </p:nvSpPr>
          <p:spPr>
            <a:xfrm>
              <a:off x="0" y="-38100"/>
              <a:ext cx="5652757" cy="367473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2241" y="-1072622"/>
            <a:ext cx="19874366" cy="11118141"/>
            <a:chOff x="0" y="0"/>
            <a:chExt cx="26499155" cy="14824188"/>
          </a:xfrm>
        </p:grpSpPr>
        <p:sp>
          <p:nvSpPr>
            <p:cNvPr name="Freeform 6" id="6"/>
            <p:cNvSpPr/>
            <p:nvPr/>
          </p:nvSpPr>
          <p:spPr>
            <a:xfrm flipH="false" flipV="false" rot="0">
              <a:off x="1422665" y="1670860"/>
              <a:ext cx="25076490" cy="13153329"/>
            </a:xfrm>
            <a:custGeom>
              <a:avLst/>
              <a:gdLst/>
              <a:ahLst/>
              <a:cxnLst/>
              <a:rect r="r" b="b" t="t" l="l"/>
              <a:pathLst>
                <a:path h="13153329" w="25076490">
                  <a:moveTo>
                    <a:pt x="0" y="0"/>
                  </a:moveTo>
                  <a:lnTo>
                    <a:pt x="25076490" y="0"/>
                  </a:lnTo>
                  <a:lnTo>
                    <a:pt x="25076490" y="13153328"/>
                  </a:lnTo>
                  <a:lnTo>
                    <a:pt x="0" y="13153328"/>
                  </a:lnTo>
                  <a:lnTo>
                    <a:pt x="0" y="0"/>
                  </a:lnTo>
                  <a:close/>
                </a:path>
              </a:pathLst>
            </a:custGeom>
            <a:blipFill>
              <a:blip r:embed="rId2"/>
              <a:stretch>
                <a:fillRect l="0" t="0" r="0" b="0"/>
              </a:stretch>
            </a:blipFill>
          </p:spPr>
        </p:sp>
        <p:sp>
          <p:nvSpPr>
            <p:cNvPr name="TextBox 7" id="7"/>
            <p:cNvSpPr txBox="true"/>
            <p:nvPr/>
          </p:nvSpPr>
          <p:spPr>
            <a:xfrm rot="0">
              <a:off x="8552005" y="6146157"/>
              <a:ext cx="22592" cy="3632928"/>
            </a:xfrm>
            <a:prstGeom prst="rect">
              <a:avLst/>
            </a:prstGeom>
          </p:spPr>
          <p:txBody>
            <a:bodyPr anchor="t" rtlCol="false" tIns="0" lIns="0" bIns="0" rIns="0">
              <a:spAutoFit/>
            </a:bodyPr>
            <a:lstStyle/>
            <a:p>
              <a:pPr algn="ctr">
                <a:lnSpc>
                  <a:spcPts val="22911"/>
                </a:lnSpc>
              </a:pPr>
            </a:p>
          </p:txBody>
        </p:sp>
        <p:sp>
          <p:nvSpPr>
            <p:cNvPr name="TextBox 8" id="8"/>
            <p:cNvSpPr txBox="true"/>
            <p:nvPr/>
          </p:nvSpPr>
          <p:spPr>
            <a:xfrm rot="5400000">
              <a:off x="8431026" y="10130599"/>
              <a:ext cx="3377164" cy="1163476"/>
            </a:xfrm>
            <a:prstGeom prst="rect">
              <a:avLst/>
            </a:prstGeom>
          </p:spPr>
          <p:txBody>
            <a:bodyPr anchor="t" rtlCol="false" tIns="0" lIns="0" bIns="0" rIns="0">
              <a:spAutoFit/>
            </a:bodyPr>
            <a:lstStyle/>
            <a:p>
              <a:pPr algn="ctr">
                <a:lnSpc>
                  <a:spcPts val="7366"/>
                </a:lnSpc>
              </a:pPr>
              <a:r>
                <a:rPr lang="en-US" sz="5261" b="true">
                  <a:solidFill>
                    <a:srgbClr val="000000"/>
                  </a:solidFill>
                  <a:latin typeface="Open Sans 2 Bold"/>
                  <a:ea typeface="Open Sans 2 Bold"/>
                  <a:cs typeface="Open Sans 2 Bold"/>
                  <a:sym typeface="Open Sans 2 Bold"/>
                </a:rPr>
                <a:t>LM2596</a:t>
              </a:r>
            </a:p>
          </p:txBody>
        </p:sp>
        <p:sp>
          <p:nvSpPr>
            <p:cNvPr name="TextBox 9" id="9"/>
            <p:cNvSpPr txBox="true"/>
            <p:nvPr/>
          </p:nvSpPr>
          <p:spPr>
            <a:xfrm rot="0">
              <a:off x="16340089" y="9149721"/>
              <a:ext cx="2566002" cy="1163476"/>
            </a:xfrm>
            <a:prstGeom prst="rect">
              <a:avLst/>
            </a:prstGeom>
          </p:spPr>
          <p:txBody>
            <a:bodyPr anchor="t" rtlCol="false" tIns="0" lIns="0" bIns="0" rIns="0">
              <a:spAutoFit/>
            </a:bodyPr>
            <a:lstStyle/>
            <a:p>
              <a:pPr algn="ctr">
                <a:lnSpc>
                  <a:spcPts val="7366"/>
                </a:lnSpc>
              </a:pPr>
              <a:r>
                <a:rPr lang="en-US" sz="5261" b="true">
                  <a:solidFill>
                    <a:srgbClr val="000000"/>
                  </a:solidFill>
                  <a:latin typeface="Open Sans 2 Bold"/>
                  <a:ea typeface="Open Sans 2 Bold"/>
                  <a:cs typeface="Open Sans 2 Bold"/>
                  <a:sym typeface="Open Sans 2 Bold"/>
                </a:rPr>
                <a:t>ESP32</a:t>
              </a:r>
            </a:p>
          </p:txBody>
        </p:sp>
        <p:sp>
          <p:nvSpPr>
            <p:cNvPr name="TextBox 10" id="10"/>
            <p:cNvSpPr txBox="true"/>
            <p:nvPr/>
          </p:nvSpPr>
          <p:spPr>
            <a:xfrm rot="0">
              <a:off x="22362221" y="9864043"/>
              <a:ext cx="2083102" cy="886014"/>
            </a:xfrm>
            <a:prstGeom prst="rect">
              <a:avLst/>
            </a:prstGeom>
          </p:spPr>
          <p:txBody>
            <a:bodyPr anchor="t" rtlCol="false" tIns="0" lIns="0" bIns="0" rIns="0">
              <a:spAutoFit/>
            </a:bodyPr>
            <a:lstStyle/>
            <a:p>
              <a:pPr algn="ctr">
                <a:lnSpc>
                  <a:spcPts val="5584"/>
                </a:lnSpc>
              </a:pPr>
              <a:r>
                <a:rPr lang="en-US" sz="3988" b="true">
                  <a:solidFill>
                    <a:srgbClr val="000000"/>
                  </a:solidFill>
                  <a:latin typeface="Open Sans 2 Bold"/>
                  <a:ea typeface="Open Sans 2 Bold"/>
                  <a:cs typeface="Open Sans 2 Bold"/>
                  <a:sym typeface="Open Sans 2 Bold"/>
                </a:rPr>
                <a:t>saklar</a:t>
              </a:r>
            </a:p>
          </p:txBody>
        </p:sp>
        <p:sp>
          <p:nvSpPr>
            <p:cNvPr name="TextBox 11" id="11"/>
            <p:cNvSpPr txBox="true"/>
            <p:nvPr/>
          </p:nvSpPr>
          <p:spPr>
            <a:xfrm rot="0">
              <a:off x="2854668" y="13447687"/>
              <a:ext cx="3393138" cy="886014"/>
            </a:xfrm>
            <a:prstGeom prst="rect">
              <a:avLst/>
            </a:prstGeom>
          </p:spPr>
          <p:txBody>
            <a:bodyPr anchor="t" rtlCol="false" tIns="0" lIns="0" bIns="0" rIns="0">
              <a:spAutoFit/>
            </a:bodyPr>
            <a:lstStyle/>
            <a:p>
              <a:pPr algn="ctr">
                <a:lnSpc>
                  <a:spcPts val="5584"/>
                </a:lnSpc>
              </a:pPr>
              <a:r>
                <a:rPr lang="en-US" sz="3988" b="true">
                  <a:solidFill>
                    <a:srgbClr val="000000"/>
                  </a:solidFill>
                  <a:latin typeface="Open Sans 2 Bold"/>
                  <a:ea typeface="Open Sans 2 Bold"/>
                  <a:cs typeface="Open Sans 2 Bold"/>
                  <a:sym typeface="Open Sans 2 Bold"/>
                </a:rPr>
                <a:t>baterai 9v</a:t>
              </a:r>
            </a:p>
          </p:txBody>
        </p:sp>
        <p:sp>
          <p:nvSpPr>
            <p:cNvPr name="TextBox 12" id="12"/>
            <p:cNvSpPr txBox="true"/>
            <p:nvPr/>
          </p:nvSpPr>
          <p:spPr>
            <a:xfrm rot="0">
              <a:off x="8552005" y="4526214"/>
              <a:ext cx="2709200" cy="886014"/>
            </a:xfrm>
            <a:prstGeom prst="rect">
              <a:avLst/>
            </a:prstGeom>
          </p:spPr>
          <p:txBody>
            <a:bodyPr anchor="t" rtlCol="false" tIns="0" lIns="0" bIns="0" rIns="0">
              <a:spAutoFit/>
            </a:bodyPr>
            <a:lstStyle/>
            <a:p>
              <a:pPr algn="ctr">
                <a:lnSpc>
                  <a:spcPts val="5584"/>
                </a:lnSpc>
              </a:pPr>
              <a:r>
                <a:rPr lang="en-US" sz="3988" b="true">
                  <a:solidFill>
                    <a:srgbClr val="000000"/>
                  </a:solidFill>
                  <a:latin typeface="Open Sans 2 Bold"/>
                  <a:ea typeface="Open Sans 2 Bold"/>
                  <a:cs typeface="Open Sans 2 Bold"/>
                  <a:sym typeface="Open Sans 2 Bold"/>
                </a:rPr>
                <a:t>lampu 1</a:t>
              </a:r>
            </a:p>
          </p:txBody>
        </p:sp>
        <p:sp>
          <p:nvSpPr>
            <p:cNvPr name="TextBox 13" id="13"/>
            <p:cNvSpPr txBox="true"/>
            <p:nvPr/>
          </p:nvSpPr>
          <p:spPr>
            <a:xfrm rot="0">
              <a:off x="17300689" y="2132542"/>
              <a:ext cx="2709200" cy="886014"/>
            </a:xfrm>
            <a:prstGeom prst="rect">
              <a:avLst/>
            </a:prstGeom>
          </p:spPr>
          <p:txBody>
            <a:bodyPr anchor="t" rtlCol="false" tIns="0" lIns="0" bIns="0" rIns="0">
              <a:spAutoFit/>
            </a:bodyPr>
            <a:lstStyle/>
            <a:p>
              <a:pPr algn="ctr">
                <a:lnSpc>
                  <a:spcPts val="5584"/>
                </a:lnSpc>
              </a:pPr>
              <a:r>
                <a:rPr lang="en-US" sz="3988" b="true">
                  <a:solidFill>
                    <a:srgbClr val="000000"/>
                  </a:solidFill>
                  <a:latin typeface="Open Sans 2 Bold"/>
                  <a:ea typeface="Open Sans 2 Bold"/>
                  <a:cs typeface="Open Sans 2 Bold"/>
                  <a:sym typeface="Open Sans 2 Bold"/>
                </a:rPr>
                <a:t>lampu 2</a:t>
              </a:r>
            </a:p>
          </p:txBody>
        </p:sp>
        <p:sp>
          <p:nvSpPr>
            <p:cNvPr name="TextBox 14" id="14"/>
            <p:cNvSpPr txBox="true"/>
            <p:nvPr/>
          </p:nvSpPr>
          <p:spPr>
            <a:xfrm rot="0">
              <a:off x="21007621" y="4526214"/>
              <a:ext cx="2709200" cy="886014"/>
            </a:xfrm>
            <a:prstGeom prst="rect">
              <a:avLst/>
            </a:prstGeom>
          </p:spPr>
          <p:txBody>
            <a:bodyPr anchor="t" rtlCol="false" tIns="0" lIns="0" bIns="0" rIns="0">
              <a:spAutoFit/>
            </a:bodyPr>
            <a:lstStyle/>
            <a:p>
              <a:pPr algn="ctr">
                <a:lnSpc>
                  <a:spcPts val="5584"/>
                </a:lnSpc>
              </a:pPr>
              <a:r>
                <a:rPr lang="en-US" sz="3988" b="true">
                  <a:solidFill>
                    <a:srgbClr val="000000"/>
                  </a:solidFill>
                  <a:latin typeface="Open Sans 2 Bold"/>
                  <a:ea typeface="Open Sans 2 Bold"/>
                  <a:cs typeface="Open Sans 2 Bold"/>
                  <a:sym typeface="Open Sans 2 Bold"/>
                </a:rPr>
                <a:t>lampu 3</a:t>
              </a:r>
            </a:p>
          </p:txBody>
        </p:sp>
        <p:sp>
          <p:nvSpPr>
            <p:cNvPr name="Freeform 15" id="15"/>
            <p:cNvSpPr/>
            <p:nvPr/>
          </p:nvSpPr>
          <p:spPr>
            <a:xfrm flipH="false" flipV="false" rot="0">
              <a:off x="0" y="0"/>
              <a:ext cx="4551237" cy="1177632"/>
            </a:xfrm>
            <a:custGeom>
              <a:avLst/>
              <a:gdLst/>
              <a:ahLst/>
              <a:cxnLst/>
              <a:rect r="r" b="b" t="t" l="l"/>
              <a:pathLst>
                <a:path h="1177632" w="4551237">
                  <a:moveTo>
                    <a:pt x="0" y="0"/>
                  </a:moveTo>
                  <a:lnTo>
                    <a:pt x="4551237" y="0"/>
                  </a:lnTo>
                  <a:lnTo>
                    <a:pt x="4551237" y="1177632"/>
                  </a:lnTo>
                  <a:lnTo>
                    <a:pt x="0" y="1177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AutoShape 2" id="2"/>
          <p:cNvSpPr/>
          <p:nvPr/>
        </p:nvSpPr>
        <p:spPr>
          <a:xfrm rot="0">
            <a:off x="2487909" y="5966353"/>
            <a:ext cx="4548645" cy="0"/>
          </a:xfrm>
          <a:prstGeom prst="line">
            <a:avLst/>
          </a:prstGeom>
          <a:ln cap="flat" w="38100">
            <a:solidFill>
              <a:srgbClr val="FBCD2B"/>
            </a:solidFill>
            <a:prstDash val="lgDash"/>
            <a:headEnd type="none" len="sm" w="sm"/>
            <a:tailEnd type="none" len="sm" w="sm"/>
          </a:ln>
        </p:spPr>
      </p:sp>
      <p:sp>
        <p:nvSpPr>
          <p:cNvPr name="AutoShape 3" id="3"/>
          <p:cNvSpPr/>
          <p:nvPr/>
        </p:nvSpPr>
        <p:spPr>
          <a:xfrm rot="0">
            <a:off x="4762231" y="8533167"/>
            <a:ext cx="4548645" cy="0"/>
          </a:xfrm>
          <a:prstGeom prst="line">
            <a:avLst/>
          </a:prstGeom>
          <a:ln cap="flat" w="38100">
            <a:solidFill>
              <a:srgbClr val="FBCD2B"/>
            </a:solidFill>
            <a:prstDash val="lgDash"/>
            <a:headEnd type="none" len="sm" w="sm"/>
            <a:tailEnd type="none" len="sm" w="sm"/>
          </a:ln>
        </p:spPr>
      </p:sp>
      <p:sp>
        <p:nvSpPr>
          <p:cNvPr name="AutoShape 4" id="4"/>
          <p:cNvSpPr/>
          <p:nvPr/>
        </p:nvSpPr>
        <p:spPr>
          <a:xfrm rot="0">
            <a:off x="12027421" y="8495067"/>
            <a:ext cx="4548645" cy="0"/>
          </a:xfrm>
          <a:prstGeom prst="line">
            <a:avLst/>
          </a:prstGeom>
          <a:ln cap="flat" w="38100">
            <a:solidFill>
              <a:srgbClr val="FBCD2B"/>
            </a:solidFill>
            <a:prstDash val="lgDash"/>
            <a:headEnd type="none" len="sm" w="sm"/>
            <a:tailEnd type="none" len="sm" w="sm"/>
          </a:ln>
        </p:spPr>
      </p:sp>
      <p:sp>
        <p:nvSpPr>
          <p:cNvPr name="AutoShape 5" id="5"/>
          <p:cNvSpPr/>
          <p:nvPr/>
        </p:nvSpPr>
        <p:spPr>
          <a:xfrm rot="0">
            <a:off x="9753098" y="5947303"/>
            <a:ext cx="4548645" cy="0"/>
          </a:xfrm>
          <a:prstGeom prst="line">
            <a:avLst/>
          </a:prstGeom>
          <a:ln cap="flat" w="38100">
            <a:solidFill>
              <a:srgbClr val="FBCD2B"/>
            </a:solidFill>
            <a:prstDash val="lgDash"/>
            <a:headEnd type="none" len="sm" w="sm"/>
            <a:tailEnd type="none" len="sm" w="sm"/>
          </a:ln>
        </p:spPr>
      </p:sp>
      <p:sp>
        <p:nvSpPr>
          <p:cNvPr name="AutoShape 6" id="6"/>
          <p:cNvSpPr/>
          <p:nvPr/>
        </p:nvSpPr>
        <p:spPr>
          <a:xfrm rot="0">
            <a:off x="2487909" y="3597681"/>
            <a:ext cx="4548645" cy="0"/>
          </a:xfrm>
          <a:prstGeom prst="line">
            <a:avLst/>
          </a:prstGeom>
          <a:ln cap="flat" w="38100">
            <a:solidFill>
              <a:srgbClr val="FBCD2B"/>
            </a:solidFill>
            <a:prstDash val="lgDash"/>
            <a:headEnd type="none" len="sm" w="sm"/>
            <a:tailEnd type="none" len="sm" w="sm"/>
          </a:ln>
        </p:spPr>
      </p:sp>
      <p:sp>
        <p:nvSpPr>
          <p:cNvPr name="Freeform 7" id="7"/>
          <p:cNvSpPr/>
          <p:nvPr/>
        </p:nvSpPr>
        <p:spPr>
          <a:xfrm flipH="false" flipV="false" rot="0">
            <a:off x="6062162" y="2118089"/>
            <a:ext cx="6906077" cy="6923385"/>
          </a:xfrm>
          <a:custGeom>
            <a:avLst/>
            <a:gdLst/>
            <a:ahLst/>
            <a:cxnLst/>
            <a:rect r="r" b="b" t="t" l="l"/>
            <a:pathLst>
              <a:path h="6923385" w="6906077">
                <a:moveTo>
                  <a:pt x="0" y="0"/>
                </a:moveTo>
                <a:lnTo>
                  <a:pt x="6906077" y="0"/>
                </a:lnTo>
                <a:lnTo>
                  <a:pt x="6906077" y="6923385"/>
                </a:lnTo>
                <a:lnTo>
                  <a:pt x="0" y="6923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02561" y="159957"/>
            <a:ext cx="8119828" cy="2559022"/>
          </a:xfrm>
          <a:prstGeom prst="rect">
            <a:avLst/>
          </a:prstGeom>
        </p:spPr>
        <p:txBody>
          <a:bodyPr anchor="t" rtlCol="false" tIns="0" lIns="0" bIns="0" rIns="0">
            <a:spAutoFit/>
          </a:bodyPr>
          <a:lstStyle/>
          <a:p>
            <a:pPr algn="l">
              <a:lnSpc>
                <a:spcPts val="10178"/>
              </a:lnSpc>
            </a:pPr>
            <a:r>
              <a:rPr lang="en-US" sz="8625" spc="155">
                <a:solidFill>
                  <a:srgbClr val="FBCD2B"/>
                </a:solidFill>
                <a:latin typeface="Anton"/>
                <a:ea typeface="Anton"/>
                <a:cs typeface="Anton"/>
                <a:sym typeface="Anton"/>
              </a:rPr>
              <a:t>Cara Kerja Rumah Pintar</a:t>
            </a:r>
          </a:p>
        </p:txBody>
      </p:sp>
      <p:sp>
        <p:nvSpPr>
          <p:cNvPr name="Freeform 9" id="9"/>
          <p:cNvSpPr/>
          <p:nvPr/>
        </p:nvSpPr>
        <p:spPr>
          <a:xfrm flipH="false" flipV="false" rot="0">
            <a:off x="0" y="6962338"/>
            <a:ext cx="3478595" cy="3491689"/>
          </a:xfrm>
          <a:custGeom>
            <a:avLst/>
            <a:gdLst/>
            <a:ahLst/>
            <a:cxnLst/>
            <a:rect r="r" b="b" t="t" l="l"/>
            <a:pathLst>
              <a:path h="3491689" w="3478595">
                <a:moveTo>
                  <a:pt x="0" y="0"/>
                </a:moveTo>
                <a:lnTo>
                  <a:pt x="3478595" y="0"/>
                </a:lnTo>
                <a:lnTo>
                  <a:pt x="3478595" y="3491689"/>
                </a:lnTo>
                <a:lnTo>
                  <a:pt x="0" y="34916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0">
            <a:off x="13924102" y="-586311"/>
            <a:ext cx="4864865" cy="4883177"/>
          </a:xfrm>
          <a:custGeom>
            <a:avLst/>
            <a:gdLst/>
            <a:ahLst/>
            <a:cxnLst/>
            <a:rect r="r" b="b" t="t" l="l"/>
            <a:pathLst>
              <a:path h="4883177" w="4864865">
                <a:moveTo>
                  <a:pt x="4864865" y="4883176"/>
                </a:moveTo>
                <a:lnTo>
                  <a:pt x="0" y="4883176"/>
                </a:lnTo>
                <a:lnTo>
                  <a:pt x="0" y="0"/>
                </a:lnTo>
                <a:lnTo>
                  <a:pt x="4864865" y="0"/>
                </a:lnTo>
                <a:lnTo>
                  <a:pt x="4864865" y="488317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204938" y="673735"/>
            <a:ext cx="1743103" cy="1743103"/>
          </a:xfrm>
          <a:custGeom>
            <a:avLst/>
            <a:gdLst/>
            <a:ahLst/>
            <a:cxnLst/>
            <a:rect r="r" b="b" t="t" l="l"/>
            <a:pathLst>
              <a:path h="1743103" w="1743103">
                <a:moveTo>
                  <a:pt x="0" y="0"/>
                </a:moveTo>
                <a:lnTo>
                  <a:pt x="1743103" y="0"/>
                </a:lnTo>
                <a:lnTo>
                  <a:pt x="1743103" y="1743104"/>
                </a:lnTo>
                <a:lnTo>
                  <a:pt x="0" y="1743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657191" y="4048611"/>
            <a:ext cx="1918875" cy="496509"/>
          </a:xfrm>
          <a:custGeom>
            <a:avLst/>
            <a:gdLst/>
            <a:ahLst/>
            <a:cxnLst/>
            <a:rect r="r" b="b" t="t" l="l"/>
            <a:pathLst>
              <a:path h="496509" w="1918875">
                <a:moveTo>
                  <a:pt x="0" y="0"/>
                </a:moveTo>
                <a:lnTo>
                  <a:pt x="1918875" y="0"/>
                </a:lnTo>
                <a:lnTo>
                  <a:pt x="1918875" y="496508"/>
                </a:lnTo>
                <a:lnTo>
                  <a:pt x="0" y="496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28700" y="6465829"/>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8951779" y="4981095"/>
            <a:ext cx="1166414" cy="1276513"/>
          </a:xfrm>
          <a:custGeom>
            <a:avLst/>
            <a:gdLst/>
            <a:ahLst/>
            <a:cxnLst/>
            <a:rect r="r" b="b" t="t" l="l"/>
            <a:pathLst>
              <a:path h="1276513" w="1166414">
                <a:moveTo>
                  <a:pt x="0" y="0"/>
                </a:moveTo>
                <a:lnTo>
                  <a:pt x="1166414" y="0"/>
                </a:lnTo>
                <a:lnTo>
                  <a:pt x="1166414" y="1276513"/>
                </a:lnTo>
                <a:lnTo>
                  <a:pt x="0" y="12765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8928725" y="7448197"/>
            <a:ext cx="1172952" cy="1065920"/>
          </a:xfrm>
          <a:custGeom>
            <a:avLst/>
            <a:gdLst/>
            <a:ahLst/>
            <a:cxnLst/>
            <a:rect r="r" b="b" t="t" l="l"/>
            <a:pathLst>
              <a:path h="1065920" w="1172952">
                <a:moveTo>
                  <a:pt x="0" y="0"/>
                </a:moveTo>
                <a:lnTo>
                  <a:pt x="1172952" y="0"/>
                </a:lnTo>
                <a:lnTo>
                  <a:pt x="1172952" y="1065920"/>
                </a:lnTo>
                <a:lnTo>
                  <a:pt x="0" y="10659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6469665" y="2718980"/>
            <a:ext cx="1300972" cy="1027768"/>
          </a:xfrm>
          <a:custGeom>
            <a:avLst/>
            <a:gdLst/>
            <a:ahLst/>
            <a:cxnLst/>
            <a:rect r="r" b="b" t="t" l="l"/>
            <a:pathLst>
              <a:path h="1027768" w="1300972">
                <a:moveTo>
                  <a:pt x="0" y="0"/>
                </a:moveTo>
                <a:lnTo>
                  <a:pt x="1300972" y="0"/>
                </a:lnTo>
                <a:lnTo>
                  <a:pt x="1300972" y="1027768"/>
                </a:lnTo>
                <a:lnTo>
                  <a:pt x="0" y="102776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0">
            <a:off x="6456186" y="5272678"/>
            <a:ext cx="1314451" cy="614207"/>
          </a:xfrm>
          <a:custGeom>
            <a:avLst/>
            <a:gdLst/>
            <a:ahLst/>
            <a:cxnLst/>
            <a:rect r="r" b="b" t="t" l="l"/>
            <a:pathLst>
              <a:path h="614207" w="1314451">
                <a:moveTo>
                  <a:pt x="0" y="0"/>
                </a:moveTo>
                <a:lnTo>
                  <a:pt x="1314451" y="0"/>
                </a:lnTo>
                <a:lnTo>
                  <a:pt x="1314451" y="614208"/>
                </a:lnTo>
                <a:lnTo>
                  <a:pt x="0" y="61420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11387552" y="7444283"/>
            <a:ext cx="1097862" cy="1097862"/>
          </a:xfrm>
          <a:custGeom>
            <a:avLst/>
            <a:gdLst/>
            <a:ahLst/>
            <a:cxnLst/>
            <a:rect r="r" b="b" t="t" l="l"/>
            <a:pathLst>
              <a:path h="1097862" w="1097862">
                <a:moveTo>
                  <a:pt x="0" y="0"/>
                </a:moveTo>
                <a:lnTo>
                  <a:pt x="1097862" y="0"/>
                </a:lnTo>
                <a:lnTo>
                  <a:pt x="1097862" y="1097862"/>
                </a:lnTo>
                <a:lnTo>
                  <a:pt x="0" y="1097862"/>
                </a:lnTo>
                <a:lnTo>
                  <a:pt x="0" y="0"/>
                </a:lnTo>
                <a:close/>
              </a:path>
            </a:pathLst>
          </a:custGeom>
          <a:blipFill>
            <a:blip r:embed="rId18"/>
            <a:stretch>
              <a:fillRect l="0" t="0" r="0" b="0"/>
            </a:stretch>
          </a:blipFill>
        </p:spPr>
      </p:sp>
      <p:sp>
        <p:nvSpPr>
          <p:cNvPr name="TextBox 19" id="19"/>
          <p:cNvSpPr txBox="true"/>
          <p:nvPr/>
        </p:nvSpPr>
        <p:spPr>
          <a:xfrm rot="0">
            <a:off x="13128967" y="7356640"/>
            <a:ext cx="4941529" cy="998463"/>
          </a:xfrm>
          <a:prstGeom prst="rect">
            <a:avLst/>
          </a:prstGeom>
        </p:spPr>
        <p:txBody>
          <a:bodyPr anchor="t" rtlCol="false" tIns="0" lIns="0" bIns="0" rIns="0">
            <a:spAutoFit/>
          </a:bodyPr>
          <a:lstStyle/>
          <a:p>
            <a:pPr algn="l">
              <a:lnSpc>
                <a:spcPts val="2596"/>
              </a:lnSpc>
            </a:pPr>
            <a:r>
              <a:rPr lang="en-US" sz="2403" b="true">
                <a:solidFill>
                  <a:srgbClr val="FBCD2B"/>
                </a:solidFill>
                <a:latin typeface="Poppins Bold"/>
                <a:ea typeface="Poppins Bold"/>
                <a:cs typeface="Poppins Bold"/>
                <a:sym typeface="Poppins Bold"/>
              </a:rPr>
              <a:t>Google home akan menggunakan google assistant sebagai saklar</a:t>
            </a:r>
          </a:p>
        </p:txBody>
      </p:sp>
      <p:sp>
        <p:nvSpPr>
          <p:cNvPr name="TextBox 20" id="20"/>
          <p:cNvSpPr txBox="true"/>
          <p:nvPr/>
        </p:nvSpPr>
        <p:spPr>
          <a:xfrm rot="0">
            <a:off x="3732025" y="7415643"/>
            <a:ext cx="4369260" cy="1067148"/>
          </a:xfrm>
          <a:prstGeom prst="rect">
            <a:avLst/>
          </a:prstGeom>
        </p:spPr>
        <p:txBody>
          <a:bodyPr anchor="t" rtlCol="false" tIns="0" lIns="0" bIns="0" rIns="0">
            <a:spAutoFit/>
          </a:bodyPr>
          <a:lstStyle/>
          <a:p>
            <a:pPr algn="r">
              <a:lnSpc>
                <a:spcPts val="2710"/>
              </a:lnSpc>
            </a:pPr>
            <a:r>
              <a:rPr lang="en-US" b="true" sz="2509">
                <a:solidFill>
                  <a:srgbClr val="FBCD2B"/>
                </a:solidFill>
                <a:latin typeface="Poppins Bold"/>
                <a:ea typeface="Poppins Bold"/>
                <a:cs typeface="Poppins Bold"/>
                <a:sym typeface="Poppins Bold"/>
              </a:rPr>
              <a:t>Cloud arduino kemudia terhubung dengan google home</a:t>
            </a:r>
          </a:p>
        </p:txBody>
      </p:sp>
      <p:sp>
        <p:nvSpPr>
          <p:cNvPr name="TextBox 21" id="21"/>
          <p:cNvSpPr txBox="true"/>
          <p:nvPr/>
        </p:nvSpPr>
        <p:spPr>
          <a:xfrm rot="0">
            <a:off x="1739298" y="4765486"/>
            <a:ext cx="4189875" cy="1067148"/>
          </a:xfrm>
          <a:prstGeom prst="rect">
            <a:avLst/>
          </a:prstGeom>
        </p:spPr>
        <p:txBody>
          <a:bodyPr anchor="t" rtlCol="false" tIns="0" lIns="0" bIns="0" rIns="0">
            <a:spAutoFit/>
          </a:bodyPr>
          <a:lstStyle/>
          <a:p>
            <a:pPr algn="r">
              <a:lnSpc>
                <a:spcPts val="2710"/>
              </a:lnSpc>
            </a:pPr>
            <a:r>
              <a:rPr lang="en-US" b="true" sz="2509">
                <a:solidFill>
                  <a:srgbClr val="FBCD2B"/>
                </a:solidFill>
                <a:latin typeface="Poppins Bold"/>
                <a:ea typeface="Poppins Bold"/>
                <a:cs typeface="Poppins Bold"/>
                <a:sym typeface="Poppins Bold"/>
              </a:rPr>
              <a:t>Sesudah terhubung ESP32 akan terhubung pada cloud arduino</a:t>
            </a:r>
          </a:p>
        </p:txBody>
      </p:sp>
      <p:sp>
        <p:nvSpPr>
          <p:cNvPr name="TextBox 22" id="22"/>
          <p:cNvSpPr txBox="true"/>
          <p:nvPr/>
        </p:nvSpPr>
        <p:spPr>
          <a:xfrm rot="0">
            <a:off x="2748109" y="2461841"/>
            <a:ext cx="3181064" cy="1067148"/>
          </a:xfrm>
          <a:prstGeom prst="rect">
            <a:avLst/>
          </a:prstGeom>
        </p:spPr>
        <p:txBody>
          <a:bodyPr anchor="t" rtlCol="false" tIns="0" lIns="0" bIns="0" rIns="0">
            <a:spAutoFit/>
          </a:bodyPr>
          <a:lstStyle/>
          <a:p>
            <a:pPr algn="r">
              <a:lnSpc>
                <a:spcPts val="2710"/>
              </a:lnSpc>
            </a:pPr>
            <a:r>
              <a:rPr lang="en-US" b="true" sz="2509">
                <a:solidFill>
                  <a:srgbClr val="FBCD2B"/>
                </a:solidFill>
                <a:latin typeface="Poppins Bold"/>
                <a:ea typeface="Poppins Bold"/>
                <a:cs typeface="Poppins Bold"/>
                <a:sym typeface="Poppins Bold"/>
              </a:rPr>
              <a:t>ESP32 mencoba terhubung dengan internet</a:t>
            </a:r>
          </a:p>
        </p:txBody>
      </p:sp>
      <p:sp>
        <p:nvSpPr>
          <p:cNvPr name="TextBox 23" id="23"/>
          <p:cNvSpPr txBox="true"/>
          <p:nvPr/>
        </p:nvSpPr>
        <p:spPr>
          <a:xfrm rot="0">
            <a:off x="10673803" y="4765486"/>
            <a:ext cx="5902262" cy="1067148"/>
          </a:xfrm>
          <a:prstGeom prst="rect">
            <a:avLst/>
          </a:prstGeom>
        </p:spPr>
        <p:txBody>
          <a:bodyPr anchor="t" rtlCol="false" tIns="0" lIns="0" bIns="0" rIns="0">
            <a:spAutoFit/>
          </a:bodyPr>
          <a:lstStyle/>
          <a:p>
            <a:pPr algn="l">
              <a:lnSpc>
                <a:spcPts val="2710"/>
              </a:lnSpc>
            </a:pPr>
            <a:r>
              <a:rPr lang="en-US" sz="2509" b="true">
                <a:solidFill>
                  <a:srgbClr val="FBCD2B"/>
                </a:solidFill>
                <a:latin typeface="Poppins Bold"/>
                <a:ea typeface="Poppins Bold"/>
                <a:cs typeface="Poppins Bold"/>
                <a:sym typeface="Poppins Bold"/>
              </a:rPr>
              <a:t>Cloud arduino akan membaca dan mengatur kode pada ESP32 melalui internet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2895175" y="-1691979"/>
            <a:ext cx="24078350" cy="11978979"/>
          </a:xfrm>
          <a:custGeom>
            <a:avLst/>
            <a:gdLst/>
            <a:ahLst/>
            <a:cxnLst/>
            <a:rect r="r" b="b" t="t" l="l"/>
            <a:pathLst>
              <a:path h="11978979" w="24078350">
                <a:moveTo>
                  <a:pt x="0" y="0"/>
                </a:moveTo>
                <a:lnTo>
                  <a:pt x="24078350" y="0"/>
                </a:lnTo>
                <a:lnTo>
                  <a:pt x="24078350" y="11978979"/>
                </a:lnTo>
                <a:lnTo>
                  <a:pt x="0" y="11978979"/>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4297511"/>
            <a:ext cx="10336035" cy="6085341"/>
          </a:xfrm>
          <a:custGeom>
            <a:avLst/>
            <a:gdLst/>
            <a:ahLst/>
            <a:cxnLst/>
            <a:rect r="r" b="b" t="t" l="l"/>
            <a:pathLst>
              <a:path h="6085341" w="10336035">
                <a:moveTo>
                  <a:pt x="10336035" y="0"/>
                </a:moveTo>
                <a:lnTo>
                  <a:pt x="0" y="0"/>
                </a:lnTo>
                <a:lnTo>
                  <a:pt x="0" y="6085340"/>
                </a:lnTo>
                <a:lnTo>
                  <a:pt x="10336035" y="6085340"/>
                </a:lnTo>
                <a:lnTo>
                  <a:pt x="103360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853555" y="2554407"/>
            <a:ext cx="1743103" cy="1743103"/>
          </a:xfrm>
          <a:custGeom>
            <a:avLst/>
            <a:gdLst/>
            <a:ahLst/>
            <a:cxnLst/>
            <a:rect r="r" b="b" t="t" l="l"/>
            <a:pathLst>
              <a:path h="1743103" w="1743103">
                <a:moveTo>
                  <a:pt x="0" y="0"/>
                </a:moveTo>
                <a:lnTo>
                  <a:pt x="1743104" y="0"/>
                </a:lnTo>
                <a:lnTo>
                  <a:pt x="1743104" y="1743104"/>
                </a:lnTo>
                <a:lnTo>
                  <a:pt x="0" y="1743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9590625">
            <a:off x="15562641" y="7717893"/>
            <a:ext cx="804542" cy="1446073"/>
          </a:xfrm>
          <a:custGeom>
            <a:avLst/>
            <a:gdLst/>
            <a:ahLst/>
            <a:cxnLst/>
            <a:rect r="r" b="b" t="t" l="l"/>
            <a:pathLst>
              <a:path h="1446073" w="804542">
                <a:moveTo>
                  <a:pt x="0" y="1446073"/>
                </a:moveTo>
                <a:lnTo>
                  <a:pt x="804542" y="1446073"/>
                </a:lnTo>
                <a:lnTo>
                  <a:pt x="804542" y="0"/>
                </a:lnTo>
                <a:lnTo>
                  <a:pt x="0" y="0"/>
                </a:lnTo>
                <a:lnTo>
                  <a:pt x="0" y="1446073"/>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495771" y="2513698"/>
            <a:ext cx="15080546" cy="5750463"/>
            <a:chOff x="0" y="0"/>
            <a:chExt cx="3971831" cy="1514525"/>
          </a:xfrm>
        </p:grpSpPr>
        <p:sp>
          <p:nvSpPr>
            <p:cNvPr name="Freeform 7" id="7"/>
            <p:cNvSpPr/>
            <p:nvPr/>
          </p:nvSpPr>
          <p:spPr>
            <a:xfrm flipH="false" flipV="false" rot="0">
              <a:off x="0" y="0"/>
              <a:ext cx="3971831" cy="1514525"/>
            </a:xfrm>
            <a:custGeom>
              <a:avLst/>
              <a:gdLst/>
              <a:ahLst/>
              <a:cxnLst/>
              <a:rect r="r" b="b" t="t" l="l"/>
              <a:pathLst>
                <a:path h="1514525" w="3971831">
                  <a:moveTo>
                    <a:pt x="17968" y="0"/>
                  </a:moveTo>
                  <a:lnTo>
                    <a:pt x="3953863" y="0"/>
                  </a:lnTo>
                  <a:cubicBezTo>
                    <a:pt x="3958629" y="0"/>
                    <a:pt x="3963199" y="1893"/>
                    <a:pt x="3966568" y="5263"/>
                  </a:cubicBezTo>
                  <a:cubicBezTo>
                    <a:pt x="3969938" y="8632"/>
                    <a:pt x="3971831" y="13203"/>
                    <a:pt x="3971831" y="17968"/>
                  </a:cubicBezTo>
                  <a:lnTo>
                    <a:pt x="3971831" y="1496557"/>
                  </a:lnTo>
                  <a:cubicBezTo>
                    <a:pt x="3971831" y="1501323"/>
                    <a:pt x="3969938" y="1505893"/>
                    <a:pt x="3966568" y="1509263"/>
                  </a:cubicBezTo>
                  <a:cubicBezTo>
                    <a:pt x="3963199" y="1512632"/>
                    <a:pt x="3958629" y="1514525"/>
                    <a:pt x="3953863" y="1514525"/>
                  </a:cubicBezTo>
                  <a:lnTo>
                    <a:pt x="17968" y="1514525"/>
                  </a:lnTo>
                  <a:cubicBezTo>
                    <a:pt x="13203" y="1514525"/>
                    <a:pt x="8632" y="1512632"/>
                    <a:pt x="5263" y="1509263"/>
                  </a:cubicBezTo>
                  <a:cubicBezTo>
                    <a:pt x="1893" y="1505893"/>
                    <a:pt x="0" y="1501323"/>
                    <a:pt x="0" y="1496557"/>
                  </a:cubicBezTo>
                  <a:lnTo>
                    <a:pt x="0" y="17968"/>
                  </a:lnTo>
                  <a:cubicBezTo>
                    <a:pt x="0" y="13203"/>
                    <a:pt x="1893" y="8632"/>
                    <a:pt x="5263" y="5263"/>
                  </a:cubicBezTo>
                  <a:cubicBezTo>
                    <a:pt x="8632" y="1893"/>
                    <a:pt x="13203" y="0"/>
                    <a:pt x="17968" y="0"/>
                  </a:cubicBezTo>
                  <a:close/>
                </a:path>
              </a:pathLst>
            </a:custGeom>
            <a:solidFill>
              <a:srgbClr val="FBCD2B"/>
            </a:solidFill>
            <a:ln cap="rnd">
              <a:noFill/>
              <a:prstDash val="solid"/>
              <a:round/>
            </a:ln>
          </p:spPr>
        </p:sp>
        <p:sp>
          <p:nvSpPr>
            <p:cNvPr name="TextBox 8" id="8"/>
            <p:cNvSpPr txBox="true"/>
            <p:nvPr/>
          </p:nvSpPr>
          <p:spPr>
            <a:xfrm>
              <a:off x="0" y="-38100"/>
              <a:ext cx="3971831" cy="15526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9262" y="452973"/>
            <a:ext cx="1918875" cy="496509"/>
          </a:xfrm>
          <a:custGeom>
            <a:avLst/>
            <a:gdLst/>
            <a:ahLst/>
            <a:cxnLst/>
            <a:rect r="r" b="b" t="t" l="l"/>
            <a:pathLst>
              <a:path h="496509" w="1918875">
                <a:moveTo>
                  <a:pt x="0" y="0"/>
                </a:moveTo>
                <a:lnTo>
                  <a:pt x="1918876" y="0"/>
                </a:lnTo>
                <a:lnTo>
                  <a:pt x="1918876" y="496509"/>
                </a:lnTo>
                <a:lnTo>
                  <a:pt x="0" y="4965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15080109" y="-296774"/>
            <a:ext cx="3544234" cy="3557575"/>
          </a:xfrm>
          <a:custGeom>
            <a:avLst/>
            <a:gdLst/>
            <a:ahLst/>
            <a:cxnLst/>
            <a:rect r="r" b="b" t="t" l="l"/>
            <a:pathLst>
              <a:path h="3557575" w="3544234">
                <a:moveTo>
                  <a:pt x="3544235" y="3557575"/>
                </a:moveTo>
                <a:lnTo>
                  <a:pt x="0" y="3557575"/>
                </a:lnTo>
                <a:lnTo>
                  <a:pt x="0" y="0"/>
                </a:lnTo>
                <a:lnTo>
                  <a:pt x="3544235" y="0"/>
                </a:lnTo>
                <a:lnTo>
                  <a:pt x="3544235" y="3557575"/>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1" id="11"/>
          <p:cNvGrpSpPr/>
          <p:nvPr/>
        </p:nvGrpSpPr>
        <p:grpSpPr>
          <a:xfrm rot="0">
            <a:off x="691800" y="2660656"/>
            <a:ext cx="14646332" cy="5355250"/>
            <a:chOff x="0" y="0"/>
            <a:chExt cx="3857470" cy="1410436"/>
          </a:xfrm>
        </p:grpSpPr>
        <p:sp>
          <p:nvSpPr>
            <p:cNvPr name="Freeform 12" id="12"/>
            <p:cNvSpPr/>
            <p:nvPr/>
          </p:nvSpPr>
          <p:spPr>
            <a:xfrm flipH="false" flipV="false" rot="0">
              <a:off x="0" y="0"/>
              <a:ext cx="3857470" cy="1410436"/>
            </a:xfrm>
            <a:custGeom>
              <a:avLst/>
              <a:gdLst/>
              <a:ahLst/>
              <a:cxnLst/>
              <a:rect r="r" b="b" t="t" l="l"/>
              <a:pathLst>
                <a:path h="1410436" w="3857470">
                  <a:moveTo>
                    <a:pt x="26958" y="0"/>
                  </a:moveTo>
                  <a:lnTo>
                    <a:pt x="3830512" y="0"/>
                  </a:lnTo>
                  <a:cubicBezTo>
                    <a:pt x="3837662" y="0"/>
                    <a:pt x="3844519" y="2840"/>
                    <a:pt x="3849574" y="7896"/>
                  </a:cubicBezTo>
                  <a:cubicBezTo>
                    <a:pt x="3854630" y="12951"/>
                    <a:pt x="3857470" y="19808"/>
                    <a:pt x="3857470" y="26958"/>
                  </a:cubicBezTo>
                  <a:lnTo>
                    <a:pt x="3857470" y="1383478"/>
                  </a:lnTo>
                  <a:cubicBezTo>
                    <a:pt x="3857470" y="1390628"/>
                    <a:pt x="3854630" y="1397485"/>
                    <a:pt x="3849574" y="1402540"/>
                  </a:cubicBezTo>
                  <a:cubicBezTo>
                    <a:pt x="3844519" y="1407596"/>
                    <a:pt x="3837662" y="1410436"/>
                    <a:pt x="3830512" y="1410436"/>
                  </a:cubicBezTo>
                  <a:lnTo>
                    <a:pt x="26958" y="1410436"/>
                  </a:lnTo>
                  <a:cubicBezTo>
                    <a:pt x="19808" y="1410436"/>
                    <a:pt x="12951" y="1407596"/>
                    <a:pt x="7896" y="1402540"/>
                  </a:cubicBezTo>
                  <a:cubicBezTo>
                    <a:pt x="2840" y="1397485"/>
                    <a:pt x="0" y="1390628"/>
                    <a:pt x="0" y="1383478"/>
                  </a:cubicBezTo>
                  <a:lnTo>
                    <a:pt x="0" y="26958"/>
                  </a:lnTo>
                  <a:cubicBezTo>
                    <a:pt x="0" y="19808"/>
                    <a:pt x="2840" y="12951"/>
                    <a:pt x="7896" y="7896"/>
                  </a:cubicBezTo>
                  <a:cubicBezTo>
                    <a:pt x="12951" y="2840"/>
                    <a:pt x="19808" y="0"/>
                    <a:pt x="26958" y="0"/>
                  </a:cubicBezTo>
                  <a:close/>
                </a:path>
              </a:pathLst>
            </a:custGeom>
            <a:solidFill>
              <a:srgbClr val="FFFEF8"/>
            </a:solidFill>
          </p:spPr>
        </p:sp>
        <p:sp>
          <p:nvSpPr>
            <p:cNvPr name="TextBox 13" id="13"/>
            <p:cNvSpPr txBox="true"/>
            <p:nvPr/>
          </p:nvSpPr>
          <p:spPr>
            <a:xfrm>
              <a:off x="0" y="-38100"/>
              <a:ext cx="3857470" cy="1448536"/>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2448546" y="2799513"/>
            <a:ext cx="2381778" cy="5105556"/>
          </a:xfrm>
          <a:custGeom>
            <a:avLst/>
            <a:gdLst/>
            <a:ahLst/>
            <a:cxnLst/>
            <a:rect r="r" b="b" t="t" l="l"/>
            <a:pathLst>
              <a:path h="5105556" w="2381778">
                <a:moveTo>
                  <a:pt x="0" y="0"/>
                </a:moveTo>
                <a:lnTo>
                  <a:pt x="2381778" y="0"/>
                </a:lnTo>
                <a:lnTo>
                  <a:pt x="2381778" y="5105556"/>
                </a:lnTo>
                <a:lnTo>
                  <a:pt x="0" y="5105556"/>
                </a:lnTo>
                <a:lnTo>
                  <a:pt x="0" y="0"/>
                </a:lnTo>
                <a:close/>
              </a:path>
            </a:pathLst>
          </a:custGeom>
          <a:blipFill>
            <a:blip r:embed="rId14"/>
            <a:stretch>
              <a:fillRect l="-2937" t="-5645" r="-2937" b="-1435"/>
            </a:stretch>
          </a:blipFill>
        </p:spPr>
      </p:sp>
      <p:sp>
        <p:nvSpPr>
          <p:cNvPr name="Freeform 15" id="15"/>
          <p:cNvSpPr/>
          <p:nvPr/>
        </p:nvSpPr>
        <p:spPr>
          <a:xfrm flipH="false" flipV="false" rot="0">
            <a:off x="5165693" y="2741322"/>
            <a:ext cx="2381778" cy="5163747"/>
          </a:xfrm>
          <a:custGeom>
            <a:avLst/>
            <a:gdLst/>
            <a:ahLst/>
            <a:cxnLst/>
            <a:rect r="r" b="b" t="t" l="l"/>
            <a:pathLst>
              <a:path h="5163747" w="2381778">
                <a:moveTo>
                  <a:pt x="0" y="0"/>
                </a:moveTo>
                <a:lnTo>
                  <a:pt x="2381778" y="0"/>
                </a:lnTo>
                <a:lnTo>
                  <a:pt x="2381778" y="5163747"/>
                </a:lnTo>
                <a:lnTo>
                  <a:pt x="0" y="5163747"/>
                </a:lnTo>
                <a:lnTo>
                  <a:pt x="0" y="0"/>
                </a:lnTo>
                <a:close/>
              </a:path>
            </a:pathLst>
          </a:custGeom>
          <a:blipFill>
            <a:blip r:embed="rId15"/>
            <a:stretch>
              <a:fillRect l="0" t="0" r="0" b="0"/>
            </a:stretch>
          </a:blipFill>
        </p:spPr>
      </p:sp>
      <p:sp>
        <p:nvSpPr>
          <p:cNvPr name="Freeform 16" id="16"/>
          <p:cNvSpPr/>
          <p:nvPr/>
        </p:nvSpPr>
        <p:spPr>
          <a:xfrm flipH="false" flipV="false" rot="0">
            <a:off x="3423761" y="5388929"/>
            <a:ext cx="1468031" cy="1305086"/>
          </a:xfrm>
          <a:custGeom>
            <a:avLst/>
            <a:gdLst/>
            <a:ahLst/>
            <a:cxnLst/>
            <a:rect r="r" b="b" t="t" l="l"/>
            <a:pathLst>
              <a:path h="1305086" w="1468031">
                <a:moveTo>
                  <a:pt x="0" y="0"/>
                </a:moveTo>
                <a:lnTo>
                  <a:pt x="1468031" y="0"/>
                </a:lnTo>
                <a:lnTo>
                  <a:pt x="1468031" y="1305086"/>
                </a:lnTo>
                <a:lnTo>
                  <a:pt x="0" y="1305086"/>
                </a:lnTo>
                <a:lnTo>
                  <a:pt x="0" y="0"/>
                </a:lnTo>
                <a:close/>
              </a:path>
            </a:pathLst>
          </a:custGeom>
          <a:blipFill>
            <a:blip r:embed="rId16"/>
            <a:stretch>
              <a:fillRect l="0" t="-12485" r="0" b="0"/>
            </a:stretch>
          </a:blipFill>
        </p:spPr>
      </p:sp>
      <p:sp>
        <p:nvSpPr>
          <p:cNvPr name="Freeform 17" id="17"/>
          <p:cNvSpPr/>
          <p:nvPr/>
        </p:nvSpPr>
        <p:spPr>
          <a:xfrm flipH="false" flipV="false" rot="0">
            <a:off x="7821372" y="5501226"/>
            <a:ext cx="1307789" cy="1307789"/>
          </a:xfrm>
          <a:custGeom>
            <a:avLst/>
            <a:gdLst/>
            <a:ahLst/>
            <a:cxnLst/>
            <a:rect r="r" b="b" t="t" l="l"/>
            <a:pathLst>
              <a:path h="1307789" w="1307789">
                <a:moveTo>
                  <a:pt x="0" y="0"/>
                </a:moveTo>
                <a:lnTo>
                  <a:pt x="1307789" y="0"/>
                </a:lnTo>
                <a:lnTo>
                  <a:pt x="1307789" y="1307789"/>
                </a:lnTo>
                <a:lnTo>
                  <a:pt x="0" y="1307789"/>
                </a:lnTo>
                <a:lnTo>
                  <a:pt x="0" y="0"/>
                </a:lnTo>
                <a:close/>
              </a:path>
            </a:pathLst>
          </a:custGeom>
          <a:blipFill>
            <a:blip r:embed="rId17"/>
            <a:stretch>
              <a:fillRect l="0" t="0" r="0" b="0"/>
            </a:stretch>
          </a:blipFill>
        </p:spPr>
      </p:sp>
      <p:sp>
        <p:nvSpPr>
          <p:cNvPr name="TextBox 18" id="18"/>
          <p:cNvSpPr txBox="true"/>
          <p:nvPr/>
        </p:nvSpPr>
        <p:spPr>
          <a:xfrm rot="0">
            <a:off x="1529812" y="1035207"/>
            <a:ext cx="14323744" cy="1262062"/>
          </a:xfrm>
          <a:prstGeom prst="rect">
            <a:avLst/>
          </a:prstGeom>
        </p:spPr>
        <p:txBody>
          <a:bodyPr anchor="t" rtlCol="false" tIns="0" lIns="0" bIns="0" rIns="0">
            <a:spAutoFit/>
          </a:bodyPr>
          <a:lstStyle/>
          <a:p>
            <a:pPr algn="ctr" marL="0" indent="0" lvl="0">
              <a:lnSpc>
                <a:spcPts val="9727"/>
              </a:lnSpc>
              <a:spcBef>
                <a:spcPct val="0"/>
              </a:spcBef>
            </a:pPr>
            <a:r>
              <a:rPr lang="en-US" sz="8843">
                <a:solidFill>
                  <a:srgbClr val="FBCD2B"/>
                </a:solidFill>
                <a:latin typeface="Anton"/>
                <a:ea typeface="Anton"/>
                <a:cs typeface="Anton"/>
                <a:sym typeface="Anton"/>
              </a:rPr>
              <a:t>TAMPILAN SAKLAR PADA APLIKASI</a:t>
            </a:r>
          </a:p>
        </p:txBody>
      </p:sp>
      <p:sp>
        <p:nvSpPr>
          <p:cNvPr name="TextBox 19" id="19"/>
          <p:cNvSpPr txBox="true"/>
          <p:nvPr/>
        </p:nvSpPr>
        <p:spPr>
          <a:xfrm rot="0">
            <a:off x="817832" y="2661158"/>
            <a:ext cx="4627174" cy="3658738"/>
          </a:xfrm>
          <a:prstGeom prst="rect">
            <a:avLst/>
          </a:prstGeom>
        </p:spPr>
        <p:txBody>
          <a:bodyPr anchor="t" rtlCol="false" tIns="0" lIns="0" bIns="0" rIns="0">
            <a:spAutoFit/>
          </a:bodyPr>
          <a:lstStyle/>
          <a:p>
            <a:pPr algn="l">
              <a:lnSpc>
                <a:spcPts val="7279"/>
              </a:lnSpc>
            </a:pPr>
            <a:r>
              <a:rPr lang="en-US" sz="5199" b="true">
                <a:solidFill>
                  <a:srgbClr val="FBCD2B"/>
                </a:solidFill>
                <a:latin typeface="Open Sans 2 Bold"/>
                <a:ea typeface="Open Sans 2 Bold"/>
                <a:cs typeface="Open Sans 2 Bold"/>
                <a:sym typeface="Open Sans 2 Bold"/>
              </a:rPr>
              <a:t>Tampilan Saklar Pada Arduino IoT remote</a:t>
            </a:r>
          </a:p>
        </p:txBody>
      </p:sp>
      <p:sp>
        <p:nvSpPr>
          <p:cNvPr name="TextBox 20" id="20"/>
          <p:cNvSpPr txBox="true"/>
          <p:nvPr/>
        </p:nvSpPr>
        <p:spPr>
          <a:xfrm rot="0">
            <a:off x="7821372" y="2714040"/>
            <a:ext cx="4627174" cy="2734846"/>
          </a:xfrm>
          <a:prstGeom prst="rect">
            <a:avLst/>
          </a:prstGeom>
        </p:spPr>
        <p:txBody>
          <a:bodyPr anchor="t" rtlCol="false" tIns="0" lIns="0" bIns="0" rIns="0">
            <a:spAutoFit/>
          </a:bodyPr>
          <a:lstStyle/>
          <a:p>
            <a:pPr algn="l">
              <a:lnSpc>
                <a:spcPts val="7279"/>
              </a:lnSpc>
            </a:pPr>
            <a:r>
              <a:rPr lang="en-US" sz="5199" b="true">
                <a:solidFill>
                  <a:srgbClr val="FBCD2B"/>
                </a:solidFill>
                <a:latin typeface="Open Sans 2 Bold"/>
                <a:ea typeface="Open Sans 2 Bold"/>
                <a:cs typeface="Open Sans 2 Bold"/>
                <a:sym typeface="Open Sans 2 Bold"/>
              </a:rPr>
              <a:t>Tampilan Saklar Pada Google Home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2895175" y="-1691979"/>
            <a:ext cx="24078350" cy="11978979"/>
          </a:xfrm>
          <a:custGeom>
            <a:avLst/>
            <a:gdLst/>
            <a:ahLst/>
            <a:cxnLst/>
            <a:rect r="r" b="b" t="t" l="l"/>
            <a:pathLst>
              <a:path h="11978979" w="24078350">
                <a:moveTo>
                  <a:pt x="0" y="0"/>
                </a:moveTo>
                <a:lnTo>
                  <a:pt x="24078350" y="0"/>
                </a:lnTo>
                <a:lnTo>
                  <a:pt x="24078350" y="11978979"/>
                </a:lnTo>
                <a:lnTo>
                  <a:pt x="0" y="11978979"/>
                </a:lnTo>
                <a:lnTo>
                  <a:pt x="0" y="0"/>
                </a:lnTo>
                <a:close/>
              </a:path>
            </a:pathLst>
          </a:custGeom>
          <a:blipFill>
            <a:blip r:embed="rId2">
              <a:alphaModFix amt="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4201659"/>
            <a:ext cx="10336035" cy="6085341"/>
          </a:xfrm>
          <a:custGeom>
            <a:avLst/>
            <a:gdLst/>
            <a:ahLst/>
            <a:cxnLst/>
            <a:rect r="r" b="b" t="t" l="l"/>
            <a:pathLst>
              <a:path h="6085341" w="10336035">
                <a:moveTo>
                  <a:pt x="10336035" y="0"/>
                </a:moveTo>
                <a:lnTo>
                  <a:pt x="0" y="0"/>
                </a:lnTo>
                <a:lnTo>
                  <a:pt x="0" y="6085341"/>
                </a:lnTo>
                <a:lnTo>
                  <a:pt x="10336035" y="6085341"/>
                </a:lnTo>
                <a:lnTo>
                  <a:pt x="103360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0917" y="860348"/>
            <a:ext cx="9315117" cy="10065863"/>
          </a:xfrm>
          <a:custGeom>
            <a:avLst/>
            <a:gdLst/>
            <a:ahLst/>
            <a:cxnLst/>
            <a:rect r="r" b="b" t="t" l="l"/>
            <a:pathLst>
              <a:path h="10065863" w="9315117">
                <a:moveTo>
                  <a:pt x="0" y="0"/>
                </a:moveTo>
                <a:lnTo>
                  <a:pt x="9315118" y="0"/>
                </a:lnTo>
                <a:lnTo>
                  <a:pt x="9315118" y="10065863"/>
                </a:lnTo>
                <a:lnTo>
                  <a:pt x="0" y="100658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27865" y="3495675"/>
            <a:ext cx="5159883" cy="3400425"/>
          </a:xfrm>
          <a:prstGeom prst="rect">
            <a:avLst/>
          </a:prstGeom>
        </p:spPr>
        <p:txBody>
          <a:bodyPr anchor="t" rtlCol="false" tIns="0" lIns="0" bIns="0" rIns="0">
            <a:spAutoFit/>
          </a:bodyPr>
          <a:lstStyle/>
          <a:p>
            <a:pPr algn="l">
              <a:lnSpc>
                <a:spcPts val="13200"/>
              </a:lnSpc>
            </a:pPr>
            <a:r>
              <a:rPr lang="en-US" sz="12000">
                <a:solidFill>
                  <a:srgbClr val="FBCD2B"/>
                </a:solidFill>
                <a:latin typeface="Anton"/>
                <a:ea typeface="Anton"/>
                <a:cs typeface="Anton"/>
                <a:sym typeface="Anton"/>
              </a:rPr>
              <a:t>TERIMA KASIH</a:t>
            </a:r>
          </a:p>
        </p:txBody>
      </p:sp>
      <p:sp>
        <p:nvSpPr>
          <p:cNvPr name="Freeform 6" id="6"/>
          <p:cNvSpPr/>
          <p:nvPr/>
        </p:nvSpPr>
        <p:spPr>
          <a:xfrm flipH="true" flipV="true" rot="0">
            <a:off x="14743766" y="0"/>
            <a:ext cx="3544234" cy="3557575"/>
          </a:xfrm>
          <a:custGeom>
            <a:avLst/>
            <a:gdLst/>
            <a:ahLst/>
            <a:cxnLst/>
            <a:rect r="r" b="b" t="t" l="l"/>
            <a:pathLst>
              <a:path h="3557575" w="3544234">
                <a:moveTo>
                  <a:pt x="3544234" y="3557575"/>
                </a:moveTo>
                <a:lnTo>
                  <a:pt x="0" y="3557575"/>
                </a:lnTo>
                <a:lnTo>
                  <a:pt x="0" y="0"/>
                </a:lnTo>
                <a:lnTo>
                  <a:pt x="3544234" y="0"/>
                </a:lnTo>
                <a:lnTo>
                  <a:pt x="3544234" y="355757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516197" y="5501226"/>
            <a:ext cx="1743103" cy="1743103"/>
          </a:xfrm>
          <a:custGeom>
            <a:avLst/>
            <a:gdLst/>
            <a:ahLst/>
            <a:cxnLst/>
            <a:rect r="r" b="b" t="t" l="l"/>
            <a:pathLst>
              <a:path h="1743103" w="1743103">
                <a:moveTo>
                  <a:pt x="0" y="0"/>
                </a:moveTo>
                <a:lnTo>
                  <a:pt x="1743103" y="0"/>
                </a:lnTo>
                <a:lnTo>
                  <a:pt x="1743103" y="1743104"/>
                </a:lnTo>
                <a:lnTo>
                  <a:pt x="0" y="17431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7746906">
            <a:off x="9556503" y="1325978"/>
            <a:ext cx="804542" cy="1446073"/>
          </a:xfrm>
          <a:custGeom>
            <a:avLst/>
            <a:gdLst/>
            <a:ahLst/>
            <a:cxnLst/>
            <a:rect r="r" b="b" t="t" l="l"/>
            <a:pathLst>
              <a:path h="1446073" w="804542">
                <a:moveTo>
                  <a:pt x="0" y="0"/>
                </a:moveTo>
                <a:lnTo>
                  <a:pt x="804543" y="0"/>
                </a:lnTo>
                <a:lnTo>
                  <a:pt x="804543" y="1446073"/>
                </a:lnTo>
                <a:lnTo>
                  <a:pt x="0" y="14460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1227865" y="7767652"/>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CD2B"/>
        </a:solidFill>
      </p:bgPr>
    </p:bg>
    <p:spTree>
      <p:nvGrpSpPr>
        <p:cNvPr id="1" name=""/>
        <p:cNvGrpSpPr/>
        <p:nvPr/>
      </p:nvGrpSpPr>
      <p:grpSpPr>
        <a:xfrm>
          <a:off x="0" y="0"/>
          <a:ext cx="0" cy="0"/>
          <a:chOff x="0" y="0"/>
          <a:chExt cx="0" cy="0"/>
        </a:xfrm>
      </p:grpSpPr>
      <p:sp>
        <p:nvSpPr>
          <p:cNvPr name="Freeform 2" id="2"/>
          <p:cNvSpPr/>
          <p:nvPr/>
        </p:nvSpPr>
        <p:spPr>
          <a:xfrm flipH="true" flipV="false" rot="0">
            <a:off x="0" y="5256286"/>
            <a:ext cx="8544738" cy="5030714"/>
          </a:xfrm>
          <a:custGeom>
            <a:avLst/>
            <a:gdLst/>
            <a:ahLst/>
            <a:cxnLst/>
            <a:rect r="r" b="b" t="t" l="l"/>
            <a:pathLst>
              <a:path h="5030714" w="8544738">
                <a:moveTo>
                  <a:pt x="8544738" y="0"/>
                </a:moveTo>
                <a:lnTo>
                  <a:pt x="0" y="0"/>
                </a:lnTo>
                <a:lnTo>
                  <a:pt x="0" y="5030714"/>
                </a:lnTo>
                <a:lnTo>
                  <a:pt x="8544738" y="5030714"/>
                </a:lnTo>
                <a:lnTo>
                  <a:pt x="854473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605264" y="1028700"/>
            <a:ext cx="11654036" cy="8229600"/>
            <a:chOff x="0" y="0"/>
            <a:chExt cx="3069376" cy="2167467"/>
          </a:xfrm>
        </p:grpSpPr>
        <p:sp>
          <p:nvSpPr>
            <p:cNvPr name="Freeform 4" id="4"/>
            <p:cNvSpPr/>
            <p:nvPr/>
          </p:nvSpPr>
          <p:spPr>
            <a:xfrm flipH="false" flipV="false" rot="0">
              <a:off x="0" y="0"/>
              <a:ext cx="3069376" cy="2167467"/>
            </a:xfrm>
            <a:custGeom>
              <a:avLst/>
              <a:gdLst/>
              <a:ahLst/>
              <a:cxnLst/>
              <a:rect r="r" b="b" t="t" l="l"/>
              <a:pathLst>
                <a:path h="2167467" w="3069376">
                  <a:moveTo>
                    <a:pt x="66431" y="0"/>
                  </a:moveTo>
                  <a:lnTo>
                    <a:pt x="3002945" y="0"/>
                  </a:lnTo>
                  <a:cubicBezTo>
                    <a:pt x="3020563" y="0"/>
                    <a:pt x="3037460" y="6999"/>
                    <a:pt x="3049918" y="19457"/>
                  </a:cubicBezTo>
                  <a:cubicBezTo>
                    <a:pt x="3062377" y="31916"/>
                    <a:pt x="3069376" y="48813"/>
                    <a:pt x="3069376" y="66431"/>
                  </a:cubicBezTo>
                  <a:lnTo>
                    <a:pt x="3069376" y="2101036"/>
                  </a:lnTo>
                  <a:cubicBezTo>
                    <a:pt x="3069376" y="2118654"/>
                    <a:pt x="3062377" y="2135551"/>
                    <a:pt x="3049918" y="2148009"/>
                  </a:cubicBezTo>
                  <a:cubicBezTo>
                    <a:pt x="3037460" y="2160468"/>
                    <a:pt x="3020563" y="2167467"/>
                    <a:pt x="3002945" y="2167467"/>
                  </a:cubicBezTo>
                  <a:lnTo>
                    <a:pt x="66431" y="2167467"/>
                  </a:lnTo>
                  <a:cubicBezTo>
                    <a:pt x="48813" y="2167467"/>
                    <a:pt x="31916" y="2160468"/>
                    <a:pt x="19457" y="2148009"/>
                  </a:cubicBezTo>
                  <a:cubicBezTo>
                    <a:pt x="6999" y="2135551"/>
                    <a:pt x="0" y="2118654"/>
                    <a:pt x="0" y="2101036"/>
                  </a:cubicBezTo>
                  <a:lnTo>
                    <a:pt x="0" y="66431"/>
                  </a:lnTo>
                  <a:cubicBezTo>
                    <a:pt x="0" y="48813"/>
                    <a:pt x="6999" y="31916"/>
                    <a:pt x="19457" y="19457"/>
                  </a:cubicBezTo>
                  <a:cubicBezTo>
                    <a:pt x="31916" y="6999"/>
                    <a:pt x="48813" y="0"/>
                    <a:pt x="66431" y="0"/>
                  </a:cubicBezTo>
                  <a:close/>
                </a:path>
              </a:pathLst>
            </a:custGeom>
            <a:solidFill>
              <a:srgbClr val="3D4CB2"/>
            </a:solidFill>
          </p:spPr>
        </p:sp>
        <p:sp>
          <p:nvSpPr>
            <p:cNvPr name="TextBox 5" id="5"/>
            <p:cNvSpPr txBox="true"/>
            <p:nvPr/>
          </p:nvSpPr>
          <p:spPr>
            <a:xfrm>
              <a:off x="0" y="-38100"/>
              <a:ext cx="3069376" cy="220556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5605264" y="-6648450"/>
            <a:ext cx="16230600" cy="16230600"/>
          </a:xfrm>
          <a:custGeom>
            <a:avLst/>
            <a:gdLst/>
            <a:ahLst/>
            <a:cxnLst/>
            <a:rect r="r" b="b" t="t" l="l"/>
            <a:pathLst>
              <a:path h="16230600" w="16230600">
                <a:moveTo>
                  <a:pt x="0" y="0"/>
                </a:moveTo>
                <a:lnTo>
                  <a:pt x="16230600" y="0"/>
                </a:lnTo>
                <a:lnTo>
                  <a:pt x="16230600" y="16230600"/>
                </a:lnTo>
                <a:lnTo>
                  <a:pt x="0" y="16230600"/>
                </a:lnTo>
                <a:lnTo>
                  <a:pt x="0" y="0"/>
                </a:lnTo>
                <a:close/>
              </a:path>
            </a:pathLst>
          </a:custGeom>
          <a:blipFill>
            <a:blip r:embed="rId4">
              <a:alphaModFix amt="4000"/>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7" id="7"/>
          <p:cNvSpPr txBox="true"/>
          <p:nvPr/>
        </p:nvSpPr>
        <p:spPr>
          <a:xfrm rot="0">
            <a:off x="7094657" y="3326804"/>
            <a:ext cx="9361050" cy="4782146"/>
          </a:xfrm>
          <a:prstGeom prst="rect">
            <a:avLst/>
          </a:prstGeom>
        </p:spPr>
        <p:txBody>
          <a:bodyPr anchor="t" rtlCol="false" tIns="0" lIns="0" bIns="0" rIns="0">
            <a:spAutoFit/>
          </a:bodyPr>
          <a:lstStyle/>
          <a:p>
            <a:pPr algn="l" marL="0" indent="0" lvl="0">
              <a:lnSpc>
                <a:spcPts val="4200"/>
              </a:lnSpc>
              <a:spcBef>
                <a:spcPct val="0"/>
              </a:spcBef>
            </a:pPr>
            <a:r>
              <a:rPr lang="en-US" sz="3000" strike="noStrike" u="none">
                <a:solidFill>
                  <a:srgbClr val="FFFFFF"/>
                </a:solidFill>
                <a:latin typeface="Nunito"/>
                <a:ea typeface="Nunito"/>
                <a:cs typeface="Nunito"/>
                <a:sym typeface="Nunito"/>
              </a:rPr>
              <a:t>Penerapan Internet of Things (IoT) menawarkan potensi besar untuk meningkatkan efisiensi, inovasi, dan konektivitas di berbagai bidang. Meskipun menghadapi tantangan seperti keamanan, interoperabilitas, dan keterbatasan daya, peluang yang ditawarkan oleh IoT dalam meningkatkan efisiensi operasional, memungkinkan inovasi produk dan layanan, menyediakan konektivitas yang lebih luas, dan memungkinkan analisis prediktif.</a:t>
            </a:r>
          </a:p>
        </p:txBody>
      </p:sp>
      <p:sp>
        <p:nvSpPr>
          <p:cNvPr name="Freeform 8" id="8"/>
          <p:cNvSpPr/>
          <p:nvPr/>
        </p:nvSpPr>
        <p:spPr>
          <a:xfrm flipH="false" flipV="false" rot="0">
            <a:off x="0" y="3038475"/>
            <a:ext cx="6741128" cy="7248525"/>
          </a:xfrm>
          <a:custGeom>
            <a:avLst/>
            <a:gdLst/>
            <a:ahLst/>
            <a:cxnLst/>
            <a:rect r="r" b="b" t="t" l="l"/>
            <a:pathLst>
              <a:path h="7248525" w="6741128">
                <a:moveTo>
                  <a:pt x="0" y="0"/>
                </a:moveTo>
                <a:lnTo>
                  <a:pt x="6741128" y="0"/>
                </a:lnTo>
                <a:lnTo>
                  <a:pt x="6741128" y="7248525"/>
                </a:lnTo>
                <a:lnTo>
                  <a:pt x="0" y="7248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472844" y="1875821"/>
            <a:ext cx="1918875" cy="496509"/>
          </a:xfrm>
          <a:custGeom>
            <a:avLst/>
            <a:gdLst/>
            <a:ahLst/>
            <a:cxnLst/>
            <a:rect r="r" b="b" t="t" l="l"/>
            <a:pathLst>
              <a:path h="496509" w="1918875">
                <a:moveTo>
                  <a:pt x="0" y="0"/>
                </a:moveTo>
                <a:lnTo>
                  <a:pt x="1918875" y="0"/>
                </a:lnTo>
                <a:lnTo>
                  <a:pt x="1918875" y="496508"/>
                </a:lnTo>
                <a:lnTo>
                  <a:pt x="0" y="496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0">
            <a:off x="14926848" y="10150"/>
            <a:ext cx="3361152" cy="3373804"/>
          </a:xfrm>
          <a:custGeom>
            <a:avLst/>
            <a:gdLst/>
            <a:ahLst/>
            <a:cxnLst/>
            <a:rect r="r" b="b" t="t" l="l"/>
            <a:pathLst>
              <a:path h="3373804" w="3361152">
                <a:moveTo>
                  <a:pt x="3361152" y="3373804"/>
                </a:moveTo>
                <a:lnTo>
                  <a:pt x="0" y="3373804"/>
                </a:lnTo>
                <a:lnTo>
                  <a:pt x="0" y="0"/>
                </a:lnTo>
                <a:lnTo>
                  <a:pt x="3361152" y="0"/>
                </a:lnTo>
                <a:lnTo>
                  <a:pt x="3361152" y="3373804"/>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028700" y="1314450"/>
            <a:ext cx="7885786" cy="1724025"/>
          </a:xfrm>
          <a:prstGeom prst="rect">
            <a:avLst/>
          </a:prstGeom>
        </p:spPr>
        <p:txBody>
          <a:bodyPr anchor="t" rtlCol="false" tIns="0" lIns="0" bIns="0" rIns="0">
            <a:spAutoFit/>
          </a:bodyPr>
          <a:lstStyle/>
          <a:p>
            <a:pPr algn="l" marL="0" indent="0" lvl="0">
              <a:lnSpc>
                <a:spcPts val="13200"/>
              </a:lnSpc>
              <a:spcBef>
                <a:spcPct val="0"/>
              </a:spcBef>
            </a:pPr>
            <a:r>
              <a:rPr lang="en-US" sz="12000">
                <a:solidFill>
                  <a:srgbClr val="FFFFFF"/>
                </a:solidFill>
                <a:latin typeface="Anton"/>
                <a:ea typeface="Anton"/>
                <a:cs typeface="Anton"/>
                <a:sym typeface="Anton"/>
              </a:rPr>
              <a:t>KESIMPULAN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grpSp>
        <p:nvGrpSpPr>
          <p:cNvPr name="Group 2" id="2"/>
          <p:cNvGrpSpPr/>
          <p:nvPr/>
        </p:nvGrpSpPr>
        <p:grpSpPr>
          <a:xfrm rot="0">
            <a:off x="9766712" y="0"/>
            <a:ext cx="12089377" cy="10287000"/>
            <a:chOff x="0" y="0"/>
            <a:chExt cx="3184033" cy="2709333"/>
          </a:xfrm>
        </p:grpSpPr>
        <p:sp>
          <p:nvSpPr>
            <p:cNvPr name="Freeform 3" id="3"/>
            <p:cNvSpPr/>
            <p:nvPr/>
          </p:nvSpPr>
          <p:spPr>
            <a:xfrm flipH="false" flipV="false" rot="0">
              <a:off x="0" y="0"/>
              <a:ext cx="3184034" cy="2709333"/>
            </a:xfrm>
            <a:custGeom>
              <a:avLst/>
              <a:gdLst/>
              <a:ahLst/>
              <a:cxnLst/>
              <a:rect r="r" b="b" t="t" l="l"/>
              <a:pathLst>
                <a:path h="2709333" w="3184034">
                  <a:moveTo>
                    <a:pt x="64039" y="0"/>
                  </a:moveTo>
                  <a:lnTo>
                    <a:pt x="3119994" y="0"/>
                  </a:lnTo>
                  <a:cubicBezTo>
                    <a:pt x="3155362" y="0"/>
                    <a:pt x="3184034" y="28671"/>
                    <a:pt x="3184034" y="64039"/>
                  </a:cubicBezTo>
                  <a:lnTo>
                    <a:pt x="3184034" y="2645294"/>
                  </a:lnTo>
                  <a:cubicBezTo>
                    <a:pt x="3184034" y="2662278"/>
                    <a:pt x="3177287" y="2678567"/>
                    <a:pt x="3165277" y="2690577"/>
                  </a:cubicBezTo>
                  <a:cubicBezTo>
                    <a:pt x="3153267" y="2702586"/>
                    <a:pt x="3136979" y="2709333"/>
                    <a:pt x="3119994" y="2709333"/>
                  </a:cubicBezTo>
                  <a:lnTo>
                    <a:pt x="64039" y="2709333"/>
                  </a:lnTo>
                  <a:cubicBezTo>
                    <a:pt x="28671" y="2709333"/>
                    <a:pt x="0" y="2680662"/>
                    <a:pt x="0" y="2645294"/>
                  </a:cubicBezTo>
                  <a:lnTo>
                    <a:pt x="0" y="64039"/>
                  </a:lnTo>
                  <a:cubicBezTo>
                    <a:pt x="0" y="28671"/>
                    <a:pt x="28671" y="0"/>
                    <a:pt x="64039" y="0"/>
                  </a:cubicBezTo>
                  <a:close/>
                </a:path>
              </a:pathLst>
            </a:custGeom>
            <a:solidFill>
              <a:srgbClr val="FBCD2B"/>
            </a:solidFill>
          </p:spPr>
        </p:sp>
        <p:sp>
          <p:nvSpPr>
            <p:cNvPr name="TextBox 4" id="4"/>
            <p:cNvSpPr txBox="true"/>
            <p:nvPr/>
          </p:nvSpPr>
          <p:spPr>
            <a:xfrm>
              <a:off x="0" y="-38100"/>
              <a:ext cx="3184033"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182584" y="-8663"/>
            <a:ext cx="10105416" cy="10693562"/>
          </a:xfrm>
          <a:custGeom>
            <a:avLst/>
            <a:gdLst/>
            <a:ahLst/>
            <a:cxnLst/>
            <a:rect r="r" b="b" t="t" l="l"/>
            <a:pathLst>
              <a:path h="10693562" w="10105416">
                <a:moveTo>
                  <a:pt x="0" y="0"/>
                </a:moveTo>
                <a:lnTo>
                  <a:pt x="10105416" y="0"/>
                </a:lnTo>
                <a:lnTo>
                  <a:pt x="10105416" y="10693561"/>
                </a:lnTo>
                <a:lnTo>
                  <a:pt x="0" y="10693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42950" y="1652347"/>
            <a:ext cx="7810545" cy="1595541"/>
          </a:xfrm>
          <a:prstGeom prst="rect">
            <a:avLst/>
          </a:prstGeom>
        </p:spPr>
        <p:txBody>
          <a:bodyPr anchor="t" rtlCol="false" tIns="0" lIns="0" bIns="0" rIns="0">
            <a:spAutoFit/>
          </a:bodyPr>
          <a:lstStyle/>
          <a:p>
            <a:pPr algn="l" marL="0" indent="0" lvl="0">
              <a:lnSpc>
                <a:spcPts val="12272"/>
              </a:lnSpc>
              <a:spcBef>
                <a:spcPct val="0"/>
              </a:spcBef>
            </a:pPr>
            <a:r>
              <a:rPr lang="en-US" sz="11156">
                <a:solidFill>
                  <a:srgbClr val="FFFFFF"/>
                </a:solidFill>
                <a:latin typeface="Anton"/>
                <a:ea typeface="Anton"/>
                <a:cs typeface="Anton"/>
                <a:sym typeface="Anton"/>
              </a:rPr>
              <a:t>APA ITU IOT?</a:t>
            </a:r>
          </a:p>
        </p:txBody>
      </p:sp>
      <p:sp>
        <p:nvSpPr>
          <p:cNvPr name="TextBox 7" id="7"/>
          <p:cNvSpPr txBox="true"/>
          <p:nvPr/>
        </p:nvSpPr>
        <p:spPr>
          <a:xfrm rot="0">
            <a:off x="742950" y="3314943"/>
            <a:ext cx="6758781" cy="4248679"/>
          </a:xfrm>
          <a:prstGeom prst="rect">
            <a:avLst/>
          </a:prstGeom>
        </p:spPr>
        <p:txBody>
          <a:bodyPr anchor="t" rtlCol="false" tIns="0" lIns="0" bIns="0" rIns="0">
            <a:spAutoFit/>
          </a:bodyPr>
          <a:lstStyle/>
          <a:p>
            <a:pPr algn="l" marL="0" indent="0" lvl="0">
              <a:lnSpc>
                <a:spcPts val="4200"/>
              </a:lnSpc>
              <a:spcBef>
                <a:spcPct val="0"/>
              </a:spcBef>
            </a:pPr>
            <a:r>
              <a:rPr lang="en-US" sz="3000" strike="noStrike" u="none">
                <a:solidFill>
                  <a:srgbClr val="FFFFFF"/>
                </a:solidFill>
                <a:latin typeface="Nunito"/>
                <a:ea typeface="Nunito"/>
                <a:cs typeface="Nunito"/>
                <a:sym typeface="Nunito"/>
              </a:rPr>
              <a:t>Internet of Things (IoT) adalah konsep di mana objek atau perangkat fisik tertentu dilengkapi dengan sensor, perangkat lunak, dan koneksi internet yang memungkinkannya untuk saling berkomunikasi dan bertukar data dengan perangkat lain serta sistem komputer secara mandiri. </a:t>
            </a:r>
          </a:p>
        </p:txBody>
      </p:sp>
      <p:sp>
        <p:nvSpPr>
          <p:cNvPr name="Freeform 8" id="8"/>
          <p:cNvSpPr/>
          <p:nvPr/>
        </p:nvSpPr>
        <p:spPr>
          <a:xfrm flipH="false" flipV="false" rot="0">
            <a:off x="6338764" y="8207479"/>
            <a:ext cx="1162967" cy="1127021"/>
          </a:xfrm>
          <a:custGeom>
            <a:avLst/>
            <a:gdLst/>
            <a:ahLst/>
            <a:cxnLst/>
            <a:rect r="r" b="b" t="t" l="l"/>
            <a:pathLst>
              <a:path h="1127021" w="1162967">
                <a:moveTo>
                  <a:pt x="0" y="0"/>
                </a:moveTo>
                <a:lnTo>
                  <a:pt x="1162967" y="0"/>
                </a:lnTo>
                <a:lnTo>
                  <a:pt x="1162967" y="1127021"/>
                </a:lnTo>
                <a:lnTo>
                  <a:pt x="0" y="1127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8926950"/>
            <a:ext cx="1354950" cy="1360050"/>
          </a:xfrm>
          <a:custGeom>
            <a:avLst/>
            <a:gdLst/>
            <a:ahLst/>
            <a:cxnLst/>
            <a:rect r="r" b="b" t="t" l="l"/>
            <a:pathLst>
              <a:path h="1360050" w="1354950">
                <a:moveTo>
                  <a:pt x="0" y="0"/>
                </a:moveTo>
                <a:lnTo>
                  <a:pt x="1354950" y="0"/>
                </a:lnTo>
                <a:lnTo>
                  <a:pt x="1354950" y="1360050"/>
                </a:lnTo>
                <a:lnTo>
                  <a:pt x="0" y="1360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7746906">
            <a:off x="8583590" y="-26365"/>
            <a:ext cx="782117" cy="1405766"/>
          </a:xfrm>
          <a:custGeom>
            <a:avLst/>
            <a:gdLst/>
            <a:ahLst/>
            <a:cxnLst/>
            <a:rect r="r" b="b" t="t" l="l"/>
            <a:pathLst>
              <a:path h="1405766" w="782117">
                <a:moveTo>
                  <a:pt x="0" y="0"/>
                </a:moveTo>
                <a:lnTo>
                  <a:pt x="782117" y="0"/>
                </a:lnTo>
                <a:lnTo>
                  <a:pt x="782117" y="1405766"/>
                </a:lnTo>
                <a:lnTo>
                  <a:pt x="0" y="1405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42950" y="498712"/>
            <a:ext cx="1374344" cy="355611"/>
          </a:xfrm>
          <a:custGeom>
            <a:avLst/>
            <a:gdLst/>
            <a:ahLst/>
            <a:cxnLst/>
            <a:rect r="r" b="b" t="t" l="l"/>
            <a:pathLst>
              <a:path h="355611" w="1374344">
                <a:moveTo>
                  <a:pt x="0" y="0"/>
                </a:moveTo>
                <a:lnTo>
                  <a:pt x="1374344" y="0"/>
                </a:lnTo>
                <a:lnTo>
                  <a:pt x="1374344" y="355611"/>
                </a:lnTo>
                <a:lnTo>
                  <a:pt x="0" y="3556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CD2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38160" y="0"/>
                  </a:moveTo>
                  <a:lnTo>
                    <a:pt x="4236566" y="0"/>
                  </a:lnTo>
                  <a:cubicBezTo>
                    <a:pt x="4257641" y="0"/>
                    <a:pt x="4274726" y="17085"/>
                    <a:pt x="4274726" y="38160"/>
                  </a:cubicBezTo>
                  <a:lnTo>
                    <a:pt x="4274726" y="2129307"/>
                  </a:lnTo>
                  <a:cubicBezTo>
                    <a:pt x="4274726" y="2150382"/>
                    <a:pt x="4257641" y="2167467"/>
                    <a:pt x="4236566" y="2167467"/>
                  </a:cubicBezTo>
                  <a:lnTo>
                    <a:pt x="38160" y="2167467"/>
                  </a:lnTo>
                  <a:cubicBezTo>
                    <a:pt x="17085" y="2167467"/>
                    <a:pt x="0" y="2150382"/>
                    <a:pt x="0" y="2129307"/>
                  </a:cubicBezTo>
                  <a:lnTo>
                    <a:pt x="0" y="38160"/>
                  </a:lnTo>
                  <a:cubicBezTo>
                    <a:pt x="0" y="17085"/>
                    <a:pt x="17085" y="0"/>
                    <a:pt x="38160" y="0"/>
                  </a:cubicBezTo>
                  <a:close/>
                </a:path>
              </a:pathLst>
            </a:custGeom>
            <a:solidFill>
              <a:srgbClr val="3D4CB2"/>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14743766" y="6729425"/>
            <a:ext cx="3544234" cy="3557575"/>
          </a:xfrm>
          <a:custGeom>
            <a:avLst/>
            <a:gdLst/>
            <a:ahLst/>
            <a:cxnLst/>
            <a:rect r="r" b="b" t="t" l="l"/>
            <a:pathLst>
              <a:path h="3557575" w="3544234">
                <a:moveTo>
                  <a:pt x="3544234" y="0"/>
                </a:moveTo>
                <a:lnTo>
                  <a:pt x="0" y="0"/>
                </a:lnTo>
                <a:lnTo>
                  <a:pt x="0" y="3557575"/>
                </a:lnTo>
                <a:lnTo>
                  <a:pt x="3544234" y="3557575"/>
                </a:lnTo>
                <a:lnTo>
                  <a:pt x="35442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6729425"/>
            <a:ext cx="3544234" cy="3557575"/>
          </a:xfrm>
          <a:custGeom>
            <a:avLst/>
            <a:gdLst/>
            <a:ahLst/>
            <a:cxnLst/>
            <a:rect r="r" b="b" t="t" l="l"/>
            <a:pathLst>
              <a:path h="3557575" w="3544234">
                <a:moveTo>
                  <a:pt x="0" y="0"/>
                </a:moveTo>
                <a:lnTo>
                  <a:pt x="3544234" y="0"/>
                </a:lnTo>
                <a:lnTo>
                  <a:pt x="3544234" y="3557575"/>
                </a:lnTo>
                <a:lnTo>
                  <a:pt x="0" y="3557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848356" y="4795008"/>
            <a:ext cx="10591287" cy="2647950"/>
          </a:xfrm>
          <a:prstGeom prst="rect">
            <a:avLst/>
          </a:prstGeom>
        </p:spPr>
        <p:txBody>
          <a:bodyPr anchor="t" rtlCol="false" tIns="0" lIns="0" bIns="0" rIns="0">
            <a:spAutoFit/>
          </a:bodyPr>
          <a:lstStyle/>
          <a:p>
            <a:pPr algn="ctr" marL="0" indent="0" lvl="0">
              <a:lnSpc>
                <a:spcPts val="4200"/>
              </a:lnSpc>
              <a:spcBef>
                <a:spcPct val="0"/>
              </a:spcBef>
            </a:pPr>
            <a:r>
              <a:rPr lang="en-US" sz="3000" strike="noStrike" u="none">
                <a:solidFill>
                  <a:srgbClr val="FFFFFF"/>
                </a:solidFill>
                <a:latin typeface="Nunito"/>
                <a:ea typeface="Nunito"/>
                <a:cs typeface="Nunito"/>
                <a:sym typeface="Nunito"/>
              </a:rPr>
              <a:t>IoT memungkinkan objek di sekitar kita untuk terhubung dan berinteraksi dengan infrastruktur digital, memungkinkan pemantauan, kontrol, dan otomatisasi yang lebih baik dalam berbagai aspek kehidupan sehari-hari, seperti kesehatan, transportasi, rumah pintar, dan industri.</a:t>
            </a:r>
          </a:p>
        </p:txBody>
      </p:sp>
      <p:sp>
        <p:nvSpPr>
          <p:cNvPr name="TextBox 8" id="8"/>
          <p:cNvSpPr txBox="true"/>
          <p:nvPr/>
        </p:nvSpPr>
        <p:spPr>
          <a:xfrm rot="0">
            <a:off x="5266234" y="2282558"/>
            <a:ext cx="7755533" cy="1724025"/>
          </a:xfrm>
          <a:prstGeom prst="rect">
            <a:avLst/>
          </a:prstGeom>
        </p:spPr>
        <p:txBody>
          <a:bodyPr anchor="t" rtlCol="false" tIns="0" lIns="0" bIns="0" rIns="0">
            <a:spAutoFit/>
          </a:bodyPr>
          <a:lstStyle/>
          <a:p>
            <a:pPr algn="ctr" marL="0" indent="0" lvl="0">
              <a:lnSpc>
                <a:spcPts val="13200"/>
              </a:lnSpc>
              <a:spcBef>
                <a:spcPct val="0"/>
              </a:spcBef>
            </a:pPr>
            <a:r>
              <a:rPr lang="en-US" sz="12000" strike="noStrike" u="none">
                <a:solidFill>
                  <a:srgbClr val="FFFFFF"/>
                </a:solidFill>
                <a:latin typeface="Anton"/>
                <a:ea typeface="Anton"/>
                <a:cs typeface="Anton"/>
                <a:sym typeface="Anton"/>
              </a:rPr>
              <a:t>KONSEP I0T</a:t>
            </a:r>
          </a:p>
        </p:txBody>
      </p:sp>
      <p:sp>
        <p:nvSpPr>
          <p:cNvPr name="Freeform 9" id="9"/>
          <p:cNvSpPr/>
          <p:nvPr/>
        </p:nvSpPr>
        <p:spPr>
          <a:xfrm flipH="false" flipV="false" rot="0">
            <a:off x="1746695" y="1927850"/>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796264" y="3670953"/>
            <a:ext cx="1162967" cy="1127021"/>
          </a:xfrm>
          <a:custGeom>
            <a:avLst/>
            <a:gdLst/>
            <a:ahLst/>
            <a:cxnLst/>
            <a:rect r="r" b="b" t="t" l="l"/>
            <a:pathLst>
              <a:path h="1127021" w="1162967">
                <a:moveTo>
                  <a:pt x="0" y="0"/>
                </a:moveTo>
                <a:lnTo>
                  <a:pt x="1162967" y="0"/>
                </a:lnTo>
                <a:lnTo>
                  <a:pt x="1162967" y="1127021"/>
                </a:lnTo>
                <a:lnTo>
                  <a:pt x="0" y="1127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184562" y="8288533"/>
            <a:ext cx="1918875" cy="496509"/>
          </a:xfrm>
          <a:custGeom>
            <a:avLst/>
            <a:gdLst/>
            <a:ahLst/>
            <a:cxnLst/>
            <a:rect r="r" b="b" t="t" l="l"/>
            <a:pathLst>
              <a:path h="496509" w="1918875">
                <a:moveTo>
                  <a:pt x="0" y="0"/>
                </a:moveTo>
                <a:lnTo>
                  <a:pt x="1918876" y="0"/>
                </a:lnTo>
                <a:lnTo>
                  <a:pt x="1918876" y="496509"/>
                </a:lnTo>
                <a:lnTo>
                  <a:pt x="0" y="496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4189710" y="742346"/>
            <a:ext cx="1918875" cy="496509"/>
          </a:xfrm>
          <a:custGeom>
            <a:avLst/>
            <a:gdLst/>
            <a:ahLst/>
            <a:cxnLst/>
            <a:rect r="r" b="b" t="t" l="l"/>
            <a:pathLst>
              <a:path h="496509" w="1918875">
                <a:moveTo>
                  <a:pt x="0" y="0"/>
                </a:moveTo>
                <a:lnTo>
                  <a:pt x="1918875" y="0"/>
                </a:lnTo>
                <a:lnTo>
                  <a:pt x="1918875" y="496508"/>
                </a:lnTo>
                <a:lnTo>
                  <a:pt x="0" y="496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18288000" cy="9987366"/>
            <a:chOff x="0" y="0"/>
            <a:chExt cx="4816593" cy="2630417"/>
          </a:xfrm>
        </p:grpSpPr>
        <p:sp>
          <p:nvSpPr>
            <p:cNvPr name="Freeform 3" id="3"/>
            <p:cNvSpPr/>
            <p:nvPr/>
          </p:nvSpPr>
          <p:spPr>
            <a:xfrm flipH="false" flipV="false" rot="0">
              <a:off x="0" y="0"/>
              <a:ext cx="4816592" cy="2630417"/>
            </a:xfrm>
            <a:custGeom>
              <a:avLst/>
              <a:gdLst/>
              <a:ahLst/>
              <a:cxnLst/>
              <a:rect r="r" b="b" t="t" l="l"/>
              <a:pathLst>
                <a:path h="2630417" w="4816592">
                  <a:moveTo>
                    <a:pt x="42333" y="0"/>
                  </a:moveTo>
                  <a:lnTo>
                    <a:pt x="4774259" y="0"/>
                  </a:lnTo>
                  <a:cubicBezTo>
                    <a:pt x="4785487" y="0"/>
                    <a:pt x="4796254" y="4460"/>
                    <a:pt x="4804193" y="12399"/>
                  </a:cubicBezTo>
                  <a:cubicBezTo>
                    <a:pt x="4812132" y="20338"/>
                    <a:pt x="4816592" y="31106"/>
                    <a:pt x="4816592" y="42333"/>
                  </a:cubicBezTo>
                  <a:lnTo>
                    <a:pt x="4816592" y="2588084"/>
                  </a:lnTo>
                  <a:cubicBezTo>
                    <a:pt x="4816592" y="2599311"/>
                    <a:pt x="4812132" y="2610079"/>
                    <a:pt x="4804193" y="2618018"/>
                  </a:cubicBezTo>
                  <a:cubicBezTo>
                    <a:pt x="4796254" y="2625957"/>
                    <a:pt x="4785487" y="2630417"/>
                    <a:pt x="4774259" y="2630417"/>
                  </a:cubicBezTo>
                  <a:lnTo>
                    <a:pt x="42333" y="2630417"/>
                  </a:lnTo>
                  <a:cubicBezTo>
                    <a:pt x="31106" y="2630417"/>
                    <a:pt x="20338" y="2625957"/>
                    <a:pt x="12399" y="2618018"/>
                  </a:cubicBezTo>
                  <a:cubicBezTo>
                    <a:pt x="4460" y="2610079"/>
                    <a:pt x="0" y="2599311"/>
                    <a:pt x="0" y="2588084"/>
                  </a:cubicBezTo>
                  <a:lnTo>
                    <a:pt x="0" y="42333"/>
                  </a:lnTo>
                  <a:cubicBezTo>
                    <a:pt x="0" y="31106"/>
                    <a:pt x="4460" y="20338"/>
                    <a:pt x="12399" y="12399"/>
                  </a:cubicBezTo>
                  <a:cubicBezTo>
                    <a:pt x="20338" y="4460"/>
                    <a:pt x="31106" y="0"/>
                    <a:pt x="42333" y="0"/>
                  </a:cubicBezTo>
                  <a:close/>
                </a:path>
              </a:pathLst>
            </a:custGeom>
            <a:solidFill>
              <a:srgbClr val="FBCD2B"/>
            </a:solidFill>
            <a:ln w="285750" cap="rnd">
              <a:solidFill>
                <a:srgbClr val="3D4CB2"/>
              </a:solidFill>
              <a:prstDash val="solid"/>
              <a:round/>
            </a:ln>
          </p:spPr>
        </p:sp>
        <p:sp>
          <p:nvSpPr>
            <p:cNvPr name="TextBox 4" id="4"/>
            <p:cNvSpPr txBox="true"/>
            <p:nvPr/>
          </p:nvSpPr>
          <p:spPr>
            <a:xfrm>
              <a:off x="0" y="-38100"/>
              <a:ext cx="4816593" cy="266851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107632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549011" y="920883"/>
            <a:ext cx="9189978" cy="2273035"/>
            <a:chOff x="0" y="0"/>
            <a:chExt cx="2420406" cy="598659"/>
          </a:xfrm>
        </p:grpSpPr>
        <p:sp>
          <p:nvSpPr>
            <p:cNvPr name="Freeform 7" id="7"/>
            <p:cNvSpPr/>
            <p:nvPr/>
          </p:nvSpPr>
          <p:spPr>
            <a:xfrm flipH="false" flipV="false" rot="0">
              <a:off x="0" y="0"/>
              <a:ext cx="2420406" cy="598659"/>
            </a:xfrm>
            <a:custGeom>
              <a:avLst/>
              <a:gdLst/>
              <a:ahLst/>
              <a:cxnLst/>
              <a:rect r="r" b="b" t="t" l="l"/>
              <a:pathLst>
                <a:path h="598659" w="2420406">
                  <a:moveTo>
                    <a:pt x="29485" y="0"/>
                  </a:moveTo>
                  <a:lnTo>
                    <a:pt x="2390921" y="0"/>
                  </a:lnTo>
                  <a:cubicBezTo>
                    <a:pt x="2407205" y="0"/>
                    <a:pt x="2420406" y="13201"/>
                    <a:pt x="2420406" y="29485"/>
                  </a:cubicBezTo>
                  <a:lnTo>
                    <a:pt x="2420406" y="569174"/>
                  </a:lnTo>
                  <a:cubicBezTo>
                    <a:pt x="2420406" y="576994"/>
                    <a:pt x="2417299" y="584494"/>
                    <a:pt x="2411770" y="590023"/>
                  </a:cubicBezTo>
                  <a:cubicBezTo>
                    <a:pt x="2406240" y="595553"/>
                    <a:pt x="2398741" y="598659"/>
                    <a:pt x="2390921" y="598659"/>
                  </a:cubicBezTo>
                  <a:lnTo>
                    <a:pt x="29485" y="598659"/>
                  </a:lnTo>
                  <a:cubicBezTo>
                    <a:pt x="21665" y="598659"/>
                    <a:pt x="14166" y="595553"/>
                    <a:pt x="8636" y="590023"/>
                  </a:cubicBezTo>
                  <a:cubicBezTo>
                    <a:pt x="3106" y="584494"/>
                    <a:pt x="0" y="576994"/>
                    <a:pt x="0" y="569174"/>
                  </a:cubicBezTo>
                  <a:lnTo>
                    <a:pt x="0" y="29485"/>
                  </a:lnTo>
                  <a:cubicBezTo>
                    <a:pt x="0" y="21665"/>
                    <a:pt x="3106" y="14166"/>
                    <a:pt x="8636" y="8636"/>
                  </a:cubicBezTo>
                  <a:cubicBezTo>
                    <a:pt x="14166" y="3106"/>
                    <a:pt x="21665" y="0"/>
                    <a:pt x="29485" y="0"/>
                  </a:cubicBezTo>
                  <a:close/>
                </a:path>
              </a:pathLst>
            </a:custGeom>
            <a:solidFill>
              <a:srgbClr val="3D4CB2"/>
            </a:solidFill>
            <a:ln cap="rnd">
              <a:noFill/>
              <a:prstDash val="solid"/>
              <a:round/>
            </a:ln>
          </p:spPr>
        </p:sp>
        <p:sp>
          <p:nvSpPr>
            <p:cNvPr name="TextBox 8" id="8"/>
            <p:cNvSpPr txBox="true"/>
            <p:nvPr/>
          </p:nvSpPr>
          <p:spPr>
            <a:xfrm>
              <a:off x="0" y="-38100"/>
              <a:ext cx="2420406" cy="63675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440647" y="1362075"/>
            <a:ext cx="7406705" cy="1724025"/>
          </a:xfrm>
          <a:prstGeom prst="rect">
            <a:avLst/>
          </a:prstGeom>
        </p:spPr>
        <p:txBody>
          <a:bodyPr anchor="t" rtlCol="false" tIns="0" lIns="0" bIns="0" rIns="0">
            <a:spAutoFit/>
          </a:bodyPr>
          <a:lstStyle/>
          <a:p>
            <a:pPr algn="ctr" marL="0" indent="0" lvl="0">
              <a:lnSpc>
                <a:spcPts val="13200"/>
              </a:lnSpc>
              <a:spcBef>
                <a:spcPct val="0"/>
              </a:spcBef>
            </a:pPr>
            <a:r>
              <a:rPr lang="en-US" sz="12000">
                <a:solidFill>
                  <a:srgbClr val="FBCD2B"/>
                </a:solidFill>
                <a:latin typeface="Anton"/>
                <a:ea typeface="Anton"/>
                <a:cs typeface="Anton"/>
                <a:sym typeface="Anton"/>
              </a:rPr>
              <a:t>KOMPONEN</a:t>
            </a:r>
          </a:p>
        </p:txBody>
      </p:sp>
      <p:grpSp>
        <p:nvGrpSpPr>
          <p:cNvPr name="Group 10" id="10"/>
          <p:cNvGrpSpPr/>
          <p:nvPr/>
        </p:nvGrpSpPr>
        <p:grpSpPr>
          <a:xfrm rot="0">
            <a:off x="1344690" y="4382625"/>
            <a:ext cx="4867987" cy="2094389"/>
            <a:chOff x="0" y="0"/>
            <a:chExt cx="1282104" cy="551609"/>
          </a:xfrm>
        </p:grpSpPr>
        <p:sp>
          <p:nvSpPr>
            <p:cNvPr name="Freeform 11" id="11"/>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12" id="12"/>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9581" y="4040566"/>
            <a:ext cx="4538204" cy="722218"/>
            <a:chOff x="0" y="0"/>
            <a:chExt cx="1113036" cy="177131"/>
          </a:xfrm>
        </p:grpSpPr>
        <p:sp>
          <p:nvSpPr>
            <p:cNvPr name="Freeform 14" id="14"/>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15" id="15"/>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16" id="16"/>
          <p:cNvSpPr txBox="true"/>
          <p:nvPr/>
        </p:nvSpPr>
        <p:spPr>
          <a:xfrm rot="0">
            <a:off x="1534657" y="4115925"/>
            <a:ext cx="4496236" cy="514350"/>
          </a:xfrm>
          <a:prstGeom prst="rect">
            <a:avLst/>
          </a:prstGeom>
        </p:spPr>
        <p:txBody>
          <a:bodyPr anchor="t" rtlCol="false" tIns="0" lIns="0" bIns="0" rIns="0">
            <a:spAutoFit/>
          </a:bodyPr>
          <a:lstStyle/>
          <a:p>
            <a:pPr algn="ctr" marL="0" indent="0" lvl="0">
              <a:lnSpc>
                <a:spcPts val="4200"/>
              </a:lnSpc>
              <a:spcBef>
                <a:spcPct val="0"/>
              </a:spcBef>
            </a:pPr>
            <a:r>
              <a:rPr lang="en-US" b="true" sz="3000" strike="noStrike" u="none">
                <a:solidFill>
                  <a:srgbClr val="302F2F"/>
                </a:solidFill>
                <a:latin typeface="Nunito Bold"/>
                <a:ea typeface="Nunito Bold"/>
                <a:cs typeface="Nunito Bold"/>
                <a:sym typeface="Nunito Bold"/>
              </a:rPr>
              <a:t>SENSOR</a:t>
            </a:r>
          </a:p>
        </p:txBody>
      </p:sp>
      <p:sp>
        <p:nvSpPr>
          <p:cNvPr name="TextBox 17" id="17"/>
          <p:cNvSpPr txBox="true"/>
          <p:nvPr/>
        </p:nvSpPr>
        <p:spPr>
          <a:xfrm rot="0">
            <a:off x="1526472" y="4996537"/>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strike="noStrike" u="none">
                <a:solidFill>
                  <a:srgbClr val="FFFFFF"/>
                </a:solidFill>
                <a:latin typeface="Nunito"/>
                <a:ea typeface="Nunito"/>
                <a:cs typeface="Nunito"/>
                <a:sym typeface="Nunito"/>
              </a:rPr>
              <a:t>Mengumpulkan data fisik dari lingkungan</a:t>
            </a:r>
          </a:p>
        </p:txBody>
      </p:sp>
      <p:grpSp>
        <p:nvGrpSpPr>
          <p:cNvPr name="Group 18" id="18"/>
          <p:cNvGrpSpPr/>
          <p:nvPr/>
        </p:nvGrpSpPr>
        <p:grpSpPr>
          <a:xfrm rot="0">
            <a:off x="1344690" y="7309640"/>
            <a:ext cx="4867987" cy="2094389"/>
            <a:chOff x="0" y="0"/>
            <a:chExt cx="1282104" cy="551609"/>
          </a:xfrm>
        </p:grpSpPr>
        <p:sp>
          <p:nvSpPr>
            <p:cNvPr name="Freeform 19" id="19"/>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20" id="20"/>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509581" y="6967581"/>
            <a:ext cx="4538204" cy="722218"/>
            <a:chOff x="0" y="0"/>
            <a:chExt cx="1113036" cy="177131"/>
          </a:xfrm>
        </p:grpSpPr>
        <p:sp>
          <p:nvSpPr>
            <p:cNvPr name="Freeform 22" id="22"/>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23" id="23"/>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24" id="24"/>
          <p:cNvSpPr txBox="true"/>
          <p:nvPr/>
        </p:nvSpPr>
        <p:spPr>
          <a:xfrm rot="0">
            <a:off x="1534657" y="7042940"/>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AKTUATOR</a:t>
            </a:r>
          </a:p>
        </p:txBody>
      </p:sp>
      <p:sp>
        <p:nvSpPr>
          <p:cNvPr name="TextBox 25" id="25"/>
          <p:cNvSpPr txBox="true"/>
          <p:nvPr/>
        </p:nvSpPr>
        <p:spPr>
          <a:xfrm rot="0">
            <a:off x="1526472" y="7923551"/>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Bertindak berdasarkan instruksi yang diterima</a:t>
            </a:r>
          </a:p>
        </p:txBody>
      </p:sp>
      <p:grpSp>
        <p:nvGrpSpPr>
          <p:cNvPr name="Group 26" id="26"/>
          <p:cNvGrpSpPr/>
          <p:nvPr/>
        </p:nvGrpSpPr>
        <p:grpSpPr>
          <a:xfrm rot="0">
            <a:off x="6710007" y="4382625"/>
            <a:ext cx="4867987" cy="2094389"/>
            <a:chOff x="0" y="0"/>
            <a:chExt cx="1282104" cy="551609"/>
          </a:xfrm>
        </p:grpSpPr>
        <p:sp>
          <p:nvSpPr>
            <p:cNvPr name="Freeform 27" id="27"/>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28" id="28"/>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6874898" y="4040566"/>
            <a:ext cx="4538204" cy="722218"/>
            <a:chOff x="0" y="0"/>
            <a:chExt cx="1113036" cy="177131"/>
          </a:xfrm>
        </p:grpSpPr>
        <p:sp>
          <p:nvSpPr>
            <p:cNvPr name="Freeform 30" id="30"/>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31" id="31"/>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32" id="32"/>
          <p:cNvSpPr txBox="true"/>
          <p:nvPr/>
        </p:nvSpPr>
        <p:spPr>
          <a:xfrm rot="0">
            <a:off x="6899974" y="4115925"/>
            <a:ext cx="4496236"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KONEKSI JARINGAN</a:t>
            </a:r>
          </a:p>
        </p:txBody>
      </p:sp>
      <p:sp>
        <p:nvSpPr>
          <p:cNvPr name="TextBox 33" id="33"/>
          <p:cNvSpPr txBox="true"/>
          <p:nvPr/>
        </p:nvSpPr>
        <p:spPr>
          <a:xfrm rot="0">
            <a:off x="6891789" y="4996537"/>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Memungkinkan komunikasi antara perangkat IoT</a:t>
            </a:r>
          </a:p>
        </p:txBody>
      </p:sp>
      <p:grpSp>
        <p:nvGrpSpPr>
          <p:cNvPr name="Group 34" id="34"/>
          <p:cNvGrpSpPr/>
          <p:nvPr/>
        </p:nvGrpSpPr>
        <p:grpSpPr>
          <a:xfrm rot="0">
            <a:off x="6710007" y="7309640"/>
            <a:ext cx="4867987" cy="2094389"/>
            <a:chOff x="0" y="0"/>
            <a:chExt cx="1282104" cy="551609"/>
          </a:xfrm>
        </p:grpSpPr>
        <p:sp>
          <p:nvSpPr>
            <p:cNvPr name="Freeform 35" id="35"/>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36" id="36"/>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6874898" y="6967581"/>
            <a:ext cx="4538204" cy="722218"/>
            <a:chOff x="0" y="0"/>
            <a:chExt cx="1113036" cy="177131"/>
          </a:xfrm>
        </p:grpSpPr>
        <p:sp>
          <p:nvSpPr>
            <p:cNvPr name="Freeform 38" id="38"/>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39" id="39"/>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40" id="40"/>
          <p:cNvSpPr txBox="true"/>
          <p:nvPr/>
        </p:nvSpPr>
        <p:spPr>
          <a:xfrm rot="0">
            <a:off x="6899974" y="7042940"/>
            <a:ext cx="4496236" cy="514416"/>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MIKROKONTROLER</a:t>
            </a:r>
          </a:p>
        </p:txBody>
      </p:sp>
      <p:sp>
        <p:nvSpPr>
          <p:cNvPr name="TextBox 41" id="41"/>
          <p:cNvSpPr txBox="true"/>
          <p:nvPr/>
        </p:nvSpPr>
        <p:spPr>
          <a:xfrm rot="0">
            <a:off x="6891789" y="7923551"/>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Memproses data dari sensor</a:t>
            </a:r>
          </a:p>
        </p:txBody>
      </p:sp>
      <p:grpSp>
        <p:nvGrpSpPr>
          <p:cNvPr name="Group 42" id="42"/>
          <p:cNvGrpSpPr/>
          <p:nvPr/>
        </p:nvGrpSpPr>
        <p:grpSpPr>
          <a:xfrm rot="0">
            <a:off x="12075324" y="4382625"/>
            <a:ext cx="4867987" cy="2094389"/>
            <a:chOff x="0" y="0"/>
            <a:chExt cx="1282104" cy="551609"/>
          </a:xfrm>
        </p:grpSpPr>
        <p:sp>
          <p:nvSpPr>
            <p:cNvPr name="Freeform 43" id="43"/>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44" id="44"/>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2240215" y="4040566"/>
            <a:ext cx="4538204" cy="722218"/>
            <a:chOff x="0" y="0"/>
            <a:chExt cx="1113036" cy="177131"/>
          </a:xfrm>
        </p:grpSpPr>
        <p:sp>
          <p:nvSpPr>
            <p:cNvPr name="Freeform 46" id="46"/>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47" id="47"/>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48" id="48"/>
          <p:cNvSpPr txBox="true"/>
          <p:nvPr/>
        </p:nvSpPr>
        <p:spPr>
          <a:xfrm rot="0">
            <a:off x="12265291" y="4115925"/>
            <a:ext cx="4496236"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DAYA</a:t>
            </a:r>
          </a:p>
        </p:txBody>
      </p:sp>
      <p:sp>
        <p:nvSpPr>
          <p:cNvPr name="TextBox 49" id="49"/>
          <p:cNvSpPr txBox="true"/>
          <p:nvPr/>
        </p:nvSpPr>
        <p:spPr>
          <a:xfrm rot="0">
            <a:off x="12257106" y="4996537"/>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Sumber daya seperti baterai atau sumber daya listrik</a:t>
            </a:r>
          </a:p>
        </p:txBody>
      </p:sp>
      <p:grpSp>
        <p:nvGrpSpPr>
          <p:cNvPr name="Group 50" id="50"/>
          <p:cNvGrpSpPr/>
          <p:nvPr/>
        </p:nvGrpSpPr>
        <p:grpSpPr>
          <a:xfrm rot="0">
            <a:off x="12075324" y="7309640"/>
            <a:ext cx="4867987" cy="2094389"/>
            <a:chOff x="0" y="0"/>
            <a:chExt cx="1282104" cy="551609"/>
          </a:xfrm>
        </p:grpSpPr>
        <p:sp>
          <p:nvSpPr>
            <p:cNvPr name="Freeform 51" id="51"/>
            <p:cNvSpPr/>
            <p:nvPr/>
          </p:nvSpPr>
          <p:spPr>
            <a:xfrm flipH="false" flipV="false" rot="0">
              <a:off x="0" y="0"/>
              <a:ext cx="1282104" cy="551609"/>
            </a:xfrm>
            <a:custGeom>
              <a:avLst/>
              <a:gdLst/>
              <a:ahLst/>
              <a:cxnLst/>
              <a:rect r="r" b="b" t="t" l="l"/>
              <a:pathLst>
                <a:path h="551609" w="1282104">
                  <a:moveTo>
                    <a:pt x="55663" y="0"/>
                  </a:moveTo>
                  <a:lnTo>
                    <a:pt x="1226440" y="0"/>
                  </a:lnTo>
                  <a:cubicBezTo>
                    <a:pt x="1241203" y="0"/>
                    <a:pt x="1255361" y="5864"/>
                    <a:pt x="1265800" y="16303"/>
                  </a:cubicBezTo>
                  <a:cubicBezTo>
                    <a:pt x="1276239" y="26742"/>
                    <a:pt x="1282104" y="40900"/>
                    <a:pt x="1282104" y="55663"/>
                  </a:cubicBezTo>
                  <a:lnTo>
                    <a:pt x="1282104" y="495946"/>
                  </a:lnTo>
                  <a:cubicBezTo>
                    <a:pt x="1282104" y="526687"/>
                    <a:pt x="1257182" y="551609"/>
                    <a:pt x="1226440" y="551609"/>
                  </a:cubicBezTo>
                  <a:lnTo>
                    <a:pt x="55663" y="551609"/>
                  </a:lnTo>
                  <a:cubicBezTo>
                    <a:pt x="24921" y="551609"/>
                    <a:pt x="0" y="526687"/>
                    <a:pt x="0" y="495946"/>
                  </a:cubicBezTo>
                  <a:lnTo>
                    <a:pt x="0" y="55663"/>
                  </a:lnTo>
                  <a:cubicBezTo>
                    <a:pt x="0" y="24921"/>
                    <a:pt x="24921" y="0"/>
                    <a:pt x="55663" y="0"/>
                  </a:cubicBezTo>
                  <a:close/>
                </a:path>
              </a:pathLst>
            </a:custGeom>
            <a:solidFill>
              <a:srgbClr val="3D4CB2"/>
            </a:solidFill>
            <a:ln cap="rnd">
              <a:noFill/>
              <a:prstDash val="solid"/>
              <a:round/>
            </a:ln>
          </p:spPr>
        </p:sp>
        <p:sp>
          <p:nvSpPr>
            <p:cNvPr name="TextBox 52" id="52"/>
            <p:cNvSpPr txBox="true"/>
            <p:nvPr/>
          </p:nvSpPr>
          <p:spPr>
            <a:xfrm>
              <a:off x="0" y="-38100"/>
              <a:ext cx="1282104" cy="589709"/>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2240215" y="6967581"/>
            <a:ext cx="4538204" cy="722218"/>
            <a:chOff x="0" y="0"/>
            <a:chExt cx="1113036" cy="177131"/>
          </a:xfrm>
        </p:grpSpPr>
        <p:sp>
          <p:nvSpPr>
            <p:cNvPr name="Freeform 54" id="54"/>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55" id="55"/>
            <p:cNvSpPr txBox="true"/>
            <p:nvPr/>
          </p:nvSpPr>
          <p:spPr>
            <a:xfrm>
              <a:off x="0" y="-38100"/>
              <a:ext cx="1113036" cy="215231"/>
            </a:xfrm>
            <a:prstGeom prst="rect">
              <a:avLst/>
            </a:prstGeom>
          </p:spPr>
          <p:txBody>
            <a:bodyPr anchor="ctr" rtlCol="false" tIns="54552" lIns="54552" bIns="54552" rIns="54552"/>
            <a:lstStyle/>
            <a:p>
              <a:pPr algn="ctr" marL="0" indent="0" lvl="0">
                <a:lnSpc>
                  <a:spcPts val="2659"/>
                </a:lnSpc>
                <a:spcBef>
                  <a:spcPct val="0"/>
                </a:spcBef>
              </a:pPr>
            </a:p>
          </p:txBody>
        </p:sp>
      </p:grpSp>
      <p:sp>
        <p:nvSpPr>
          <p:cNvPr name="TextBox 56" id="56"/>
          <p:cNvSpPr txBox="true"/>
          <p:nvPr/>
        </p:nvSpPr>
        <p:spPr>
          <a:xfrm rot="0">
            <a:off x="12265291" y="7042940"/>
            <a:ext cx="4496236"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APLIKASI IOT</a:t>
            </a:r>
          </a:p>
        </p:txBody>
      </p:sp>
      <p:sp>
        <p:nvSpPr>
          <p:cNvPr name="TextBox 57" id="57"/>
          <p:cNvSpPr txBox="true"/>
          <p:nvPr/>
        </p:nvSpPr>
        <p:spPr>
          <a:xfrm rot="0">
            <a:off x="12257106" y="7923551"/>
            <a:ext cx="4504421" cy="9766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FFFFFF"/>
                </a:solidFill>
                <a:latin typeface="Nunito"/>
                <a:ea typeface="Nunito"/>
                <a:cs typeface="Nunito"/>
                <a:sym typeface="Nunito"/>
              </a:rPr>
              <a:t>Antarmuka pengguna akhir yang mengontrol IoT.</a:t>
            </a:r>
          </a:p>
        </p:txBody>
      </p:sp>
      <p:sp>
        <p:nvSpPr>
          <p:cNvPr name="Freeform 58" id="58"/>
          <p:cNvSpPr/>
          <p:nvPr/>
        </p:nvSpPr>
        <p:spPr>
          <a:xfrm flipH="false" flipV="true" rot="0">
            <a:off x="0" y="0"/>
            <a:ext cx="2594780" cy="2604547"/>
          </a:xfrm>
          <a:custGeom>
            <a:avLst/>
            <a:gdLst/>
            <a:ahLst/>
            <a:cxnLst/>
            <a:rect r="r" b="b" t="t" l="l"/>
            <a:pathLst>
              <a:path h="2604547" w="2594780">
                <a:moveTo>
                  <a:pt x="0" y="2604547"/>
                </a:moveTo>
                <a:lnTo>
                  <a:pt x="2594780" y="2604547"/>
                </a:lnTo>
                <a:lnTo>
                  <a:pt x="2594780" y="0"/>
                </a:lnTo>
                <a:lnTo>
                  <a:pt x="0" y="0"/>
                </a:lnTo>
                <a:lnTo>
                  <a:pt x="0" y="260454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9" id="59"/>
          <p:cNvSpPr/>
          <p:nvPr/>
        </p:nvSpPr>
        <p:spPr>
          <a:xfrm flipH="true" flipV="true" rot="0">
            <a:off x="15691614" y="0"/>
            <a:ext cx="2594780" cy="2604547"/>
          </a:xfrm>
          <a:custGeom>
            <a:avLst/>
            <a:gdLst/>
            <a:ahLst/>
            <a:cxnLst/>
            <a:rect r="r" b="b" t="t" l="l"/>
            <a:pathLst>
              <a:path h="2604547" w="2594780">
                <a:moveTo>
                  <a:pt x="2594780" y="2604547"/>
                </a:moveTo>
                <a:lnTo>
                  <a:pt x="0" y="2604547"/>
                </a:lnTo>
                <a:lnTo>
                  <a:pt x="0" y="0"/>
                </a:lnTo>
                <a:lnTo>
                  <a:pt x="2594780" y="0"/>
                </a:lnTo>
                <a:lnTo>
                  <a:pt x="2594780" y="260454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0" id="60"/>
          <p:cNvSpPr/>
          <p:nvPr/>
        </p:nvSpPr>
        <p:spPr>
          <a:xfrm flipH="false" flipV="false" rot="0">
            <a:off x="11922019" y="376940"/>
            <a:ext cx="925333" cy="925333"/>
          </a:xfrm>
          <a:custGeom>
            <a:avLst/>
            <a:gdLst/>
            <a:ahLst/>
            <a:cxnLst/>
            <a:rect r="r" b="b" t="t" l="l"/>
            <a:pathLst>
              <a:path h="925333" w="925333">
                <a:moveTo>
                  <a:pt x="0" y="0"/>
                </a:moveTo>
                <a:lnTo>
                  <a:pt x="925334" y="0"/>
                </a:lnTo>
                <a:lnTo>
                  <a:pt x="925334" y="925334"/>
                </a:lnTo>
                <a:lnTo>
                  <a:pt x="0" y="925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1" id="61"/>
          <p:cNvSpPr/>
          <p:nvPr/>
        </p:nvSpPr>
        <p:spPr>
          <a:xfrm flipH="false" flipV="false" rot="7746906">
            <a:off x="16552252" y="2648514"/>
            <a:ext cx="782117" cy="1405766"/>
          </a:xfrm>
          <a:custGeom>
            <a:avLst/>
            <a:gdLst/>
            <a:ahLst/>
            <a:cxnLst/>
            <a:rect r="r" b="b" t="t" l="l"/>
            <a:pathLst>
              <a:path h="1405766" w="782117">
                <a:moveTo>
                  <a:pt x="0" y="0"/>
                </a:moveTo>
                <a:lnTo>
                  <a:pt x="782117" y="0"/>
                </a:lnTo>
                <a:lnTo>
                  <a:pt x="782117" y="1405766"/>
                </a:lnTo>
                <a:lnTo>
                  <a:pt x="0" y="1405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2" id="62"/>
          <p:cNvSpPr/>
          <p:nvPr/>
        </p:nvSpPr>
        <p:spPr>
          <a:xfrm flipH="false" flipV="false" rot="0">
            <a:off x="715906" y="8840518"/>
            <a:ext cx="1162967" cy="1127021"/>
          </a:xfrm>
          <a:custGeom>
            <a:avLst/>
            <a:gdLst/>
            <a:ahLst/>
            <a:cxnLst/>
            <a:rect r="r" b="b" t="t" l="l"/>
            <a:pathLst>
              <a:path h="1127021" w="1162967">
                <a:moveTo>
                  <a:pt x="0" y="0"/>
                </a:moveTo>
                <a:lnTo>
                  <a:pt x="1162968" y="0"/>
                </a:lnTo>
                <a:lnTo>
                  <a:pt x="1162968" y="1127021"/>
                </a:lnTo>
                <a:lnTo>
                  <a:pt x="0" y="11270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13657497" y="7301166"/>
            <a:ext cx="5071480" cy="2985834"/>
          </a:xfrm>
          <a:custGeom>
            <a:avLst/>
            <a:gdLst/>
            <a:ahLst/>
            <a:cxnLst/>
            <a:rect r="r" b="b" t="t" l="l"/>
            <a:pathLst>
              <a:path h="2985834" w="5071480">
                <a:moveTo>
                  <a:pt x="0" y="0"/>
                </a:moveTo>
                <a:lnTo>
                  <a:pt x="5071480" y="0"/>
                </a:lnTo>
                <a:lnTo>
                  <a:pt x="5071480" y="2985834"/>
                </a:lnTo>
                <a:lnTo>
                  <a:pt x="0" y="2985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90053" y="3572554"/>
            <a:ext cx="6392455" cy="2427590"/>
            <a:chOff x="0" y="0"/>
            <a:chExt cx="1683610" cy="639365"/>
          </a:xfrm>
        </p:grpSpPr>
        <p:sp>
          <p:nvSpPr>
            <p:cNvPr name="Freeform 4" id="4"/>
            <p:cNvSpPr/>
            <p:nvPr/>
          </p:nvSpPr>
          <p:spPr>
            <a:xfrm flipH="false" flipV="false" rot="0">
              <a:off x="0" y="0"/>
              <a:ext cx="1683609" cy="639365"/>
            </a:xfrm>
            <a:custGeom>
              <a:avLst/>
              <a:gdLst/>
              <a:ahLst/>
              <a:cxnLst/>
              <a:rect r="r" b="b" t="t" l="l"/>
              <a:pathLst>
                <a:path h="639365" w="1683609">
                  <a:moveTo>
                    <a:pt x="42389" y="0"/>
                  </a:moveTo>
                  <a:lnTo>
                    <a:pt x="1641221" y="0"/>
                  </a:lnTo>
                  <a:cubicBezTo>
                    <a:pt x="1652463" y="0"/>
                    <a:pt x="1663245" y="4466"/>
                    <a:pt x="1671194" y="12415"/>
                  </a:cubicBezTo>
                  <a:cubicBezTo>
                    <a:pt x="1679143" y="20365"/>
                    <a:pt x="1683609" y="31146"/>
                    <a:pt x="1683609" y="42389"/>
                  </a:cubicBezTo>
                  <a:lnTo>
                    <a:pt x="1683609" y="596977"/>
                  </a:lnTo>
                  <a:cubicBezTo>
                    <a:pt x="1683609" y="608219"/>
                    <a:pt x="1679143" y="619000"/>
                    <a:pt x="1671194" y="626950"/>
                  </a:cubicBezTo>
                  <a:cubicBezTo>
                    <a:pt x="1663245" y="634899"/>
                    <a:pt x="1652463" y="639365"/>
                    <a:pt x="1641221" y="639365"/>
                  </a:cubicBezTo>
                  <a:lnTo>
                    <a:pt x="42389" y="639365"/>
                  </a:lnTo>
                  <a:cubicBezTo>
                    <a:pt x="18978" y="639365"/>
                    <a:pt x="0" y="620387"/>
                    <a:pt x="0" y="596977"/>
                  </a:cubicBezTo>
                  <a:lnTo>
                    <a:pt x="0" y="42389"/>
                  </a:lnTo>
                  <a:cubicBezTo>
                    <a:pt x="0" y="31146"/>
                    <a:pt x="4466" y="20365"/>
                    <a:pt x="12415" y="12415"/>
                  </a:cubicBezTo>
                  <a:cubicBezTo>
                    <a:pt x="20365" y="4466"/>
                    <a:pt x="31146" y="0"/>
                    <a:pt x="42389" y="0"/>
                  </a:cubicBezTo>
                  <a:close/>
                </a:path>
              </a:pathLst>
            </a:custGeom>
            <a:solidFill>
              <a:srgbClr val="FBCD2B"/>
            </a:solidFill>
            <a:ln cap="rnd">
              <a:noFill/>
              <a:prstDash val="solid"/>
              <a:round/>
            </a:ln>
          </p:spPr>
        </p:sp>
        <p:sp>
          <p:nvSpPr>
            <p:cNvPr name="TextBox 5" id="5"/>
            <p:cNvSpPr txBox="true"/>
            <p:nvPr/>
          </p:nvSpPr>
          <p:spPr>
            <a:xfrm>
              <a:off x="0" y="-38100"/>
              <a:ext cx="1683610" cy="67746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07347" y="4100447"/>
            <a:ext cx="5957867" cy="1471930"/>
          </a:xfrm>
          <a:prstGeom prst="rect">
            <a:avLst/>
          </a:prstGeom>
        </p:spPr>
        <p:txBody>
          <a:bodyPr anchor="t" rtlCol="false" tIns="0" lIns="0" bIns="0" rIns="0">
            <a:spAutoFit/>
          </a:bodyPr>
          <a:lstStyle/>
          <a:p>
            <a:pPr algn="ctr" marL="0" indent="0" lvl="0">
              <a:lnSpc>
                <a:spcPts val="3920"/>
              </a:lnSpc>
              <a:spcBef>
                <a:spcPct val="0"/>
              </a:spcBef>
            </a:pPr>
            <a:r>
              <a:rPr lang="en-US" sz="2800" strike="noStrike" u="none">
                <a:solidFill>
                  <a:srgbClr val="302F2F"/>
                </a:solidFill>
                <a:latin typeface="Nunito"/>
                <a:ea typeface="Nunito"/>
                <a:cs typeface="Nunito"/>
                <a:sym typeface="Nunito"/>
              </a:rPr>
              <a:t>Monitoring Kesehatan Pasien secara Real-Time, Pemantauan dan Pengelolaan Stok Obat.</a:t>
            </a:r>
          </a:p>
        </p:txBody>
      </p:sp>
      <p:grpSp>
        <p:nvGrpSpPr>
          <p:cNvPr name="Group 7" id="7"/>
          <p:cNvGrpSpPr/>
          <p:nvPr/>
        </p:nvGrpSpPr>
        <p:grpSpPr>
          <a:xfrm rot="0">
            <a:off x="3317178" y="3197254"/>
            <a:ext cx="4538204" cy="722218"/>
            <a:chOff x="0" y="0"/>
            <a:chExt cx="1113036" cy="177131"/>
          </a:xfrm>
        </p:grpSpPr>
        <p:sp>
          <p:nvSpPr>
            <p:cNvPr name="Freeform 8" id="8"/>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9" id="9"/>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10" id="10"/>
          <p:cNvSpPr txBox="true"/>
          <p:nvPr/>
        </p:nvSpPr>
        <p:spPr>
          <a:xfrm rot="0">
            <a:off x="4368767" y="3286804"/>
            <a:ext cx="2435027" cy="514350"/>
          </a:xfrm>
          <a:prstGeom prst="rect">
            <a:avLst/>
          </a:prstGeom>
        </p:spPr>
        <p:txBody>
          <a:bodyPr anchor="t" rtlCol="false" tIns="0" lIns="0" bIns="0" rIns="0">
            <a:spAutoFit/>
          </a:bodyPr>
          <a:lstStyle/>
          <a:p>
            <a:pPr algn="ctr" marL="0" indent="0" lvl="0">
              <a:lnSpc>
                <a:spcPts val="4200"/>
              </a:lnSpc>
              <a:spcBef>
                <a:spcPct val="0"/>
              </a:spcBef>
            </a:pPr>
            <a:r>
              <a:rPr lang="en-US" b="true" sz="3000" strike="noStrike" u="none">
                <a:solidFill>
                  <a:srgbClr val="302F2F"/>
                </a:solidFill>
                <a:latin typeface="Nunito Bold"/>
                <a:ea typeface="Nunito Bold"/>
                <a:cs typeface="Nunito Bold"/>
                <a:sym typeface="Nunito Bold"/>
              </a:rPr>
              <a:t>KESEHATAN </a:t>
            </a:r>
          </a:p>
        </p:txBody>
      </p:sp>
      <p:grpSp>
        <p:nvGrpSpPr>
          <p:cNvPr name="Group 11" id="11"/>
          <p:cNvGrpSpPr/>
          <p:nvPr/>
        </p:nvGrpSpPr>
        <p:grpSpPr>
          <a:xfrm rot="0">
            <a:off x="2390053" y="6830710"/>
            <a:ext cx="6392455" cy="2427590"/>
            <a:chOff x="0" y="0"/>
            <a:chExt cx="1683610" cy="639365"/>
          </a:xfrm>
        </p:grpSpPr>
        <p:sp>
          <p:nvSpPr>
            <p:cNvPr name="Freeform 12" id="12"/>
            <p:cNvSpPr/>
            <p:nvPr/>
          </p:nvSpPr>
          <p:spPr>
            <a:xfrm flipH="false" flipV="false" rot="0">
              <a:off x="0" y="0"/>
              <a:ext cx="1683609" cy="639365"/>
            </a:xfrm>
            <a:custGeom>
              <a:avLst/>
              <a:gdLst/>
              <a:ahLst/>
              <a:cxnLst/>
              <a:rect r="r" b="b" t="t" l="l"/>
              <a:pathLst>
                <a:path h="639365" w="1683609">
                  <a:moveTo>
                    <a:pt x="42389" y="0"/>
                  </a:moveTo>
                  <a:lnTo>
                    <a:pt x="1641221" y="0"/>
                  </a:lnTo>
                  <a:cubicBezTo>
                    <a:pt x="1652463" y="0"/>
                    <a:pt x="1663245" y="4466"/>
                    <a:pt x="1671194" y="12415"/>
                  </a:cubicBezTo>
                  <a:cubicBezTo>
                    <a:pt x="1679143" y="20365"/>
                    <a:pt x="1683609" y="31146"/>
                    <a:pt x="1683609" y="42389"/>
                  </a:cubicBezTo>
                  <a:lnTo>
                    <a:pt x="1683609" y="596977"/>
                  </a:lnTo>
                  <a:cubicBezTo>
                    <a:pt x="1683609" y="608219"/>
                    <a:pt x="1679143" y="619000"/>
                    <a:pt x="1671194" y="626950"/>
                  </a:cubicBezTo>
                  <a:cubicBezTo>
                    <a:pt x="1663245" y="634899"/>
                    <a:pt x="1652463" y="639365"/>
                    <a:pt x="1641221" y="639365"/>
                  </a:cubicBezTo>
                  <a:lnTo>
                    <a:pt x="42389" y="639365"/>
                  </a:lnTo>
                  <a:cubicBezTo>
                    <a:pt x="18978" y="639365"/>
                    <a:pt x="0" y="620387"/>
                    <a:pt x="0" y="596977"/>
                  </a:cubicBezTo>
                  <a:lnTo>
                    <a:pt x="0" y="42389"/>
                  </a:lnTo>
                  <a:cubicBezTo>
                    <a:pt x="0" y="31146"/>
                    <a:pt x="4466" y="20365"/>
                    <a:pt x="12415" y="12415"/>
                  </a:cubicBezTo>
                  <a:cubicBezTo>
                    <a:pt x="20365" y="4466"/>
                    <a:pt x="31146" y="0"/>
                    <a:pt x="42389" y="0"/>
                  </a:cubicBezTo>
                  <a:close/>
                </a:path>
              </a:pathLst>
            </a:custGeom>
            <a:solidFill>
              <a:srgbClr val="FBCD2B"/>
            </a:solidFill>
            <a:ln cap="rnd">
              <a:noFill/>
              <a:prstDash val="solid"/>
              <a:round/>
            </a:ln>
          </p:spPr>
        </p:sp>
        <p:sp>
          <p:nvSpPr>
            <p:cNvPr name="TextBox 13" id="13"/>
            <p:cNvSpPr txBox="true"/>
            <p:nvPr/>
          </p:nvSpPr>
          <p:spPr>
            <a:xfrm>
              <a:off x="0" y="-38100"/>
              <a:ext cx="1683610" cy="67746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607347" y="7358603"/>
            <a:ext cx="5957867" cy="14719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302F2F"/>
                </a:solidFill>
                <a:latin typeface="Nunito"/>
                <a:ea typeface="Nunito"/>
                <a:cs typeface="Nunito"/>
                <a:sym typeface="Nunito"/>
              </a:rPr>
              <a:t>Sistem Pemantauan Lalu Lintas, Manajemen Parkir Cerdas, Kendaraan Otonom.</a:t>
            </a:r>
          </a:p>
        </p:txBody>
      </p:sp>
      <p:grpSp>
        <p:nvGrpSpPr>
          <p:cNvPr name="Group 15" id="15"/>
          <p:cNvGrpSpPr/>
          <p:nvPr/>
        </p:nvGrpSpPr>
        <p:grpSpPr>
          <a:xfrm rot="0">
            <a:off x="3317178" y="6455410"/>
            <a:ext cx="4538204" cy="722218"/>
            <a:chOff x="0" y="0"/>
            <a:chExt cx="1113036" cy="177131"/>
          </a:xfrm>
        </p:grpSpPr>
        <p:sp>
          <p:nvSpPr>
            <p:cNvPr name="Freeform 16" id="16"/>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17" id="17"/>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18" id="18"/>
          <p:cNvSpPr txBox="true"/>
          <p:nvPr/>
        </p:nvSpPr>
        <p:spPr>
          <a:xfrm rot="0">
            <a:off x="3950661" y="6544960"/>
            <a:ext cx="3271239"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TRANSPORTASI</a:t>
            </a:r>
          </a:p>
        </p:txBody>
      </p:sp>
      <p:grpSp>
        <p:nvGrpSpPr>
          <p:cNvPr name="Group 19" id="19"/>
          <p:cNvGrpSpPr/>
          <p:nvPr/>
        </p:nvGrpSpPr>
        <p:grpSpPr>
          <a:xfrm rot="0">
            <a:off x="9505492" y="3572554"/>
            <a:ext cx="6392455" cy="2427590"/>
            <a:chOff x="0" y="0"/>
            <a:chExt cx="1683610" cy="639365"/>
          </a:xfrm>
        </p:grpSpPr>
        <p:sp>
          <p:nvSpPr>
            <p:cNvPr name="Freeform 20" id="20"/>
            <p:cNvSpPr/>
            <p:nvPr/>
          </p:nvSpPr>
          <p:spPr>
            <a:xfrm flipH="false" flipV="false" rot="0">
              <a:off x="0" y="0"/>
              <a:ext cx="1683609" cy="639365"/>
            </a:xfrm>
            <a:custGeom>
              <a:avLst/>
              <a:gdLst/>
              <a:ahLst/>
              <a:cxnLst/>
              <a:rect r="r" b="b" t="t" l="l"/>
              <a:pathLst>
                <a:path h="639365" w="1683609">
                  <a:moveTo>
                    <a:pt x="42389" y="0"/>
                  </a:moveTo>
                  <a:lnTo>
                    <a:pt x="1641221" y="0"/>
                  </a:lnTo>
                  <a:cubicBezTo>
                    <a:pt x="1652463" y="0"/>
                    <a:pt x="1663245" y="4466"/>
                    <a:pt x="1671194" y="12415"/>
                  </a:cubicBezTo>
                  <a:cubicBezTo>
                    <a:pt x="1679143" y="20365"/>
                    <a:pt x="1683609" y="31146"/>
                    <a:pt x="1683609" y="42389"/>
                  </a:cubicBezTo>
                  <a:lnTo>
                    <a:pt x="1683609" y="596977"/>
                  </a:lnTo>
                  <a:cubicBezTo>
                    <a:pt x="1683609" y="608219"/>
                    <a:pt x="1679143" y="619000"/>
                    <a:pt x="1671194" y="626950"/>
                  </a:cubicBezTo>
                  <a:cubicBezTo>
                    <a:pt x="1663245" y="634899"/>
                    <a:pt x="1652463" y="639365"/>
                    <a:pt x="1641221" y="639365"/>
                  </a:cubicBezTo>
                  <a:lnTo>
                    <a:pt x="42389" y="639365"/>
                  </a:lnTo>
                  <a:cubicBezTo>
                    <a:pt x="18978" y="639365"/>
                    <a:pt x="0" y="620387"/>
                    <a:pt x="0" y="596977"/>
                  </a:cubicBezTo>
                  <a:lnTo>
                    <a:pt x="0" y="42389"/>
                  </a:lnTo>
                  <a:cubicBezTo>
                    <a:pt x="0" y="31146"/>
                    <a:pt x="4466" y="20365"/>
                    <a:pt x="12415" y="12415"/>
                  </a:cubicBezTo>
                  <a:cubicBezTo>
                    <a:pt x="20365" y="4466"/>
                    <a:pt x="31146" y="0"/>
                    <a:pt x="42389" y="0"/>
                  </a:cubicBezTo>
                  <a:close/>
                </a:path>
              </a:pathLst>
            </a:custGeom>
            <a:solidFill>
              <a:srgbClr val="FBCD2B"/>
            </a:solidFill>
            <a:ln cap="rnd">
              <a:noFill/>
              <a:prstDash val="solid"/>
              <a:round/>
            </a:ln>
          </p:spPr>
        </p:sp>
        <p:sp>
          <p:nvSpPr>
            <p:cNvPr name="TextBox 21" id="21"/>
            <p:cNvSpPr txBox="true"/>
            <p:nvPr/>
          </p:nvSpPr>
          <p:spPr>
            <a:xfrm>
              <a:off x="0" y="-38100"/>
              <a:ext cx="1683610" cy="67746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0049915" y="4100447"/>
            <a:ext cx="5303609" cy="14719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302F2F"/>
                </a:solidFill>
                <a:latin typeface="Nunito"/>
                <a:ea typeface="Nunito"/>
                <a:cs typeface="Nunito"/>
                <a:sym typeface="Nunito"/>
              </a:rPr>
              <a:t>Otomatisasi Pencahayaan, Pengaturan Suhu, Keamanan Rumah.</a:t>
            </a:r>
          </a:p>
        </p:txBody>
      </p:sp>
      <p:grpSp>
        <p:nvGrpSpPr>
          <p:cNvPr name="Group 23" id="23"/>
          <p:cNvGrpSpPr/>
          <p:nvPr/>
        </p:nvGrpSpPr>
        <p:grpSpPr>
          <a:xfrm rot="0">
            <a:off x="10432617" y="3197254"/>
            <a:ext cx="4538204" cy="722218"/>
            <a:chOff x="0" y="0"/>
            <a:chExt cx="1113036" cy="177131"/>
          </a:xfrm>
        </p:grpSpPr>
        <p:sp>
          <p:nvSpPr>
            <p:cNvPr name="Freeform 24" id="24"/>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25" id="25"/>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26" id="26"/>
          <p:cNvSpPr txBox="true"/>
          <p:nvPr/>
        </p:nvSpPr>
        <p:spPr>
          <a:xfrm rot="0">
            <a:off x="11055647" y="3286804"/>
            <a:ext cx="3292144"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RUMAH PINTAR</a:t>
            </a:r>
          </a:p>
        </p:txBody>
      </p:sp>
      <p:grpSp>
        <p:nvGrpSpPr>
          <p:cNvPr name="Group 27" id="27"/>
          <p:cNvGrpSpPr/>
          <p:nvPr/>
        </p:nvGrpSpPr>
        <p:grpSpPr>
          <a:xfrm rot="0">
            <a:off x="9505492" y="6830710"/>
            <a:ext cx="6392455" cy="2427590"/>
            <a:chOff x="0" y="0"/>
            <a:chExt cx="1683610" cy="639365"/>
          </a:xfrm>
        </p:grpSpPr>
        <p:sp>
          <p:nvSpPr>
            <p:cNvPr name="Freeform 28" id="28"/>
            <p:cNvSpPr/>
            <p:nvPr/>
          </p:nvSpPr>
          <p:spPr>
            <a:xfrm flipH="false" flipV="false" rot="0">
              <a:off x="0" y="0"/>
              <a:ext cx="1683609" cy="639365"/>
            </a:xfrm>
            <a:custGeom>
              <a:avLst/>
              <a:gdLst/>
              <a:ahLst/>
              <a:cxnLst/>
              <a:rect r="r" b="b" t="t" l="l"/>
              <a:pathLst>
                <a:path h="639365" w="1683609">
                  <a:moveTo>
                    <a:pt x="42389" y="0"/>
                  </a:moveTo>
                  <a:lnTo>
                    <a:pt x="1641221" y="0"/>
                  </a:lnTo>
                  <a:cubicBezTo>
                    <a:pt x="1652463" y="0"/>
                    <a:pt x="1663245" y="4466"/>
                    <a:pt x="1671194" y="12415"/>
                  </a:cubicBezTo>
                  <a:cubicBezTo>
                    <a:pt x="1679143" y="20365"/>
                    <a:pt x="1683609" y="31146"/>
                    <a:pt x="1683609" y="42389"/>
                  </a:cubicBezTo>
                  <a:lnTo>
                    <a:pt x="1683609" y="596977"/>
                  </a:lnTo>
                  <a:cubicBezTo>
                    <a:pt x="1683609" y="608219"/>
                    <a:pt x="1679143" y="619000"/>
                    <a:pt x="1671194" y="626950"/>
                  </a:cubicBezTo>
                  <a:cubicBezTo>
                    <a:pt x="1663245" y="634899"/>
                    <a:pt x="1652463" y="639365"/>
                    <a:pt x="1641221" y="639365"/>
                  </a:cubicBezTo>
                  <a:lnTo>
                    <a:pt x="42389" y="639365"/>
                  </a:lnTo>
                  <a:cubicBezTo>
                    <a:pt x="18978" y="639365"/>
                    <a:pt x="0" y="620387"/>
                    <a:pt x="0" y="596977"/>
                  </a:cubicBezTo>
                  <a:lnTo>
                    <a:pt x="0" y="42389"/>
                  </a:lnTo>
                  <a:cubicBezTo>
                    <a:pt x="0" y="31146"/>
                    <a:pt x="4466" y="20365"/>
                    <a:pt x="12415" y="12415"/>
                  </a:cubicBezTo>
                  <a:cubicBezTo>
                    <a:pt x="20365" y="4466"/>
                    <a:pt x="31146" y="0"/>
                    <a:pt x="42389" y="0"/>
                  </a:cubicBezTo>
                  <a:close/>
                </a:path>
              </a:pathLst>
            </a:custGeom>
            <a:solidFill>
              <a:srgbClr val="FBCD2B"/>
            </a:solidFill>
            <a:ln cap="rnd">
              <a:noFill/>
              <a:prstDash val="solid"/>
              <a:round/>
            </a:ln>
          </p:spPr>
        </p:sp>
        <p:sp>
          <p:nvSpPr>
            <p:cNvPr name="TextBox 29" id="29"/>
            <p:cNvSpPr txBox="true"/>
            <p:nvPr/>
          </p:nvSpPr>
          <p:spPr>
            <a:xfrm>
              <a:off x="0" y="-38100"/>
              <a:ext cx="1683610" cy="67746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9722786" y="7358603"/>
            <a:ext cx="5957867" cy="1471930"/>
          </a:xfrm>
          <a:prstGeom prst="rect">
            <a:avLst/>
          </a:prstGeom>
        </p:spPr>
        <p:txBody>
          <a:bodyPr anchor="t" rtlCol="false" tIns="0" lIns="0" bIns="0" rIns="0">
            <a:spAutoFit/>
          </a:bodyPr>
          <a:lstStyle/>
          <a:p>
            <a:pPr algn="ctr" marL="0" indent="0" lvl="0">
              <a:lnSpc>
                <a:spcPts val="3920"/>
              </a:lnSpc>
              <a:spcBef>
                <a:spcPct val="0"/>
              </a:spcBef>
            </a:pPr>
            <a:r>
              <a:rPr lang="en-US" sz="2800">
                <a:solidFill>
                  <a:srgbClr val="302F2F"/>
                </a:solidFill>
                <a:latin typeface="Nunito"/>
                <a:ea typeface="Nunito"/>
                <a:cs typeface="Nunito"/>
                <a:sym typeface="Nunito"/>
              </a:rPr>
              <a:t>Manufaktur Cerdas, Prediksi Perawatan Mesin, Pengelolaan Rantai Pasok.</a:t>
            </a:r>
          </a:p>
        </p:txBody>
      </p:sp>
      <p:grpSp>
        <p:nvGrpSpPr>
          <p:cNvPr name="Group 31" id="31"/>
          <p:cNvGrpSpPr/>
          <p:nvPr/>
        </p:nvGrpSpPr>
        <p:grpSpPr>
          <a:xfrm rot="0">
            <a:off x="10432617" y="6455410"/>
            <a:ext cx="4538204" cy="722218"/>
            <a:chOff x="0" y="0"/>
            <a:chExt cx="1113036" cy="177131"/>
          </a:xfrm>
        </p:grpSpPr>
        <p:sp>
          <p:nvSpPr>
            <p:cNvPr name="Freeform 32" id="32"/>
            <p:cNvSpPr/>
            <p:nvPr/>
          </p:nvSpPr>
          <p:spPr>
            <a:xfrm flipH="false" flipV="false" rot="0">
              <a:off x="0" y="0"/>
              <a:ext cx="1113036" cy="177131"/>
            </a:xfrm>
            <a:custGeom>
              <a:avLst/>
              <a:gdLst/>
              <a:ahLst/>
              <a:cxnLst/>
              <a:rect r="r" b="b" t="t" l="l"/>
              <a:pathLst>
                <a:path h="177131" w="1113036">
                  <a:moveTo>
                    <a:pt x="88565" y="0"/>
                  </a:moveTo>
                  <a:lnTo>
                    <a:pt x="1024470" y="0"/>
                  </a:lnTo>
                  <a:cubicBezTo>
                    <a:pt x="1073384" y="0"/>
                    <a:pt x="1113036" y="39652"/>
                    <a:pt x="1113036" y="88565"/>
                  </a:cubicBezTo>
                  <a:lnTo>
                    <a:pt x="1113036" y="88565"/>
                  </a:lnTo>
                  <a:cubicBezTo>
                    <a:pt x="1113036" y="137479"/>
                    <a:pt x="1073384" y="177131"/>
                    <a:pt x="1024470" y="177131"/>
                  </a:cubicBezTo>
                  <a:lnTo>
                    <a:pt x="88565" y="177131"/>
                  </a:lnTo>
                  <a:cubicBezTo>
                    <a:pt x="39652" y="177131"/>
                    <a:pt x="0" y="137479"/>
                    <a:pt x="0" y="88565"/>
                  </a:cubicBezTo>
                  <a:lnTo>
                    <a:pt x="0" y="88565"/>
                  </a:lnTo>
                  <a:cubicBezTo>
                    <a:pt x="0" y="39652"/>
                    <a:pt x="39652" y="0"/>
                    <a:pt x="88565" y="0"/>
                  </a:cubicBezTo>
                  <a:close/>
                </a:path>
              </a:pathLst>
            </a:custGeom>
            <a:solidFill>
              <a:srgbClr val="FFFFFF"/>
            </a:solidFill>
            <a:ln w="19050" cap="rnd">
              <a:solidFill>
                <a:srgbClr val="302F2F"/>
              </a:solidFill>
              <a:prstDash val="solid"/>
              <a:round/>
            </a:ln>
          </p:spPr>
        </p:sp>
        <p:sp>
          <p:nvSpPr>
            <p:cNvPr name="TextBox 33" id="33"/>
            <p:cNvSpPr txBox="true"/>
            <p:nvPr/>
          </p:nvSpPr>
          <p:spPr>
            <a:xfrm>
              <a:off x="0" y="-38100"/>
              <a:ext cx="1113036" cy="215231"/>
            </a:xfrm>
            <a:prstGeom prst="rect">
              <a:avLst/>
            </a:prstGeom>
          </p:spPr>
          <p:txBody>
            <a:bodyPr anchor="ctr" rtlCol="false" tIns="54552" lIns="54552" bIns="54552" rIns="54552"/>
            <a:lstStyle/>
            <a:p>
              <a:pPr algn="ctr">
                <a:lnSpc>
                  <a:spcPts val="2659"/>
                </a:lnSpc>
              </a:pPr>
            </a:p>
          </p:txBody>
        </p:sp>
      </p:grpSp>
      <p:sp>
        <p:nvSpPr>
          <p:cNvPr name="TextBox 34" id="34"/>
          <p:cNvSpPr txBox="true"/>
          <p:nvPr/>
        </p:nvSpPr>
        <p:spPr>
          <a:xfrm rot="0">
            <a:off x="11484206" y="6544960"/>
            <a:ext cx="2435027" cy="514350"/>
          </a:xfrm>
          <a:prstGeom prst="rect">
            <a:avLst/>
          </a:prstGeom>
        </p:spPr>
        <p:txBody>
          <a:bodyPr anchor="t" rtlCol="false" tIns="0" lIns="0" bIns="0" rIns="0">
            <a:spAutoFit/>
          </a:bodyPr>
          <a:lstStyle/>
          <a:p>
            <a:pPr algn="ctr" marL="0" indent="0" lvl="0">
              <a:lnSpc>
                <a:spcPts val="4200"/>
              </a:lnSpc>
              <a:spcBef>
                <a:spcPct val="0"/>
              </a:spcBef>
            </a:pPr>
            <a:r>
              <a:rPr lang="en-US" b="true" sz="3000">
                <a:solidFill>
                  <a:srgbClr val="302F2F"/>
                </a:solidFill>
                <a:latin typeface="Nunito Bold"/>
                <a:ea typeface="Nunito Bold"/>
                <a:cs typeface="Nunito Bold"/>
                <a:sym typeface="Nunito Bold"/>
              </a:rPr>
              <a:t>INDUSTRI</a:t>
            </a:r>
          </a:p>
        </p:txBody>
      </p:sp>
      <p:sp>
        <p:nvSpPr>
          <p:cNvPr name="TextBox 35" id="35"/>
          <p:cNvSpPr txBox="true"/>
          <p:nvPr/>
        </p:nvSpPr>
        <p:spPr>
          <a:xfrm rot="0">
            <a:off x="3940209" y="1133475"/>
            <a:ext cx="10407583" cy="1724091"/>
          </a:xfrm>
          <a:prstGeom prst="rect">
            <a:avLst/>
          </a:prstGeom>
        </p:spPr>
        <p:txBody>
          <a:bodyPr anchor="t" rtlCol="false" tIns="0" lIns="0" bIns="0" rIns="0">
            <a:spAutoFit/>
          </a:bodyPr>
          <a:lstStyle/>
          <a:p>
            <a:pPr algn="ctr" marL="0" indent="0" lvl="0">
              <a:lnSpc>
                <a:spcPts val="13200"/>
              </a:lnSpc>
              <a:spcBef>
                <a:spcPct val="0"/>
              </a:spcBef>
            </a:pPr>
            <a:r>
              <a:rPr lang="en-US" sz="12000" strike="noStrike" u="none">
                <a:solidFill>
                  <a:srgbClr val="FBCD2B"/>
                </a:solidFill>
                <a:latin typeface="Anton"/>
                <a:ea typeface="Anton"/>
                <a:cs typeface="Anton"/>
                <a:sym typeface="Anton"/>
              </a:rPr>
              <a:t>PENERAPAN IOT</a:t>
            </a:r>
          </a:p>
        </p:txBody>
      </p:sp>
      <p:sp>
        <p:nvSpPr>
          <p:cNvPr name="Freeform 36" id="36"/>
          <p:cNvSpPr/>
          <p:nvPr/>
        </p:nvSpPr>
        <p:spPr>
          <a:xfrm flipH="false" flipV="true" rot="0">
            <a:off x="0" y="0"/>
            <a:ext cx="2390053" cy="2399050"/>
          </a:xfrm>
          <a:custGeom>
            <a:avLst/>
            <a:gdLst/>
            <a:ahLst/>
            <a:cxnLst/>
            <a:rect r="r" b="b" t="t" l="l"/>
            <a:pathLst>
              <a:path h="2399050" w="2390053">
                <a:moveTo>
                  <a:pt x="0" y="2399050"/>
                </a:moveTo>
                <a:lnTo>
                  <a:pt x="2390053" y="2399050"/>
                </a:lnTo>
                <a:lnTo>
                  <a:pt x="2390053" y="0"/>
                </a:lnTo>
                <a:lnTo>
                  <a:pt x="0" y="0"/>
                </a:lnTo>
                <a:lnTo>
                  <a:pt x="0" y="239905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026395" y="1114397"/>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0" y="7887950"/>
            <a:ext cx="2390053" cy="2399050"/>
          </a:xfrm>
          <a:custGeom>
            <a:avLst/>
            <a:gdLst/>
            <a:ahLst/>
            <a:cxnLst/>
            <a:rect r="r" b="b" t="t" l="l"/>
            <a:pathLst>
              <a:path h="2399050" w="2390053">
                <a:moveTo>
                  <a:pt x="0" y="0"/>
                </a:moveTo>
                <a:lnTo>
                  <a:pt x="2390053" y="0"/>
                </a:lnTo>
                <a:lnTo>
                  <a:pt x="2390053" y="2399050"/>
                </a:lnTo>
                <a:lnTo>
                  <a:pt x="0" y="239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CD2B"/>
        </a:solidFill>
      </p:bgPr>
    </p:bg>
    <p:spTree>
      <p:nvGrpSpPr>
        <p:cNvPr id="1" name=""/>
        <p:cNvGrpSpPr/>
        <p:nvPr/>
      </p:nvGrpSpPr>
      <p:grpSpPr>
        <a:xfrm>
          <a:off x="0" y="0"/>
          <a:ext cx="0" cy="0"/>
          <a:chOff x="0" y="0"/>
          <a:chExt cx="0" cy="0"/>
        </a:xfrm>
      </p:grpSpPr>
      <p:grpSp>
        <p:nvGrpSpPr>
          <p:cNvPr name="Group 2" id="2"/>
          <p:cNvGrpSpPr/>
          <p:nvPr/>
        </p:nvGrpSpPr>
        <p:grpSpPr>
          <a:xfrm rot="0">
            <a:off x="-5154886" y="3231858"/>
            <a:ext cx="14298886" cy="6026442"/>
            <a:chOff x="0" y="0"/>
            <a:chExt cx="3765962" cy="1587211"/>
          </a:xfrm>
        </p:grpSpPr>
        <p:sp>
          <p:nvSpPr>
            <p:cNvPr name="Freeform 3" id="3"/>
            <p:cNvSpPr/>
            <p:nvPr/>
          </p:nvSpPr>
          <p:spPr>
            <a:xfrm flipH="false" flipV="false" rot="0">
              <a:off x="0" y="0"/>
              <a:ext cx="3765962" cy="1587211"/>
            </a:xfrm>
            <a:custGeom>
              <a:avLst/>
              <a:gdLst/>
              <a:ahLst/>
              <a:cxnLst/>
              <a:rect r="r" b="b" t="t" l="l"/>
              <a:pathLst>
                <a:path h="1587211" w="3765962">
                  <a:moveTo>
                    <a:pt x="54144" y="0"/>
                  </a:moveTo>
                  <a:lnTo>
                    <a:pt x="3711818" y="0"/>
                  </a:lnTo>
                  <a:cubicBezTo>
                    <a:pt x="3741721" y="0"/>
                    <a:pt x="3765962" y="24241"/>
                    <a:pt x="3765962" y="54144"/>
                  </a:cubicBezTo>
                  <a:lnTo>
                    <a:pt x="3765962" y="1533067"/>
                  </a:lnTo>
                  <a:cubicBezTo>
                    <a:pt x="3765962" y="1562970"/>
                    <a:pt x="3741721" y="1587211"/>
                    <a:pt x="3711818" y="1587211"/>
                  </a:cubicBezTo>
                  <a:lnTo>
                    <a:pt x="54144" y="1587211"/>
                  </a:lnTo>
                  <a:cubicBezTo>
                    <a:pt x="24241" y="1587211"/>
                    <a:pt x="0" y="1562970"/>
                    <a:pt x="0" y="1533067"/>
                  </a:cubicBezTo>
                  <a:lnTo>
                    <a:pt x="0" y="54144"/>
                  </a:lnTo>
                  <a:cubicBezTo>
                    <a:pt x="0" y="24241"/>
                    <a:pt x="24241" y="0"/>
                    <a:pt x="54144" y="0"/>
                  </a:cubicBezTo>
                  <a:close/>
                </a:path>
              </a:pathLst>
            </a:custGeom>
            <a:solidFill>
              <a:srgbClr val="3D4CB2"/>
            </a:solidFill>
          </p:spPr>
        </p:sp>
        <p:sp>
          <p:nvSpPr>
            <p:cNvPr name="TextBox 4" id="4"/>
            <p:cNvSpPr txBox="true"/>
            <p:nvPr/>
          </p:nvSpPr>
          <p:spPr>
            <a:xfrm>
              <a:off x="0" y="-38100"/>
              <a:ext cx="3765962" cy="16253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696605" y="1304300"/>
            <a:ext cx="8894790" cy="1724091"/>
          </a:xfrm>
          <a:prstGeom prst="rect">
            <a:avLst/>
          </a:prstGeom>
        </p:spPr>
        <p:txBody>
          <a:bodyPr anchor="t" rtlCol="false" tIns="0" lIns="0" bIns="0" rIns="0">
            <a:spAutoFit/>
          </a:bodyPr>
          <a:lstStyle/>
          <a:p>
            <a:pPr algn="ctr" marL="0" indent="0" lvl="0">
              <a:lnSpc>
                <a:spcPts val="13200"/>
              </a:lnSpc>
              <a:spcBef>
                <a:spcPct val="0"/>
              </a:spcBef>
            </a:pPr>
            <a:r>
              <a:rPr lang="en-US" sz="12000">
                <a:solidFill>
                  <a:srgbClr val="344199"/>
                </a:solidFill>
                <a:latin typeface="Anton"/>
                <a:ea typeface="Anton"/>
                <a:cs typeface="Anton"/>
                <a:sym typeface="Anton"/>
              </a:rPr>
              <a:t>RUMAH PINTAR</a:t>
            </a:r>
          </a:p>
        </p:txBody>
      </p:sp>
      <p:sp>
        <p:nvSpPr>
          <p:cNvPr name="Freeform 6" id="6"/>
          <p:cNvSpPr/>
          <p:nvPr/>
        </p:nvSpPr>
        <p:spPr>
          <a:xfrm flipH="false" flipV="true" rot="0">
            <a:off x="0" y="0"/>
            <a:ext cx="2390053" cy="2399050"/>
          </a:xfrm>
          <a:custGeom>
            <a:avLst/>
            <a:gdLst/>
            <a:ahLst/>
            <a:cxnLst/>
            <a:rect r="r" b="b" t="t" l="l"/>
            <a:pathLst>
              <a:path h="2399050" w="2390053">
                <a:moveTo>
                  <a:pt x="0" y="2399050"/>
                </a:moveTo>
                <a:lnTo>
                  <a:pt x="2390053" y="2399050"/>
                </a:lnTo>
                <a:lnTo>
                  <a:pt x="2390053" y="0"/>
                </a:lnTo>
                <a:lnTo>
                  <a:pt x="0" y="0"/>
                </a:lnTo>
                <a:lnTo>
                  <a:pt x="0" y="239905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746906">
            <a:off x="13025410" y="325817"/>
            <a:ext cx="782117" cy="1405766"/>
          </a:xfrm>
          <a:custGeom>
            <a:avLst/>
            <a:gdLst/>
            <a:ahLst/>
            <a:cxnLst/>
            <a:rect r="r" b="b" t="t" l="l"/>
            <a:pathLst>
              <a:path h="1405766" w="782117">
                <a:moveTo>
                  <a:pt x="0" y="0"/>
                </a:moveTo>
                <a:lnTo>
                  <a:pt x="782117" y="0"/>
                </a:lnTo>
                <a:lnTo>
                  <a:pt x="782117" y="1405766"/>
                </a:lnTo>
                <a:lnTo>
                  <a:pt x="0" y="14057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029803" y="8685264"/>
            <a:ext cx="1162967" cy="1127021"/>
          </a:xfrm>
          <a:custGeom>
            <a:avLst/>
            <a:gdLst/>
            <a:ahLst/>
            <a:cxnLst/>
            <a:rect r="r" b="b" t="t" l="l"/>
            <a:pathLst>
              <a:path h="1127021" w="1162967">
                <a:moveTo>
                  <a:pt x="0" y="0"/>
                </a:moveTo>
                <a:lnTo>
                  <a:pt x="1162967" y="0"/>
                </a:lnTo>
                <a:lnTo>
                  <a:pt x="1162967" y="1127022"/>
                </a:lnTo>
                <a:lnTo>
                  <a:pt x="0" y="1127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390053" y="2983604"/>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12391444" y="4930131"/>
            <a:ext cx="12994888" cy="5301998"/>
            <a:chOff x="0" y="0"/>
            <a:chExt cx="3422522" cy="1396411"/>
          </a:xfrm>
        </p:grpSpPr>
        <p:sp>
          <p:nvSpPr>
            <p:cNvPr name="Freeform 11" id="11"/>
            <p:cNvSpPr/>
            <p:nvPr/>
          </p:nvSpPr>
          <p:spPr>
            <a:xfrm flipH="false" flipV="false" rot="0">
              <a:off x="0" y="0"/>
              <a:ext cx="3422522" cy="1396411"/>
            </a:xfrm>
            <a:custGeom>
              <a:avLst/>
              <a:gdLst/>
              <a:ahLst/>
              <a:cxnLst/>
              <a:rect r="r" b="b" t="t" l="l"/>
              <a:pathLst>
                <a:path h="1396411" w="3422522">
                  <a:moveTo>
                    <a:pt x="59577" y="0"/>
                  </a:moveTo>
                  <a:lnTo>
                    <a:pt x="3362946" y="0"/>
                  </a:lnTo>
                  <a:cubicBezTo>
                    <a:pt x="3378746" y="0"/>
                    <a:pt x="3393900" y="6277"/>
                    <a:pt x="3405072" y="17450"/>
                  </a:cubicBezTo>
                  <a:cubicBezTo>
                    <a:pt x="3416245" y="28622"/>
                    <a:pt x="3422522" y="43776"/>
                    <a:pt x="3422522" y="59577"/>
                  </a:cubicBezTo>
                  <a:lnTo>
                    <a:pt x="3422522" y="1336834"/>
                  </a:lnTo>
                  <a:cubicBezTo>
                    <a:pt x="3422522" y="1369738"/>
                    <a:pt x="3395849" y="1396411"/>
                    <a:pt x="3362946" y="1396411"/>
                  </a:cubicBezTo>
                  <a:lnTo>
                    <a:pt x="59577" y="1396411"/>
                  </a:lnTo>
                  <a:cubicBezTo>
                    <a:pt x="43776" y="1396411"/>
                    <a:pt x="28622" y="1390134"/>
                    <a:pt x="17450" y="1378961"/>
                  </a:cubicBezTo>
                  <a:cubicBezTo>
                    <a:pt x="6277" y="1367789"/>
                    <a:pt x="0" y="1352635"/>
                    <a:pt x="0" y="1336834"/>
                  </a:cubicBezTo>
                  <a:lnTo>
                    <a:pt x="0" y="59577"/>
                  </a:lnTo>
                  <a:cubicBezTo>
                    <a:pt x="0" y="26673"/>
                    <a:pt x="26673" y="0"/>
                    <a:pt x="59577" y="0"/>
                  </a:cubicBezTo>
                  <a:close/>
                </a:path>
              </a:pathLst>
            </a:custGeom>
            <a:solidFill>
              <a:srgbClr val="3D4CB2"/>
            </a:solidFill>
          </p:spPr>
        </p:sp>
        <p:sp>
          <p:nvSpPr>
            <p:cNvPr name="TextBox 12" id="12"/>
            <p:cNvSpPr txBox="true"/>
            <p:nvPr/>
          </p:nvSpPr>
          <p:spPr>
            <a:xfrm>
              <a:off x="0" y="-38100"/>
              <a:ext cx="3422522" cy="143451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true" flipV="false" rot="0">
            <a:off x="8363582" y="2750978"/>
            <a:ext cx="6957470" cy="7481151"/>
          </a:xfrm>
          <a:custGeom>
            <a:avLst/>
            <a:gdLst/>
            <a:ahLst/>
            <a:cxnLst/>
            <a:rect r="r" b="b" t="t" l="l"/>
            <a:pathLst>
              <a:path h="7481151" w="6957470">
                <a:moveTo>
                  <a:pt x="6957470" y="0"/>
                </a:moveTo>
                <a:lnTo>
                  <a:pt x="0" y="0"/>
                </a:lnTo>
                <a:lnTo>
                  <a:pt x="0" y="7481151"/>
                </a:lnTo>
                <a:lnTo>
                  <a:pt x="6957470" y="7481151"/>
                </a:lnTo>
                <a:lnTo>
                  <a:pt x="695747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5321052" y="4646991"/>
            <a:ext cx="1918875" cy="496509"/>
          </a:xfrm>
          <a:custGeom>
            <a:avLst/>
            <a:gdLst/>
            <a:ahLst/>
            <a:cxnLst/>
            <a:rect r="r" b="b" t="t" l="l"/>
            <a:pathLst>
              <a:path h="496509" w="1918875">
                <a:moveTo>
                  <a:pt x="0" y="0"/>
                </a:moveTo>
                <a:lnTo>
                  <a:pt x="1918875" y="0"/>
                </a:lnTo>
                <a:lnTo>
                  <a:pt x="1918875" y="496509"/>
                </a:lnTo>
                <a:lnTo>
                  <a:pt x="0" y="4965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0" y="-17770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6" id="16"/>
          <p:cNvSpPr txBox="true"/>
          <p:nvPr/>
        </p:nvSpPr>
        <p:spPr>
          <a:xfrm rot="0">
            <a:off x="738923" y="4358898"/>
            <a:ext cx="7453847" cy="3715213"/>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FFFFFF"/>
                </a:solidFill>
                <a:latin typeface="Nunito"/>
                <a:ea typeface="Nunito"/>
                <a:cs typeface="Nunito"/>
                <a:sym typeface="Nunito"/>
              </a:rPr>
              <a:t>Rumah pintar adalah rumah yang dilengkapi dengan sensor yang memantau aktivitas dan membantu mengoperasikan rumah. Rumah pintar dapat menyediakan beberapa jenis layanan seperti pengoperasian lampu dan peralatan dari jarak jauh atau otomatis.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15026395" y="1114397"/>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887950"/>
            <a:ext cx="2390053" cy="2399050"/>
          </a:xfrm>
          <a:custGeom>
            <a:avLst/>
            <a:gdLst/>
            <a:ahLst/>
            <a:cxnLst/>
            <a:rect r="r" b="b" t="t" l="l"/>
            <a:pathLst>
              <a:path h="2399050" w="2390053">
                <a:moveTo>
                  <a:pt x="0" y="0"/>
                </a:moveTo>
                <a:lnTo>
                  <a:pt x="2390053" y="0"/>
                </a:lnTo>
                <a:lnTo>
                  <a:pt x="2390053" y="2399050"/>
                </a:lnTo>
                <a:lnTo>
                  <a:pt x="0" y="239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801152" y="4866909"/>
            <a:ext cx="5093109" cy="2500034"/>
            <a:chOff x="0" y="0"/>
            <a:chExt cx="1341395" cy="658445"/>
          </a:xfrm>
        </p:grpSpPr>
        <p:sp>
          <p:nvSpPr>
            <p:cNvPr name="Freeform 5" id="5"/>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6" id="6"/>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13925" y="4866909"/>
            <a:ext cx="5093109" cy="2500034"/>
            <a:chOff x="0" y="0"/>
            <a:chExt cx="1341395" cy="658445"/>
          </a:xfrm>
        </p:grpSpPr>
        <p:sp>
          <p:nvSpPr>
            <p:cNvPr name="Freeform 8" id="8"/>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9" id="9"/>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801152" y="4421282"/>
            <a:ext cx="2606356" cy="891255"/>
            <a:chOff x="0" y="0"/>
            <a:chExt cx="639232" cy="218588"/>
          </a:xfrm>
        </p:grpSpPr>
        <p:sp>
          <p:nvSpPr>
            <p:cNvPr name="Freeform 11" id="11"/>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2" id="12"/>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grpSp>
        <p:nvGrpSpPr>
          <p:cNvPr name="Group 13" id="13"/>
          <p:cNvGrpSpPr/>
          <p:nvPr/>
        </p:nvGrpSpPr>
        <p:grpSpPr>
          <a:xfrm rot="0">
            <a:off x="313925" y="4421282"/>
            <a:ext cx="2606356" cy="891255"/>
            <a:chOff x="0" y="0"/>
            <a:chExt cx="639232" cy="218588"/>
          </a:xfrm>
        </p:grpSpPr>
        <p:sp>
          <p:nvSpPr>
            <p:cNvPr name="Freeform 14" id="14"/>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5" id="15"/>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ESPE32</a:t>
              </a:r>
            </a:p>
          </p:txBody>
        </p:sp>
      </p:grpSp>
      <p:grpSp>
        <p:nvGrpSpPr>
          <p:cNvPr name="Group 16" id="16"/>
          <p:cNvGrpSpPr/>
          <p:nvPr/>
        </p:nvGrpSpPr>
        <p:grpSpPr>
          <a:xfrm rot="0">
            <a:off x="11284786" y="4866909"/>
            <a:ext cx="5093109" cy="2500034"/>
            <a:chOff x="0" y="0"/>
            <a:chExt cx="1341395" cy="658445"/>
          </a:xfrm>
        </p:grpSpPr>
        <p:sp>
          <p:nvSpPr>
            <p:cNvPr name="Freeform 17" id="17"/>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18" id="18"/>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284786" y="4421282"/>
            <a:ext cx="3210058" cy="891255"/>
            <a:chOff x="0" y="0"/>
            <a:chExt cx="787296" cy="218588"/>
          </a:xfrm>
        </p:grpSpPr>
        <p:sp>
          <p:nvSpPr>
            <p:cNvPr name="Freeform 20" id="20"/>
            <p:cNvSpPr/>
            <p:nvPr/>
          </p:nvSpPr>
          <p:spPr>
            <a:xfrm flipH="false" flipV="false" rot="0">
              <a:off x="0" y="0"/>
              <a:ext cx="787296" cy="218588"/>
            </a:xfrm>
            <a:custGeom>
              <a:avLst/>
              <a:gdLst/>
              <a:ahLst/>
              <a:cxnLst/>
              <a:rect r="r" b="b" t="t" l="l"/>
              <a:pathLst>
                <a:path h="218588" w="787296">
                  <a:moveTo>
                    <a:pt x="109294" y="0"/>
                  </a:moveTo>
                  <a:lnTo>
                    <a:pt x="678002" y="0"/>
                  </a:lnTo>
                  <a:cubicBezTo>
                    <a:pt x="738363" y="0"/>
                    <a:pt x="787296" y="48933"/>
                    <a:pt x="787296" y="109294"/>
                  </a:cubicBezTo>
                  <a:lnTo>
                    <a:pt x="787296" y="109294"/>
                  </a:lnTo>
                  <a:cubicBezTo>
                    <a:pt x="787296" y="138281"/>
                    <a:pt x="775781" y="166080"/>
                    <a:pt x="755284" y="186577"/>
                  </a:cubicBezTo>
                  <a:cubicBezTo>
                    <a:pt x="734788" y="207073"/>
                    <a:pt x="706988" y="218588"/>
                    <a:pt x="678002"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21" id="21"/>
            <p:cNvSpPr txBox="true"/>
            <p:nvPr/>
          </p:nvSpPr>
          <p:spPr>
            <a:xfrm>
              <a:off x="0" y="-38100"/>
              <a:ext cx="787296"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sp>
        <p:nvSpPr>
          <p:cNvPr name="Freeform 22" id="22"/>
          <p:cNvSpPr/>
          <p:nvPr/>
        </p:nvSpPr>
        <p:spPr>
          <a:xfrm flipH="false" flipV="false" rot="-10211281">
            <a:off x="14278848" y="6875839"/>
            <a:ext cx="4198096" cy="4114800"/>
          </a:xfrm>
          <a:custGeom>
            <a:avLst/>
            <a:gdLst/>
            <a:ahLst/>
            <a:cxnLst/>
            <a:rect r="r" b="b" t="t" l="l"/>
            <a:pathLst>
              <a:path h="4114800" w="4198096">
                <a:moveTo>
                  <a:pt x="0" y="0"/>
                </a:moveTo>
                <a:lnTo>
                  <a:pt x="4198095" y="0"/>
                </a:lnTo>
                <a:lnTo>
                  <a:pt x="41980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4275764" y="6961081"/>
            <a:ext cx="906264" cy="226566"/>
          </a:xfrm>
          <a:custGeom>
            <a:avLst/>
            <a:gdLst/>
            <a:ahLst/>
            <a:cxnLst/>
            <a:rect r="r" b="b" t="t" l="l"/>
            <a:pathLst>
              <a:path h="226566" w="906264">
                <a:moveTo>
                  <a:pt x="0" y="0"/>
                </a:moveTo>
                <a:lnTo>
                  <a:pt x="906263" y="0"/>
                </a:lnTo>
                <a:lnTo>
                  <a:pt x="906263"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313925" y="606982"/>
            <a:ext cx="12514787" cy="2853183"/>
          </a:xfrm>
          <a:prstGeom prst="rect">
            <a:avLst/>
          </a:prstGeom>
        </p:spPr>
        <p:txBody>
          <a:bodyPr anchor="t" rtlCol="false" tIns="0" lIns="0" bIns="0" rIns="0">
            <a:spAutoFit/>
          </a:bodyPr>
          <a:lstStyle/>
          <a:p>
            <a:pPr algn="l" marL="0" indent="0" lvl="0">
              <a:lnSpc>
                <a:spcPts val="11170"/>
              </a:lnSpc>
              <a:spcBef>
                <a:spcPct val="0"/>
              </a:spcBef>
            </a:pPr>
            <a:r>
              <a:rPr lang="en-US" sz="10154">
                <a:solidFill>
                  <a:srgbClr val="FBCD2B"/>
                </a:solidFill>
                <a:latin typeface="Anton"/>
                <a:ea typeface="Anton"/>
                <a:cs typeface="Anton"/>
                <a:sym typeface="Anton"/>
              </a:rPr>
              <a:t>KOMPONEN UTAMA DALAM RUMAH PINTAR</a:t>
            </a:r>
          </a:p>
        </p:txBody>
      </p:sp>
      <p:sp>
        <p:nvSpPr>
          <p:cNvPr name="TextBox 25" id="25"/>
          <p:cNvSpPr txBox="true"/>
          <p:nvPr/>
        </p:nvSpPr>
        <p:spPr>
          <a:xfrm rot="0">
            <a:off x="849600" y="4428277"/>
            <a:ext cx="1535006"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ESP32</a:t>
            </a:r>
          </a:p>
        </p:txBody>
      </p:sp>
      <p:sp>
        <p:nvSpPr>
          <p:cNvPr name="TextBox 26" id="26"/>
          <p:cNvSpPr txBox="true"/>
          <p:nvPr/>
        </p:nvSpPr>
        <p:spPr>
          <a:xfrm rot="0">
            <a:off x="6094205" y="4471198"/>
            <a:ext cx="2020251"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LM2596</a:t>
            </a:r>
          </a:p>
        </p:txBody>
      </p:sp>
      <p:sp>
        <p:nvSpPr>
          <p:cNvPr name="TextBox 27" id="27"/>
          <p:cNvSpPr txBox="true"/>
          <p:nvPr/>
        </p:nvSpPr>
        <p:spPr>
          <a:xfrm rot="0">
            <a:off x="11540646" y="4428277"/>
            <a:ext cx="2698338"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Baterai 9v</a:t>
            </a:r>
          </a:p>
        </p:txBody>
      </p:sp>
      <p:sp>
        <p:nvSpPr>
          <p:cNvPr name="TextBox 28" id="28"/>
          <p:cNvSpPr txBox="true"/>
          <p:nvPr/>
        </p:nvSpPr>
        <p:spPr>
          <a:xfrm rot="0">
            <a:off x="541809"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mikrokontroler/ kontrol utama.</a:t>
            </a:r>
          </a:p>
        </p:txBody>
      </p:sp>
      <p:sp>
        <p:nvSpPr>
          <p:cNvPr name="TextBox 29" id="29"/>
          <p:cNvSpPr txBox="true"/>
          <p:nvPr/>
        </p:nvSpPr>
        <p:spPr>
          <a:xfrm rot="0">
            <a:off x="6027239"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pengurang tegangan baterai.</a:t>
            </a:r>
          </a:p>
        </p:txBody>
      </p:sp>
      <p:sp>
        <p:nvSpPr>
          <p:cNvPr name="TextBox 30" id="30"/>
          <p:cNvSpPr txBox="true"/>
          <p:nvPr/>
        </p:nvSpPr>
        <p:spPr>
          <a:xfrm rot="0">
            <a:off x="11512670"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power untuk mikrokontroller.</a:t>
            </a:r>
          </a:p>
        </p:txBody>
      </p:sp>
      <p:sp>
        <p:nvSpPr>
          <p:cNvPr name="Freeform 31" id="31"/>
          <p:cNvSpPr/>
          <p:nvPr/>
        </p:nvSpPr>
        <p:spPr>
          <a:xfrm flipH="false" flipV="false" rot="0">
            <a:off x="9758318" y="6961081"/>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2" id="32"/>
          <p:cNvSpPr/>
          <p:nvPr/>
        </p:nvSpPr>
        <p:spPr>
          <a:xfrm flipH="false" flipV="false" rot="0">
            <a:off x="15247186" y="6961081"/>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2142258">
            <a:off x="11256912" y="2480793"/>
            <a:ext cx="429919" cy="1381266"/>
          </a:xfrm>
          <a:custGeom>
            <a:avLst/>
            <a:gdLst/>
            <a:ahLst/>
            <a:cxnLst/>
            <a:rect r="r" b="b" t="t" l="l"/>
            <a:pathLst>
              <a:path h="1381266" w="429919">
                <a:moveTo>
                  <a:pt x="0" y="0"/>
                </a:moveTo>
                <a:lnTo>
                  <a:pt x="429919" y="0"/>
                </a:lnTo>
                <a:lnTo>
                  <a:pt x="429919" y="1381265"/>
                </a:lnTo>
                <a:lnTo>
                  <a:pt x="0" y="13812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0">
            <a:off x="0" y="-17770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5" id="35"/>
          <p:cNvSpPr/>
          <p:nvPr/>
        </p:nvSpPr>
        <p:spPr>
          <a:xfrm flipH="false" flipV="false" rot="0">
            <a:off x="152400" y="-16246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6" id="36"/>
          <p:cNvSpPr/>
          <p:nvPr/>
        </p:nvSpPr>
        <p:spPr>
          <a:xfrm flipH="false" flipV="false" rot="0">
            <a:off x="-382859" y="-281333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15026395" y="1114397"/>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887950"/>
            <a:ext cx="2390053" cy="2399050"/>
          </a:xfrm>
          <a:custGeom>
            <a:avLst/>
            <a:gdLst/>
            <a:ahLst/>
            <a:cxnLst/>
            <a:rect r="r" b="b" t="t" l="l"/>
            <a:pathLst>
              <a:path h="2399050" w="2390053">
                <a:moveTo>
                  <a:pt x="0" y="0"/>
                </a:moveTo>
                <a:lnTo>
                  <a:pt x="2390053" y="0"/>
                </a:lnTo>
                <a:lnTo>
                  <a:pt x="2390053" y="2399050"/>
                </a:lnTo>
                <a:lnTo>
                  <a:pt x="0" y="239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801152" y="3940723"/>
            <a:ext cx="5093109" cy="5885732"/>
            <a:chOff x="0" y="0"/>
            <a:chExt cx="1341395" cy="1550152"/>
          </a:xfrm>
        </p:grpSpPr>
        <p:sp>
          <p:nvSpPr>
            <p:cNvPr name="Freeform 5" id="5"/>
            <p:cNvSpPr/>
            <p:nvPr/>
          </p:nvSpPr>
          <p:spPr>
            <a:xfrm flipH="false" flipV="false" rot="0">
              <a:off x="0" y="0"/>
              <a:ext cx="1341395" cy="1550152"/>
            </a:xfrm>
            <a:custGeom>
              <a:avLst/>
              <a:gdLst/>
              <a:ahLst/>
              <a:cxnLst/>
              <a:rect r="r" b="b" t="t" l="l"/>
              <a:pathLst>
                <a:path h="1550152" w="1341395">
                  <a:moveTo>
                    <a:pt x="53203" y="0"/>
                  </a:moveTo>
                  <a:lnTo>
                    <a:pt x="1288192" y="0"/>
                  </a:lnTo>
                  <a:cubicBezTo>
                    <a:pt x="1302302" y="0"/>
                    <a:pt x="1315835" y="5605"/>
                    <a:pt x="1325812" y="15583"/>
                  </a:cubicBezTo>
                  <a:cubicBezTo>
                    <a:pt x="1335790" y="25560"/>
                    <a:pt x="1341395" y="39092"/>
                    <a:pt x="1341395" y="53203"/>
                  </a:cubicBezTo>
                  <a:lnTo>
                    <a:pt x="1341395" y="1496949"/>
                  </a:lnTo>
                  <a:cubicBezTo>
                    <a:pt x="1341395" y="1511059"/>
                    <a:pt x="1335790" y="1524592"/>
                    <a:pt x="1325812" y="1534569"/>
                  </a:cubicBezTo>
                  <a:cubicBezTo>
                    <a:pt x="1315835" y="1544546"/>
                    <a:pt x="1302302" y="1550152"/>
                    <a:pt x="1288192" y="1550152"/>
                  </a:cubicBezTo>
                  <a:lnTo>
                    <a:pt x="53203" y="1550152"/>
                  </a:lnTo>
                  <a:cubicBezTo>
                    <a:pt x="39092" y="1550152"/>
                    <a:pt x="25560" y="1544546"/>
                    <a:pt x="15583" y="1534569"/>
                  </a:cubicBezTo>
                  <a:cubicBezTo>
                    <a:pt x="5605" y="1524592"/>
                    <a:pt x="0" y="1511059"/>
                    <a:pt x="0" y="14969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6" id="6"/>
            <p:cNvSpPr txBox="true"/>
            <p:nvPr/>
          </p:nvSpPr>
          <p:spPr>
            <a:xfrm>
              <a:off x="0" y="-38100"/>
              <a:ext cx="1341395" cy="158825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13925" y="3940723"/>
            <a:ext cx="5093109" cy="5885732"/>
            <a:chOff x="0" y="0"/>
            <a:chExt cx="1341395" cy="1550152"/>
          </a:xfrm>
        </p:grpSpPr>
        <p:sp>
          <p:nvSpPr>
            <p:cNvPr name="Freeform 8" id="8"/>
            <p:cNvSpPr/>
            <p:nvPr/>
          </p:nvSpPr>
          <p:spPr>
            <a:xfrm flipH="false" flipV="false" rot="0">
              <a:off x="0" y="0"/>
              <a:ext cx="1341395" cy="1550152"/>
            </a:xfrm>
            <a:custGeom>
              <a:avLst/>
              <a:gdLst/>
              <a:ahLst/>
              <a:cxnLst/>
              <a:rect r="r" b="b" t="t" l="l"/>
              <a:pathLst>
                <a:path h="1550152" w="1341395">
                  <a:moveTo>
                    <a:pt x="53203" y="0"/>
                  </a:moveTo>
                  <a:lnTo>
                    <a:pt x="1288192" y="0"/>
                  </a:lnTo>
                  <a:cubicBezTo>
                    <a:pt x="1302302" y="0"/>
                    <a:pt x="1315835" y="5605"/>
                    <a:pt x="1325812" y="15583"/>
                  </a:cubicBezTo>
                  <a:cubicBezTo>
                    <a:pt x="1335790" y="25560"/>
                    <a:pt x="1341395" y="39092"/>
                    <a:pt x="1341395" y="53203"/>
                  </a:cubicBezTo>
                  <a:lnTo>
                    <a:pt x="1341395" y="1496949"/>
                  </a:lnTo>
                  <a:cubicBezTo>
                    <a:pt x="1341395" y="1511059"/>
                    <a:pt x="1335790" y="1524592"/>
                    <a:pt x="1325812" y="1534569"/>
                  </a:cubicBezTo>
                  <a:cubicBezTo>
                    <a:pt x="1315835" y="1544546"/>
                    <a:pt x="1302302" y="1550152"/>
                    <a:pt x="1288192" y="1550152"/>
                  </a:cubicBezTo>
                  <a:lnTo>
                    <a:pt x="53203" y="1550152"/>
                  </a:lnTo>
                  <a:cubicBezTo>
                    <a:pt x="39092" y="1550152"/>
                    <a:pt x="25560" y="1544546"/>
                    <a:pt x="15583" y="1534569"/>
                  </a:cubicBezTo>
                  <a:cubicBezTo>
                    <a:pt x="5605" y="1524592"/>
                    <a:pt x="0" y="1511059"/>
                    <a:pt x="0" y="14969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9" id="9"/>
            <p:cNvSpPr txBox="true"/>
            <p:nvPr/>
          </p:nvSpPr>
          <p:spPr>
            <a:xfrm>
              <a:off x="0" y="-38100"/>
              <a:ext cx="1341395" cy="158825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799356" y="3530027"/>
            <a:ext cx="2606356" cy="891255"/>
            <a:chOff x="0" y="0"/>
            <a:chExt cx="639232" cy="218588"/>
          </a:xfrm>
        </p:grpSpPr>
        <p:sp>
          <p:nvSpPr>
            <p:cNvPr name="Freeform 11" id="11"/>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2" id="12"/>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grpSp>
        <p:nvGrpSpPr>
          <p:cNvPr name="Group 13" id="13"/>
          <p:cNvGrpSpPr/>
          <p:nvPr/>
        </p:nvGrpSpPr>
        <p:grpSpPr>
          <a:xfrm rot="0">
            <a:off x="313925" y="3495096"/>
            <a:ext cx="2606356" cy="891255"/>
            <a:chOff x="0" y="0"/>
            <a:chExt cx="639232" cy="218588"/>
          </a:xfrm>
        </p:grpSpPr>
        <p:sp>
          <p:nvSpPr>
            <p:cNvPr name="Freeform 14" id="14"/>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5" id="15"/>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ESPE32</a:t>
              </a:r>
            </a:p>
          </p:txBody>
        </p:sp>
      </p:grpSp>
      <p:sp>
        <p:nvSpPr>
          <p:cNvPr name="Freeform 16" id="16"/>
          <p:cNvSpPr/>
          <p:nvPr/>
        </p:nvSpPr>
        <p:spPr>
          <a:xfrm flipH="false" flipV="false" rot="-10211281">
            <a:off x="14278848" y="6875839"/>
            <a:ext cx="4198096" cy="4114800"/>
          </a:xfrm>
          <a:custGeom>
            <a:avLst/>
            <a:gdLst/>
            <a:ahLst/>
            <a:cxnLst/>
            <a:rect r="r" b="b" t="t" l="l"/>
            <a:pathLst>
              <a:path h="4114800" w="4198096">
                <a:moveTo>
                  <a:pt x="0" y="0"/>
                </a:moveTo>
                <a:lnTo>
                  <a:pt x="4198095" y="0"/>
                </a:lnTo>
                <a:lnTo>
                  <a:pt x="41980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1284786" y="3975654"/>
            <a:ext cx="5093109" cy="5850801"/>
            <a:chOff x="0" y="0"/>
            <a:chExt cx="1341395" cy="1540952"/>
          </a:xfrm>
        </p:grpSpPr>
        <p:sp>
          <p:nvSpPr>
            <p:cNvPr name="Freeform 18" id="18"/>
            <p:cNvSpPr/>
            <p:nvPr/>
          </p:nvSpPr>
          <p:spPr>
            <a:xfrm flipH="false" flipV="false" rot="0">
              <a:off x="0" y="0"/>
              <a:ext cx="1341395" cy="1540952"/>
            </a:xfrm>
            <a:custGeom>
              <a:avLst/>
              <a:gdLst/>
              <a:ahLst/>
              <a:cxnLst/>
              <a:rect r="r" b="b" t="t" l="l"/>
              <a:pathLst>
                <a:path h="1540952" w="1341395">
                  <a:moveTo>
                    <a:pt x="53203" y="0"/>
                  </a:moveTo>
                  <a:lnTo>
                    <a:pt x="1288192" y="0"/>
                  </a:lnTo>
                  <a:cubicBezTo>
                    <a:pt x="1302302" y="0"/>
                    <a:pt x="1315835" y="5605"/>
                    <a:pt x="1325812" y="15583"/>
                  </a:cubicBezTo>
                  <a:cubicBezTo>
                    <a:pt x="1335790" y="25560"/>
                    <a:pt x="1341395" y="39092"/>
                    <a:pt x="1341395" y="53203"/>
                  </a:cubicBezTo>
                  <a:lnTo>
                    <a:pt x="1341395" y="1487749"/>
                  </a:lnTo>
                  <a:cubicBezTo>
                    <a:pt x="1341395" y="1501859"/>
                    <a:pt x="1335790" y="1515392"/>
                    <a:pt x="1325812" y="1525369"/>
                  </a:cubicBezTo>
                  <a:cubicBezTo>
                    <a:pt x="1315835" y="1535346"/>
                    <a:pt x="1302302" y="1540952"/>
                    <a:pt x="1288192" y="1540952"/>
                  </a:cubicBezTo>
                  <a:lnTo>
                    <a:pt x="53203" y="1540952"/>
                  </a:lnTo>
                  <a:cubicBezTo>
                    <a:pt x="39092" y="1540952"/>
                    <a:pt x="25560" y="1535346"/>
                    <a:pt x="15583" y="1525369"/>
                  </a:cubicBezTo>
                  <a:cubicBezTo>
                    <a:pt x="5605" y="1515392"/>
                    <a:pt x="0" y="1501859"/>
                    <a:pt x="0" y="1487749"/>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19" id="19"/>
            <p:cNvSpPr txBox="true"/>
            <p:nvPr/>
          </p:nvSpPr>
          <p:spPr>
            <a:xfrm>
              <a:off x="0" y="-38100"/>
              <a:ext cx="1341395" cy="157905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284786" y="3495096"/>
            <a:ext cx="3210058" cy="891255"/>
            <a:chOff x="0" y="0"/>
            <a:chExt cx="787296" cy="218588"/>
          </a:xfrm>
        </p:grpSpPr>
        <p:sp>
          <p:nvSpPr>
            <p:cNvPr name="Freeform 21" id="21"/>
            <p:cNvSpPr/>
            <p:nvPr/>
          </p:nvSpPr>
          <p:spPr>
            <a:xfrm flipH="false" flipV="false" rot="0">
              <a:off x="0" y="0"/>
              <a:ext cx="787296" cy="218588"/>
            </a:xfrm>
            <a:custGeom>
              <a:avLst/>
              <a:gdLst/>
              <a:ahLst/>
              <a:cxnLst/>
              <a:rect r="r" b="b" t="t" l="l"/>
              <a:pathLst>
                <a:path h="218588" w="787296">
                  <a:moveTo>
                    <a:pt x="109294" y="0"/>
                  </a:moveTo>
                  <a:lnTo>
                    <a:pt x="678002" y="0"/>
                  </a:lnTo>
                  <a:cubicBezTo>
                    <a:pt x="738363" y="0"/>
                    <a:pt x="787296" y="48933"/>
                    <a:pt x="787296" y="109294"/>
                  </a:cubicBezTo>
                  <a:lnTo>
                    <a:pt x="787296" y="109294"/>
                  </a:lnTo>
                  <a:cubicBezTo>
                    <a:pt x="787296" y="138281"/>
                    <a:pt x="775781" y="166080"/>
                    <a:pt x="755284" y="186577"/>
                  </a:cubicBezTo>
                  <a:cubicBezTo>
                    <a:pt x="734788" y="207073"/>
                    <a:pt x="706988" y="218588"/>
                    <a:pt x="678002"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22" id="22"/>
            <p:cNvSpPr txBox="true"/>
            <p:nvPr/>
          </p:nvSpPr>
          <p:spPr>
            <a:xfrm>
              <a:off x="0" y="-38100"/>
              <a:ext cx="787296"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sp>
        <p:nvSpPr>
          <p:cNvPr name="Freeform 23" id="23"/>
          <p:cNvSpPr/>
          <p:nvPr/>
        </p:nvSpPr>
        <p:spPr>
          <a:xfrm flipH="false" flipV="false" rot="0">
            <a:off x="4246521" y="9258300"/>
            <a:ext cx="906264" cy="226566"/>
          </a:xfrm>
          <a:custGeom>
            <a:avLst/>
            <a:gdLst/>
            <a:ahLst/>
            <a:cxnLst/>
            <a:rect r="r" b="b" t="t" l="l"/>
            <a:pathLst>
              <a:path h="226566" w="906264">
                <a:moveTo>
                  <a:pt x="0" y="0"/>
                </a:moveTo>
                <a:lnTo>
                  <a:pt x="906263" y="0"/>
                </a:lnTo>
                <a:lnTo>
                  <a:pt x="906263"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313925" y="606982"/>
            <a:ext cx="12514787" cy="2853183"/>
          </a:xfrm>
          <a:prstGeom prst="rect">
            <a:avLst/>
          </a:prstGeom>
        </p:spPr>
        <p:txBody>
          <a:bodyPr anchor="t" rtlCol="false" tIns="0" lIns="0" bIns="0" rIns="0">
            <a:spAutoFit/>
          </a:bodyPr>
          <a:lstStyle/>
          <a:p>
            <a:pPr algn="l" marL="0" indent="0" lvl="0">
              <a:lnSpc>
                <a:spcPts val="11170"/>
              </a:lnSpc>
              <a:spcBef>
                <a:spcPct val="0"/>
              </a:spcBef>
            </a:pPr>
            <a:r>
              <a:rPr lang="en-US" sz="10154">
                <a:solidFill>
                  <a:srgbClr val="FBCD2B"/>
                </a:solidFill>
                <a:latin typeface="Anton"/>
                <a:ea typeface="Anton"/>
                <a:cs typeface="Anton"/>
                <a:sym typeface="Anton"/>
              </a:rPr>
              <a:t>KOMPONEN UTAMA DALAM RUMAH PINTAR</a:t>
            </a:r>
          </a:p>
        </p:txBody>
      </p:sp>
      <p:sp>
        <p:nvSpPr>
          <p:cNvPr name="Freeform 25" id="25"/>
          <p:cNvSpPr/>
          <p:nvPr/>
        </p:nvSpPr>
        <p:spPr>
          <a:xfrm flipH="false" flipV="false" rot="0">
            <a:off x="9712617" y="9258300"/>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5292544" y="9258300"/>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2142258">
            <a:off x="11256912" y="2480793"/>
            <a:ext cx="429919" cy="1381266"/>
          </a:xfrm>
          <a:custGeom>
            <a:avLst/>
            <a:gdLst/>
            <a:ahLst/>
            <a:cxnLst/>
            <a:rect r="r" b="b" t="t" l="l"/>
            <a:pathLst>
              <a:path h="1381266" w="429919">
                <a:moveTo>
                  <a:pt x="0" y="0"/>
                </a:moveTo>
                <a:lnTo>
                  <a:pt x="429919" y="0"/>
                </a:lnTo>
                <a:lnTo>
                  <a:pt x="429919" y="1381265"/>
                </a:lnTo>
                <a:lnTo>
                  <a:pt x="0" y="13812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620017" y="4504477"/>
            <a:ext cx="4480927" cy="4480927"/>
          </a:xfrm>
          <a:custGeom>
            <a:avLst/>
            <a:gdLst/>
            <a:ahLst/>
            <a:cxnLst/>
            <a:rect r="r" b="b" t="t" l="l"/>
            <a:pathLst>
              <a:path h="4480927" w="4480927">
                <a:moveTo>
                  <a:pt x="0" y="0"/>
                </a:moveTo>
                <a:lnTo>
                  <a:pt x="4480926" y="0"/>
                </a:lnTo>
                <a:lnTo>
                  <a:pt x="4480926" y="4480927"/>
                </a:lnTo>
                <a:lnTo>
                  <a:pt x="0" y="4480927"/>
                </a:lnTo>
                <a:lnTo>
                  <a:pt x="0" y="0"/>
                </a:lnTo>
                <a:close/>
              </a:path>
            </a:pathLst>
          </a:custGeom>
          <a:blipFill>
            <a:blip r:embed="rId12"/>
            <a:stretch>
              <a:fillRect l="0" t="0" r="0" b="0"/>
            </a:stretch>
          </a:blipFill>
        </p:spPr>
      </p:sp>
      <p:sp>
        <p:nvSpPr>
          <p:cNvPr name="Freeform 29" id="29"/>
          <p:cNvSpPr/>
          <p:nvPr/>
        </p:nvSpPr>
        <p:spPr>
          <a:xfrm flipH="false" flipV="false" rot="0">
            <a:off x="6133326" y="4504477"/>
            <a:ext cx="4412493" cy="4480927"/>
          </a:xfrm>
          <a:custGeom>
            <a:avLst/>
            <a:gdLst/>
            <a:ahLst/>
            <a:cxnLst/>
            <a:rect r="r" b="b" t="t" l="l"/>
            <a:pathLst>
              <a:path h="4480927" w="4412493">
                <a:moveTo>
                  <a:pt x="0" y="0"/>
                </a:moveTo>
                <a:lnTo>
                  <a:pt x="4412493" y="0"/>
                </a:lnTo>
                <a:lnTo>
                  <a:pt x="4412493" y="4480927"/>
                </a:lnTo>
                <a:lnTo>
                  <a:pt x="0" y="4480927"/>
                </a:lnTo>
                <a:lnTo>
                  <a:pt x="0" y="0"/>
                </a:lnTo>
                <a:close/>
              </a:path>
            </a:pathLst>
          </a:custGeom>
          <a:blipFill>
            <a:blip r:embed="rId13"/>
            <a:stretch>
              <a:fillRect l="0" t="0" r="-1550" b="0"/>
            </a:stretch>
          </a:blipFill>
        </p:spPr>
      </p:sp>
      <p:sp>
        <p:nvSpPr>
          <p:cNvPr name="Freeform 30" id="30"/>
          <p:cNvSpPr/>
          <p:nvPr/>
        </p:nvSpPr>
        <p:spPr>
          <a:xfrm flipH="false" flipV="false" rot="0">
            <a:off x="11618161" y="4500651"/>
            <a:ext cx="4446688" cy="4484753"/>
          </a:xfrm>
          <a:custGeom>
            <a:avLst/>
            <a:gdLst/>
            <a:ahLst/>
            <a:cxnLst/>
            <a:rect r="r" b="b" t="t" l="l"/>
            <a:pathLst>
              <a:path h="4484753" w="4446688">
                <a:moveTo>
                  <a:pt x="0" y="0"/>
                </a:moveTo>
                <a:lnTo>
                  <a:pt x="4446689" y="0"/>
                </a:lnTo>
                <a:lnTo>
                  <a:pt x="4446689" y="4484753"/>
                </a:lnTo>
                <a:lnTo>
                  <a:pt x="0" y="4484753"/>
                </a:lnTo>
                <a:lnTo>
                  <a:pt x="0" y="0"/>
                </a:lnTo>
                <a:close/>
              </a:path>
            </a:pathLst>
          </a:custGeom>
          <a:blipFill>
            <a:blip r:embed="rId14"/>
            <a:stretch>
              <a:fillRect l="-632" t="0" r="-4423" b="-4163"/>
            </a:stretch>
          </a:blipFill>
        </p:spPr>
      </p:sp>
      <p:sp>
        <p:nvSpPr>
          <p:cNvPr name="TextBox 31" id="31"/>
          <p:cNvSpPr txBox="true"/>
          <p:nvPr/>
        </p:nvSpPr>
        <p:spPr>
          <a:xfrm rot="0">
            <a:off x="849600" y="3545012"/>
            <a:ext cx="1535006"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ESP32</a:t>
            </a:r>
          </a:p>
        </p:txBody>
      </p:sp>
      <p:sp>
        <p:nvSpPr>
          <p:cNvPr name="TextBox 32" id="32"/>
          <p:cNvSpPr txBox="true"/>
          <p:nvPr/>
        </p:nvSpPr>
        <p:spPr>
          <a:xfrm rot="0">
            <a:off x="6092348" y="3579930"/>
            <a:ext cx="2020371" cy="715249"/>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LM2596</a:t>
            </a:r>
          </a:p>
        </p:txBody>
      </p:sp>
      <p:sp>
        <p:nvSpPr>
          <p:cNvPr name="TextBox 33" id="33"/>
          <p:cNvSpPr txBox="true"/>
          <p:nvPr/>
        </p:nvSpPr>
        <p:spPr>
          <a:xfrm rot="0">
            <a:off x="11540646" y="3502091"/>
            <a:ext cx="2698338"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Baterai 9v</a:t>
            </a:r>
          </a:p>
        </p:txBody>
      </p:sp>
    </p:spTree>
  </p:cSld>
  <p:clrMapOvr>
    <a:masterClrMapping/>
  </p:clrMapOvr>
  <p:transition spd="med">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D4CB2"/>
        </a:solidFill>
      </p:bgPr>
    </p:bg>
    <p:spTree>
      <p:nvGrpSpPr>
        <p:cNvPr id="1" name=""/>
        <p:cNvGrpSpPr/>
        <p:nvPr/>
      </p:nvGrpSpPr>
      <p:grpSpPr>
        <a:xfrm>
          <a:off x="0" y="0"/>
          <a:ext cx="0" cy="0"/>
          <a:chOff x="0" y="0"/>
          <a:chExt cx="0" cy="0"/>
        </a:xfrm>
      </p:grpSpPr>
      <p:sp>
        <p:nvSpPr>
          <p:cNvPr name="Freeform 2" id="2"/>
          <p:cNvSpPr/>
          <p:nvPr/>
        </p:nvSpPr>
        <p:spPr>
          <a:xfrm flipH="false" flipV="false" rot="0">
            <a:off x="15026395" y="1114397"/>
            <a:ext cx="1743103" cy="1743103"/>
          </a:xfrm>
          <a:custGeom>
            <a:avLst/>
            <a:gdLst/>
            <a:ahLst/>
            <a:cxnLst/>
            <a:rect r="r" b="b" t="t" l="l"/>
            <a:pathLst>
              <a:path h="1743103" w="1743103">
                <a:moveTo>
                  <a:pt x="0" y="0"/>
                </a:moveTo>
                <a:lnTo>
                  <a:pt x="1743104" y="0"/>
                </a:lnTo>
                <a:lnTo>
                  <a:pt x="1743104" y="1743103"/>
                </a:lnTo>
                <a:lnTo>
                  <a:pt x="0" y="1743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887950"/>
            <a:ext cx="2390053" cy="2399050"/>
          </a:xfrm>
          <a:custGeom>
            <a:avLst/>
            <a:gdLst/>
            <a:ahLst/>
            <a:cxnLst/>
            <a:rect r="r" b="b" t="t" l="l"/>
            <a:pathLst>
              <a:path h="2399050" w="2390053">
                <a:moveTo>
                  <a:pt x="0" y="0"/>
                </a:moveTo>
                <a:lnTo>
                  <a:pt x="2390053" y="0"/>
                </a:lnTo>
                <a:lnTo>
                  <a:pt x="2390053" y="2399050"/>
                </a:lnTo>
                <a:lnTo>
                  <a:pt x="0" y="2399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801152" y="4866909"/>
            <a:ext cx="5093109" cy="2500034"/>
            <a:chOff x="0" y="0"/>
            <a:chExt cx="1341395" cy="658445"/>
          </a:xfrm>
        </p:grpSpPr>
        <p:sp>
          <p:nvSpPr>
            <p:cNvPr name="Freeform 5" id="5"/>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6" id="6"/>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13925" y="4866909"/>
            <a:ext cx="5093109" cy="2500034"/>
            <a:chOff x="0" y="0"/>
            <a:chExt cx="1341395" cy="658445"/>
          </a:xfrm>
        </p:grpSpPr>
        <p:sp>
          <p:nvSpPr>
            <p:cNvPr name="Freeform 8" id="8"/>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9" id="9"/>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801152" y="4421282"/>
            <a:ext cx="2606356" cy="891255"/>
            <a:chOff x="0" y="0"/>
            <a:chExt cx="639232" cy="218588"/>
          </a:xfrm>
        </p:grpSpPr>
        <p:sp>
          <p:nvSpPr>
            <p:cNvPr name="Freeform 11" id="11"/>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2" id="12"/>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grpSp>
        <p:nvGrpSpPr>
          <p:cNvPr name="Group 13" id="13"/>
          <p:cNvGrpSpPr/>
          <p:nvPr/>
        </p:nvGrpSpPr>
        <p:grpSpPr>
          <a:xfrm rot="0">
            <a:off x="313925" y="4421282"/>
            <a:ext cx="2606356" cy="891255"/>
            <a:chOff x="0" y="0"/>
            <a:chExt cx="639232" cy="218588"/>
          </a:xfrm>
        </p:grpSpPr>
        <p:sp>
          <p:nvSpPr>
            <p:cNvPr name="Freeform 14" id="14"/>
            <p:cNvSpPr/>
            <p:nvPr/>
          </p:nvSpPr>
          <p:spPr>
            <a:xfrm flipH="false" flipV="false" rot="0">
              <a:off x="0" y="0"/>
              <a:ext cx="639232" cy="218588"/>
            </a:xfrm>
            <a:custGeom>
              <a:avLst/>
              <a:gdLst/>
              <a:ahLst/>
              <a:cxnLst/>
              <a:rect r="r" b="b" t="t" l="l"/>
              <a:pathLst>
                <a:path h="218588" w="639232">
                  <a:moveTo>
                    <a:pt x="109294" y="0"/>
                  </a:moveTo>
                  <a:lnTo>
                    <a:pt x="529938" y="0"/>
                  </a:lnTo>
                  <a:cubicBezTo>
                    <a:pt x="558925" y="0"/>
                    <a:pt x="586724" y="11515"/>
                    <a:pt x="607221" y="32012"/>
                  </a:cubicBezTo>
                  <a:cubicBezTo>
                    <a:pt x="627717" y="52508"/>
                    <a:pt x="639232" y="80308"/>
                    <a:pt x="639232" y="109294"/>
                  </a:cubicBezTo>
                  <a:lnTo>
                    <a:pt x="639232" y="109294"/>
                  </a:lnTo>
                  <a:cubicBezTo>
                    <a:pt x="639232" y="169656"/>
                    <a:pt x="590300" y="218588"/>
                    <a:pt x="529938"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15" id="15"/>
            <p:cNvSpPr txBox="true"/>
            <p:nvPr/>
          </p:nvSpPr>
          <p:spPr>
            <a:xfrm>
              <a:off x="0" y="-38100"/>
              <a:ext cx="639232"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ESPE32</a:t>
              </a:r>
            </a:p>
          </p:txBody>
        </p:sp>
      </p:grpSp>
      <p:grpSp>
        <p:nvGrpSpPr>
          <p:cNvPr name="Group 16" id="16"/>
          <p:cNvGrpSpPr/>
          <p:nvPr/>
        </p:nvGrpSpPr>
        <p:grpSpPr>
          <a:xfrm rot="0">
            <a:off x="11284786" y="4866909"/>
            <a:ext cx="5093109" cy="2500034"/>
            <a:chOff x="0" y="0"/>
            <a:chExt cx="1341395" cy="658445"/>
          </a:xfrm>
        </p:grpSpPr>
        <p:sp>
          <p:nvSpPr>
            <p:cNvPr name="Freeform 17" id="17"/>
            <p:cNvSpPr/>
            <p:nvPr/>
          </p:nvSpPr>
          <p:spPr>
            <a:xfrm flipH="false" flipV="false" rot="0">
              <a:off x="0" y="0"/>
              <a:ext cx="1341395" cy="658445"/>
            </a:xfrm>
            <a:custGeom>
              <a:avLst/>
              <a:gdLst/>
              <a:ahLst/>
              <a:cxnLst/>
              <a:rect r="r" b="b" t="t" l="l"/>
              <a:pathLst>
                <a:path h="658445" w="1341395">
                  <a:moveTo>
                    <a:pt x="53203" y="0"/>
                  </a:moveTo>
                  <a:lnTo>
                    <a:pt x="1288192" y="0"/>
                  </a:lnTo>
                  <a:cubicBezTo>
                    <a:pt x="1302302" y="0"/>
                    <a:pt x="1315835" y="5605"/>
                    <a:pt x="1325812" y="15583"/>
                  </a:cubicBezTo>
                  <a:cubicBezTo>
                    <a:pt x="1335790" y="25560"/>
                    <a:pt x="1341395" y="39092"/>
                    <a:pt x="1341395" y="53203"/>
                  </a:cubicBezTo>
                  <a:lnTo>
                    <a:pt x="1341395" y="605242"/>
                  </a:lnTo>
                  <a:cubicBezTo>
                    <a:pt x="1341395" y="619353"/>
                    <a:pt x="1335790" y="632885"/>
                    <a:pt x="1325812" y="642862"/>
                  </a:cubicBezTo>
                  <a:cubicBezTo>
                    <a:pt x="1315835" y="652840"/>
                    <a:pt x="1302302" y="658445"/>
                    <a:pt x="1288192" y="658445"/>
                  </a:cubicBezTo>
                  <a:lnTo>
                    <a:pt x="53203" y="658445"/>
                  </a:lnTo>
                  <a:cubicBezTo>
                    <a:pt x="39092" y="658445"/>
                    <a:pt x="25560" y="652840"/>
                    <a:pt x="15583" y="642862"/>
                  </a:cubicBezTo>
                  <a:cubicBezTo>
                    <a:pt x="5605" y="632885"/>
                    <a:pt x="0" y="619353"/>
                    <a:pt x="0" y="605242"/>
                  </a:cubicBezTo>
                  <a:lnTo>
                    <a:pt x="0" y="53203"/>
                  </a:lnTo>
                  <a:cubicBezTo>
                    <a:pt x="0" y="39092"/>
                    <a:pt x="5605" y="25560"/>
                    <a:pt x="15583" y="15583"/>
                  </a:cubicBezTo>
                  <a:cubicBezTo>
                    <a:pt x="25560" y="5605"/>
                    <a:pt x="39092" y="0"/>
                    <a:pt x="53203" y="0"/>
                  </a:cubicBezTo>
                  <a:close/>
                </a:path>
              </a:pathLst>
            </a:custGeom>
            <a:solidFill>
              <a:srgbClr val="FBCD2B"/>
            </a:solidFill>
            <a:ln cap="rnd">
              <a:noFill/>
              <a:prstDash val="solid"/>
              <a:round/>
            </a:ln>
          </p:spPr>
        </p:sp>
        <p:sp>
          <p:nvSpPr>
            <p:cNvPr name="TextBox 18" id="18"/>
            <p:cNvSpPr txBox="true"/>
            <p:nvPr/>
          </p:nvSpPr>
          <p:spPr>
            <a:xfrm>
              <a:off x="0" y="-38100"/>
              <a:ext cx="1341395" cy="69654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284786" y="4421282"/>
            <a:ext cx="3210058" cy="891255"/>
            <a:chOff x="0" y="0"/>
            <a:chExt cx="787296" cy="218588"/>
          </a:xfrm>
        </p:grpSpPr>
        <p:sp>
          <p:nvSpPr>
            <p:cNvPr name="Freeform 20" id="20"/>
            <p:cNvSpPr/>
            <p:nvPr/>
          </p:nvSpPr>
          <p:spPr>
            <a:xfrm flipH="false" flipV="false" rot="0">
              <a:off x="0" y="0"/>
              <a:ext cx="787296" cy="218588"/>
            </a:xfrm>
            <a:custGeom>
              <a:avLst/>
              <a:gdLst/>
              <a:ahLst/>
              <a:cxnLst/>
              <a:rect r="r" b="b" t="t" l="l"/>
              <a:pathLst>
                <a:path h="218588" w="787296">
                  <a:moveTo>
                    <a:pt x="109294" y="0"/>
                  </a:moveTo>
                  <a:lnTo>
                    <a:pt x="678002" y="0"/>
                  </a:lnTo>
                  <a:cubicBezTo>
                    <a:pt x="738363" y="0"/>
                    <a:pt x="787296" y="48933"/>
                    <a:pt x="787296" y="109294"/>
                  </a:cubicBezTo>
                  <a:lnTo>
                    <a:pt x="787296" y="109294"/>
                  </a:lnTo>
                  <a:cubicBezTo>
                    <a:pt x="787296" y="138281"/>
                    <a:pt x="775781" y="166080"/>
                    <a:pt x="755284" y="186577"/>
                  </a:cubicBezTo>
                  <a:cubicBezTo>
                    <a:pt x="734788" y="207073"/>
                    <a:pt x="706988" y="218588"/>
                    <a:pt x="678002" y="218588"/>
                  </a:cubicBezTo>
                  <a:lnTo>
                    <a:pt x="109294" y="218588"/>
                  </a:lnTo>
                  <a:cubicBezTo>
                    <a:pt x="48933" y="218588"/>
                    <a:pt x="0" y="169656"/>
                    <a:pt x="0" y="109294"/>
                  </a:cubicBezTo>
                  <a:lnTo>
                    <a:pt x="0" y="109294"/>
                  </a:lnTo>
                  <a:cubicBezTo>
                    <a:pt x="0" y="48933"/>
                    <a:pt x="48933" y="0"/>
                    <a:pt x="109294" y="0"/>
                  </a:cubicBezTo>
                  <a:close/>
                </a:path>
              </a:pathLst>
            </a:custGeom>
            <a:solidFill>
              <a:srgbClr val="FFFFFF"/>
            </a:solidFill>
            <a:ln w="19050" cap="rnd">
              <a:solidFill>
                <a:srgbClr val="302F2F"/>
              </a:solidFill>
              <a:prstDash val="solid"/>
              <a:round/>
            </a:ln>
          </p:spPr>
        </p:sp>
        <p:sp>
          <p:nvSpPr>
            <p:cNvPr name="TextBox 21" id="21"/>
            <p:cNvSpPr txBox="true"/>
            <p:nvPr/>
          </p:nvSpPr>
          <p:spPr>
            <a:xfrm>
              <a:off x="0" y="-38100"/>
              <a:ext cx="787296" cy="256688"/>
            </a:xfrm>
            <a:prstGeom prst="rect">
              <a:avLst/>
            </a:prstGeom>
          </p:spPr>
          <p:txBody>
            <a:bodyPr anchor="ctr" rtlCol="false" tIns="54552" lIns="54552" bIns="54552" rIns="54552"/>
            <a:lstStyle/>
            <a:p>
              <a:pPr algn="ctr">
                <a:lnSpc>
                  <a:spcPts val="2659"/>
                </a:lnSpc>
              </a:pPr>
              <a:r>
                <a:rPr lang="en-US" sz="1899">
                  <a:solidFill>
                    <a:srgbClr val="FFFFFF"/>
                  </a:solidFill>
                  <a:latin typeface="Open Sans 1"/>
                  <a:ea typeface="Open Sans 1"/>
                  <a:cs typeface="Open Sans 1"/>
                  <a:sym typeface="Open Sans 1"/>
                </a:rPr>
                <a:t>ESP32</a:t>
              </a:r>
            </a:p>
          </p:txBody>
        </p:sp>
      </p:grpSp>
      <p:sp>
        <p:nvSpPr>
          <p:cNvPr name="Freeform 22" id="22"/>
          <p:cNvSpPr/>
          <p:nvPr/>
        </p:nvSpPr>
        <p:spPr>
          <a:xfrm flipH="false" flipV="false" rot="-10211281">
            <a:off x="14278848" y="6875839"/>
            <a:ext cx="4198096" cy="4114800"/>
          </a:xfrm>
          <a:custGeom>
            <a:avLst/>
            <a:gdLst/>
            <a:ahLst/>
            <a:cxnLst/>
            <a:rect r="r" b="b" t="t" l="l"/>
            <a:pathLst>
              <a:path h="4114800" w="4198096">
                <a:moveTo>
                  <a:pt x="0" y="0"/>
                </a:moveTo>
                <a:lnTo>
                  <a:pt x="4198095" y="0"/>
                </a:lnTo>
                <a:lnTo>
                  <a:pt x="41980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4275764" y="6961081"/>
            <a:ext cx="906264" cy="226566"/>
          </a:xfrm>
          <a:custGeom>
            <a:avLst/>
            <a:gdLst/>
            <a:ahLst/>
            <a:cxnLst/>
            <a:rect r="r" b="b" t="t" l="l"/>
            <a:pathLst>
              <a:path h="226566" w="906264">
                <a:moveTo>
                  <a:pt x="0" y="0"/>
                </a:moveTo>
                <a:lnTo>
                  <a:pt x="906263" y="0"/>
                </a:lnTo>
                <a:lnTo>
                  <a:pt x="906263"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313925" y="606982"/>
            <a:ext cx="12514787" cy="2853183"/>
          </a:xfrm>
          <a:prstGeom prst="rect">
            <a:avLst/>
          </a:prstGeom>
        </p:spPr>
        <p:txBody>
          <a:bodyPr anchor="t" rtlCol="false" tIns="0" lIns="0" bIns="0" rIns="0">
            <a:spAutoFit/>
          </a:bodyPr>
          <a:lstStyle/>
          <a:p>
            <a:pPr algn="l" marL="0" indent="0" lvl="0">
              <a:lnSpc>
                <a:spcPts val="11170"/>
              </a:lnSpc>
              <a:spcBef>
                <a:spcPct val="0"/>
              </a:spcBef>
            </a:pPr>
            <a:r>
              <a:rPr lang="en-US" sz="10154">
                <a:solidFill>
                  <a:srgbClr val="FBCD2B"/>
                </a:solidFill>
                <a:latin typeface="Anton"/>
                <a:ea typeface="Anton"/>
                <a:cs typeface="Anton"/>
                <a:sym typeface="Anton"/>
              </a:rPr>
              <a:t>KOMPONEN UTAMA DALAM RUMAH PINTAR</a:t>
            </a:r>
          </a:p>
        </p:txBody>
      </p:sp>
      <p:sp>
        <p:nvSpPr>
          <p:cNvPr name="TextBox 25" id="25"/>
          <p:cNvSpPr txBox="true"/>
          <p:nvPr/>
        </p:nvSpPr>
        <p:spPr>
          <a:xfrm rot="0">
            <a:off x="849600" y="4428277"/>
            <a:ext cx="1535006"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ESP32</a:t>
            </a:r>
          </a:p>
        </p:txBody>
      </p:sp>
      <p:sp>
        <p:nvSpPr>
          <p:cNvPr name="TextBox 26" id="26"/>
          <p:cNvSpPr txBox="true"/>
          <p:nvPr/>
        </p:nvSpPr>
        <p:spPr>
          <a:xfrm rot="0">
            <a:off x="6094205" y="4471198"/>
            <a:ext cx="2020251"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LM2596</a:t>
            </a:r>
          </a:p>
        </p:txBody>
      </p:sp>
      <p:sp>
        <p:nvSpPr>
          <p:cNvPr name="TextBox 27" id="27"/>
          <p:cNvSpPr txBox="true"/>
          <p:nvPr/>
        </p:nvSpPr>
        <p:spPr>
          <a:xfrm rot="0">
            <a:off x="11540646" y="4428277"/>
            <a:ext cx="2698338" cy="715223"/>
          </a:xfrm>
          <a:prstGeom prst="rect">
            <a:avLst/>
          </a:prstGeom>
        </p:spPr>
        <p:txBody>
          <a:bodyPr anchor="t" rtlCol="false" tIns="0" lIns="0" bIns="0" rIns="0">
            <a:spAutoFit/>
          </a:bodyPr>
          <a:lstStyle/>
          <a:p>
            <a:pPr algn="ctr">
              <a:lnSpc>
                <a:spcPts val="5875"/>
              </a:lnSpc>
            </a:pPr>
            <a:r>
              <a:rPr lang="en-US" sz="4196" b="true">
                <a:solidFill>
                  <a:srgbClr val="344199"/>
                </a:solidFill>
                <a:latin typeface="Open Sans 2 Bold"/>
                <a:ea typeface="Open Sans 2 Bold"/>
                <a:cs typeface="Open Sans 2 Bold"/>
                <a:sym typeface="Open Sans 2 Bold"/>
              </a:rPr>
              <a:t>Baterai 9v</a:t>
            </a:r>
          </a:p>
        </p:txBody>
      </p:sp>
      <p:sp>
        <p:nvSpPr>
          <p:cNvPr name="TextBox 28" id="28"/>
          <p:cNvSpPr txBox="true"/>
          <p:nvPr/>
        </p:nvSpPr>
        <p:spPr>
          <a:xfrm rot="0">
            <a:off x="541809"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mikrokontroler/ kontrol utama.</a:t>
            </a:r>
          </a:p>
        </p:txBody>
      </p:sp>
      <p:sp>
        <p:nvSpPr>
          <p:cNvPr name="TextBox 29" id="29"/>
          <p:cNvSpPr txBox="true"/>
          <p:nvPr/>
        </p:nvSpPr>
        <p:spPr>
          <a:xfrm rot="0">
            <a:off x="6027239"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pengurang tegangan baterai.</a:t>
            </a:r>
          </a:p>
        </p:txBody>
      </p:sp>
      <p:sp>
        <p:nvSpPr>
          <p:cNvPr name="TextBox 30" id="30"/>
          <p:cNvSpPr txBox="true"/>
          <p:nvPr/>
        </p:nvSpPr>
        <p:spPr>
          <a:xfrm rot="0">
            <a:off x="11512670" y="5407007"/>
            <a:ext cx="4637342" cy="1780639"/>
          </a:xfrm>
          <a:prstGeom prst="rect">
            <a:avLst/>
          </a:prstGeom>
        </p:spPr>
        <p:txBody>
          <a:bodyPr anchor="t" rtlCol="false" tIns="0" lIns="0" bIns="0" rIns="0">
            <a:spAutoFit/>
          </a:bodyPr>
          <a:lstStyle/>
          <a:p>
            <a:pPr algn="l">
              <a:lnSpc>
                <a:spcPts val="4759"/>
              </a:lnSpc>
            </a:pPr>
            <a:r>
              <a:rPr lang="en-US" sz="3399">
                <a:solidFill>
                  <a:srgbClr val="344199"/>
                </a:solidFill>
                <a:latin typeface="Open Sans 2"/>
                <a:ea typeface="Open Sans 2"/>
                <a:cs typeface="Open Sans 2"/>
                <a:sym typeface="Open Sans 2"/>
              </a:rPr>
              <a:t>DIgunakan sebagai power untuk mikrokontroller.</a:t>
            </a:r>
          </a:p>
        </p:txBody>
      </p:sp>
      <p:sp>
        <p:nvSpPr>
          <p:cNvPr name="Freeform 31" id="31"/>
          <p:cNvSpPr/>
          <p:nvPr/>
        </p:nvSpPr>
        <p:spPr>
          <a:xfrm flipH="false" flipV="false" rot="0">
            <a:off x="9758318" y="6961081"/>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2" id="32"/>
          <p:cNvSpPr/>
          <p:nvPr/>
        </p:nvSpPr>
        <p:spPr>
          <a:xfrm flipH="false" flipV="false" rot="0">
            <a:off x="15247186" y="6961081"/>
            <a:ext cx="906264" cy="226566"/>
          </a:xfrm>
          <a:custGeom>
            <a:avLst/>
            <a:gdLst/>
            <a:ahLst/>
            <a:cxnLst/>
            <a:rect r="r" b="b" t="t" l="l"/>
            <a:pathLst>
              <a:path h="226566" w="906264">
                <a:moveTo>
                  <a:pt x="0" y="0"/>
                </a:moveTo>
                <a:lnTo>
                  <a:pt x="906264" y="0"/>
                </a:lnTo>
                <a:lnTo>
                  <a:pt x="906264" y="226566"/>
                </a:lnTo>
                <a:lnTo>
                  <a:pt x="0" y="22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2142258">
            <a:off x="11256912" y="2480793"/>
            <a:ext cx="429919" cy="1381266"/>
          </a:xfrm>
          <a:custGeom>
            <a:avLst/>
            <a:gdLst/>
            <a:ahLst/>
            <a:cxnLst/>
            <a:rect r="r" b="b" t="t" l="l"/>
            <a:pathLst>
              <a:path h="1381266" w="429919">
                <a:moveTo>
                  <a:pt x="0" y="0"/>
                </a:moveTo>
                <a:lnTo>
                  <a:pt x="429919" y="0"/>
                </a:lnTo>
                <a:lnTo>
                  <a:pt x="429919" y="1381265"/>
                </a:lnTo>
                <a:lnTo>
                  <a:pt x="0" y="13812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0">
            <a:off x="0" y="-17770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5" id="35"/>
          <p:cNvSpPr/>
          <p:nvPr/>
        </p:nvSpPr>
        <p:spPr>
          <a:xfrm flipH="false" flipV="false" rot="0">
            <a:off x="152400" y="-1624657"/>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6" id="36"/>
          <p:cNvSpPr/>
          <p:nvPr/>
        </p:nvSpPr>
        <p:spPr>
          <a:xfrm flipH="false" flipV="false" rot="0">
            <a:off x="-382859" y="-2813335"/>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12">
              <a:alphaModFix amt="4000"/>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DAGRo1eVHis</dc:identifier>
  <dcterms:modified xsi:type="dcterms:W3CDTF">2011-08-01T06:04:30Z</dcterms:modified>
  <cp:revision>1</cp:revision>
  <dc:title>Internet of Things (IoT)</dc:title>
</cp:coreProperties>
</file>