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9" r:id="rId1"/>
  </p:sldMasterIdLst>
  <p:sldIdLst>
    <p:sldId id="256" r:id="rId2"/>
    <p:sldId id="275" r:id="rId3"/>
    <p:sldId id="276" r:id="rId4"/>
    <p:sldId id="277" r:id="rId5"/>
    <p:sldId id="278" r:id="rId6"/>
    <p:sldId id="279" r:id="rId7"/>
    <p:sldId id="280" r:id="rId8"/>
    <p:sldId id="282" r:id="rId9"/>
    <p:sldId id="295" r:id="rId10"/>
    <p:sldId id="281" r:id="rId11"/>
    <p:sldId id="284" r:id="rId12"/>
    <p:sldId id="283" r:id="rId13"/>
    <p:sldId id="285" r:id="rId14"/>
    <p:sldId id="262" r:id="rId15"/>
    <p:sldId id="263" r:id="rId16"/>
    <p:sldId id="257" r:id="rId17"/>
    <p:sldId id="258" r:id="rId18"/>
    <p:sldId id="264" r:id="rId19"/>
    <p:sldId id="259" r:id="rId20"/>
    <p:sldId id="260" r:id="rId21"/>
    <p:sldId id="265" r:id="rId22"/>
    <p:sldId id="267" r:id="rId23"/>
    <p:sldId id="268" r:id="rId24"/>
    <p:sldId id="269" r:id="rId25"/>
    <p:sldId id="261" r:id="rId26"/>
    <p:sldId id="296" r:id="rId27"/>
    <p:sldId id="293" r:id="rId28"/>
    <p:sldId id="286" r:id="rId29"/>
    <p:sldId id="287" r:id="rId30"/>
    <p:sldId id="288" r:id="rId31"/>
    <p:sldId id="290" r:id="rId32"/>
    <p:sldId id="291" r:id="rId33"/>
    <p:sldId id="292" r:id="rId34"/>
    <p:sldId id="27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41279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7939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4277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3475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2448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1115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9865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8157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749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835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738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3720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023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27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937076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563310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385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4/24/2018</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133519"/>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BIG DATA – HADOOP AND COMPONENTS</a:t>
            </a:r>
            <a:endParaRPr lang="en-US" dirty="0"/>
          </a:p>
        </p:txBody>
      </p:sp>
      <p:sp>
        <p:nvSpPr>
          <p:cNvPr id="3" name="Subtitle 2"/>
          <p:cNvSpPr>
            <a:spLocks noGrp="1"/>
          </p:cNvSpPr>
          <p:nvPr>
            <p:ph type="subTitle" idx="1"/>
          </p:nvPr>
        </p:nvSpPr>
        <p:spPr>
          <a:xfrm>
            <a:off x="1479359" y="4790260"/>
            <a:ext cx="8915399" cy="1126283"/>
          </a:xfrm>
        </p:spPr>
        <p:txBody>
          <a:bodyPr/>
          <a:lstStyle/>
          <a:p>
            <a:r>
              <a:rPr lang="en-US" dirty="0" smtClean="0"/>
              <a:t>PREPARED BY RIYAZ FARIS AHAMED</a:t>
            </a:r>
            <a:endParaRPr lang="en-US" dirty="0"/>
          </a:p>
        </p:txBody>
      </p:sp>
    </p:spTree>
    <p:extLst>
      <p:ext uri="{BB962C8B-B14F-4D97-AF65-F5344CB8AC3E}">
        <p14:creationId xmlns:p14="http://schemas.microsoft.com/office/powerpoint/2010/main" val="1001945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5473" y="334962"/>
            <a:ext cx="9212367" cy="6290730"/>
          </a:xfrm>
        </p:spPr>
      </p:pic>
    </p:spTree>
    <p:extLst>
      <p:ext uri="{BB962C8B-B14F-4D97-AF65-F5344CB8AC3E}">
        <p14:creationId xmlns:p14="http://schemas.microsoft.com/office/powerpoint/2010/main" val="1625879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Main Components of Hadoop</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b="1" dirty="0" smtClean="0">
                <a:latin typeface="Times New Roman" panose="02020603050405020304" pitchFamily="18" charset="0"/>
                <a:cs typeface="Times New Roman" panose="02020603050405020304" pitchFamily="18" charset="0"/>
              </a:rPr>
              <a:t>Hadoop </a:t>
            </a:r>
            <a:r>
              <a:rPr lang="en-US" sz="2000" b="1" dirty="0">
                <a:latin typeface="Times New Roman" panose="02020603050405020304" pitchFamily="18" charset="0"/>
                <a:cs typeface="Times New Roman" panose="02020603050405020304" pitchFamily="18" charset="0"/>
              </a:rPr>
              <a:t>Distributed File System (</a:t>
            </a:r>
            <a:r>
              <a:rPr lang="en-US" sz="2000" b="1" dirty="0" smtClean="0">
                <a:latin typeface="Times New Roman" panose="02020603050405020304" pitchFamily="18" charset="0"/>
                <a:cs typeface="Times New Roman" panose="02020603050405020304" pitchFamily="18" charset="0"/>
              </a:rPr>
              <a:t>HDFS)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distributed file system that provides high-throughput access to application data.</a:t>
            </a:r>
          </a:p>
          <a:p>
            <a:pPr algn="just"/>
            <a:endParaRPr lang="en-US" sz="2000" b="1"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Hadoop </a:t>
            </a:r>
            <a:r>
              <a:rPr lang="en-US" sz="2000" b="1" dirty="0" err="1" smtClean="0">
                <a:latin typeface="Times New Roman" panose="02020603050405020304" pitchFamily="18" charset="0"/>
                <a:cs typeface="Times New Roman" panose="02020603050405020304" pitchFamily="18" charset="0"/>
              </a:rPr>
              <a:t>MapReduce</a:t>
            </a:r>
            <a:r>
              <a:rPr lang="en-US" sz="2000" b="1" dirty="0" smtClean="0">
                <a:latin typeface="Times New Roman" panose="02020603050405020304" pitchFamily="18" charset="0"/>
                <a:cs typeface="Times New Roman" panose="02020603050405020304" pitchFamily="18" charset="0"/>
              </a:rPr>
              <a:t>/Yarn</a:t>
            </a:r>
            <a:r>
              <a:rPr lang="en-US" sz="2000" dirty="0">
                <a:latin typeface="Times New Roman" panose="02020603050405020304" pitchFamily="18" charset="0"/>
                <a:cs typeface="Times New Roman" panose="02020603050405020304" pitchFamily="18" charset="0"/>
              </a:rPr>
              <a:t>: A framework for job scheduling and cluster resource management. A YARN-based system for parallel processing of large data sets.</a:t>
            </a:r>
          </a:p>
        </p:txBody>
      </p:sp>
    </p:spTree>
    <p:extLst>
      <p:ext uri="{BB962C8B-B14F-4D97-AF65-F5344CB8AC3E}">
        <p14:creationId xmlns:p14="http://schemas.microsoft.com/office/powerpoint/2010/main" val="520523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Small Overview about components</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8494" y="1820023"/>
            <a:ext cx="9590354" cy="4820540"/>
          </a:xfrm>
        </p:spPr>
        <p:txBody>
          <a:bodyPr>
            <a:normAutofit/>
          </a:bodyPr>
          <a:lstStyle/>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Other </a:t>
            </a:r>
            <a:r>
              <a:rPr lang="en-US" sz="2000" dirty="0">
                <a:latin typeface="Times New Roman" panose="02020603050405020304" pitchFamily="18" charset="0"/>
                <a:cs typeface="Times New Roman" panose="02020603050405020304" pitchFamily="18" charset="0"/>
              </a:rPr>
              <a:t>Hadoop-related projects at Apache include:</a:t>
            </a:r>
          </a:p>
          <a:p>
            <a:pPr algn="just"/>
            <a:r>
              <a:rPr lang="en-US" sz="2000" b="1" dirty="0" err="1" smtClean="0">
                <a:latin typeface="Times New Roman" panose="02020603050405020304" pitchFamily="18" charset="0"/>
                <a:cs typeface="Times New Roman" panose="02020603050405020304" pitchFamily="18" charset="0"/>
              </a:rPr>
              <a:t>HBase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scalable, distributed database that supports structured data storage for large tables.</a:t>
            </a:r>
          </a:p>
          <a:p>
            <a:pPr algn="just"/>
            <a:r>
              <a:rPr lang="en-US" sz="2000" b="1" dirty="0" smtClean="0">
                <a:latin typeface="Times New Roman" panose="02020603050405020304" pitchFamily="18" charset="0"/>
                <a:cs typeface="Times New Roman" panose="02020603050405020304" pitchFamily="18" charset="0"/>
              </a:rPr>
              <a:t>Hive</a:t>
            </a:r>
            <a:r>
              <a:rPr lang="en-US" sz="2000" b="1"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data warehouse infrastructure that provides data summarization and ad hoc querying.</a:t>
            </a:r>
          </a:p>
          <a:p>
            <a:pPr algn="just"/>
            <a:r>
              <a:rPr lang="en-US" sz="2000" b="1" dirty="0" smtClean="0">
                <a:latin typeface="Times New Roman" panose="02020603050405020304" pitchFamily="18" charset="0"/>
                <a:cs typeface="Times New Roman" panose="02020603050405020304" pitchFamily="18" charset="0"/>
              </a:rPr>
              <a:t>Pig</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high-level data-flow language and execution framework for parallel computation.</a:t>
            </a:r>
          </a:p>
          <a:p>
            <a:pPr algn="just"/>
            <a:r>
              <a:rPr lang="en-US" sz="2000" b="1" dirty="0" smtClean="0">
                <a:latin typeface="Times New Roman" panose="02020603050405020304" pitchFamily="18" charset="0"/>
                <a:cs typeface="Times New Roman" panose="02020603050405020304" pitchFamily="18" charset="0"/>
              </a:rPr>
              <a:t>Flume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distributed, reliable, and available service for efficiently collecting, aggregating, and moving large amounts of streaming event data</a:t>
            </a:r>
            <a:r>
              <a:rPr lang="en-US" sz="2000" dirty="0" smtClean="0">
                <a:latin typeface="Times New Roman" panose="02020603050405020304" pitchFamily="18" charset="0"/>
                <a:cs typeface="Times New Roman" panose="02020603050405020304" pitchFamily="18" charset="0"/>
              </a:rPr>
              <a:t>.</a:t>
            </a:r>
          </a:p>
          <a:p>
            <a:pPr algn="just"/>
            <a:r>
              <a:rPr lang="en-US" sz="2000" b="1" dirty="0" err="1" smtClean="0">
                <a:latin typeface="Times New Roman" panose="02020603050405020304" pitchFamily="18" charset="0"/>
                <a:cs typeface="Times New Roman" panose="02020603050405020304" pitchFamily="18" charset="0"/>
              </a:rPr>
              <a:t>ZooKeeper</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high-performance coordination service for distributed applications.</a:t>
            </a:r>
          </a:p>
        </p:txBody>
      </p:sp>
    </p:spTree>
    <p:extLst>
      <p:ext uri="{BB962C8B-B14F-4D97-AF65-F5344CB8AC3E}">
        <p14:creationId xmlns:p14="http://schemas.microsoft.com/office/powerpoint/2010/main" val="3229772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Hadoop Architecture 1.x</a:t>
            </a:r>
            <a:endParaRPr lang="en-US" sz="4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425" y="2438460"/>
            <a:ext cx="4286250" cy="27241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397" y="2438460"/>
            <a:ext cx="3780389" cy="3083117"/>
          </a:xfrm>
          <a:prstGeom prst="rect">
            <a:avLst/>
          </a:prstGeom>
        </p:spPr>
      </p:pic>
    </p:spTree>
    <p:extLst>
      <p:ext uri="{BB962C8B-B14F-4D97-AF65-F5344CB8AC3E}">
        <p14:creationId xmlns:p14="http://schemas.microsoft.com/office/powerpoint/2010/main" val="3477986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73819"/>
            <a:ext cx="10364451" cy="1596177"/>
          </a:xfrm>
        </p:spPr>
        <p:txBody>
          <a:bodyPr>
            <a:normAutofit/>
          </a:bodyPr>
          <a:lstStyle/>
          <a:p>
            <a:pPr algn="ctr"/>
            <a:r>
              <a:rPr lang="en-US" sz="4400" b="1" dirty="0" smtClean="0"/>
              <a:t>Limitations of Architecture 1.x</a:t>
            </a:r>
            <a:endParaRPr lang="en-US" sz="4400" b="1" dirty="0"/>
          </a:p>
        </p:txBody>
      </p:sp>
      <p:sp>
        <p:nvSpPr>
          <p:cNvPr id="3" name="Content Placeholder 2"/>
          <p:cNvSpPr>
            <a:spLocks noGrp="1"/>
          </p:cNvSpPr>
          <p:nvPr>
            <p:ph idx="1"/>
          </p:nvPr>
        </p:nvSpPr>
        <p:spPr>
          <a:xfrm>
            <a:off x="913774" y="1800422"/>
            <a:ext cx="10363826" cy="4265528"/>
          </a:xfrm>
        </p:spPr>
        <p:txBody>
          <a:bodyPr>
            <a:noAutofit/>
          </a:bodyPr>
          <a:lstStyle/>
          <a:p>
            <a:pPr algn="just"/>
            <a:r>
              <a:rPr lang="en-US" sz="1400" dirty="0">
                <a:latin typeface="Times New Roman" panose="02020603050405020304" pitchFamily="18" charset="0"/>
                <a:cs typeface="Times New Roman" panose="02020603050405020304" pitchFamily="18" charset="0"/>
              </a:rPr>
              <a:t>It is only suitable for Batch Processing of Huge amount of Data, which is already in </a:t>
            </a:r>
            <a:r>
              <a:rPr lang="en-US" sz="1400" dirty="0" err="1">
                <a:latin typeface="Times New Roman" panose="02020603050405020304" pitchFamily="18" charset="0"/>
                <a:cs typeface="Times New Roman" panose="02020603050405020304" pitchFamily="18" charset="0"/>
              </a:rPr>
              <a:t>Hadoop</a:t>
            </a:r>
            <a:r>
              <a:rPr lang="en-US" sz="1400" dirty="0">
                <a:latin typeface="Times New Roman" panose="02020603050405020304" pitchFamily="18" charset="0"/>
                <a:cs typeface="Times New Roman" panose="02020603050405020304" pitchFamily="18" charset="0"/>
              </a:rPr>
              <a:t> System.</a:t>
            </a:r>
          </a:p>
          <a:p>
            <a:pPr algn="just"/>
            <a:r>
              <a:rPr lang="en-US" sz="1400" dirty="0">
                <a:latin typeface="Times New Roman" panose="02020603050405020304" pitchFamily="18" charset="0"/>
                <a:cs typeface="Times New Roman" panose="02020603050405020304" pitchFamily="18" charset="0"/>
              </a:rPr>
              <a:t>It is not suitable for Real-time Data </a:t>
            </a:r>
            <a:r>
              <a:rPr lang="en-US" sz="1400" dirty="0" smtClean="0">
                <a:latin typeface="Times New Roman" panose="02020603050405020304" pitchFamily="18" charset="0"/>
                <a:cs typeface="Times New Roman" panose="02020603050405020304" pitchFamily="18" charset="0"/>
              </a:rPr>
              <a:t>Processing and data Streaming.</a:t>
            </a:r>
            <a:endParaRPr lang="en-US" sz="1400" dirty="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It </a:t>
            </a:r>
            <a:r>
              <a:rPr lang="en-US" sz="1400" dirty="0">
                <a:latin typeface="Times New Roman" panose="02020603050405020304" pitchFamily="18" charset="0"/>
                <a:cs typeface="Times New Roman" panose="02020603050405020304" pitchFamily="18" charset="0"/>
              </a:rPr>
              <a:t>supports </a:t>
            </a:r>
            <a:r>
              <a:rPr lang="en-US" sz="1400" dirty="0" smtClean="0">
                <a:latin typeface="Times New Roman" panose="02020603050405020304" pitchFamily="18" charset="0"/>
                <a:cs typeface="Times New Roman" panose="02020603050405020304" pitchFamily="18" charset="0"/>
              </a:rPr>
              <a:t>up to</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4000 Nodes</a:t>
            </a:r>
            <a:r>
              <a:rPr lang="en-US" sz="1400" dirty="0">
                <a:latin typeface="Times New Roman" panose="02020603050405020304" pitchFamily="18" charset="0"/>
                <a:cs typeface="Times New Roman" panose="02020603050405020304" pitchFamily="18" charset="0"/>
              </a:rPr>
              <a:t> per Cluster.</a:t>
            </a:r>
          </a:p>
          <a:p>
            <a:pPr algn="just"/>
            <a:r>
              <a:rPr lang="en-US" sz="1400" dirty="0">
                <a:latin typeface="Times New Roman" panose="02020603050405020304" pitchFamily="18" charset="0"/>
                <a:cs typeface="Times New Roman" panose="02020603050405020304" pitchFamily="18" charset="0"/>
              </a:rPr>
              <a:t>It has a single component : </a:t>
            </a:r>
            <a:r>
              <a:rPr lang="en-US" sz="1400" dirty="0" smtClean="0">
                <a:latin typeface="Times New Roman" panose="02020603050405020304" pitchFamily="18" charset="0"/>
                <a:cs typeface="Times New Roman" panose="02020603050405020304" pitchFamily="18" charset="0"/>
              </a:rPr>
              <a:t>Job Tracker </a:t>
            </a:r>
            <a:r>
              <a:rPr lang="en-US" sz="1400" dirty="0">
                <a:latin typeface="Times New Roman" panose="02020603050405020304" pitchFamily="18" charset="0"/>
                <a:cs typeface="Times New Roman" panose="02020603050405020304" pitchFamily="18" charset="0"/>
              </a:rPr>
              <a:t>to perform many activities like Resource Management, Job Scheduling, Job Monitoring, Re-scheduling Jobs etc.</a:t>
            </a:r>
          </a:p>
          <a:p>
            <a:pPr algn="just"/>
            <a:r>
              <a:rPr lang="en-US" sz="1400" dirty="0" smtClean="0">
                <a:latin typeface="Times New Roman" panose="02020603050405020304" pitchFamily="18" charset="0"/>
                <a:cs typeface="Times New Roman" panose="02020603050405020304" pitchFamily="18" charset="0"/>
              </a:rPr>
              <a:t>Job Tracker </a:t>
            </a:r>
            <a:r>
              <a:rPr lang="en-US" sz="1400" dirty="0">
                <a:latin typeface="Times New Roman" panose="02020603050405020304" pitchFamily="18" charset="0"/>
                <a:cs typeface="Times New Roman" panose="02020603050405020304" pitchFamily="18" charset="0"/>
              </a:rPr>
              <a:t>is the single point of failure.</a:t>
            </a:r>
          </a:p>
          <a:p>
            <a:pPr algn="just"/>
            <a:r>
              <a:rPr lang="en-US" sz="1400" dirty="0">
                <a:latin typeface="Times New Roman" panose="02020603050405020304" pitchFamily="18" charset="0"/>
                <a:cs typeface="Times New Roman" panose="02020603050405020304" pitchFamily="18" charset="0"/>
              </a:rPr>
              <a:t>It does not support Multi-tenancy Support.</a:t>
            </a:r>
          </a:p>
          <a:p>
            <a:pPr algn="just"/>
            <a:r>
              <a:rPr lang="en-US" sz="1400" dirty="0">
                <a:latin typeface="Times New Roman" panose="02020603050405020304" pitchFamily="18" charset="0"/>
                <a:cs typeface="Times New Roman" panose="02020603050405020304" pitchFamily="18" charset="0"/>
              </a:rPr>
              <a:t>It supports only one Name Node and One Namespace per Cluster.</a:t>
            </a:r>
          </a:p>
          <a:p>
            <a:pPr algn="just"/>
            <a:r>
              <a:rPr lang="en-US" sz="1400" dirty="0" smtClean="0">
                <a:latin typeface="Times New Roman" panose="02020603050405020304" pitchFamily="18" charset="0"/>
                <a:cs typeface="Times New Roman" panose="02020603050405020304" pitchFamily="18" charset="0"/>
              </a:rPr>
              <a:t>It </a:t>
            </a:r>
            <a:r>
              <a:rPr lang="en-US" sz="1400" dirty="0">
                <a:latin typeface="Times New Roman" panose="02020603050405020304" pitchFamily="18" charset="0"/>
                <a:cs typeface="Times New Roman" panose="02020603050405020304" pitchFamily="18" charset="0"/>
              </a:rPr>
              <a:t>runs only Map/Reduce jobs.</a:t>
            </a:r>
          </a:p>
          <a:p>
            <a:pPr algn="just"/>
            <a:r>
              <a:rPr lang="en-US" sz="1400" dirty="0">
                <a:latin typeface="Times New Roman" panose="02020603050405020304" pitchFamily="18" charset="0"/>
                <a:cs typeface="Times New Roman" panose="02020603050405020304" pitchFamily="18" charset="0"/>
              </a:rPr>
              <a:t>It follows Slots concept in HDFS to allocate Resources (Memory, RAM, CPU). It has static Map and Reduce Slots. That means once it assigns resources to Map/Reduce jobs, it cannot re-use them even though some slots are idle.</a:t>
            </a:r>
          </a:p>
          <a:p>
            <a:pPr algn="just"/>
            <a:r>
              <a:rPr lang="en-US" sz="1400" dirty="0">
                <a:latin typeface="Times New Roman" panose="02020603050405020304" pitchFamily="18" charset="0"/>
                <a:cs typeface="Times New Roman" panose="02020603050405020304" pitchFamily="18" charset="0"/>
              </a:rPr>
              <a:t>For Example:- Suppose, 10 Map and 10 Reduce Jobs are running with 10 + 10 Slots to perform a computation. All Map Jobs are doing their tasks but all Reduce jobs are idle. We cannot use these Idle jobs for other purpose.</a:t>
            </a:r>
          </a:p>
        </p:txBody>
      </p:sp>
    </p:spTree>
    <p:extLst>
      <p:ext uri="{BB962C8B-B14F-4D97-AF65-F5344CB8AC3E}">
        <p14:creationId xmlns:p14="http://schemas.microsoft.com/office/powerpoint/2010/main" val="4016689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Re-Architecture of 1.x</a:t>
            </a:r>
            <a:endParaRPr lang="en-US" sz="4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9734" y="2125054"/>
            <a:ext cx="2619586" cy="37782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2802" y="2125054"/>
            <a:ext cx="4286250" cy="3019425"/>
          </a:xfrm>
          <a:prstGeom prst="rect">
            <a:avLst/>
          </a:prstGeom>
        </p:spPr>
      </p:pic>
    </p:spTree>
    <p:extLst>
      <p:ext uri="{BB962C8B-B14F-4D97-AF65-F5344CB8AC3E}">
        <p14:creationId xmlns:p14="http://schemas.microsoft.com/office/powerpoint/2010/main" val="3875886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err="1" smtClean="0">
                <a:latin typeface="Times New Roman" panose="02020603050405020304" pitchFamily="18" charset="0"/>
                <a:cs typeface="Times New Roman" panose="02020603050405020304" pitchFamily="18" charset="0"/>
              </a:rPr>
              <a:t>Hadoop</a:t>
            </a:r>
            <a:r>
              <a:rPr lang="en-US" sz="4800" b="1" dirty="0" smtClean="0">
                <a:latin typeface="Times New Roman" panose="02020603050405020304" pitchFamily="18" charset="0"/>
                <a:cs typeface="Times New Roman" panose="02020603050405020304" pitchFamily="18" charset="0"/>
              </a:rPr>
              <a:t> Architecture – 2.x </a:t>
            </a:r>
            <a:endParaRPr lang="en-US" sz="4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1673" y="2137888"/>
            <a:ext cx="5924550" cy="3667125"/>
          </a:xfrm>
        </p:spPr>
      </p:pic>
    </p:spTree>
    <p:extLst>
      <p:ext uri="{BB962C8B-B14F-4D97-AF65-F5344CB8AC3E}">
        <p14:creationId xmlns:p14="http://schemas.microsoft.com/office/powerpoint/2010/main" val="2575841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atin typeface="Times New Roman" panose="02020603050405020304" pitchFamily="18" charset="0"/>
                <a:cs typeface="Times New Roman" panose="02020603050405020304" pitchFamily="18" charset="0"/>
              </a:rPr>
              <a:t>Components</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000" dirty="0">
                <a:latin typeface="Times New Roman" panose="02020603050405020304" pitchFamily="18" charset="0"/>
                <a:cs typeface="Times New Roman" panose="02020603050405020304" pitchFamily="18" charset="0"/>
              </a:rPr>
              <a:t>The fundamental idea of YARN is to split up the functionalities of resource management and job scheduling/monitoring into separate daemons. The idea is to have a global </a:t>
            </a:r>
            <a:r>
              <a:rPr lang="en-US" sz="2000" dirty="0" smtClean="0">
                <a:latin typeface="Times New Roman" panose="02020603050405020304" pitchFamily="18" charset="0"/>
                <a:cs typeface="Times New Roman" panose="02020603050405020304" pitchFamily="18" charset="0"/>
              </a:rPr>
              <a:t>Resource Manager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RM</a:t>
            </a:r>
            <a:r>
              <a:rPr lang="en-US" sz="2000" dirty="0">
                <a:latin typeface="Times New Roman" panose="02020603050405020304" pitchFamily="18" charset="0"/>
                <a:cs typeface="Times New Roman" panose="02020603050405020304" pitchFamily="18" charset="0"/>
              </a:rPr>
              <a:t>) and per-application </a:t>
            </a:r>
            <a:r>
              <a:rPr lang="en-US" sz="2000" dirty="0" smtClean="0">
                <a:latin typeface="Times New Roman" panose="02020603050405020304" pitchFamily="18" charset="0"/>
                <a:cs typeface="Times New Roman" panose="02020603050405020304" pitchFamily="18" charset="0"/>
              </a:rPr>
              <a:t>Application Master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AM</a:t>
            </a:r>
            <a:r>
              <a:rPr lang="en-US" sz="2000" dirty="0">
                <a:latin typeface="Times New Roman" panose="02020603050405020304" pitchFamily="18" charset="0"/>
                <a:cs typeface="Times New Roman" panose="02020603050405020304" pitchFamily="18" charset="0"/>
              </a:rPr>
              <a:t>). </a:t>
            </a:r>
          </a:p>
          <a:p>
            <a:pPr algn="just"/>
            <a:r>
              <a:rPr lang="en-US" sz="2000" dirty="0" smtClean="0">
                <a:latin typeface="Times New Roman" panose="02020603050405020304" pitchFamily="18" charset="0"/>
                <a:cs typeface="Times New Roman" panose="02020603050405020304" pitchFamily="18" charset="0"/>
              </a:rPr>
              <a:t>The main components of </a:t>
            </a:r>
            <a:r>
              <a:rPr lang="en-US" sz="2000" dirty="0" err="1" smtClean="0">
                <a:latin typeface="Times New Roman" panose="02020603050405020304" pitchFamily="18" charset="0"/>
                <a:cs typeface="Times New Roman" panose="02020603050405020304" pitchFamily="18" charset="0"/>
              </a:rPr>
              <a:t>Hadoop</a:t>
            </a:r>
            <a:r>
              <a:rPr lang="en-US" sz="2000" dirty="0" smtClean="0">
                <a:latin typeface="Times New Roman" panose="02020603050405020304" pitchFamily="18" charset="0"/>
                <a:cs typeface="Times New Roman" panose="02020603050405020304" pitchFamily="18" charset="0"/>
              </a:rPr>
              <a:t> 2.x architecture is,</a:t>
            </a:r>
          </a:p>
          <a:p>
            <a:pPr marL="800100" lvl="1" indent="-342900" algn="just">
              <a:buFont typeface="+mj-lt"/>
              <a:buAutoNum type="arabicPeriod"/>
            </a:pPr>
            <a:r>
              <a:rPr lang="en-US" sz="2000" dirty="0" smtClean="0">
                <a:latin typeface="Times New Roman" panose="02020603050405020304" pitchFamily="18" charset="0"/>
                <a:cs typeface="Times New Roman" panose="02020603050405020304" pitchFamily="18" charset="0"/>
              </a:rPr>
              <a:t>Resource Manager</a:t>
            </a:r>
          </a:p>
          <a:p>
            <a:pPr marL="800100" lvl="1" indent="-342900" algn="just">
              <a:buFont typeface="+mj-lt"/>
              <a:buAutoNum type="arabicPeriod"/>
            </a:pPr>
            <a:r>
              <a:rPr lang="en-US" sz="2000" dirty="0" smtClean="0">
                <a:latin typeface="Times New Roman" panose="02020603050405020304" pitchFamily="18" charset="0"/>
                <a:cs typeface="Times New Roman" panose="02020603050405020304" pitchFamily="18" charset="0"/>
              </a:rPr>
              <a:t>Node Manager</a:t>
            </a:r>
          </a:p>
          <a:p>
            <a:pPr marL="800100" lvl="1" indent="-342900" algn="just">
              <a:buFont typeface="+mj-lt"/>
              <a:buAutoNum type="arabicPeriod"/>
            </a:pPr>
            <a:r>
              <a:rPr lang="en-US" sz="2000" dirty="0" smtClean="0">
                <a:latin typeface="Times New Roman" panose="02020603050405020304" pitchFamily="18" charset="0"/>
                <a:cs typeface="Times New Roman" panose="02020603050405020304" pitchFamily="18" charset="0"/>
              </a:rPr>
              <a:t>Application Master</a:t>
            </a:r>
          </a:p>
          <a:p>
            <a:pPr marL="800100" lvl="1" indent="-342900" algn="just">
              <a:buFont typeface="+mj-lt"/>
              <a:buAutoNum type="arabicPeriod"/>
            </a:pPr>
            <a:r>
              <a:rPr lang="en-US" sz="2000" dirty="0" smtClean="0">
                <a:latin typeface="Times New Roman" panose="02020603050405020304" pitchFamily="18" charset="0"/>
                <a:cs typeface="Times New Roman" panose="02020603050405020304" pitchFamily="18" charset="0"/>
              </a:rPr>
              <a:t>Container</a:t>
            </a:r>
          </a:p>
          <a:p>
            <a:pPr marL="800100" lvl="1" indent="-342900" algn="just">
              <a:buFont typeface="+mj-lt"/>
              <a:buAutoNum type="arabicPeriod"/>
            </a:pPr>
            <a:r>
              <a:rPr lang="en-US" sz="2000" dirty="0" smtClean="0">
                <a:latin typeface="Times New Roman" panose="02020603050405020304" pitchFamily="18" charset="0"/>
                <a:cs typeface="Times New Roman" panose="02020603050405020304" pitchFamily="18" charset="0"/>
              </a:rPr>
              <a:t>Scheduler</a:t>
            </a:r>
          </a:p>
        </p:txBody>
      </p:sp>
    </p:spTree>
    <p:extLst>
      <p:ext uri="{BB962C8B-B14F-4D97-AF65-F5344CB8AC3E}">
        <p14:creationId xmlns:p14="http://schemas.microsoft.com/office/powerpoint/2010/main" val="42298630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93225"/>
            <a:ext cx="10353761" cy="1326321"/>
          </a:xfrm>
        </p:spPr>
        <p:txBody>
          <a:bodyPr>
            <a:normAutofit/>
          </a:bodyPr>
          <a:lstStyle/>
          <a:p>
            <a:pPr algn="ctr"/>
            <a:r>
              <a:rPr lang="en-US" sz="4400" b="1" dirty="0" smtClean="0"/>
              <a:t>Advantages of 2.x</a:t>
            </a:r>
            <a:endParaRPr lang="en-US" sz="4400" b="1" dirty="0"/>
          </a:p>
        </p:txBody>
      </p:sp>
      <p:sp>
        <p:nvSpPr>
          <p:cNvPr id="3" name="Content Placeholder 2"/>
          <p:cNvSpPr>
            <a:spLocks noGrp="1"/>
          </p:cNvSpPr>
          <p:nvPr>
            <p:ph idx="1"/>
          </p:nvPr>
        </p:nvSpPr>
        <p:spPr>
          <a:xfrm>
            <a:off x="913795" y="1400605"/>
            <a:ext cx="10353762" cy="3695136"/>
          </a:xfrm>
        </p:spPr>
        <p:txBody>
          <a:bodyPr>
            <a:noAutofit/>
          </a:bodyPr>
          <a:lstStyle/>
          <a:p>
            <a:pPr algn="just"/>
            <a:r>
              <a:rPr lang="en-US" sz="1600" dirty="0" smtClean="0">
                <a:latin typeface="Times New Roman" panose="02020603050405020304" pitchFamily="18" charset="0"/>
                <a:cs typeface="Times New Roman" panose="02020603050405020304" pitchFamily="18" charset="0"/>
              </a:rPr>
              <a:t>By </a:t>
            </a:r>
            <a:r>
              <a:rPr lang="en-US" sz="1600" dirty="0">
                <a:latin typeface="Times New Roman" panose="02020603050405020304" pitchFamily="18" charset="0"/>
                <a:cs typeface="Times New Roman" panose="02020603050405020304" pitchFamily="18" charset="0"/>
              </a:rPr>
              <a:t>decoupling </a:t>
            </a:r>
            <a:r>
              <a:rPr lang="en-US" sz="1600" dirty="0" smtClean="0">
                <a:latin typeface="Times New Roman" panose="02020603050405020304" pitchFamily="18" charset="0"/>
                <a:cs typeface="Times New Roman" panose="02020603050405020304" pitchFamily="18" charset="0"/>
              </a:rPr>
              <a:t>Map Reduce </a:t>
            </a:r>
            <a:r>
              <a:rPr lang="en-US" sz="1600" dirty="0">
                <a:latin typeface="Times New Roman" panose="02020603050405020304" pitchFamily="18" charset="0"/>
                <a:cs typeface="Times New Roman" panose="02020603050405020304" pitchFamily="18" charset="0"/>
              </a:rPr>
              <a:t>component responsibilities into different components.</a:t>
            </a:r>
          </a:p>
          <a:p>
            <a:pPr algn="just"/>
            <a:r>
              <a:rPr lang="en-US" sz="1600" dirty="0">
                <a:latin typeface="Times New Roman" panose="02020603050405020304" pitchFamily="18" charset="0"/>
                <a:cs typeface="Times New Roman" panose="02020603050405020304" pitchFamily="18" charset="0"/>
              </a:rPr>
              <a:t>By Introducing new YARN component for Resource management.</a:t>
            </a:r>
          </a:p>
          <a:p>
            <a:pPr algn="just"/>
            <a:r>
              <a:rPr lang="en-US" sz="1600" dirty="0">
                <a:latin typeface="Times New Roman" panose="02020603050405020304" pitchFamily="18" charset="0"/>
                <a:cs typeface="Times New Roman" panose="02020603050405020304" pitchFamily="18" charset="0"/>
              </a:rPr>
              <a:t>By decoupling component’s responsibilities, it supports multiple namespace, Multi-tenancy, Higher Availability and Higher Scalability.</a:t>
            </a:r>
          </a:p>
          <a:p>
            <a:pPr algn="just"/>
            <a:endParaRPr lang="en-US" sz="1600" b="1" dirty="0" smtClean="0">
              <a:latin typeface="Times New Roman" panose="02020603050405020304" pitchFamily="18" charset="0"/>
              <a:cs typeface="Times New Roman" panose="02020603050405020304" pitchFamily="18" charset="0"/>
            </a:endParaRPr>
          </a:p>
          <a:p>
            <a:pPr marL="0" indent="0" algn="just">
              <a:buNone/>
            </a:pPr>
            <a:r>
              <a:rPr lang="en-US" sz="1600" b="1" dirty="0" err="1" smtClean="0">
                <a:latin typeface="Times New Roman" panose="02020603050405020304" pitchFamily="18" charset="0"/>
                <a:cs typeface="Times New Roman" panose="02020603050405020304" pitchFamily="18" charset="0"/>
              </a:rPr>
              <a:t>Hadoop</a:t>
            </a:r>
            <a:r>
              <a:rPr lang="en-US" sz="1600" b="1"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2.x YARN Benefits</a:t>
            </a:r>
          </a:p>
          <a:p>
            <a:pPr algn="just"/>
            <a:r>
              <a:rPr lang="en-US" sz="1600" dirty="0" smtClean="0">
                <a:latin typeface="Times New Roman" panose="02020603050405020304" pitchFamily="18" charset="0"/>
                <a:cs typeface="Times New Roman" panose="02020603050405020304" pitchFamily="18" charset="0"/>
              </a:rPr>
              <a:t>Highly </a:t>
            </a:r>
            <a:r>
              <a:rPr lang="en-US" sz="1600" dirty="0">
                <a:latin typeface="Times New Roman" panose="02020603050405020304" pitchFamily="18" charset="0"/>
                <a:cs typeface="Times New Roman" panose="02020603050405020304" pitchFamily="18" charset="0"/>
              </a:rPr>
              <a:t>Scalability</a:t>
            </a:r>
          </a:p>
          <a:p>
            <a:pPr algn="just"/>
            <a:r>
              <a:rPr lang="en-US" sz="1600" dirty="0">
                <a:latin typeface="Times New Roman" panose="02020603050405020304" pitchFamily="18" charset="0"/>
                <a:cs typeface="Times New Roman" panose="02020603050405020304" pitchFamily="18" charset="0"/>
              </a:rPr>
              <a:t>Highly Availability</a:t>
            </a:r>
          </a:p>
          <a:p>
            <a:pPr algn="just"/>
            <a:r>
              <a:rPr lang="en-US" sz="1600" dirty="0">
                <a:latin typeface="Times New Roman" panose="02020603050405020304" pitchFamily="18" charset="0"/>
                <a:cs typeface="Times New Roman" panose="02020603050405020304" pitchFamily="18" charset="0"/>
              </a:rPr>
              <a:t>Supports Multiple Programming Models</a:t>
            </a:r>
          </a:p>
          <a:p>
            <a:pPr algn="just"/>
            <a:r>
              <a:rPr lang="en-US" sz="1600" dirty="0">
                <a:latin typeface="Times New Roman" panose="02020603050405020304" pitchFamily="18" charset="0"/>
                <a:cs typeface="Times New Roman" panose="02020603050405020304" pitchFamily="18" charset="0"/>
              </a:rPr>
              <a:t>Supports Multi-Tenancy</a:t>
            </a:r>
          </a:p>
          <a:p>
            <a:pPr algn="just"/>
            <a:r>
              <a:rPr lang="en-US" sz="1600" dirty="0">
                <a:latin typeface="Times New Roman" panose="02020603050405020304" pitchFamily="18" charset="0"/>
                <a:cs typeface="Times New Roman" panose="02020603050405020304" pitchFamily="18" charset="0"/>
              </a:rPr>
              <a:t>Supports Multiple Namespaces</a:t>
            </a:r>
          </a:p>
          <a:p>
            <a:pPr algn="just"/>
            <a:r>
              <a:rPr lang="en-US" sz="1600" dirty="0">
                <a:latin typeface="Times New Roman" panose="02020603050405020304" pitchFamily="18" charset="0"/>
                <a:cs typeface="Times New Roman" panose="02020603050405020304" pitchFamily="18" charset="0"/>
              </a:rPr>
              <a:t>Improved Cluster Utilization</a:t>
            </a:r>
          </a:p>
          <a:p>
            <a:pPr algn="just"/>
            <a:r>
              <a:rPr lang="en-US" sz="1600" dirty="0">
                <a:latin typeface="Times New Roman" panose="02020603050405020304" pitchFamily="18" charset="0"/>
                <a:cs typeface="Times New Roman" panose="02020603050405020304" pitchFamily="18" charset="0"/>
              </a:rPr>
              <a:t>Supports Horizontal Scalability</a:t>
            </a:r>
          </a:p>
        </p:txBody>
      </p:sp>
    </p:spTree>
    <p:extLst>
      <p:ext uri="{BB962C8B-B14F-4D97-AF65-F5344CB8AC3E}">
        <p14:creationId xmlns:p14="http://schemas.microsoft.com/office/powerpoint/2010/main" val="625338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400" b="1" dirty="0" smtClean="0"/>
              <a:t>Resource Manager and Node Manager, Container</a:t>
            </a:r>
            <a:endParaRPr lang="en-US" sz="4400" b="1" dirty="0"/>
          </a:p>
        </p:txBody>
      </p:sp>
      <p:sp>
        <p:nvSpPr>
          <p:cNvPr id="3" name="Content Placeholder 2"/>
          <p:cNvSpPr>
            <a:spLocks noGrp="1"/>
          </p:cNvSpPr>
          <p:nvPr>
            <p:ph idx="1"/>
          </p:nvPr>
        </p:nvSpPr>
        <p:spPr/>
        <p:txBody>
          <a:bodyPr>
            <a:normAutofit fontScale="85000" lnSpcReduction="10000"/>
          </a:bodyPr>
          <a:lstStyle/>
          <a:p>
            <a:pPr algn="just"/>
            <a:r>
              <a:rPr lang="en-US" sz="1900" b="1" dirty="0" smtClean="0">
                <a:solidFill>
                  <a:srgbClr val="FF0000"/>
                </a:solidFill>
                <a:latin typeface="Times New Roman" panose="02020603050405020304" pitchFamily="18" charset="0"/>
                <a:cs typeface="Times New Roman" panose="02020603050405020304" pitchFamily="18" charset="0"/>
              </a:rPr>
              <a:t>Resource Manager</a:t>
            </a:r>
            <a:r>
              <a:rPr lang="en-US" sz="1900" dirty="0">
                <a:latin typeface="Times New Roman" panose="02020603050405020304" pitchFamily="18" charset="0"/>
                <a:cs typeface="Times New Roman" panose="02020603050405020304" pitchFamily="18" charset="0"/>
              </a:rPr>
              <a:t>: The </a:t>
            </a:r>
            <a:r>
              <a:rPr lang="en-US" sz="1900" dirty="0" smtClean="0">
                <a:latin typeface="Times New Roman" panose="02020603050405020304" pitchFamily="18" charset="0"/>
                <a:cs typeface="Times New Roman" panose="02020603050405020304" pitchFamily="18" charset="0"/>
              </a:rPr>
              <a:t>Resource Manager </a:t>
            </a:r>
            <a:r>
              <a:rPr lang="en-US" sz="1900" dirty="0">
                <a:latin typeface="Times New Roman" panose="02020603050405020304" pitchFamily="18" charset="0"/>
                <a:cs typeface="Times New Roman" panose="02020603050405020304" pitchFamily="18" charset="0"/>
              </a:rPr>
              <a:t>is the ultimate authority that arbitrates resources among all the applications in the system. The </a:t>
            </a:r>
            <a:r>
              <a:rPr lang="en-US" sz="1900" dirty="0" smtClean="0">
                <a:latin typeface="Times New Roman" panose="02020603050405020304" pitchFamily="18" charset="0"/>
                <a:cs typeface="Times New Roman" panose="02020603050405020304" pitchFamily="18" charset="0"/>
              </a:rPr>
              <a:t>Resource Manager </a:t>
            </a:r>
            <a:r>
              <a:rPr lang="en-US" sz="1900" dirty="0">
                <a:latin typeface="Times New Roman" panose="02020603050405020304" pitchFamily="18" charset="0"/>
                <a:cs typeface="Times New Roman" panose="02020603050405020304" pitchFamily="18" charset="0"/>
              </a:rPr>
              <a:t>has two main components: </a:t>
            </a:r>
            <a:endParaRPr lang="en-US" sz="1900" dirty="0" smtClean="0">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en-US" sz="1900" dirty="0" smtClean="0">
                <a:latin typeface="Times New Roman" panose="02020603050405020304" pitchFamily="18" charset="0"/>
                <a:cs typeface="Times New Roman" panose="02020603050405020304" pitchFamily="18" charset="0"/>
              </a:rPr>
              <a:t>Scheduler </a:t>
            </a:r>
          </a:p>
          <a:p>
            <a:pPr marL="800100" lvl="1" indent="-342900" algn="just">
              <a:buFont typeface="+mj-lt"/>
              <a:buAutoNum type="arabicPeriod"/>
            </a:pPr>
            <a:r>
              <a:rPr lang="en-US" sz="1900" dirty="0" smtClean="0">
                <a:latin typeface="Times New Roman" panose="02020603050405020304" pitchFamily="18" charset="0"/>
                <a:cs typeface="Times New Roman" panose="02020603050405020304" pitchFamily="18" charset="0"/>
              </a:rPr>
              <a:t>Applications Manager</a:t>
            </a:r>
            <a:r>
              <a:rPr lang="en-US" sz="1900" dirty="0">
                <a:latin typeface="Times New Roman" panose="02020603050405020304" pitchFamily="18" charset="0"/>
                <a:cs typeface="Times New Roman" panose="02020603050405020304" pitchFamily="18" charset="0"/>
              </a:rPr>
              <a:t>.</a:t>
            </a:r>
          </a:p>
          <a:p>
            <a:pPr algn="just"/>
            <a:r>
              <a:rPr lang="en-US" sz="1900" b="1" dirty="0">
                <a:solidFill>
                  <a:srgbClr val="FF0000"/>
                </a:solidFill>
                <a:latin typeface="Times New Roman" panose="02020603050405020304" pitchFamily="18" charset="0"/>
                <a:cs typeface="Times New Roman" panose="02020603050405020304" pitchFamily="18" charset="0"/>
              </a:rPr>
              <a:t>Node Manager</a:t>
            </a:r>
            <a:r>
              <a:rPr lang="en-US" sz="1900" dirty="0">
                <a:latin typeface="Times New Roman" panose="02020603050405020304" pitchFamily="18" charset="0"/>
                <a:cs typeface="Times New Roman" panose="02020603050405020304" pitchFamily="18" charset="0"/>
              </a:rPr>
              <a:t>: It is the per-machine framework agent who is responsible for containers, monitoring their resource usage </a:t>
            </a:r>
            <a:r>
              <a:rPr lang="en-US" sz="1900" dirty="0" smtClean="0">
                <a:latin typeface="Times New Roman" panose="02020603050405020304" pitchFamily="18" charset="0"/>
                <a:cs typeface="Times New Roman" panose="02020603050405020304" pitchFamily="18" charset="0"/>
              </a:rPr>
              <a:t>(CPU, </a:t>
            </a:r>
            <a:r>
              <a:rPr lang="en-US" sz="1900" dirty="0">
                <a:latin typeface="Times New Roman" panose="02020603050405020304" pitchFamily="18" charset="0"/>
                <a:cs typeface="Times New Roman" panose="02020603050405020304" pitchFamily="18" charset="0"/>
              </a:rPr>
              <a:t>memory, disk, network) and reporting the same to the </a:t>
            </a:r>
            <a:r>
              <a:rPr lang="en-US" sz="1900" dirty="0" smtClean="0">
                <a:latin typeface="Times New Roman" panose="02020603050405020304" pitchFamily="18" charset="0"/>
                <a:cs typeface="Times New Roman" panose="02020603050405020304" pitchFamily="18" charset="0"/>
              </a:rPr>
              <a:t>Resource Manager/Scheduler.</a:t>
            </a:r>
          </a:p>
          <a:p>
            <a:pPr algn="just"/>
            <a:r>
              <a:rPr lang="en-US" sz="1900" b="1" dirty="0">
                <a:solidFill>
                  <a:srgbClr val="FF0000"/>
                </a:solidFill>
                <a:latin typeface="Times New Roman" panose="02020603050405020304" pitchFamily="18" charset="0"/>
                <a:cs typeface="Times New Roman" panose="02020603050405020304" pitchFamily="18" charset="0"/>
              </a:rPr>
              <a:t>Application Master</a:t>
            </a:r>
            <a:r>
              <a:rPr lang="en-US" sz="1900" dirty="0">
                <a:latin typeface="Times New Roman" panose="02020603050405020304" pitchFamily="18" charset="0"/>
                <a:cs typeface="Times New Roman" panose="02020603050405020304" pitchFamily="18" charset="0"/>
              </a:rPr>
              <a:t>: The per-application Application Master is, in effect, a framework specific library and is tasked with negotiating resources from the Resource Manager and working with the Node Manager(s) to execute and monitor the tasks</a:t>
            </a:r>
            <a:r>
              <a:rPr lang="en-US" sz="1900" dirty="0" smtClean="0">
                <a:latin typeface="Times New Roman" panose="02020603050405020304" pitchFamily="18" charset="0"/>
                <a:cs typeface="Times New Roman" panose="02020603050405020304" pitchFamily="18" charset="0"/>
              </a:rPr>
              <a:t>.</a:t>
            </a:r>
          </a:p>
          <a:p>
            <a:pPr algn="just"/>
            <a:r>
              <a:rPr lang="en-US" sz="1900" b="1" dirty="0">
                <a:solidFill>
                  <a:srgbClr val="FF0000"/>
                </a:solidFill>
                <a:latin typeface="Times New Roman" panose="02020603050405020304" pitchFamily="18" charset="0"/>
                <a:cs typeface="Times New Roman" panose="02020603050405020304" pitchFamily="18" charset="0"/>
              </a:rPr>
              <a:t>Container</a:t>
            </a:r>
            <a:r>
              <a:rPr lang="en-US" sz="1900" dirty="0">
                <a:latin typeface="Times New Roman" panose="02020603050405020304" pitchFamily="18" charset="0"/>
                <a:cs typeface="Times New Roman" panose="02020603050405020304" pitchFamily="18" charset="0"/>
              </a:rPr>
              <a:t>: Each Master Node or Slave Node contains set of Containers. Container is a portion of Memory in HDFS (Either Name Node or Data Node). In </a:t>
            </a:r>
            <a:r>
              <a:rPr lang="en-US" sz="1900" dirty="0" err="1">
                <a:latin typeface="Times New Roman" panose="02020603050405020304" pitchFamily="18" charset="0"/>
                <a:cs typeface="Times New Roman" panose="02020603050405020304" pitchFamily="18" charset="0"/>
              </a:rPr>
              <a:t>Hadoop</a:t>
            </a:r>
            <a:r>
              <a:rPr lang="en-US" sz="1900" dirty="0">
                <a:latin typeface="Times New Roman" panose="02020603050405020304" pitchFamily="18" charset="0"/>
                <a:cs typeface="Times New Roman" panose="02020603050405020304" pitchFamily="18" charset="0"/>
              </a:rPr>
              <a:t> 2.x, Container is similar to Data Slots in </a:t>
            </a:r>
            <a:r>
              <a:rPr lang="en-US" sz="1900" dirty="0" err="1">
                <a:latin typeface="Times New Roman" panose="02020603050405020304" pitchFamily="18" charset="0"/>
                <a:cs typeface="Times New Roman" panose="02020603050405020304" pitchFamily="18" charset="0"/>
              </a:rPr>
              <a:t>Hadoop</a:t>
            </a:r>
            <a:r>
              <a:rPr lang="en-US" sz="1900" dirty="0">
                <a:latin typeface="Times New Roman" panose="02020603050405020304" pitchFamily="18" charset="0"/>
                <a:cs typeface="Times New Roman" panose="02020603050405020304" pitchFamily="18" charset="0"/>
              </a:rPr>
              <a:t> 1.x. </a:t>
            </a:r>
          </a:p>
          <a:p>
            <a:pPr algn="just"/>
            <a:endParaRPr lang="en-US" dirty="0"/>
          </a:p>
          <a:p>
            <a:pPr algn="just"/>
            <a:endParaRPr lang="en-US" dirty="0" smtClean="0"/>
          </a:p>
          <a:p>
            <a:pPr algn="just"/>
            <a:endParaRPr lang="en-US" dirty="0"/>
          </a:p>
        </p:txBody>
      </p:sp>
    </p:spTree>
    <p:extLst>
      <p:ext uri="{BB962C8B-B14F-4D97-AF65-F5344CB8AC3E}">
        <p14:creationId xmlns:p14="http://schemas.microsoft.com/office/powerpoint/2010/main" val="1641391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latin typeface="Times New Roman" panose="02020603050405020304" pitchFamily="18" charset="0"/>
                <a:cs typeface="Times New Roman" panose="02020603050405020304" pitchFamily="18" charset="0"/>
              </a:rPr>
              <a:t>Big Data</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80000"/>
              </a:lnSpc>
            </a:pPr>
            <a:r>
              <a:rPr lang="en-US" sz="2000" dirty="0"/>
              <a:t>Big data is a term for data </a:t>
            </a:r>
            <a:r>
              <a:rPr lang="en-US" sz="2000" dirty="0" smtClean="0"/>
              <a:t>sets</a:t>
            </a:r>
            <a:r>
              <a:rPr lang="en-US" sz="2000" dirty="0"/>
              <a:t> that are so large or complex that traditional data processing </a:t>
            </a:r>
            <a:r>
              <a:rPr lang="en-US" sz="2000" dirty="0" smtClean="0"/>
              <a:t>application </a:t>
            </a:r>
            <a:r>
              <a:rPr lang="en-US" sz="2000" dirty="0"/>
              <a:t>software is inadequate to deal with them. </a:t>
            </a:r>
            <a:endParaRPr lang="en-US" sz="2000" dirty="0" smtClean="0"/>
          </a:p>
          <a:p>
            <a:pPr algn="just">
              <a:lnSpc>
                <a:spcPct val="80000"/>
              </a:lnSpc>
            </a:pPr>
            <a:endParaRPr lang="en-US" sz="2000" dirty="0" smtClean="0"/>
          </a:p>
          <a:p>
            <a:pPr algn="just">
              <a:lnSpc>
                <a:spcPct val="80000"/>
              </a:lnSpc>
            </a:pPr>
            <a:r>
              <a:rPr lang="en-US" sz="2000" dirty="0" smtClean="0"/>
              <a:t>Big </a:t>
            </a:r>
            <a:r>
              <a:rPr lang="en-US" sz="2000" dirty="0"/>
              <a:t>data challenges include capturing data, data storage, data analysis, search, sharing, transfer, visualization, querying, updating and information privacy</a:t>
            </a:r>
            <a:r>
              <a:rPr lang="en-US" sz="2000" dirty="0" smtClean="0"/>
              <a:t>.</a:t>
            </a:r>
          </a:p>
          <a:p>
            <a:pPr algn="just">
              <a:lnSpc>
                <a:spcPct val="80000"/>
              </a:lnSpc>
            </a:pPr>
            <a:endParaRPr lang="en-US" sz="2000" b="1" dirty="0" smtClean="0"/>
          </a:p>
          <a:p>
            <a:pPr algn="just">
              <a:lnSpc>
                <a:spcPct val="80000"/>
              </a:lnSpc>
            </a:pPr>
            <a:r>
              <a:rPr lang="en-US" sz="2000" b="1" dirty="0" smtClean="0"/>
              <a:t>Big </a:t>
            </a:r>
            <a:r>
              <a:rPr lang="en-US" sz="2000" b="1" dirty="0"/>
              <a:t>data is a term that describes the large volume of data </a:t>
            </a:r>
            <a:r>
              <a:rPr lang="en-US" sz="2000" b="1" dirty="0" smtClean="0"/>
              <a:t>– </a:t>
            </a:r>
            <a:r>
              <a:rPr lang="en-US" sz="2000" b="1" dirty="0"/>
              <a:t>structured and </a:t>
            </a:r>
            <a:r>
              <a:rPr lang="en-US" sz="2000" b="1" dirty="0" smtClean="0"/>
              <a:t>unstructured and semi-structured </a:t>
            </a:r>
            <a:r>
              <a:rPr lang="en-US" sz="2000" b="1" dirty="0"/>
              <a:t>– that inundates a business on a day-to-day basis. </a:t>
            </a:r>
          </a:p>
          <a:p>
            <a:pPr algn="just">
              <a:lnSpc>
                <a:spcPct val="80000"/>
              </a:lnSpc>
            </a:pPr>
            <a:endParaRPr lang="en-US" sz="2000" dirty="0"/>
          </a:p>
        </p:txBody>
      </p:sp>
    </p:spTree>
    <p:extLst>
      <p:ext uri="{BB962C8B-B14F-4D97-AF65-F5344CB8AC3E}">
        <p14:creationId xmlns:p14="http://schemas.microsoft.com/office/powerpoint/2010/main" val="16577057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latin typeface="Times New Roman" panose="02020603050405020304" pitchFamily="18" charset="0"/>
                <a:cs typeface="Times New Roman" panose="02020603050405020304" pitchFamily="18" charset="0"/>
              </a:rPr>
              <a:t>Scheduler and Application Manager</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62229" y="1935921"/>
            <a:ext cx="8915400" cy="4660307"/>
          </a:xfrm>
        </p:spPr>
        <p:txBody>
          <a:bodyPr>
            <a:normAutofit fontScale="92500" lnSpcReduction="20000"/>
          </a:bodyPr>
          <a:lstStyle/>
          <a:p>
            <a:pPr algn="just"/>
            <a:endParaRPr lang="en-US" sz="1500" b="1" dirty="0" smtClean="0">
              <a:solidFill>
                <a:srgbClr val="FF0000"/>
              </a:solidFill>
            </a:endParaRPr>
          </a:p>
          <a:p>
            <a:pPr algn="just"/>
            <a:r>
              <a:rPr lang="en-US" sz="2000" b="1" dirty="0" smtClean="0">
                <a:solidFill>
                  <a:srgbClr val="FF0000"/>
                </a:solidFill>
                <a:latin typeface="Times New Roman" panose="02020603050405020304" pitchFamily="18" charset="0"/>
                <a:cs typeface="Times New Roman" panose="02020603050405020304" pitchFamily="18" charset="0"/>
              </a:rPr>
              <a:t>The </a:t>
            </a:r>
            <a:r>
              <a:rPr lang="en-US" sz="2000" b="1" dirty="0">
                <a:solidFill>
                  <a:srgbClr val="FF0000"/>
                </a:solidFill>
                <a:latin typeface="Times New Roman" panose="02020603050405020304" pitchFamily="18" charset="0"/>
                <a:cs typeface="Times New Roman" panose="02020603050405020304" pitchFamily="18" charset="0"/>
              </a:rPr>
              <a:t>Scheduler </a:t>
            </a:r>
            <a:r>
              <a:rPr lang="en-US" sz="2000" dirty="0">
                <a:latin typeface="Times New Roman" panose="02020603050405020304" pitchFamily="18" charset="0"/>
                <a:cs typeface="Times New Roman" panose="02020603050405020304" pitchFamily="18" charset="0"/>
              </a:rPr>
              <a:t>is responsible for allocating resources to the various running applications subject to familiar constraints of capacities, queues etc. The Scheduler is pure scheduler in the sense that it performs no monitoring or tracking of status for the application. Also, it offers no guarantees about restarting failed tasks either due to application failure or hardware failures. The Scheduler performs its scheduling function based the resource requirements of the </a:t>
            </a:r>
            <a:r>
              <a:rPr lang="en-US" sz="2000" dirty="0" smtClean="0">
                <a:latin typeface="Times New Roman" panose="02020603050405020304" pitchFamily="18" charset="0"/>
                <a:cs typeface="Times New Roman" panose="02020603050405020304" pitchFamily="18" charset="0"/>
              </a:rPr>
              <a:t>applications. Ex: Fair scheduler and capacity scheduler.</a:t>
            </a:r>
          </a:p>
          <a:p>
            <a:pPr algn="just"/>
            <a:r>
              <a:rPr lang="en-US" sz="2000" b="1" dirty="0">
                <a:solidFill>
                  <a:srgbClr val="FF0000"/>
                </a:solidFill>
                <a:latin typeface="Times New Roman" panose="02020603050405020304" pitchFamily="18" charset="0"/>
                <a:cs typeface="Times New Roman" panose="02020603050405020304" pitchFamily="18" charset="0"/>
              </a:rPr>
              <a:t>The Applications Manager </a:t>
            </a:r>
            <a:r>
              <a:rPr lang="en-US" sz="2000" dirty="0">
                <a:latin typeface="Times New Roman" panose="02020603050405020304" pitchFamily="18" charset="0"/>
                <a:cs typeface="Times New Roman" panose="02020603050405020304" pitchFamily="18" charset="0"/>
              </a:rPr>
              <a:t>is responsible for accepting job-submissions, negotiating the first container for executing the application specific </a:t>
            </a:r>
            <a:r>
              <a:rPr lang="en-US" sz="2000" dirty="0" smtClean="0">
                <a:latin typeface="Times New Roman" panose="02020603050405020304" pitchFamily="18" charset="0"/>
                <a:cs typeface="Times New Roman" panose="02020603050405020304" pitchFamily="18" charset="0"/>
              </a:rPr>
              <a:t>Application Master </a:t>
            </a:r>
            <a:r>
              <a:rPr lang="en-US" sz="2000" dirty="0">
                <a:latin typeface="Times New Roman" panose="02020603050405020304" pitchFamily="18" charset="0"/>
                <a:cs typeface="Times New Roman" panose="02020603050405020304" pitchFamily="18" charset="0"/>
              </a:rPr>
              <a:t>and provides the service for restarting the </a:t>
            </a:r>
            <a:r>
              <a:rPr lang="en-US" sz="2000" dirty="0" smtClean="0">
                <a:latin typeface="Times New Roman" panose="02020603050405020304" pitchFamily="18" charset="0"/>
                <a:cs typeface="Times New Roman" panose="02020603050405020304" pitchFamily="18" charset="0"/>
              </a:rPr>
              <a:t>Application Master </a:t>
            </a:r>
            <a:r>
              <a:rPr lang="en-US" sz="2000" dirty="0">
                <a:latin typeface="Times New Roman" panose="02020603050405020304" pitchFamily="18" charset="0"/>
                <a:cs typeface="Times New Roman" panose="02020603050405020304" pitchFamily="18" charset="0"/>
              </a:rPr>
              <a:t>container on failure. The per-application </a:t>
            </a:r>
            <a:r>
              <a:rPr lang="en-US" sz="2000" dirty="0" smtClean="0">
                <a:latin typeface="Times New Roman" panose="02020603050405020304" pitchFamily="18" charset="0"/>
                <a:cs typeface="Times New Roman" panose="02020603050405020304" pitchFamily="18" charset="0"/>
              </a:rPr>
              <a:t>Application Master </a:t>
            </a:r>
            <a:r>
              <a:rPr lang="en-US" sz="2000" dirty="0">
                <a:latin typeface="Times New Roman" panose="02020603050405020304" pitchFamily="18" charset="0"/>
                <a:cs typeface="Times New Roman" panose="02020603050405020304" pitchFamily="18" charset="0"/>
              </a:rPr>
              <a:t>has the responsibility of negotiating appropriate resource containers from the Scheduler, tracking their status and monitoring for progress</a:t>
            </a:r>
            <a:r>
              <a:rPr lang="en-US" sz="2000" dirty="0" smtClean="0">
                <a:latin typeface="Times New Roman" panose="02020603050405020304" pitchFamily="18" charset="0"/>
                <a:cs typeface="Times New Roman" panose="02020603050405020304" pitchFamily="18" charset="0"/>
              </a:rPr>
              <a:t>.</a:t>
            </a:r>
          </a:p>
          <a:p>
            <a:pPr algn="just"/>
            <a:endParaRPr lang="en-US" sz="2000" dirty="0" smtClean="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4503015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400" b="1" dirty="0" smtClean="0">
                <a:latin typeface="Times New Roman" panose="02020603050405020304" pitchFamily="18" charset="0"/>
                <a:cs typeface="Times New Roman" panose="02020603050405020304" pitchFamily="18" charset="0"/>
              </a:rPr>
              <a:t>HDFS (</a:t>
            </a:r>
            <a:r>
              <a:rPr lang="en-US" sz="4400" b="1" dirty="0" err="1" smtClean="0">
                <a:latin typeface="Times New Roman" panose="02020603050405020304" pitchFamily="18" charset="0"/>
                <a:cs typeface="Times New Roman" panose="02020603050405020304" pitchFamily="18" charset="0"/>
              </a:rPr>
              <a:t>Hadoop</a:t>
            </a:r>
            <a:r>
              <a:rPr lang="en-US" sz="4400" b="1" dirty="0" smtClean="0">
                <a:latin typeface="Times New Roman" panose="02020603050405020304" pitchFamily="18" charset="0"/>
                <a:cs typeface="Times New Roman" panose="02020603050405020304" pitchFamily="18" charset="0"/>
              </a:rPr>
              <a:t> Distributed File System)</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HDFS is the primary distributed storage used by </a:t>
            </a:r>
            <a:r>
              <a:rPr lang="en-US" sz="2000" dirty="0" err="1">
                <a:latin typeface="Times New Roman" panose="02020603050405020304" pitchFamily="18" charset="0"/>
                <a:cs typeface="Times New Roman" panose="02020603050405020304" pitchFamily="18" charset="0"/>
              </a:rPr>
              <a:t>Hadoop</a:t>
            </a:r>
            <a:r>
              <a:rPr lang="en-US" sz="2000" dirty="0">
                <a:latin typeface="Times New Roman" panose="02020603050405020304" pitchFamily="18" charset="0"/>
                <a:cs typeface="Times New Roman" panose="02020603050405020304" pitchFamily="18" charset="0"/>
              </a:rPr>
              <a:t> applications. A HDFS cluster primarily consists of a </a:t>
            </a:r>
            <a:r>
              <a:rPr lang="en-US" sz="2000" dirty="0" smtClean="0">
                <a:latin typeface="Times New Roman" panose="02020603050405020304" pitchFamily="18" charset="0"/>
                <a:cs typeface="Times New Roman" panose="02020603050405020304" pitchFamily="18" charset="0"/>
              </a:rPr>
              <a:t>Name Node </a:t>
            </a:r>
            <a:r>
              <a:rPr lang="en-US" sz="2000" dirty="0">
                <a:latin typeface="Times New Roman" panose="02020603050405020304" pitchFamily="18" charset="0"/>
                <a:cs typeface="Times New Roman" panose="02020603050405020304" pitchFamily="18" charset="0"/>
              </a:rPr>
              <a:t>that manages the file system metadata and </a:t>
            </a:r>
            <a:r>
              <a:rPr lang="en-US" sz="2000" dirty="0" smtClean="0">
                <a:latin typeface="Times New Roman" panose="02020603050405020304" pitchFamily="18" charset="0"/>
                <a:cs typeface="Times New Roman" panose="02020603050405020304" pitchFamily="18" charset="0"/>
              </a:rPr>
              <a:t>Data Nodes </a:t>
            </a:r>
            <a:r>
              <a:rPr lang="en-US" sz="2000" dirty="0">
                <a:latin typeface="Times New Roman" panose="02020603050405020304" pitchFamily="18" charset="0"/>
                <a:cs typeface="Times New Roman" panose="02020603050405020304" pitchFamily="18" charset="0"/>
              </a:rPr>
              <a:t>that store the actual data. </a:t>
            </a:r>
            <a:r>
              <a:rPr lang="en-US" sz="2000" dirty="0" smtClean="0">
                <a:latin typeface="Times New Roman" panose="02020603050405020304" pitchFamily="18" charset="0"/>
                <a:cs typeface="Times New Roman" panose="02020603050405020304" pitchFamily="18" charset="0"/>
              </a:rPr>
              <a:t>Clients </a:t>
            </a:r>
            <a:r>
              <a:rPr lang="en-US" sz="2000" dirty="0">
                <a:latin typeface="Times New Roman" panose="02020603050405020304" pitchFamily="18" charset="0"/>
                <a:cs typeface="Times New Roman" panose="02020603050405020304" pitchFamily="18" charset="0"/>
              </a:rPr>
              <a:t>contact </a:t>
            </a:r>
            <a:r>
              <a:rPr lang="en-US" sz="2000" dirty="0" smtClean="0">
                <a:latin typeface="Times New Roman" panose="02020603050405020304" pitchFamily="18" charset="0"/>
                <a:cs typeface="Times New Roman" panose="02020603050405020304" pitchFamily="18" charset="0"/>
              </a:rPr>
              <a:t>Name Node </a:t>
            </a:r>
            <a:r>
              <a:rPr lang="en-US" sz="2000" dirty="0">
                <a:latin typeface="Times New Roman" panose="02020603050405020304" pitchFamily="18" charset="0"/>
                <a:cs typeface="Times New Roman" panose="02020603050405020304" pitchFamily="18" charset="0"/>
              </a:rPr>
              <a:t>for file metadata or file modifications and perform actual file I/O directly with the </a:t>
            </a:r>
            <a:r>
              <a:rPr lang="en-US" sz="2000" dirty="0" smtClean="0">
                <a:latin typeface="Times New Roman" panose="02020603050405020304" pitchFamily="18" charset="0"/>
                <a:cs typeface="Times New Roman" panose="02020603050405020304" pitchFamily="18" charset="0"/>
              </a:rPr>
              <a:t>Data Nodes.</a:t>
            </a:r>
          </a:p>
          <a:p>
            <a:pPr algn="just"/>
            <a:r>
              <a:rPr lang="en-US" sz="2000" dirty="0" err="1">
                <a:latin typeface="Times New Roman" panose="02020603050405020304" pitchFamily="18" charset="0"/>
                <a:cs typeface="Times New Roman" panose="02020603050405020304" pitchFamily="18" charset="0"/>
              </a:rPr>
              <a:t>Hadoop</a:t>
            </a:r>
            <a:r>
              <a:rPr lang="en-US" sz="2000" dirty="0">
                <a:latin typeface="Times New Roman" panose="02020603050405020304" pitchFamily="18" charset="0"/>
                <a:cs typeface="Times New Roman" panose="02020603050405020304" pitchFamily="18" charset="0"/>
              </a:rPr>
              <a:t>, including HDFS, is well suited for distributed storage and distributed processing using commodity hardware. It is fault tolerant, scalable, and extremely simple to expand</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1417" y="5419524"/>
            <a:ext cx="3048425" cy="1438476"/>
          </a:xfrm>
          <a:prstGeom prst="rect">
            <a:avLst/>
          </a:prstGeom>
        </p:spPr>
      </p:pic>
    </p:spTree>
    <p:extLst>
      <p:ext uri="{BB962C8B-B14F-4D97-AF65-F5344CB8AC3E}">
        <p14:creationId xmlns:p14="http://schemas.microsoft.com/office/powerpoint/2010/main" val="2219011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HDFS Architecture</a:t>
            </a:r>
            <a:endParaRPr lang="en-US" sz="4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8765" y="1935921"/>
            <a:ext cx="6303820" cy="4096284"/>
          </a:xfrm>
        </p:spPr>
      </p:pic>
    </p:spTree>
    <p:extLst>
      <p:ext uri="{BB962C8B-B14F-4D97-AF65-F5344CB8AC3E}">
        <p14:creationId xmlns:p14="http://schemas.microsoft.com/office/powerpoint/2010/main" val="25647230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Name nodes and Data Nodes</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3795" y="1935921"/>
            <a:ext cx="10353762" cy="3695136"/>
          </a:xfrm>
        </p:spPr>
        <p:txBody>
          <a:bodyPr>
            <a:noAutofit/>
          </a:bodyPr>
          <a:lstStyle/>
          <a:p>
            <a:pPr algn="just"/>
            <a:r>
              <a:rPr lang="en-US" sz="2000" dirty="0">
                <a:latin typeface="Times New Roman" panose="02020603050405020304" pitchFamily="18" charset="0"/>
                <a:cs typeface="Times New Roman" panose="02020603050405020304" pitchFamily="18" charset="0"/>
              </a:rPr>
              <a:t>HDFS has a master/slave architecture. An HDFS cluster consists of a single </a:t>
            </a:r>
            <a:r>
              <a:rPr lang="en-US" sz="2000" dirty="0" smtClean="0">
                <a:latin typeface="Times New Roman" panose="02020603050405020304" pitchFamily="18" charset="0"/>
                <a:cs typeface="Times New Roman" panose="02020603050405020304" pitchFamily="18" charset="0"/>
              </a:rPr>
              <a:t>Name Node</a:t>
            </a:r>
            <a:r>
              <a:rPr lang="en-US" sz="2000" dirty="0">
                <a:latin typeface="Times New Roman" panose="02020603050405020304" pitchFamily="18" charset="0"/>
                <a:cs typeface="Times New Roman" panose="02020603050405020304" pitchFamily="18" charset="0"/>
              </a:rPr>
              <a:t>, a master server that manages the file system namespace and regulates access to files by clients. In addition, there are a number of </a:t>
            </a:r>
            <a:r>
              <a:rPr lang="en-US" sz="2000" dirty="0" smtClean="0">
                <a:latin typeface="Times New Roman" panose="02020603050405020304" pitchFamily="18" charset="0"/>
                <a:cs typeface="Times New Roman" panose="02020603050405020304" pitchFamily="18" charset="0"/>
              </a:rPr>
              <a:t>Data Nodes</a:t>
            </a:r>
            <a:r>
              <a:rPr lang="en-US" sz="2000" dirty="0">
                <a:latin typeface="Times New Roman" panose="02020603050405020304" pitchFamily="18" charset="0"/>
                <a:cs typeface="Times New Roman" panose="02020603050405020304" pitchFamily="18" charset="0"/>
              </a:rPr>
              <a:t>, usually one per node in the cluster, which manage storage attached to the nodes that they run on. HDFS exposes a file system namespace and allows user data to be stored in files. Internally, a file is split into one or more blocks and these blocks are stored in a set of </a:t>
            </a:r>
            <a:r>
              <a:rPr lang="en-US" sz="2000" dirty="0" smtClean="0">
                <a:latin typeface="Times New Roman" panose="02020603050405020304" pitchFamily="18" charset="0"/>
                <a:cs typeface="Times New Roman" panose="02020603050405020304" pitchFamily="18" charset="0"/>
              </a:rPr>
              <a:t>Data Nodes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b="1" dirty="0" smtClean="0">
                <a:solidFill>
                  <a:srgbClr val="FF0000"/>
                </a:solidFill>
                <a:latin typeface="Times New Roman" panose="02020603050405020304" pitchFamily="18" charset="0"/>
                <a:cs typeface="Times New Roman" panose="02020603050405020304" pitchFamily="18" charset="0"/>
              </a:rPr>
              <a:t>Name Node </a:t>
            </a:r>
            <a:r>
              <a:rPr lang="en-US" sz="2000" dirty="0">
                <a:latin typeface="Times New Roman" panose="02020603050405020304" pitchFamily="18" charset="0"/>
                <a:cs typeface="Times New Roman" panose="02020603050405020304" pitchFamily="18" charset="0"/>
              </a:rPr>
              <a:t>executes file system namespace operations like opening, closing, and renaming files and directories. It also determines the mapping of blocks to </a:t>
            </a:r>
            <a:r>
              <a:rPr lang="en-US" sz="2000" dirty="0" smtClean="0">
                <a:latin typeface="Times New Roman" panose="02020603050405020304" pitchFamily="18" charset="0"/>
                <a:cs typeface="Times New Roman" panose="02020603050405020304" pitchFamily="18" charset="0"/>
              </a:rPr>
              <a:t>Data Nodes</a:t>
            </a:r>
            <a:r>
              <a:rPr lang="en-US" sz="2000" dirty="0">
                <a:latin typeface="Times New Roman" panose="02020603050405020304" pitchFamily="18" charset="0"/>
                <a:cs typeface="Times New Roman" panose="02020603050405020304" pitchFamily="18" charset="0"/>
              </a:rPr>
              <a:t>. The </a:t>
            </a:r>
            <a:r>
              <a:rPr lang="en-US" sz="2000" dirty="0" smtClean="0">
                <a:latin typeface="Times New Roman" panose="02020603050405020304" pitchFamily="18" charset="0"/>
                <a:cs typeface="Times New Roman" panose="02020603050405020304" pitchFamily="18" charset="0"/>
              </a:rPr>
              <a:t>Name Node </a:t>
            </a:r>
            <a:r>
              <a:rPr lang="en-US" sz="2000" dirty="0">
                <a:latin typeface="Times New Roman" panose="02020603050405020304" pitchFamily="18" charset="0"/>
                <a:cs typeface="Times New Roman" panose="02020603050405020304" pitchFamily="18" charset="0"/>
              </a:rPr>
              <a:t>is the arbitrator and repository for all HDFS metadata.</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b="1" dirty="0">
                <a:solidFill>
                  <a:srgbClr val="FF0000"/>
                </a:solidFill>
                <a:latin typeface="Times New Roman" panose="02020603050405020304" pitchFamily="18" charset="0"/>
                <a:cs typeface="Times New Roman" panose="02020603050405020304" pitchFamily="18" charset="0"/>
              </a:rPr>
              <a:t>Data Nodes </a:t>
            </a:r>
            <a:r>
              <a:rPr lang="en-US" sz="2000" dirty="0">
                <a:latin typeface="Times New Roman" panose="02020603050405020304" pitchFamily="18" charset="0"/>
                <a:cs typeface="Times New Roman" panose="02020603050405020304" pitchFamily="18" charset="0"/>
              </a:rPr>
              <a:t>are responsible for serving read and write requests from the file system’s clients. The </a:t>
            </a:r>
            <a:r>
              <a:rPr lang="en-US" sz="2000" dirty="0" smtClean="0">
                <a:latin typeface="Times New Roman" panose="02020603050405020304" pitchFamily="18" charset="0"/>
                <a:cs typeface="Times New Roman" panose="02020603050405020304" pitchFamily="18" charset="0"/>
              </a:rPr>
              <a:t>Data Nodes </a:t>
            </a:r>
            <a:r>
              <a:rPr lang="en-US" sz="2000" dirty="0">
                <a:latin typeface="Times New Roman" panose="02020603050405020304" pitchFamily="18" charset="0"/>
                <a:cs typeface="Times New Roman" panose="02020603050405020304" pitchFamily="18" charset="0"/>
              </a:rPr>
              <a:t>also perform block creation, deletion, and replication upon instruction from the </a:t>
            </a:r>
            <a:r>
              <a:rPr lang="en-US" sz="2000" dirty="0" smtClean="0">
                <a:latin typeface="Times New Roman" panose="02020603050405020304" pitchFamily="18" charset="0"/>
                <a:cs typeface="Times New Roman" panose="02020603050405020304" pitchFamily="18" charset="0"/>
              </a:rPr>
              <a:t>Name Node</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09302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Data Replication</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HDFS is designed to reliably store very large files across machines in a large cluster. It stores each file as a sequence of blocks; all blocks in a file except the last block are the same size. The blocks of a file are replicated for fault tolerance. The block size and replication factor are configurable per file. An application can specify the number of replicas of a file. The replication factor can be specified at file creation time and can be changed later. Files in HDFS are write-once and have strictly one writer at any time.</a:t>
            </a:r>
          </a:p>
          <a:p>
            <a:pPr algn="just"/>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Name Node </a:t>
            </a:r>
            <a:r>
              <a:rPr lang="en-US" dirty="0">
                <a:latin typeface="Times New Roman" panose="02020603050405020304" pitchFamily="18" charset="0"/>
                <a:cs typeface="Times New Roman" panose="02020603050405020304" pitchFamily="18" charset="0"/>
              </a:rPr>
              <a:t>makes all decisions regarding replication of blocks. It periodically receives a </a:t>
            </a:r>
            <a:r>
              <a:rPr lang="en-US" b="1" dirty="0">
                <a:solidFill>
                  <a:srgbClr val="FF0000"/>
                </a:solidFill>
                <a:latin typeface="Times New Roman" panose="02020603050405020304" pitchFamily="18" charset="0"/>
                <a:cs typeface="Times New Roman" panose="02020603050405020304" pitchFamily="18" charset="0"/>
              </a:rPr>
              <a:t>Heartbeat </a:t>
            </a:r>
            <a:r>
              <a:rPr lang="en-US" dirty="0">
                <a:latin typeface="Times New Roman" panose="02020603050405020304" pitchFamily="18" charset="0"/>
                <a:cs typeface="Times New Roman" panose="02020603050405020304" pitchFamily="18" charset="0"/>
              </a:rPr>
              <a:t>and a </a:t>
            </a:r>
            <a:r>
              <a:rPr lang="en-US" dirty="0" smtClean="0">
                <a:latin typeface="Times New Roman" panose="02020603050405020304" pitchFamily="18" charset="0"/>
                <a:cs typeface="Times New Roman" panose="02020603050405020304" pitchFamily="18" charset="0"/>
              </a:rPr>
              <a:t>Block report </a:t>
            </a:r>
            <a:r>
              <a:rPr lang="en-US" dirty="0">
                <a:latin typeface="Times New Roman" panose="02020603050405020304" pitchFamily="18" charset="0"/>
                <a:cs typeface="Times New Roman" panose="02020603050405020304" pitchFamily="18" charset="0"/>
              </a:rPr>
              <a:t>from each of the </a:t>
            </a:r>
            <a:r>
              <a:rPr lang="en-US" dirty="0" smtClean="0">
                <a:latin typeface="Times New Roman" panose="02020603050405020304" pitchFamily="18" charset="0"/>
                <a:cs typeface="Times New Roman" panose="02020603050405020304" pitchFamily="18" charset="0"/>
              </a:rPr>
              <a:t>Data Nodes </a:t>
            </a:r>
            <a:r>
              <a:rPr lang="en-US" dirty="0">
                <a:latin typeface="Times New Roman" panose="02020603050405020304" pitchFamily="18" charset="0"/>
                <a:cs typeface="Times New Roman" panose="02020603050405020304" pitchFamily="18" charset="0"/>
              </a:rPr>
              <a:t>in the cluster. Receipt of a Heartbeat implies that the </a:t>
            </a:r>
            <a:r>
              <a:rPr lang="en-US" dirty="0" smtClean="0">
                <a:latin typeface="Times New Roman" panose="02020603050405020304" pitchFamily="18" charset="0"/>
                <a:cs typeface="Times New Roman" panose="02020603050405020304" pitchFamily="18" charset="0"/>
              </a:rPr>
              <a:t>Data Node </a:t>
            </a:r>
            <a:r>
              <a:rPr lang="en-US" dirty="0">
                <a:latin typeface="Times New Roman" panose="02020603050405020304" pitchFamily="18" charset="0"/>
                <a:cs typeface="Times New Roman" panose="02020603050405020304" pitchFamily="18" charset="0"/>
              </a:rPr>
              <a:t>is functioning properly. A </a:t>
            </a:r>
            <a:r>
              <a:rPr lang="en-US" dirty="0" smtClean="0">
                <a:latin typeface="Times New Roman" panose="02020603050405020304" pitchFamily="18" charset="0"/>
                <a:cs typeface="Times New Roman" panose="02020603050405020304" pitchFamily="18" charset="0"/>
              </a:rPr>
              <a:t>Block report </a:t>
            </a:r>
            <a:r>
              <a:rPr lang="en-US" dirty="0">
                <a:latin typeface="Times New Roman" panose="02020603050405020304" pitchFamily="18" charset="0"/>
                <a:cs typeface="Times New Roman" panose="02020603050405020304" pitchFamily="18" charset="0"/>
              </a:rPr>
              <a:t>contains a list of all blocks on a </a:t>
            </a:r>
            <a:r>
              <a:rPr lang="en-US" dirty="0" smtClean="0">
                <a:latin typeface="Times New Roman" panose="02020603050405020304" pitchFamily="18" charset="0"/>
                <a:cs typeface="Times New Roman" panose="02020603050405020304" pitchFamily="18" charset="0"/>
              </a:rPr>
              <a:t>Data Node. Typical block size is </a:t>
            </a:r>
            <a:r>
              <a:rPr lang="en-US" b="1" dirty="0" smtClean="0">
                <a:solidFill>
                  <a:srgbClr val="FF0000"/>
                </a:solidFill>
                <a:latin typeface="Times New Roman" panose="02020603050405020304" pitchFamily="18" charset="0"/>
                <a:cs typeface="Times New Roman" panose="02020603050405020304" pitchFamily="18" charset="0"/>
              </a:rPr>
              <a:t>128MB</a:t>
            </a:r>
            <a:endParaRPr lang="en-US" b="1" dirty="0">
              <a:solidFill>
                <a:srgbClr val="FF0000"/>
              </a:solidFill>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180422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MAP REDUCE</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4338" y="1708598"/>
            <a:ext cx="8915400" cy="3777622"/>
          </a:xfrm>
        </p:spPr>
        <p:txBody>
          <a:bodyPr>
            <a:normAutofit fontScale="92500" lnSpcReduction="20000"/>
          </a:bodyPr>
          <a:lstStyle/>
          <a:p>
            <a:pPr algn="just"/>
            <a:r>
              <a:rPr lang="en-US" sz="2200" dirty="0">
                <a:latin typeface="Times New Roman" panose="02020603050405020304" pitchFamily="18" charset="0"/>
                <a:cs typeface="Times New Roman" panose="02020603050405020304" pitchFamily="18" charset="0"/>
              </a:rPr>
              <a:t>A </a:t>
            </a:r>
            <a:r>
              <a:rPr lang="en-US" sz="2200" dirty="0" smtClean="0">
                <a:latin typeface="Times New Roman" panose="02020603050405020304" pitchFamily="18" charset="0"/>
                <a:cs typeface="Times New Roman" panose="02020603050405020304" pitchFamily="18" charset="0"/>
              </a:rPr>
              <a:t>Map Reduce</a:t>
            </a:r>
            <a:r>
              <a:rPr lang="en-US" sz="2200" dirty="0">
                <a:latin typeface="Times New Roman" panose="02020603050405020304" pitchFamily="18" charset="0"/>
                <a:cs typeface="Times New Roman" panose="02020603050405020304" pitchFamily="18" charset="0"/>
              </a:rPr>
              <a:t> job usually splits the input data-set into independent chunks which are processed by the map tasks in a completely parallel manner. The framework sorts the outputs of the maps, which are then input to the reduce tasks. Typically both the input and the output of the job are stored in a file-system. The framework takes care of scheduling tasks, monitoring them and re-executes the failed tasks</a:t>
            </a:r>
            <a:r>
              <a:rPr lang="en-US" sz="2200" dirty="0" smtClean="0">
                <a:latin typeface="Times New Roman" panose="02020603050405020304" pitchFamily="18" charset="0"/>
                <a:cs typeface="Times New Roman" panose="02020603050405020304" pitchFamily="18" charset="0"/>
              </a:rPr>
              <a:t>.</a:t>
            </a:r>
          </a:p>
          <a:p>
            <a:pPr algn="just"/>
            <a:r>
              <a:rPr lang="en-US" sz="2200" dirty="0" smtClean="0">
                <a:latin typeface="Times New Roman" panose="02020603050405020304" pitchFamily="18" charset="0"/>
                <a:cs typeface="Times New Roman" panose="02020603050405020304" pitchFamily="18" charset="0"/>
              </a:rPr>
              <a:t>Map Reduce framework consists of single master resource manager, one slave node manager per cluster node and per application master per application.</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Hadoop</a:t>
            </a:r>
            <a:r>
              <a:rPr lang="en-US" sz="2200" dirty="0">
                <a:latin typeface="Times New Roman" panose="02020603050405020304" pitchFamily="18" charset="0"/>
                <a:cs typeface="Times New Roman" panose="02020603050405020304" pitchFamily="18" charset="0"/>
              </a:rPr>
              <a:t> job client then submits the job (jar/executable etc.) and configuration to the </a:t>
            </a:r>
            <a:r>
              <a:rPr lang="en-US" sz="2200" dirty="0" smtClean="0">
                <a:latin typeface="Times New Roman" panose="02020603050405020304" pitchFamily="18" charset="0"/>
                <a:cs typeface="Times New Roman" panose="02020603050405020304" pitchFamily="18" charset="0"/>
              </a:rPr>
              <a:t>Resource Manager </a:t>
            </a:r>
            <a:r>
              <a:rPr lang="en-US" sz="2200" dirty="0">
                <a:latin typeface="Times New Roman" panose="02020603050405020304" pitchFamily="18" charset="0"/>
                <a:cs typeface="Times New Roman" panose="02020603050405020304" pitchFamily="18" charset="0"/>
              </a:rPr>
              <a:t>which then assumes the responsibility of distributing the software/configuration to the slaves, scheduling tasks and monitoring them, providing status and diagnostic information to the job-client</a:t>
            </a:r>
            <a:r>
              <a:rPr lang="en-US"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1525" y="5657850"/>
            <a:ext cx="3800475" cy="1200150"/>
          </a:xfrm>
          <a:prstGeom prst="rect">
            <a:avLst/>
          </a:prstGeom>
        </p:spPr>
      </p:pic>
    </p:spTree>
    <p:extLst>
      <p:ext uri="{BB962C8B-B14F-4D97-AF65-F5344CB8AC3E}">
        <p14:creationId xmlns:p14="http://schemas.microsoft.com/office/powerpoint/2010/main" val="4292194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Map Reduce Example</a:t>
            </a:r>
            <a:endParaRPr lang="en-US" sz="4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3450" y="1795218"/>
            <a:ext cx="9414450" cy="4452359"/>
          </a:xfrm>
        </p:spPr>
      </p:pic>
    </p:spTree>
    <p:extLst>
      <p:ext uri="{BB962C8B-B14F-4D97-AF65-F5344CB8AC3E}">
        <p14:creationId xmlns:p14="http://schemas.microsoft.com/office/powerpoint/2010/main" val="1802350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Map Reduce Classes</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sz="1900" b="1" dirty="0" smtClean="0">
                <a:latin typeface="Times New Roman" panose="02020603050405020304" pitchFamily="18" charset="0"/>
                <a:cs typeface="Times New Roman" panose="02020603050405020304" pitchFamily="18" charset="0"/>
              </a:rPr>
              <a:t>Mapper</a:t>
            </a:r>
            <a:r>
              <a:rPr lang="en-US" sz="1900" dirty="0" smtClean="0">
                <a:latin typeface="Times New Roman" panose="02020603050405020304" pitchFamily="18" charset="0"/>
                <a:cs typeface="Times New Roman" panose="02020603050405020304" pitchFamily="18" charset="0"/>
              </a:rPr>
              <a:t>: Mapper </a:t>
            </a:r>
            <a:r>
              <a:rPr lang="en-US" sz="1900" dirty="0">
                <a:latin typeface="Times New Roman" panose="02020603050405020304" pitchFamily="18" charset="0"/>
                <a:cs typeface="Times New Roman" panose="02020603050405020304" pitchFamily="18" charset="0"/>
              </a:rPr>
              <a:t>maps input key/value pairs to a set of intermediate key/value </a:t>
            </a:r>
            <a:r>
              <a:rPr lang="en-US" sz="1900" dirty="0" smtClean="0">
                <a:latin typeface="Times New Roman" panose="02020603050405020304" pitchFamily="18" charset="0"/>
                <a:cs typeface="Times New Roman" panose="02020603050405020304" pitchFamily="18" charset="0"/>
              </a:rPr>
              <a:t>pairs. The </a:t>
            </a:r>
            <a:r>
              <a:rPr lang="en-US" sz="1900" dirty="0">
                <a:latin typeface="Times New Roman" panose="02020603050405020304" pitchFamily="18" charset="0"/>
                <a:cs typeface="Times New Roman" panose="02020603050405020304" pitchFamily="18" charset="0"/>
              </a:rPr>
              <a:t>Hadoop Map Reduce framework spawns one map task for each Input Split generated by the Input Format for the job</a:t>
            </a:r>
            <a:r>
              <a:rPr lang="en-US" sz="1900" dirty="0" smtClean="0">
                <a:latin typeface="Times New Roman" panose="02020603050405020304" pitchFamily="18" charset="0"/>
                <a:cs typeface="Times New Roman" panose="02020603050405020304" pitchFamily="18" charset="0"/>
              </a:rPr>
              <a:t>.</a:t>
            </a:r>
          </a:p>
          <a:p>
            <a:pPr algn="just"/>
            <a:r>
              <a:rPr lang="en-US" sz="1900" b="1" dirty="0" smtClean="0">
                <a:latin typeface="Times New Roman" panose="02020603050405020304" pitchFamily="18" charset="0"/>
                <a:cs typeface="Times New Roman" panose="02020603050405020304" pitchFamily="18" charset="0"/>
              </a:rPr>
              <a:t>Reducer</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Reducer reduces a set of intermediate values which share a key to a smaller set of </a:t>
            </a:r>
            <a:r>
              <a:rPr lang="en-US" sz="1900" dirty="0" smtClean="0">
                <a:latin typeface="Times New Roman" panose="02020603050405020304" pitchFamily="18" charset="0"/>
                <a:cs typeface="Times New Roman" panose="02020603050405020304" pitchFamily="18" charset="0"/>
              </a:rPr>
              <a:t>values. The </a:t>
            </a:r>
            <a:r>
              <a:rPr lang="en-US" sz="1900" dirty="0">
                <a:latin typeface="Times New Roman" panose="02020603050405020304" pitchFamily="18" charset="0"/>
                <a:cs typeface="Times New Roman" panose="02020603050405020304" pitchFamily="18" charset="0"/>
              </a:rPr>
              <a:t>number of reduces for the job is set by the user via </a:t>
            </a:r>
            <a:r>
              <a:rPr lang="en-US" sz="1900" dirty="0" err="1">
                <a:latin typeface="Times New Roman" panose="02020603050405020304" pitchFamily="18" charset="0"/>
                <a:cs typeface="Times New Roman" panose="02020603050405020304" pitchFamily="18" charset="0"/>
              </a:rPr>
              <a:t>Job.setNumReduceTasks</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int</a:t>
            </a:r>
            <a:r>
              <a:rPr lang="en-US" sz="1900" dirty="0" smtClean="0">
                <a:latin typeface="Times New Roman" panose="02020603050405020304" pitchFamily="18" charset="0"/>
                <a:cs typeface="Times New Roman" panose="02020603050405020304" pitchFamily="18" charset="0"/>
              </a:rPr>
              <a:t>).</a:t>
            </a:r>
          </a:p>
          <a:p>
            <a:pPr algn="just"/>
            <a:r>
              <a:rPr lang="en-US" sz="1900" b="1" dirty="0" smtClean="0">
                <a:latin typeface="Times New Roman" panose="02020603050405020304" pitchFamily="18" charset="0"/>
                <a:cs typeface="Times New Roman" panose="02020603050405020304" pitchFamily="18" charset="0"/>
              </a:rPr>
              <a:t>Combiner</a:t>
            </a:r>
            <a:r>
              <a:rPr lang="en-US" sz="1900" dirty="0" smtClean="0">
                <a:latin typeface="Times New Roman" panose="02020603050405020304" pitchFamily="18" charset="0"/>
                <a:cs typeface="Times New Roman" panose="02020603050405020304" pitchFamily="18" charset="0"/>
              </a:rPr>
              <a:t>: A </a:t>
            </a:r>
            <a:r>
              <a:rPr lang="en-US" sz="1900" dirty="0">
                <a:latin typeface="Times New Roman" panose="02020603050405020304" pitchFamily="18" charset="0"/>
                <a:cs typeface="Times New Roman" panose="02020603050405020304" pitchFamily="18" charset="0"/>
              </a:rPr>
              <a:t>Combiner, also known as a </a:t>
            </a:r>
            <a:r>
              <a:rPr lang="en-US" sz="1900" b="1" dirty="0">
                <a:solidFill>
                  <a:srgbClr val="FF0000"/>
                </a:solidFill>
                <a:latin typeface="Times New Roman" panose="02020603050405020304" pitchFamily="18" charset="0"/>
                <a:cs typeface="Times New Roman" panose="02020603050405020304" pitchFamily="18" charset="0"/>
              </a:rPr>
              <a:t>semi-reducer</a:t>
            </a:r>
            <a:r>
              <a:rPr lang="en-US" sz="1900" b="1" dirty="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is an optional class that operates by accepting the inputs from the Map class and thereafter passing the output key-value pairs to the Reducer </a:t>
            </a:r>
            <a:r>
              <a:rPr lang="en-US" sz="1900" dirty="0" smtClean="0">
                <a:latin typeface="Times New Roman" panose="02020603050405020304" pitchFamily="18" charset="0"/>
                <a:cs typeface="Times New Roman" panose="02020603050405020304" pitchFamily="18" charset="0"/>
              </a:rPr>
              <a:t>class. The </a:t>
            </a:r>
            <a:r>
              <a:rPr lang="en-US" sz="1900" dirty="0">
                <a:latin typeface="Times New Roman" panose="02020603050405020304" pitchFamily="18" charset="0"/>
                <a:cs typeface="Times New Roman" panose="02020603050405020304" pitchFamily="18" charset="0"/>
              </a:rPr>
              <a:t>main function of a Combiner is to summarize the map output records with the same key. The output (key-value collection) of the combiner will be sent over the network to the actual Reducer task as input</a:t>
            </a:r>
            <a:r>
              <a:rPr lang="en-US" sz="1900" dirty="0" smtClean="0">
                <a:latin typeface="Times New Roman" panose="02020603050405020304" pitchFamily="18" charset="0"/>
                <a:cs typeface="Times New Roman" panose="02020603050405020304" pitchFamily="18" charset="0"/>
              </a:rPr>
              <a:t>.</a:t>
            </a:r>
          </a:p>
          <a:p>
            <a:pPr algn="just"/>
            <a:r>
              <a:rPr lang="en-US" sz="1900" b="1" dirty="0" err="1" smtClean="0">
                <a:latin typeface="Times New Roman" panose="02020603050405020304" pitchFamily="18" charset="0"/>
                <a:cs typeface="Times New Roman" panose="02020603050405020304" pitchFamily="18" charset="0"/>
              </a:rPr>
              <a:t>Partitioner</a:t>
            </a:r>
            <a:r>
              <a:rPr lang="en-US" sz="1900" dirty="0" smtClean="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Partitioner</a:t>
            </a:r>
            <a:r>
              <a:rPr lang="en-US" sz="1900" dirty="0">
                <a:latin typeface="Times New Roman" panose="02020603050405020304" pitchFamily="18" charset="0"/>
                <a:cs typeface="Times New Roman" panose="02020603050405020304" pitchFamily="18" charset="0"/>
              </a:rPr>
              <a:t> controls the partitioning of the keys of the intermediate map-outputs. The key (or a subset of the key) is used to derive the partition, typically by a hash function.</a:t>
            </a:r>
            <a:endParaRPr lang="en-US" sz="1900" dirty="0" smtClean="0">
              <a:latin typeface="Times New Roman" panose="02020603050405020304" pitchFamily="18" charset="0"/>
              <a:cs typeface="Times New Roman" panose="02020603050405020304" pitchFamily="18" charset="0"/>
            </a:endParaRP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36710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Hive</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60269" y="1671522"/>
            <a:ext cx="8915400" cy="3777622"/>
          </a:xfrm>
        </p:spPr>
        <p:txBody>
          <a:bodyPr>
            <a:normAutofit/>
          </a:bodyPr>
          <a:lstStyle/>
          <a:p>
            <a:r>
              <a:rPr lang="en-US" sz="2000" dirty="0">
                <a:latin typeface="Times New Roman" panose="02020603050405020304" pitchFamily="18" charset="0"/>
                <a:cs typeface="Times New Roman" panose="02020603050405020304" pitchFamily="18" charset="0"/>
              </a:rPr>
              <a:t>The Apache Hive </a:t>
            </a:r>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warehouse software facilitates reading, writing, and managing large datasets residing in distributed storage using SQL. Structure can be projected onto data already in storage. A command line tool and JDBC driver are provided to connect users to Hive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Hive is designed to enable easy data summarization, ad-hoc querying and analysis of large volumes of data. It provides SQL which enables users to do ad-hoc querying, summarization and data analysis easily. At the same time, Hive's SQL gives users multiple places to integrate their own functionality to do custom analysis, such as User Defined Functions (UDFs). </a:t>
            </a:r>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1993" y="4297033"/>
            <a:ext cx="2787353" cy="2508617"/>
          </a:xfrm>
          <a:prstGeom prst="rect">
            <a:avLst/>
          </a:prstGeom>
        </p:spPr>
      </p:pic>
    </p:spTree>
    <p:extLst>
      <p:ext uri="{BB962C8B-B14F-4D97-AF65-F5344CB8AC3E}">
        <p14:creationId xmlns:p14="http://schemas.microsoft.com/office/powerpoint/2010/main" val="8107112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592" y="476579"/>
            <a:ext cx="10353761" cy="1326321"/>
          </a:xfrm>
        </p:spPr>
        <p:txBody>
          <a:bodyPr/>
          <a:lstStyle/>
          <a:p>
            <a:pPr algn="ctr"/>
            <a:r>
              <a:rPr lang="en-US" sz="4800" b="1" dirty="0" smtClean="0">
                <a:latin typeface="Times New Roman" panose="02020603050405020304" pitchFamily="18" charset="0"/>
                <a:cs typeface="Times New Roman" panose="02020603050405020304" pitchFamily="18" charset="0"/>
              </a:rPr>
              <a:t>PIG</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2992" y="1747235"/>
            <a:ext cx="8915400" cy="3777622"/>
          </a:xfrm>
        </p:spPr>
        <p:txBody>
          <a:bodyPr>
            <a:noAutofit/>
          </a:bodyPr>
          <a:lstStyle/>
          <a:p>
            <a:pPr algn="just"/>
            <a:r>
              <a:rPr lang="en-US" sz="2000" b="1" dirty="0">
                <a:latin typeface="Times New Roman" panose="02020603050405020304" pitchFamily="18" charset="0"/>
                <a:cs typeface="Times New Roman" panose="02020603050405020304" pitchFamily="18" charset="0"/>
              </a:rPr>
              <a:t>Apache Pig</a:t>
            </a:r>
            <a:r>
              <a:rPr lang="en-US" sz="2000" dirty="0">
                <a:latin typeface="Times New Roman" panose="02020603050405020304" pitchFamily="18" charset="0"/>
                <a:cs typeface="Times New Roman" panose="02020603050405020304" pitchFamily="18" charset="0"/>
              </a:rPr>
              <a:t> is a platform for analyzing large data sets that consists of a high-level language for expressing data analysis programs, coupled with infrastructure for evaluating these programs. The salient property of Pig programs is that their structure is amenable to substantial parallelization, which in turns enables them to handle very large data sets</a:t>
            </a:r>
            <a:r>
              <a:rPr lang="en-US" sz="2000" dirty="0" smtClean="0">
                <a:latin typeface="Times New Roman" panose="02020603050405020304" pitchFamily="18" charset="0"/>
                <a:cs typeface="Times New Roman" panose="02020603050405020304" pitchFamily="18" charset="0"/>
              </a:rPr>
              <a:t>.</a:t>
            </a:r>
          </a:p>
          <a:p>
            <a:pPr algn="just"/>
            <a:r>
              <a:rPr lang="en-US" sz="2000" b="1" dirty="0" smtClean="0">
                <a:latin typeface="Times New Roman" panose="02020603050405020304" pitchFamily="18" charset="0"/>
                <a:cs typeface="Times New Roman" panose="02020603050405020304" pitchFamily="18" charset="0"/>
              </a:rPr>
              <a:t>Key Properties</a:t>
            </a:r>
            <a:r>
              <a:rPr lang="en-US" sz="2000" dirty="0" smtClean="0">
                <a:latin typeface="Times New Roman" panose="02020603050405020304" pitchFamily="18" charset="0"/>
                <a:cs typeface="Times New Roman" panose="02020603050405020304" pitchFamily="18" charset="0"/>
              </a:rPr>
              <a:t>:</a:t>
            </a:r>
          </a:p>
          <a:p>
            <a:pPr lvl="1" algn="just"/>
            <a:r>
              <a:rPr lang="en-US" sz="2000" dirty="0" smtClean="0">
                <a:latin typeface="Times New Roman" panose="02020603050405020304" pitchFamily="18" charset="0"/>
                <a:cs typeface="Times New Roman" panose="02020603050405020304" pitchFamily="18" charset="0"/>
              </a:rPr>
              <a:t>Ease of Programming</a:t>
            </a:r>
          </a:p>
          <a:p>
            <a:pPr lvl="1" algn="just"/>
            <a:r>
              <a:rPr lang="en-US" sz="2000" dirty="0" smtClean="0">
                <a:latin typeface="Times New Roman" panose="02020603050405020304" pitchFamily="18" charset="0"/>
                <a:cs typeface="Times New Roman" panose="02020603050405020304" pitchFamily="18" charset="0"/>
              </a:rPr>
              <a:t>Optimization opportunities</a:t>
            </a:r>
          </a:p>
          <a:p>
            <a:pPr lvl="1" algn="just"/>
            <a:r>
              <a:rPr lang="en-US" sz="2000" dirty="0" smtClean="0">
                <a:latin typeface="Times New Roman" panose="02020603050405020304" pitchFamily="18" charset="0"/>
                <a:cs typeface="Times New Roman" panose="02020603050405020304" pitchFamily="18" charset="0"/>
              </a:rPr>
              <a:t>Extensibility</a:t>
            </a:r>
          </a:p>
          <a:p>
            <a:pPr algn="just"/>
            <a:r>
              <a:rPr lang="en-US" sz="2000" b="1" dirty="0" smtClean="0">
                <a:latin typeface="Times New Roman" panose="02020603050405020304" pitchFamily="18" charset="0"/>
                <a:cs typeface="Times New Roman" panose="02020603050405020304" pitchFamily="18" charset="0"/>
              </a:rPr>
              <a:t>Two modes of Pig</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Local Mode</a:t>
            </a:r>
            <a:endParaRPr lang="en-US" sz="2000" dirty="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Map reduce Mode</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9232" y="4170348"/>
            <a:ext cx="1640242" cy="2466530"/>
          </a:xfrm>
          <a:prstGeom prst="rect">
            <a:avLst/>
          </a:prstGeom>
        </p:spPr>
      </p:pic>
    </p:spTree>
    <p:extLst>
      <p:ext uri="{BB962C8B-B14F-4D97-AF65-F5344CB8AC3E}">
        <p14:creationId xmlns:p14="http://schemas.microsoft.com/office/powerpoint/2010/main" val="418740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b="1" dirty="0" smtClean="0"/>
              <a:t>Characteristics of Big Data</a:t>
            </a:r>
            <a:endParaRPr lang="en-US" sz="4800" b="1" dirty="0"/>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concept gained momentum in the early 2000s when industry analyst Doug Laney articulated the now-mainstream definition of big data as the three </a:t>
            </a:r>
            <a:r>
              <a:rPr lang="en-US" sz="2000" dirty="0" err="1">
                <a:latin typeface="Times New Roman" panose="02020603050405020304" pitchFamily="18" charset="0"/>
                <a:cs typeface="Times New Roman" panose="02020603050405020304" pitchFamily="18" charset="0"/>
              </a:rPr>
              <a:t>Vs</a:t>
            </a:r>
            <a:r>
              <a:rPr lang="en-US" sz="2000" dirty="0" smtClean="0">
                <a:latin typeface="Times New Roman" panose="02020603050405020304" pitchFamily="18" charset="0"/>
                <a:cs typeface="Times New Roman" panose="02020603050405020304" pitchFamily="18" charset="0"/>
              </a:rPr>
              <a:t>:</a:t>
            </a:r>
          </a:p>
          <a:p>
            <a:pPr lvl="1" algn="just"/>
            <a:r>
              <a:rPr lang="en-US" sz="2000" dirty="0" smtClean="0">
                <a:latin typeface="Times New Roman" panose="02020603050405020304" pitchFamily="18" charset="0"/>
                <a:cs typeface="Times New Roman" panose="02020603050405020304" pitchFamily="18" charset="0"/>
              </a:rPr>
              <a:t>Volume</a:t>
            </a:r>
          </a:p>
          <a:p>
            <a:pPr lvl="1" algn="just"/>
            <a:r>
              <a:rPr lang="en-US" sz="2000" dirty="0" smtClean="0">
                <a:latin typeface="Times New Roman" panose="02020603050405020304" pitchFamily="18" charset="0"/>
                <a:cs typeface="Times New Roman" panose="02020603050405020304" pitchFamily="18" charset="0"/>
              </a:rPr>
              <a:t>Velocity</a:t>
            </a:r>
          </a:p>
          <a:p>
            <a:pPr lvl="1" algn="just"/>
            <a:r>
              <a:rPr lang="en-US" sz="2000" dirty="0" smtClean="0">
                <a:latin typeface="Times New Roman" panose="02020603050405020304" pitchFamily="18" charset="0"/>
                <a:cs typeface="Times New Roman" panose="02020603050405020304" pitchFamily="18" charset="0"/>
              </a:rPr>
              <a:t>Variety</a:t>
            </a:r>
          </a:p>
          <a:p>
            <a:pPr algn="just"/>
            <a:r>
              <a:rPr lang="en-US" sz="2000" dirty="0" smtClean="0">
                <a:latin typeface="Times New Roman" panose="02020603050405020304" pitchFamily="18" charset="0"/>
                <a:cs typeface="Times New Roman" panose="02020603050405020304" pitchFamily="18" charset="0"/>
              </a:rPr>
              <a:t>Two </a:t>
            </a:r>
            <a:r>
              <a:rPr lang="en-US" sz="2000" dirty="0">
                <a:latin typeface="Times New Roman" panose="02020603050405020304" pitchFamily="18" charset="0"/>
                <a:cs typeface="Times New Roman" panose="02020603050405020304" pitchFamily="18" charset="0"/>
              </a:rPr>
              <a:t>additional dimensions </a:t>
            </a:r>
            <a:r>
              <a:rPr lang="en-US" sz="2000" dirty="0" smtClean="0">
                <a:latin typeface="Times New Roman" panose="02020603050405020304" pitchFamily="18" charset="0"/>
                <a:cs typeface="Times New Roman" panose="02020603050405020304" pitchFamily="18" charset="0"/>
              </a:rPr>
              <a:t>are added in later stage:</a:t>
            </a:r>
            <a:endParaRPr lang="en-US" sz="2000" dirty="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Variability</a:t>
            </a:r>
            <a:endParaRPr lang="en-US" sz="2000" dirty="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Veracity</a:t>
            </a:r>
          </a:p>
          <a:p>
            <a:pPr marL="457200" lvl="1" indent="0">
              <a:buNone/>
            </a:pPr>
            <a:endParaRPr lang="en-US" dirty="0"/>
          </a:p>
        </p:txBody>
      </p:sp>
    </p:spTree>
    <p:extLst>
      <p:ext uri="{BB962C8B-B14F-4D97-AF65-F5344CB8AC3E}">
        <p14:creationId xmlns:p14="http://schemas.microsoft.com/office/powerpoint/2010/main" val="3561643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err="1" smtClean="0">
                <a:latin typeface="Times New Roman" panose="02020603050405020304" pitchFamily="18" charset="0"/>
                <a:cs typeface="Times New Roman" panose="02020603050405020304" pitchFamily="18" charset="0"/>
              </a:rPr>
              <a:t>HBase</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t>Apache </a:t>
            </a:r>
            <a:r>
              <a:rPr lang="en-US" dirty="0" err="1"/>
              <a:t>HBase</a:t>
            </a:r>
            <a:r>
              <a:rPr lang="en-US" dirty="0"/>
              <a:t> is an open-source, distributed, versioned, non-relational database modeled after Google's </a:t>
            </a:r>
            <a:r>
              <a:rPr lang="en-US" dirty="0" err="1"/>
              <a:t>Bigtable</a:t>
            </a:r>
            <a:r>
              <a:rPr lang="en-US" dirty="0"/>
              <a:t>: A Distributed Storage System for Structured Data by Chang et al. Just as </a:t>
            </a:r>
            <a:r>
              <a:rPr lang="en-US" dirty="0" err="1"/>
              <a:t>Bigtable</a:t>
            </a:r>
            <a:r>
              <a:rPr lang="en-US" dirty="0"/>
              <a:t> leverages the distributed data storage provided by the Google File System, Apache </a:t>
            </a:r>
            <a:r>
              <a:rPr lang="en-US" dirty="0" err="1"/>
              <a:t>HBase</a:t>
            </a:r>
            <a:r>
              <a:rPr lang="en-US" dirty="0"/>
              <a:t> provides </a:t>
            </a:r>
            <a:r>
              <a:rPr lang="en-US" dirty="0" err="1"/>
              <a:t>Bigtable</a:t>
            </a:r>
            <a:r>
              <a:rPr lang="en-US" dirty="0"/>
              <a:t>-like capabilities on top of Hadoop and HDFS</a:t>
            </a:r>
            <a:r>
              <a:rPr lang="en-US" dirty="0" smtClean="0"/>
              <a:t>.</a:t>
            </a:r>
          </a:p>
          <a:p>
            <a:pPr algn="just"/>
            <a:r>
              <a:rPr lang="en-US" dirty="0" err="1"/>
              <a:t>HBase</a:t>
            </a:r>
            <a:r>
              <a:rPr lang="en-US" dirty="0"/>
              <a:t> is a type of "</a:t>
            </a:r>
            <a:r>
              <a:rPr lang="en-US" dirty="0" err="1"/>
              <a:t>NoSQL</a:t>
            </a:r>
            <a:r>
              <a:rPr lang="en-US" dirty="0"/>
              <a:t>" database</a:t>
            </a:r>
            <a:r>
              <a:rPr lang="en-US" dirty="0" smtClean="0"/>
              <a:t>.</a:t>
            </a:r>
          </a:p>
          <a:p>
            <a:pPr algn="just"/>
            <a:r>
              <a:rPr lang="en-US" dirty="0" err="1"/>
              <a:t>HBase</a:t>
            </a:r>
            <a:r>
              <a:rPr lang="en-US" dirty="0"/>
              <a:t> is really more a "Data Store" than "Data Base" because it lacks many of the features you find in an RDBMS, such as typed columns, secondary indexes, triggers, and advanced query languages, etc.</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4697" y="5468543"/>
            <a:ext cx="4775614" cy="1219306"/>
          </a:xfrm>
          <a:prstGeom prst="rect">
            <a:avLst/>
          </a:prstGeom>
        </p:spPr>
      </p:pic>
    </p:spTree>
    <p:extLst>
      <p:ext uri="{BB962C8B-B14F-4D97-AF65-F5344CB8AC3E}">
        <p14:creationId xmlns:p14="http://schemas.microsoft.com/office/powerpoint/2010/main" val="3164815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atin typeface="Times New Roman" panose="02020603050405020304" pitchFamily="18" charset="0"/>
                <a:cs typeface="Times New Roman" panose="02020603050405020304" pitchFamily="18" charset="0"/>
              </a:rPr>
              <a:t>Flume</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Flume is a distributed, reliable, and available service for efficiently collecting, aggregating, and moving large amounts of log data. It has a simple and flexible architecture based on streaming data flows. It is robust and fault tolerant with tunable reliability mechanisms and many failover and recovery mechanisms. It uses a simple extensible data model that allows for online analytic application.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815" y="4211430"/>
            <a:ext cx="4343400" cy="18192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938" y="4737599"/>
            <a:ext cx="1983248" cy="1983248"/>
          </a:xfrm>
          <a:prstGeom prst="rect">
            <a:avLst/>
          </a:prstGeom>
        </p:spPr>
      </p:pic>
    </p:spTree>
    <p:extLst>
      <p:ext uri="{BB962C8B-B14F-4D97-AF65-F5344CB8AC3E}">
        <p14:creationId xmlns:p14="http://schemas.microsoft.com/office/powerpoint/2010/main" val="31111789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025" y="352022"/>
            <a:ext cx="10353761" cy="1326321"/>
          </a:xfrm>
        </p:spPr>
        <p:txBody>
          <a:bodyPr/>
          <a:lstStyle/>
          <a:p>
            <a:pPr algn="ctr"/>
            <a:r>
              <a:rPr lang="en-US" sz="4800" b="1" dirty="0" err="1" smtClean="0">
                <a:latin typeface="Times New Roman" panose="02020603050405020304" pitchFamily="18" charset="0"/>
                <a:cs typeface="Times New Roman" panose="02020603050405020304" pitchFamily="18" charset="0"/>
              </a:rPr>
              <a:t>Sqoop</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3795" y="1478929"/>
            <a:ext cx="8915400" cy="3777622"/>
          </a:xfrm>
        </p:spPr>
        <p:txBody>
          <a:bodyPr>
            <a:normAutofit/>
          </a:bodyPr>
          <a:lstStyle/>
          <a:p>
            <a:pPr algn="just"/>
            <a:r>
              <a:rPr lang="en-US" sz="2000" dirty="0">
                <a:latin typeface="Times New Roman" panose="02020603050405020304" pitchFamily="18" charset="0"/>
                <a:cs typeface="Times New Roman" panose="02020603050405020304" pitchFamily="18" charset="0"/>
              </a:rPr>
              <a:t>Apache </a:t>
            </a:r>
            <a:r>
              <a:rPr lang="en-US" sz="2000" dirty="0" err="1" smtClean="0">
                <a:latin typeface="Times New Roman" panose="02020603050405020304" pitchFamily="18" charset="0"/>
                <a:cs typeface="Times New Roman" panose="02020603050405020304" pitchFamily="18" charset="0"/>
              </a:rPr>
              <a:t>Sqoop</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 tool designed for efficiently transferring bulk data between Apache Hadoop and structured </a:t>
            </a:r>
            <a:r>
              <a:rPr lang="en-US" sz="2000" dirty="0" err="1">
                <a:latin typeface="Times New Roman" panose="02020603050405020304" pitchFamily="18" charset="0"/>
                <a:cs typeface="Times New Roman" panose="02020603050405020304" pitchFamily="18" charset="0"/>
              </a:rPr>
              <a:t>datastores</a:t>
            </a:r>
            <a:r>
              <a:rPr lang="en-US" sz="2000" dirty="0">
                <a:latin typeface="Times New Roman" panose="02020603050405020304" pitchFamily="18" charset="0"/>
                <a:cs typeface="Times New Roman" panose="02020603050405020304" pitchFamily="18" charset="0"/>
              </a:rPr>
              <a:t> such as relational databases</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You can use </a:t>
            </a:r>
            <a:r>
              <a:rPr lang="en-US" sz="2000" dirty="0" err="1">
                <a:latin typeface="Times New Roman" panose="02020603050405020304" pitchFamily="18" charset="0"/>
                <a:cs typeface="Times New Roman" panose="02020603050405020304" pitchFamily="18" charset="0"/>
              </a:rPr>
              <a:t>Sqoop</a:t>
            </a:r>
            <a:r>
              <a:rPr lang="en-US" sz="2000" dirty="0">
                <a:latin typeface="Times New Roman" panose="02020603050405020304" pitchFamily="18" charset="0"/>
                <a:cs typeface="Times New Roman" panose="02020603050405020304" pitchFamily="18" charset="0"/>
              </a:rPr>
              <a:t> to import data from external structured </a:t>
            </a:r>
            <a:r>
              <a:rPr lang="en-US" sz="2000" dirty="0" err="1">
                <a:latin typeface="Times New Roman" panose="02020603050405020304" pitchFamily="18" charset="0"/>
                <a:cs typeface="Times New Roman" panose="02020603050405020304" pitchFamily="18" charset="0"/>
              </a:rPr>
              <a:t>datastores</a:t>
            </a:r>
            <a:r>
              <a:rPr lang="en-US" sz="2000" dirty="0">
                <a:latin typeface="Times New Roman" panose="02020603050405020304" pitchFamily="18" charset="0"/>
                <a:cs typeface="Times New Roman" panose="02020603050405020304" pitchFamily="18" charset="0"/>
              </a:rPr>
              <a:t> into Hadoop Distributed File System or related systems like Hive and </a:t>
            </a:r>
            <a:r>
              <a:rPr lang="en-US" sz="2000" dirty="0" err="1">
                <a:latin typeface="Times New Roman" panose="02020603050405020304" pitchFamily="18" charset="0"/>
                <a:cs typeface="Times New Roman" panose="02020603050405020304" pitchFamily="18" charset="0"/>
              </a:rPr>
              <a:t>HBase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Conversely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Sqoop</a:t>
            </a:r>
            <a:r>
              <a:rPr lang="en-US" sz="2000" dirty="0">
                <a:latin typeface="Times New Roman" panose="02020603050405020304" pitchFamily="18" charset="0"/>
                <a:cs typeface="Times New Roman" panose="02020603050405020304" pitchFamily="18" charset="0"/>
              </a:rPr>
              <a:t> can be used to extract data from Hadoop and export it to external structured </a:t>
            </a:r>
            <a:r>
              <a:rPr lang="en-US" sz="2000" dirty="0" err="1">
                <a:latin typeface="Times New Roman" panose="02020603050405020304" pitchFamily="18" charset="0"/>
                <a:cs typeface="Times New Roman" panose="02020603050405020304" pitchFamily="18" charset="0"/>
              </a:rPr>
              <a:t>datastores</a:t>
            </a:r>
            <a:r>
              <a:rPr lang="en-US" sz="2000" dirty="0">
                <a:latin typeface="Times New Roman" panose="02020603050405020304" pitchFamily="18" charset="0"/>
                <a:cs typeface="Times New Roman" panose="02020603050405020304" pitchFamily="18" charset="0"/>
              </a:rPr>
              <a:t> such as relational databases and enterprise data warehouses.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572" y="5062422"/>
            <a:ext cx="2762428" cy="17955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030" y="4343283"/>
            <a:ext cx="5389904" cy="2515289"/>
          </a:xfrm>
          <a:prstGeom prst="rect">
            <a:avLst/>
          </a:prstGeom>
        </p:spPr>
      </p:pic>
    </p:spTree>
    <p:extLst>
      <p:ext uri="{BB962C8B-B14F-4D97-AF65-F5344CB8AC3E}">
        <p14:creationId xmlns:p14="http://schemas.microsoft.com/office/powerpoint/2010/main" val="35799477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atin typeface="Times New Roman" panose="02020603050405020304" pitchFamily="18" charset="0"/>
                <a:cs typeface="Times New Roman" panose="02020603050405020304" pitchFamily="18" charset="0"/>
              </a:rPr>
              <a:t>Zookeeper</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7126" y="2167783"/>
            <a:ext cx="8915400" cy="3777622"/>
          </a:xfrm>
        </p:spPr>
        <p:txBody>
          <a:bodyPr>
            <a:normAutofit lnSpcReduction="10000"/>
          </a:bodyPr>
          <a:lstStyle/>
          <a:p>
            <a:pPr algn="just"/>
            <a:r>
              <a:rPr lang="en-US" sz="2000" dirty="0" err="1">
                <a:latin typeface="Times New Roman" panose="02020603050405020304" pitchFamily="18" charset="0"/>
                <a:cs typeface="Times New Roman" panose="02020603050405020304" pitchFamily="18" charset="0"/>
              </a:rPr>
              <a:t>ZooKeeper</a:t>
            </a:r>
            <a:r>
              <a:rPr lang="en-US" sz="2000" dirty="0">
                <a:latin typeface="Times New Roman" panose="02020603050405020304" pitchFamily="18" charset="0"/>
                <a:cs typeface="Times New Roman" panose="02020603050405020304" pitchFamily="18" charset="0"/>
              </a:rPr>
              <a:t> is a centralized service for maintaining configuration information, naming, providing distributed synchronization, and providing group services. All of these kinds of services are used in some form or another by distributed applications.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Each </a:t>
            </a:r>
            <a:r>
              <a:rPr lang="en-US" sz="2000" dirty="0">
                <a:latin typeface="Times New Roman" panose="02020603050405020304" pitchFamily="18" charset="0"/>
                <a:cs typeface="Times New Roman" panose="02020603050405020304" pitchFamily="18" charset="0"/>
              </a:rPr>
              <a:t>time they are implemented there is a lot of work that goes into fixing the bugs and race conditions that are inevitable. Because of the difficulty of implementing these kinds of services, applications initially usually skimp on them ,which make them brittle in the presence of change and difficult to manage.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Even </a:t>
            </a:r>
            <a:r>
              <a:rPr lang="en-US" sz="2000" dirty="0">
                <a:latin typeface="Times New Roman" panose="02020603050405020304" pitchFamily="18" charset="0"/>
                <a:cs typeface="Times New Roman" panose="02020603050405020304" pitchFamily="18" charset="0"/>
              </a:rPr>
              <a:t>when done correctly, different implementations of these services lead to management complexity when the applications are deployed.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187" y="2167783"/>
            <a:ext cx="2919813" cy="4529271"/>
          </a:xfrm>
          <a:prstGeom prst="rect">
            <a:avLst/>
          </a:prstGeom>
        </p:spPr>
      </p:pic>
    </p:spTree>
    <p:extLst>
      <p:ext uri="{BB962C8B-B14F-4D97-AF65-F5344CB8AC3E}">
        <p14:creationId xmlns:p14="http://schemas.microsoft.com/office/powerpoint/2010/main" val="22233482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9600" dirty="0" smtClean="0">
                <a:solidFill>
                  <a:srgbClr val="A53010"/>
                </a:solidFill>
              </a:rPr>
              <a:t>THANK YOU</a:t>
            </a:r>
            <a:endParaRPr lang="en-US" sz="9600" dirty="0">
              <a:solidFill>
                <a:srgbClr val="A53010"/>
              </a:solidFill>
            </a:endParaRPr>
          </a:p>
        </p:txBody>
      </p:sp>
    </p:spTree>
    <p:extLst>
      <p:ext uri="{BB962C8B-B14F-4D97-AF65-F5344CB8AC3E}">
        <p14:creationId xmlns:p14="http://schemas.microsoft.com/office/powerpoint/2010/main" val="2532225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Definition of 5Vs</a:t>
            </a:r>
            <a:endParaRPr lang="en-US" sz="4800" b="1" dirty="0"/>
          </a:p>
        </p:txBody>
      </p:sp>
      <p:sp>
        <p:nvSpPr>
          <p:cNvPr id="3" name="Content Placeholder 2"/>
          <p:cNvSpPr>
            <a:spLocks noGrp="1"/>
          </p:cNvSpPr>
          <p:nvPr>
            <p:ph idx="1"/>
          </p:nvPr>
        </p:nvSpPr>
        <p:spPr/>
        <p:txBody>
          <a:bodyPr>
            <a:normAutofit fontScale="92500" lnSpcReduction="10000"/>
          </a:bodyPr>
          <a:lstStyle/>
          <a:p>
            <a:pPr algn="just"/>
            <a:r>
              <a:rPr lang="en-US" sz="2000" b="1" dirty="0" smtClean="0">
                <a:latin typeface="Times New Roman" panose="02020603050405020304" pitchFamily="18" charset="0"/>
                <a:cs typeface="Times New Roman" panose="02020603050405020304" pitchFamily="18" charset="0"/>
              </a:rPr>
              <a:t>Volume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quantity of generated and stored data. The size of the data determines the value and potential insight- and whether it can actually be considered big data or not</a:t>
            </a:r>
            <a:r>
              <a:rPr lang="en-US" sz="2000" dirty="0" smtClean="0">
                <a:latin typeface="Times New Roman" panose="02020603050405020304" pitchFamily="18" charset="0"/>
                <a:cs typeface="Times New Roman" panose="02020603050405020304" pitchFamily="18" charset="0"/>
              </a:rPr>
              <a:t>.</a:t>
            </a:r>
          </a:p>
          <a:p>
            <a:pPr algn="just"/>
            <a:r>
              <a:rPr lang="en-US" sz="2000" b="1" dirty="0" smtClean="0">
                <a:latin typeface="Times New Roman" panose="02020603050405020304" pitchFamily="18" charset="0"/>
                <a:cs typeface="Times New Roman" panose="02020603050405020304" pitchFamily="18" charset="0"/>
              </a:rPr>
              <a:t>Variety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type and nature of the data. This helps people who analyze it to effectively use the resulting insight</a:t>
            </a:r>
            <a:r>
              <a:rPr lang="en-US" sz="2000" dirty="0" smtClean="0">
                <a:latin typeface="Times New Roman" panose="02020603050405020304" pitchFamily="18" charset="0"/>
                <a:cs typeface="Times New Roman" panose="02020603050405020304" pitchFamily="18" charset="0"/>
              </a:rPr>
              <a:t>.</a:t>
            </a:r>
          </a:p>
          <a:p>
            <a:pPr algn="just"/>
            <a:r>
              <a:rPr lang="en-US" sz="2000" b="1" dirty="0" smtClean="0">
                <a:latin typeface="Times New Roman" panose="02020603050405020304" pitchFamily="18" charset="0"/>
                <a:cs typeface="Times New Roman" panose="02020603050405020304" pitchFamily="18" charset="0"/>
              </a:rPr>
              <a:t>Velocity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this context, the speed at which the data is generated and processed to meet the demands and challenges that lie in the path of growth and development</a:t>
            </a:r>
            <a:r>
              <a:rPr lang="en-US" sz="2000" dirty="0" smtClean="0">
                <a:latin typeface="Times New Roman" panose="02020603050405020304" pitchFamily="18" charset="0"/>
                <a:cs typeface="Times New Roman" panose="02020603050405020304" pitchFamily="18" charset="0"/>
              </a:rPr>
              <a:t>.</a:t>
            </a:r>
          </a:p>
          <a:p>
            <a:pPr algn="just"/>
            <a:r>
              <a:rPr lang="en-US" sz="2000" b="1" dirty="0" smtClean="0">
                <a:latin typeface="Times New Roman" panose="02020603050405020304" pitchFamily="18" charset="0"/>
                <a:cs typeface="Times New Roman" panose="02020603050405020304" pitchFamily="18" charset="0"/>
              </a:rPr>
              <a:t>Variability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Inconsistency of the data set can hamper processes to handle and manage it</a:t>
            </a:r>
            <a:r>
              <a:rPr lang="en-US" sz="2000" dirty="0" smtClean="0">
                <a:latin typeface="Times New Roman" panose="02020603050405020304" pitchFamily="18" charset="0"/>
                <a:cs typeface="Times New Roman" panose="02020603050405020304" pitchFamily="18" charset="0"/>
              </a:rPr>
              <a:t>. Changing data and changing model.</a:t>
            </a:r>
          </a:p>
          <a:p>
            <a:pPr algn="just"/>
            <a:r>
              <a:rPr lang="en-US" sz="2000" b="1" dirty="0" smtClean="0">
                <a:latin typeface="Times New Roman" panose="02020603050405020304" pitchFamily="18" charset="0"/>
                <a:cs typeface="Times New Roman" panose="02020603050405020304" pitchFamily="18" charset="0"/>
              </a:rPr>
              <a:t>Veracity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quality of captured data can vary greatly, affecting the accurate analysis.</a:t>
            </a:r>
            <a:endParaRPr lang="en-US" sz="2000" dirty="0" smtClean="0">
              <a:latin typeface="Times New Roman" panose="02020603050405020304" pitchFamily="18" charset="0"/>
              <a:cs typeface="Times New Roman" panose="02020603050405020304" pitchFamily="18" charset="0"/>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030115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400" dirty="0" smtClean="0">
                <a:latin typeface="Times New Roman" panose="02020603050405020304" pitchFamily="18" charset="0"/>
                <a:cs typeface="Times New Roman" panose="02020603050405020304" pitchFamily="18" charset="0"/>
              </a:rPr>
              <a:t>Why Big Data Analysis is needed?</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000" b="1" dirty="0">
                <a:latin typeface="Times New Roman" panose="02020603050405020304" pitchFamily="18" charset="0"/>
                <a:cs typeface="Times New Roman" panose="02020603050405020304" pitchFamily="18" charset="0"/>
              </a:rPr>
              <a:t>Cost reduction.</a:t>
            </a:r>
            <a:r>
              <a:rPr lang="en-US" sz="2000" dirty="0">
                <a:latin typeface="Times New Roman" panose="02020603050405020304" pitchFamily="18" charset="0"/>
                <a:cs typeface="Times New Roman" panose="02020603050405020304" pitchFamily="18" charset="0"/>
              </a:rPr>
              <a:t> Big data technologies such as Hadoop and cloud-based analytics bring significant cost advantages when it comes to storing large amounts of data – plus they can identify more efficient ways of doing business.</a:t>
            </a:r>
          </a:p>
          <a:p>
            <a:pPr algn="just"/>
            <a:r>
              <a:rPr lang="en-US" sz="2000" b="1" dirty="0">
                <a:latin typeface="Times New Roman" panose="02020603050405020304" pitchFamily="18" charset="0"/>
                <a:cs typeface="Times New Roman" panose="02020603050405020304" pitchFamily="18" charset="0"/>
              </a:rPr>
              <a:t>Faster, better decision making.</a:t>
            </a:r>
            <a:r>
              <a:rPr lang="en-US" sz="2000" dirty="0">
                <a:latin typeface="Times New Roman" panose="02020603050405020304" pitchFamily="18" charset="0"/>
                <a:cs typeface="Times New Roman" panose="02020603050405020304" pitchFamily="18" charset="0"/>
              </a:rPr>
              <a:t> With the speed of Hadoop and in-memory analytics, combined with the ability to analyze new sources of data, businesses are able to analyze information immediately – and make decisions based on what they’ve learned.</a:t>
            </a:r>
          </a:p>
          <a:p>
            <a:pPr algn="just"/>
            <a:r>
              <a:rPr lang="en-US" sz="2000" b="1" dirty="0">
                <a:latin typeface="Times New Roman" panose="02020603050405020304" pitchFamily="18" charset="0"/>
                <a:cs typeface="Times New Roman" panose="02020603050405020304" pitchFamily="18" charset="0"/>
              </a:rPr>
              <a:t>New products and services.</a:t>
            </a:r>
            <a:r>
              <a:rPr lang="en-US" sz="2000" dirty="0">
                <a:latin typeface="Times New Roman" panose="02020603050405020304" pitchFamily="18" charset="0"/>
                <a:cs typeface="Times New Roman" panose="02020603050405020304" pitchFamily="18" charset="0"/>
              </a:rPr>
              <a:t> With the ability to gauge customer needs and satisfaction through analytics comes the power to give customers what they want. Davenport points out that with big data analytics, more companies are creating new products to meet customers’ needs.</a:t>
            </a:r>
          </a:p>
        </p:txBody>
      </p:sp>
    </p:spTree>
    <p:extLst>
      <p:ext uri="{BB962C8B-B14F-4D97-AF65-F5344CB8AC3E}">
        <p14:creationId xmlns:p14="http://schemas.microsoft.com/office/powerpoint/2010/main" val="4240967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Sectors using Big Data</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000" dirty="0" smtClean="0">
                <a:latin typeface="Times New Roman" panose="02020603050405020304" pitchFamily="18" charset="0"/>
                <a:cs typeface="Times New Roman" panose="02020603050405020304" pitchFamily="18" charset="0"/>
              </a:rPr>
              <a:t>Banking</a:t>
            </a:r>
          </a:p>
          <a:p>
            <a:pPr algn="just"/>
            <a:r>
              <a:rPr lang="en-US" sz="2000" dirty="0" smtClean="0">
                <a:latin typeface="Times New Roman" panose="02020603050405020304" pitchFamily="18" charset="0"/>
                <a:cs typeface="Times New Roman" panose="02020603050405020304" pitchFamily="18" charset="0"/>
              </a:rPr>
              <a:t>Education (ex: Analyzing student performance)</a:t>
            </a:r>
          </a:p>
          <a:p>
            <a:pPr algn="just"/>
            <a:r>
              <a:rPr lang="en-US" sz="2000" dirty="0" smtClean="0">
                <a:latin typeface="Times New Roman" panose="02020603050405020304" pitchFamily="18" charset="0"/>
                <a:cs typeface="Times New Roman" panose="02020603050405020304" pitchFamily="18" charset="0"/>
              </a:rPr>
              <a:t>Government (ex: </a:t>
            </a:r>
            <a:r>
              <a:rPr lang="en-US" sz="2000" dirty="0" err="1" smtClean="0">
                <a:latin typeface="Times New Roman" panose="02020603050405020304" pitchFamily="18" charset="0"/>
                <a:cs typeface="Times New Roman" panose="02020603050405020304" pitchFamily="18" charset="0"/>
              </a:rPr>
              <a:t>Aadhar</a:t>
            </a:r>
            <a:r>
              <a:rPr lang="en-US" sz="2000" dirty="0" smtClean="0">
                <a:latin typeface="Times New Roman" panose="02020603050405020304" pitchFamily="18" charset="0"/>
                <a:cs typeface="Times New Roman" panose="02020603050405020304" pitchFamily="18" charset="0"/>
              </a:rPr>
              <a:t> card, 2014 elections)</a:t>
            </a:r>
          </a:p>
          <a:p>
            <a:pPr algn="just"/>
            <a:r>
              <a:rPr lang="en-US" sz="2000" dirty="0" smtClean="0">
                <a:latin typeface="Times New Roman" panose="02020603050405020304" pitchFamily="18" charset="0"/>
                <a:cs typeface="Times New Roman" panose="02020603050405020304" pitchFamily="18" charset="0"/>
              </a:rPr>
              <a:t>Health Care</a:t>
            </a:r>
          </a:p>
          <a:p>
            <a:pPr algn="just"/>
            <a:r>
              <a:rPr lang="en-US" sz="2000" dirty="0" smtClean="0">
                <a:latin typeface="Times New Roman" panose="02020603050405020304" pitchFamily="18" charset="0"/>
                <a:cs typeface="Times New Roman" panose="02020603050405020304" pitchFamily="18" charset="0"/>
              </a:rPr>
              <a:t>Manufacturing </a:t>
            </a:r>
          </a:p>
          <a:p>
            <a:pPr algn="just"/>
            <a:r>
              <a:rPr lang="en-US" sz="2000" dirty="0" smtClean="0">
                <a:latin typeface="Times New Roman" panose="02020603050405020304" pitchFamily="18" charset="0"/>
                <a:cs typeface="Times New Roman" panose="02020603050405020304" pitchFamily="18" charset="0"/>
              </a:rPr>
              <a:t>Retail (ex: Day to day transactions and report)</a:t>
            </a:r>
          </a:p>
          <a:p>
            <a:pPr algn="just"/>
            <a:r>
              <a:rPr lang="en-US" sz="2000" dirty="0" smtClean="0">
                <a:latin typeface="Times New Roman" panose="02020603050405020304" pitchFamily="18" charset="0"/>
                <a:cs typeface="Times New Roman" panose="02020603050405020304" pitchFamily="18" charset="0"/>
              </a:rPr>
              <a:t>Finance</a:t>
            </a:r>
          </a:p>
          <a:p>
            <a:pPr algn="just"/>
            <a:r>
              <a:rPr lang="en-US" sz="2000" dirty="0" smtClean="0">
                <a:latin typeface="Times New Roman" panose="02020603050405020304" pitchFamily="18" charset="0"/>
                <a:cs typeface="Times New Roman" panose="02020603050405020304" pitchFamily="18" charset="0"/>
              </a:rPr>
              <a:t>Media</a:t>
            </a:r>
          </a:p>
          <a:p>
            <a:pPr algn="just"/>
            <a:r>
              <a:rPr lang="en-US" sz="2000" dirty="0" smtClean="0">
                <a:latin typeface="Times New Roman" panose="02020603050405020304" pitchFamily="18" charset="0"/>
                <a:cs typeface="Times New Roman" panose="02020603050405020304" pitchFamily="18" charset="0"/>
              </a:rPr>
              <a:t>Information Technologies </a:t>
            </a:r>
          </a:p>
        </p:txBody>
      </p:sp>
    </p:spTree>
    <p:extLst>
      <p:ext uri="{BB962C8B-B14F-4D97-AF65-F5344CB8AC3E}">
        <p14:creationId xmlns:p14="http://schemas.microsoft.com/office/powerpoint/2010/main" val="1153702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Benefits of using Big Data</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Big Data is timely</a:t>
            </a:r>
          </a:p>
          <a:p>
            <a:r>
              <a:rPr lang="en-US" sz="2000" dirty="0" smtClean="0">
                <a:latin typeface="Times New Roman" panose="02020603050405020304" pitchFamily="18" charset="0"/>
                <a:cs typeface="Times New Roman" panose="02020603050405020304" pitchFamily="18" charset="0"/>
              </a:rPr>
              <a:t>Big Data is accessible </a:t>
            </a:r>
          </a:p>
          <a:p>
            <a:r>
              <a:rPr lang="en-US" sz="2000" dirty="0" smtClean="0">
                <a:latin typeface="Times New Roman" panose="02020603050405020304" pitchFamily="18" charset="0"/>
                <a:cs typeface="Times New Roman" panose="02020603050405020304" pitchFamily="18" charset="0"/>
              </a:rPr>
              <a:t>Big Data is holistic</a:t>
            </a:r>
          </a:p>
          <a:p>
            <a:r>
              <a:rPr lang="en-US" sz="2000" dirty="0" smtClean="0">
                <a:latin typeface="Times New Roman" panose="02020603050405020304" pitchFamily="18" charset="0"/>
                <a:cs typeface="Times New Roman" panose="02020603050405020304" pitchFamily="18" charset="0"/>
              </a:rPr>
              <a:t>Big Data is secure</a:t>
            </a:r>
          </a:p>
          <a:p>
            <a:r>
              <a:rPr lang="en-US" sz="2000" dirty="0" smtClean="0">
                <a:latin typeface="Times New Roman" panose="02020603050405020304" pitchFamily="18" charset="0"/>
                <a:cs typeface="Times New Roman" panose="02020603050405020304" pitchFamily="18" charset="0"/>
              </a:rPr>
              <a:t>Big Data is Relevant</a:t>
            </a:r>
          </a:p>
          <a:p>
            <a:r>
              <a:rPr lang="en-US" sz="2000" dirty="0" smtClean="0">
                <a:latin typeface="Times New Roman" panose="02020603050405020304" pitchFamily="18" charset="0"/>
                <a:cs typeface="Times New Roman" panose="02020603050405020304" pitchFamily="18" charset="0"/>
              </a:rPr>
              <a:t>Big Data is </a:t>
            </a:r>
            <a:r>
              <a:rPr lang="en-US" sz="2000" dirty="0" err="1" smtClean="0">
                <a:latin typeface="Times New Roman" panose="02020603050405020304" pitchFamily="18" charset="0"/>
                <a:cs typeface="Times New Roman" panose="02020603050405020304" pitchFamily="18" charset="0"/>
              </a:rPr>
              <a:t>Authoritive</a:t>
            </a:r>
          </a:p>
          <a:p>
            <a:r>
              <a:rPr lang="en-US" sz="2000" dirty="0" smtClean="0">
                <a:latin typeface="Times New Roman" panose="02020603050405020304" pitchFamily="18" charset="0"/>
                <a:cs typeface="Times New Roman" panose="02020603050405020304" pitchFamily="18" charset="0"/>
              </a:rPr>
              <a:t>Big Data is actionable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5885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atin typeface="Times New Roman" panose="02020603050405020304" pitchFamily="18" charset="0"/>
                <a:cs typeface="Times New Roman" panose="02020603050405020304" pitchFamily="18" charset="0"/>
              </a:rPr>
              <a:t>Hadoop</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Apache Hadoop software library is a framework that allows for the distributed processing of large data sets across clusters of computers using simple programming models.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designed to scale up from single servers to thousands of machines, each offering local computation and storage</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Rather </a:t>
            </a:r>
            <a:r>
              <a:rPr lang="en-US" dirty="0">
                <a:latin typeface="Times New Roman" panose="02020603050405020304" pitchFamily="18" charset="0"/>
                <a:cs typeface="Times New Roman" panose="02020603050405020304" pitchFamily="18" charset="0"/>
              </a:rPr>
              <a:t>than rely on hardware to deliver high-availability, the library itself is designed to detect and handle failures at the application layer, so delivering a highly-available service on top of a cluster of computers, each of which may be prone to failures.</a:t>
            </a:r>
          </a:p>
          <a:p>
            <a:pPr marL="0" indent="0">
              <a:buNone/>
            </a:pP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566" y="4819665"/>
            <a:ext cx="4531586" cy="2198658"/>
          </a:xfrm>
          <a:prstGeom prst="rect">
            <a:avLst/>
          </a:prstGeom>
        </p:spPr>
      </p:pic>
    </p:spTree>
    <p:extLst>
      <p:ext uri="{BB962C8B-B14F-4D97-AF65-F5344CB8AC3E}">
        <p14:creationId xmlns:p14="http://schemas.microsoft.com/office/powerpoint/2010/main" val="1047509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400" b="1" dirty="0" smtClean="0">
                <a:latin typeface="Times New Roman" panose="02020603050405020304" pitchFamily="18" charset="0"/>
                <a:cs typeface="Times New Roman" panose="02020603050405020304" pitchFamily="18" charset="0"/>
              </a:rPr>
              <a:t>Why Hadoop is needed for analysis?</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000" cap="all" dirty="0" smtClean="0">
                <a:latin typeface="Times New Roman" panose="02020603050405020304" pitchFamily="18" charset="0"/>
                <a:cs typeface="Times New Roman" panose="02020603050405020304" pitchFamily="18" charset="0"/>
              </a:rPr>
              <a:t>data exploration with full datasets</a:t>
            </a:r>
          </a:p>
          <a:p>
            <a:pPr algn="just"/>
            <a:r>
              <a:rPr lang="en-US" sz="2000" cap="all" dirty="0" smtClean="0">
                <a:latin typeface="Times New Roman" panose="02020603050405020304" pitchFamily="18" charset="0"/>
                <a:cs typeface="Times New Roman" panose="02020603050405020304" pitchFamily="18" charset="0"/>
              </a:rPr>
              <a:t>Mining larger datasets</a:t>
            </a:r>
          </a:p>
          <a:p>
            <a:pPr algn="just"/>
            <a:r>
              <a:rPr lang="en-US" sz="2000" cap="all" dirty="0" smtClean="0">
                <a:latin typeface="Times New Roman" panose="02020603050405020304" pitchFamily="18" charset="0"/>
                <a:cs typeface="Times New Roman" panose="02020603050405020304" pitchFamily="18" charset="0"/>
              </a:rPr>
              <a:t>Large scale pre-processing of raw data</a:t>
            </a:r>
          </a:p>
          <a:p>
            <a:pPr algn="just"/>
            <a:r>
              <a:rPr lang="en-US" sz="2000" cap="all" dirty="0" smtClean="0">
                <a:latin typeface="Times New Roman" panose="02020603050405020304" pitchFamily="18" charset="0"/>
                <a:cs typeface="Times New Roman" panose="02020603050405020304" pitchFamily="18" charset="0"/>
              </a:rPr>
              <a:t>Data agility</a:t>
            </a:r>
          </a:p>
          <a:p>
            <a:endParaRPr lang="en-US" b="1" cap="all" dirty="0" smtClean="0"/>
          </a:p>
        </p:txBody>
      </p:sp>
    </p:spTree>
    <p:extLst>
      <p:ext uri="{BB962C8B-B14F-4D97-AF65-F5344CB8AC3E}">
        <p14:creationId xmlns:p14="http://schemas.microsoft.com/office/powerpoint/2010/main" val="3910805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762</TotalTime>
  <Words>1876</Words>
  <Application>Microsoft Office PowerPoint</Application>
  <PresentationFormat>Widescreen</PresentationFormat>
  <Paragraphs>163</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Bookman Old Style</vt:lpstr>
      <vt:lpstr>Rockwell</vt:lpstr>
      <vt:lpstr>Times New Roman</vt:lpstr>
      <vt:lpstr>Damask</vt:lpstr>
      <vt:lpstr>BIG DATA – HADOOP AND COMPONENTS</vt:lpstr>
      <vt:lpstr>Big Data</vt:lpstr>
      <vt:lpstr>Characteristics of Big Data</vt:lpstr>
      <vt:lpstr>Definition of 5Vs</vt:lpstr>
      <vt:lpstr>Why Big Data Analysis is needed?</vt:lpstr>
      <vt:lpstr>Sectors using Big Data</vt:lpstr>
      <vt:lpstr>Benefits of using Big Data</vt:lpstr>
      <vt:lpstr>Hadoop</vt:lpstr>
      <vt:lpstr>Why Hadoop is needed for analysis?</vt:lpstr>
      <vt:lpstr>PowerPoint Presentation</vt:lpstr>
      <vt:lpstr>Main Components of Hadoop</vt:lpstr>
      <vt:lpstr>Small Overview about components</vt:lpstr>
      <vt:lpstr>Hadoop Architecture 1.x</vt:lpstr>
      <vt:lpstr>Limitations of Architecture 1.x</vt:lpstr>
      <vt:lpstr>Re-Architecture of 1.x</vt:lpstr>
      <vt:lpstr>Hadoop Architecture – 2.x </vt:lpstr>
      <vt:lpstr>Components</vt:lpstr>
      <vt:lpstr>Advantages of 2.x</vt:lpstr>
      <vt:lpstr>Resource Manager and Node Manager, Container</vt:lpstr>
      <vt:lpstr>Scheduler and Application Manager</vt:lpstr>
      <vt:lpstr>HDFS (Hadoop Distributed File System)</vt:lpstr>
      <vt:lpstr>HDFS Architecture</vt:lpstr>
      <vt:lpstr>Name nodes and Data Nodes</vt:lpstr>
      <vt:lpstr>Data Replication</vt:lpstr>
      <vt:lpstr>MAP REDUCE</vt:lpstr>
      <vt:lpstr>Map Reduce Example</vt:lpstr>
      <vt:lpstr>Map Reduce Classes</vt:lpstr>
      <vt:lpstr>Hive</vt:lpstr>
      <vt:lpstr>PIG</vt:lpstr>
      <vt:lpstr>HBase</vt:lpstr>
      <vt:lpstr>Flume</vt:lpstr>
      <vt:lpstr>Sqoop</vt:lpstr>
      <vt:lpstr>Zookeeper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 HADOOP AND COMPONENTS</dc:title>
  <dc:creator>Muthuraman</dc:creator>
  <cp:lastModifiedBy>user</cp:lastModifiedBy>
  <cp:revision>52</cp:revision>
  <dcterms:created xsi:type="dcterms:W3CDTF">2017-09-10T02:55:55Z</dcterms:created>
  <dcterms:modified xsi:type="dcterms:W3CDTF">2018-04-24T02:53:11Z</dcterms:modified>
</cp:coreProperties>
</file>