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77" r:id="rId5"/>
    <p:sldId id="278" r:id="rId6"/>
    <p:sldId id="279" r:id="rId7"/>
    <p:sldId id="280" r:id="rId8"/>
    <p:sldId id="282" r:id="rId9"/>
    <p:sldId id="295" r:id="rId10"/>
    <p:sldId id="281" r:id="rId11"/>
    <p:sldId id="284" r:id="rId12"/>
    <p:sldId id="283" r:id="rId13"/>
    <p:sldId id="285" r:id="rId14"/>
    <p:sldId id="262" r:id="rId15"/>
    <p:sldId id="263" r:id="rId16"/>
    <p:sldId id="257" r:id="rId17"/>
    <p:sldId id="258" r:id="rId18"/>
    <p:sldId id="264" r:id="rId19"/>
    <p:sldId id="259" r:id="rId20"/>
    <p:sldId id="260" r:id="rId21"/>
    <p:sldId id="265" r:id="rId22"/>
    <p:sldId id="267" r:id="rId23"/>
    <p:sldId id="268" r:id="rId24"/>
    <p:sldId id="294" r:id="rId25"/>
    <p:sldId id="269" r:id="rId26"/>
    <p:sldId id="261" r:id="rId27"/>
    <p:sldId id="296" r:id="rId28"/>
    <p:sldId id="293" r:id="rId29"/>
    <p:sldId id="286" r:id="rId30"/>
    <p:sldId id="287" r:id="rId31"/>
    <p:sldId id="288" r:id="rId32"/>
    <p:sldId id="290" r:id="rId33"/>
    <p:sldId id="291" r:id="rId34"/>
    <p:sldId id="292"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21-Oct-17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 HADOOP AND COMPONENTS</a:t>
            </a:r>
            <a:endParaRPr lang="en-US" dirty="0"/>
          </a:p>
        </p:txBody>
      </p:sp>
      <p:sp>
        <p:nvSpPr>
          <p:cNvPr id="3" name="Subtitle 2"/>
          <p:cNvSpPr>
            <a:spLocks noGrp="1"/>
          </p:cNvSpPr>
          <p:nvPr>
            <p:ph type="subTitle" idx="1"/>
          </p:nvPr>
        </p:nvSpPr>
        <p:spPr>
          <a:xfrm>
            <a:off x="2691763" y="4777381"/>
            <a:ext cx="8915399" cy="1126283"/>
          </a:xfrm>
        </p:spPr>
        <p:txBody>
          <a:bodyPr/>
          <a:lstStyle/>
          <a:p>
            <a:r>
              <a:rPr lang="en-US" dirty="0" smtClean="0"/>
              <a:t>PREPARED BY MUTHURAMAN.M</a:t>
            </a:r>
            <a:endParaRPr lang="en-US" dirty="0"/>
          </a:p>
        </p:txBody>
      </p:sp>
    </p:spTree>
    <p:extLst>
      <p:ext uri="{BB962C8B-B14F-4D97-AF65-F5344CB8AC3E}">
        <p14:creationId xmlns:p14="http://schemas.microsoft.com/office/powerpoint/2010/main" val="100194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901" y="334962"/>
            <a:ext cx="9212367" cy="6290730"/>
          </a:xfrm>
        </p:spPr>
      </p:pic>
    </p:spTree>
    <p:extLst>
      <p:ext uri="{BB962C8B-B14F-4D97-AF65-F5344CB8AC3E}">
        <p14:creationId xmlns:p14="http://schemas.microsoft.com/office/powerpoint/2010/main" val="162587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Components of Hadoop</a:t>
            </a:r>
            <a:endParaRPr lang="en-US" dirty="0"/>
          </a:p>
        </p:txBody>
      </p:sp>
      <p:sp>
        <p:nvSpPr>
          <p:cNvPr id="3" name="Content Placeholder 2"/>
          <p:cNvSpPr>
            <a:spLocks noGrp="1"/>
          </p:cNvSpPr>
          <p:nvPr>
            <p:ph idx="1"/>
          </p:nvPr>
        </p:nvSpPr>
        <p:spPr/>
        <p:txBody>
          <a:bodyPr/>
          <a:lstStyle/>
          <a:p>
            <a:pPr algn="just"/>
            <a:r>
              <a:rPr lang="en-US" b="1" dirty="0" smtClean="0"/>
              <a:t>Hadoop </a:t>
            </a:r>
            <a:r>
              <a:rPr lang="en-US" b="1" dirty="0"/>
              <a:t>Distributed File System (</a:t>
            </a:r>
            <a:r>
              <a:rPr lang="en-US" b="1" dirty="0" smtClean="0"/>
              <a:t>HDFS)</a:t>
            </a:r>
            <a:r>
              <a:rPr lang="en-US" dirty="0" smtClean="0"/>
              <a:t>: </a:t>
            </a:r>
            <a:r>
              <a:rPr lang="en-US" dirty="0"/>
              <a:t>A distributed file system that provides high-throughput access to application data.</a:t>
            </a:r>
          </a:p>
          <a:p>
            <a:pPr algn="just"/>
            <a:endParaRPr lang="en-US" b="1" dirty="0" smtClean="0"/>
          </a:p>
          <a:p>
            <a:pPr algn="just"/>
            <a:r>
              <a:rPr lang="en-US" b="1" dirty="0" smtClean="0"/>
              <a:t>Hadoop </a:t>
            </a:r>
            <a:r>
              <a:rPr lang="en-US" b="1" dirty="0" err="1" smtClean="0"/>
              <a:t>MapReduce</a:t>
            </a:r>
            <a:r>
              <a:rPr lang="en-US" b="1" dirty="0" smtClean="0"/>
              <a:t>/Yarn</a:t>
            </a:r>
            <a:r>
              <a:rPr lang="en-US" dirty="0"/>
              <a:t>: A framework for job scheduling and cluster resource management. A YARN-based system for parallel processing of large data sets.</a:t>
            </a:r>
          </a:p>
        </p:txBody>
      </p:sp>
    </p:spTree>
    <p:extLst>
      <p:ext uri="{BB962C8B-B14F-4D97-AF65-F5344CB8AC3E}">
        <p14:creationId xmlns:p14="http://schemas.microsoft.com/office/powerpoint/2010/main" val="520523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Small Overview about components</a:t>
            </a:r>
            <a:endParaRPr lang="en-US" dirty="0"/>
          </a:p>
        </p:txBody>
      </p:sp>
      <p:sp>
        <p:nvSpPr>
          <p:cNvPr id="3" name="Content Placeholder 2"/>
          <p:cNvSpPr>
            <a:spLocks noGrp="1"/>
          </p:cNvSpPr>
          <p:nvPr>
            <p:ph idx="1"/>
          </p:nvPr>
        </p:nvSpPr>
        <p:spPr>
          <a:xfrm>
            <a:off x="1914258" y="1716992"/>
            <a:ext cx="9590354" cy="4820540"/>
          </a:xfrm>
        </p:spPr>
        <p:txBody>
          <a:bodyPr>
            <a:normAutofit/>
          </a:bodyPr>
          <a:lstStyle/>
          <a:p>
            <a:pPr marL="0" indent="0" algn="just">
              <a:buNone/>
            </a:pPr>
            <a:r>
              <a:rPr lang="en-US" dirty="0"/>
              <a:t>Other Hadoop-related projects at Apache include:</a:t>
            </a:r>
          </a:p>
          <a:p>
            <a:pPr algn="just"/>
            <a:r>
              <a:rPr lang="en-US" b="1" dirty="0" err="1" smtClean="0"/>
              <a:t>HBase</a:t>
            </a:r>
            <a:r>
              <a:rPr lang="en-US" dirty="0" smtClean="0"/>
              <a:t>: </a:t>
            </a:r>
            <a:r>
              <a:rPr lang="en-US" dirty="0"/>
              <a:t>A scalable, distributed database that supports structured data storage for large tables.</a:t>
            </a:r>
          </a:p>
          <a:p>
            <a:pPr algn="just"/>
            <a:r>
              <a:rPr lang="en-US" b="1" dirty="0" smtClean="0"/>
              <a:t>Hive</a:t>
            </a:r>
            <a:r>
              <a:rPr lang="en-US" b="1" dirty="0"/>
              <a:t>:</a:t>
            </a:r>
            <a:r>
              <a:rPr lang="en-US" dirty="0" smtClean="0"/>
              <a:t> </a:t>
            </a:r>
            <a:r>
              <a:rPr lang="en-US" dirty="0"/>
              <a:t>A data warehouse infrastructure that provides data summarization and ad hoc querying.</a:t>
            </a:r>
          </a:p>
          <a:p>
            <a:pPr algn="just"/>
            <a:r>
              <a:rPr lang="en-US" b="1" dirty="0" smtClean="0"/>
              <a:t>Pig</a:t>
            </a:r>
            <a:r>
              <a:rPr lang="en-US" dirty="0" smtClean="0"/>
              <a:t>: </a:t>
            </a:r>
            <a:r>
              <a:rPr lang="en-US" dirty="0"/>
              <a:t>A high-level data-flow language and execution framework for parallel computation.</a:t>
            </a:r>
          </a:p>
          <a:p>
            <a:pPr algn="just"/>
            <a:r>
              <a:rPr lang="en-US" b="1" dirty="0" smtClean="0"/>
              <a:t>Flume</a:t>
            </a:r>
            <a:r>
              <a:rPr lang="en-US" dirty="0" smtClean="0"/>
              <a:t>: </a:t>
            </a:r>
            <a:r>
              <a:rPr lang="en-US" dirty="0"/>
              <a:t>A distributed, reliable, and available service for efficiently collecting, aggregating, and moving large amounts of streaming event data</a:t>
            </a:r>
            <a:r>
              <a:rPr lang="en-US" dirty="0" smtClean="0"/>
              <a:t>.</a:t>
            </a:r>
          </a:p>
          <a:p>
            <a:pPr algn="just"/>
            <a:r>
              <a:rPr lang="en-US" b="1" dirty="0" err="1" smtClean="0"/>
              <a:t>ZooKeeper</a:t>
            </a:r>
            <a:r>
              <a:rPr lang="en-US" dirty="0" smtClean="0"/>
              <a:t>: </a:t>
            </a:r>
            <a:r>
              <a:rPr lang="en-US" dirty="0"/>
              <a:t>A high-performance coordination service for distributed applications.</a:t>
            </a:r>
          </a:p>
        </p:txBody>
      </p:sp>
    </p:spTree>
    <p:extLst>
      <p:ext uri="{BB962C8B-B14F-4D97-AF65-F5344CB8AC3E}">
        <p14:creationId xmlns:p14="http://schemas.microsoft.com/office/powerpoint/2010/main" val="3229772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 Architecture 1.x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600" y="2438460"/>
            <a:ext cx="4286250" cy="27241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675" y="2438460"/>
            <a:ext cx="3780389" cy="3083117"/>
          </a:xfrm>
          <a:prstGeom prst="rect">
            <a:avLst/>
          </a:prstGeom>
        </p:spPr>
      </p:pic>
    </p:spTree>
    <p:extLst>
      <p:ext uri="{BB962C8B-B14F-4D97-AF65-F5344CB8AC3E}">
        <p14:creationId xmlns:p14="http://schemas.microsoft.com/office/powerpoint/2010/main" val="3477986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Limitations of Architecture 1.x</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It is only suitable for Batch Processing of Huge amount of Data, which is already in </a:t>
            </a:r>
            <a:r>
              <a:rPr lang="en-US" dirty="0" err="1"/>
              <a:t>Hadoop</a:t>
            </a:r>
            <a:r>
              <a:rPr lang="en-US" dirty="0"/>
              <a:t> System.</a:t>
            </a:r>
          </a:p>
          <a:p>
            <a:pPr algn="just"/>
            <a:r>
              <a:rPr lang="en-US" dirty="0"/>
              <a:t>It is not suitable for Real-time Data </a:t>
            </a:r>
            <a:r>
              <a:rPr lang="en-US" dirty="0" smtClean="0"/>
              <a:t>Processing and data Streaming.</a:t>
            </a:r>
            <a:endParaRPr lang="en-US" dirty="0"/>
          </a:p>
          <a:p>
            <a:pPr algn="just"/>
            <a:r>
              <a:rPr lang="en-US" dirty="0" smtClean="0"/>
              <a:t>It </a:t>
            </a:r>
            <a:r>
              <a:rPr lang="en-US" dirty="0"/>
              <a:t>supports </a:t>
            </a:r>
            <a:r>
              <a:rPr lang="en-US" dirty="0" smtClean="0"/>
              <a:t>up to</a:t>
            </a:r>
            <a:r>
              <a:rPr lang="en-US" dirty="0"/>
              <a:t> </a:t>
            </a:r>
            <a:r>
              <a:rPr lang="en-US" b="1" dirty="0"/>
              <a:t>4000 Nodes</a:t>
            </a:r>
            <a:r>
              <a:rPr lang="en-US" dirty="0"/>
              <a:t> per Cluster.</a:t>
            </a:r>
          </a:p>
          <a:p>
            <a:pPr algn="just"/>
            <a:r>
              <a:rPr lang="en-US" dirty="0"/>
              <a:t>It has a single component : </a:t>
            </a:r>
            <a:r>
              <a:rPr lang="en-US" dirty="0" smtClean="0"/>
              <a:t>Job Tracker </a:t>
            </a:r>
            <a:r>
              <a:rPr lang="en-US" dirty="0"/>
              <a:t>to perform many activities like Resource Management, Job Scheduling, Job Monitoring, Re-scheduling Jobs etc.</a:t>
            </a:r>
          </a:p>
          <a:p>
            <a:pPr algn="just"/>
            <a:r>
              <a:rPr lang="en-US" dirty="0" smtClean="0"/>
              <a:t>Job Tracker </a:t>
            </a:r>
            <a:r>
              <a:rPr lang="en-US" dirty="0"/>
              <a:t>is the single point of failure.</a:t>
            </a:r>
          </a:p>
          <a:p>
            <a:pPr algn="just"/>
            <a:r>
              <a:rPr lang="en-US" dirty="0"/>
              <a:t>It does not support Multi-tenancy Support.</a:t>
            </a:r>
          </a:p>
          <a:p>
            <a:pPr algn="just"/>
            <a:r>
              <a:rPr lang="en-US" dirty="0"/>
              <a:t>It supports only one Name Node and One Namespace per Cluster.</a:t>
            </a:r>
          </a:p>
          <a:p>
            <a:pPr algn="just"/>
            <a:r>
              <a:rPr lang="en-US" dirty="0" smtClean="0"/>
              <a:t>It </a:t>
            </a:r>
            <a:r>
              <a:rPr lang="en-US" dirty="0"/>
              <a:t>runs only Map/Reduce jobs.</a:t>
            </a:r>
          </a:p>
          <a:p>
            <a:pPr algn="just"/>
            <a:r>
              <a:rPr lang="en-US" dirty="0"/>
              <a:t>It follows Slots concept in HDFS to allocate Resources (Memory, RAM, CPU). It has static Map and Reduce Slots. That means once it assigns resources to Map/Reduce jobs, it cannot re-use them even though some slots are idle.</a:t>
            </a:r>
          </a:p>
          <a:p>
            <a:pPr algn="just"/>
            <a:r>
              <a:rPr lang="en-US" dirty="0"/>
              <a:t>For Example:- Suppose, 10 Map and 10 Reduce Jobs are running with 10 + 10 Slots to perform a computation. All Map Jobs are doing their tasks but all Reduce jobs are idle. We cannot use these Idle jobs for other purpose.</a:t>
            </a:r>
          </a:p>
        </p:txBody>
      </p:sp>
    </p:spTree>
    <p:extLst>
      <p:ext uri="{BB962C8B-B14F-4D97-AF65-F5344CB8AC3E}">
        <p14:creationId xmlns:p14="http://schemas.microsoft.com/office/powerpoint/2010/main" val="4016689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Re-Architecture of 1.x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466" y="2125054"/>
            <a:ext cx="2619586"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594" y="2261119"/>
            <a:ext cx="4286250" cy="3019425"/>
          </a:xfrm>
          <a:prstGeom prst="rect">
            <a:avLst/>
          </a:prstGeom>
        </p:spPr>
      </p:pic>
    </p:spTree>
    <p:extLst>
      <p:ext uri="{BB962C8B-B14F-4D97-AF65-F5344CB8AC3E}">
        <p14:creationId xmlns:p14="http://schemas.microsoft.com/office/powerpoint/2010/main" val="3875886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Hadoop</a:t>
            </a:r>
            <a:r>
              <a:rPr lang="en-US" dirty="0" smtClean="0"/>
              <a:t> Architecture – 2.x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73" y="2137888"/>
            <a:ext cx="5924550" cy="3667125"/>
          </a:xfrm>
        </p:spPr>
      </p:pic>
    </p:spTree>
    <p:extLst>
      <p:ext uri="{BB962C8B-B14F-4D97-AF65-F5344CB8AC3E}">
        <p14:creationId xmlns:p14="http://schemas.microsoft.com/office/powerpoint/2010/main" val="257584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a:t>
            </a:r>
            <a:endParaRPr lang="en-US" dirty="0"/>
          </a:p>
        </p:txBody>
      </p:sp>
      <p:sp>
        <p:nvSpPr>
          <p:cNvPr id="3" name="Content Placeholder 2"/>
          <p:cNvSpPr>
            <a:spLocks noGrp="1"/>
          </p:cNvSpPr>
          <p:nvPr>
            <p:ph idx="1"/>
          </p:nvPr>
        </p:nvSpPr>
        <p:spPr/>
        <p:txBody>
          <a:bodyPr>
            <a:normAutofit/>
          </a:bodyPr>
          <a:lstStyle/>
          <a:p>
            <a:pPr algn="just"/>
            <a:r>
              <a:rPr lang="en-US" dirty="0"/>
              <a:t>The fundamental idea of YARN is to split up the functionalities of resource management and job scheduling/monitoring into separate daemons. The idea is to have a global </a:t>
            </a:r>
            <a:r>
              <a:rPr lang="en-US" dirty="0" smtClean="0"/>
              <a:t>Resource Manager </a:t>
            </a:r>
            <a:r>
              <a:rPr lang="en-US" dirty="0"/>
              <a:t>(</a:t>
            </a:r>
            <a:r>
              <a:rPr lang="en-US" i="1" dirty="0"/>
              <a:t>RM</a:t>
            </a:r>
            <a:r>
              <a:rPr lang="en-US" dirty="0"/>
              <a:t>) and per-application </a:t>
            </a:r>
            <a:r>
              <a:rPr lang="en-US" dirty="0" smtClean="0"/>
              <a:t>Application Master </a:t>
            </a:r>
            <a:r>
              <a:rPr lang="en-US" dirty="0"/>
              <a:t>(</a:t>
            </a:r>
            <a:r>
              <a:rPr lang="en-US" i="1" dirty="0"/>
              <a:t>AM</a:t>
            </a:r>
            <a:r>
              <a:rPr lang="en-US" dirty="0"/>
              <a:t>). </a:t>
            </a:r>
          </a:p>
          <a:p>
            <a:pPr algn="just"/>
            <a:r>
              <a:rPr lang="en-US" dirty="0" smtClean="0"/>
              <a:t>The main components of </a:t>
            </a:r>
            <a:r>
              <a:rPr lang="en-US" dirty="0" err="1" smtClean="0"/>
              <a:t>Hadoop</a:t>
            </a:r>
            <a:r>
              <a:rPr lang="en-US" dirty="0" smtClean="0"/>
              <a:t> 2.x architecture is,</a:t>
            </a:r>
          </a:p>
          <a:p>
            <a:pPr marL="800100" lvl="1" indent="-342900" algn="just">
              <a:buFont typeface="+mj-lt"/>
              <a:buAutoNum type="arabicPeriod"/>
            </a:pPr>
            <a:r>
              <a:rPr lang="en-US" dirty="0" smtClean="0"/>
              <a:t>Resource Manager</a:t>
            </a:r>
          </a:p>
          <a:p>
            <a:pPr marL="800100" lvl="1" indent="-342900" algn="just">
              <a:buFont typeface="+mj-lt"/>
              <a:buAutoNum type="arabicPeriod"/>
            </a:pPr>
            <a:r>
              <a:rPr lang="en-US" dirty="0" smtClean="0"/>
              <a:t>Node Manager</a:t>
            </a:r>
          </a:p>
          <a:p>
            <a:pPr marL="800100" lvl="1" indent="-342900" algn="just">
              <a:buFont typeface="+mj-lt"/>
              <a:buAutoNum type="arabicPeriod"/>
            </a:pPr>
            <a:r>
              <a:rPr lang="en-US" dirty="0" smtClean="0"/>
              <a:t>Application Master</a:t>
            </a:r>
          </a:p>
          <a:p>
            <a:pPr marL="800100" lvl="1" indent="-342900" algn="just">
              <a:buFont typeface="+mj-lt"/>
              <a:buAutoNum type="arabicPeriod"/>
            </a:pPr>
            <a:r>
              <a:rPr lang="en-US" dirty="0" smtClean="0"/>
              <a:t>Container</a:t>
            </a:r>
          </a:p>
          <a:p>
            <a:pPr marL="800100" lvl="1" indent="-342900" algn="just">
              <a:buFont typeface="+mj-lt"/>
              <a:buAutoNum type="arabicPeriod"/>
            </a:pPr>
            <a:r>
              <a:rPr lang="en-US" dirty="0" smtClean="0"/>
              <a:t>Scheduler</a:t>
            </a:r>
          </a:p>
        </p:txBody>
      </p:sp>
    </p:spTree>
    <p:extLst>
      <p:ext uri="{BB962C8B-B14F-4D97-AF65-F5344CB8AC3E}">
        <p14:creationId xmlns:p14="http://schemas.microsoft.com/office/powerpoint/2010/main" val="4229863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2.x</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By </a:t>
            </a:r>
            <a:r>
              <a:rPr lang="en-US" dirty="0"/>
              <a:t>decoupling </a:t>
            </a:r>
            <a:r>
              <a:rPr lang="en-US" dirty="0" smtClean="0"/>
              <a:t>Map Reduce </a:t>
            </a:r>
            <a:r>
              <a:rPr lang="en-US" dirty="0"/>
              <a:t>component responsibilities into different components.</a:t>
            </a:r>
          </a:p>
          <a:p>
            <a:pPr algn="just"/>
            <a:r>
              <a:rPr lang="en-US" dirty="0"/>
              <a:t>By Introducing new YARN component for Resource management.</a:t>
            </a:r>
          </a:p>
          <a:p>
            <a:pPr algn="just"/>
            <a:r>
              <a:rPr lang="en-US" dirty="0"/>
              <a:t>By decoupling component’s responsibilities, it supports multiple namespace, Multi-tenancy, Higher Availability and Higher Scalability.</a:t>
            </a:r>
          </a:p>
          <a:p>
            <a:pPr algn="just"/>
            <a:endParaRPr lang="en-US" b="1" dirty="0" smtClean="0"/>
          </a:p>
          <a:p>
            <a:pPr marL="0" indent="0" algn="just">
              <a:buNone/>
            </a:pPr>
            <a:r>
              <a:rPr lang="en-US" b="1" dirty="0" err="1" smtClean="0"/>
              <a:t>Hadoop</a:t>
            </a:r>
            <a:r>
              <a:rPr lang="en-US" b="1" dirty="0" smtClean="0"/>
              <a:t> </a:t>
            </a:r>
            <a:r>
              <a:rPr lang="en-US" b="1" dirty="0"/>
              <a:t>2.x YARN Benefits</a:t>
            </a:r>
          </a:p>
          <a:p>
            <a:pPr algn="just"/>
            <a:r>
              <a:rPr lang="en-US" dirty="0" smtClean="0"/>
              <a:t>Highly </a:t>
            </a:r>
            <a:r>
              <a:rPr lang="en-US" dirty="0"/>
              <a:t>Scalability</a:t>
            </a:r>
          </a:p>
          <a:p>
            <a:pPr algn="just"/>
            <a:r>
              <a:rPr lang="en-US" dirty="0"/>
              <a:t>Highly Availability</a:t>
            </a:r>
          </a:p>
          <a:p>
            <a:pPr algn="just"/>
            <a:r>
              <a:rPr lang="en-US" dirty="0"/>
              <a:t>Supports Multiple Programming Models</a:t>
            </a:r>
          </a:p>
          <a:p>
            <a:pPr algn="just"/>
            <a:r>
              <a:rPr lang="en-US" dirty="0"/>
              <a:t>Supports Multi-Tenancy</a:t>
            </a:r>
          </a:p>
          <a:p>
            <a:pPr algn="just"/>
            <a:r>
              <a:rPr lang="en-US" dirty="0"/>
              <a:t>Supports Multiple Namespaces</a:t>
            </a:r>
          </a:p>
          <a:p>
            <a:pPr algn="just"/>
            <a:r>
              <a:rPr lang="en-US" dirty="0"/>
              <a:t>Improved Cluster Utilization</a:t>
            </a:r>
          </a:p>
          <a:p>
            <a:pPr algn="just"/>
            <a:r>
              <a:rPr lang="en-US" dirty="0"/>
              <a:t>Supports Horizontal Scalability</a:t>
            </a:r>
          </a:p>
        </p:txBody>
      </p:sp>
    </p:spTree>
    <p:extLst>
      <p:ext uri="{BB962C8B-B14F-4D97-AF65-F5344CB8AC3E}">
        <p14:creationId xmlns:p14="http://schemas.microsoft.com/office/powerpoint/2010/main" val="62533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Resource Manager and Node Manager, Container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solidFill>
                  <a:srgbClr val="FF0000"/>
                </a:solidFill>
              </a:rPr>
              <a:t>Resource Manager</a:t>
            </a:r>
            <a:r>
              <a:rPr lang="en-US" dirty="0"/>
              <a:t>: The </a:t>
            </a:r>
            <a:r>
              <a:rPr lang="en-US" dirty="0" smtClean="0"/>
              <a:t>Resource Manager </a:t>
            </a:r>
            <a:r>
              <a:rPr lang="en-US" dirty="0"/>
              <a:t>is the ultimate authority that arbitrates resources among all the applications in the system. The </a:t>
            </a:r>
            <a:r>
              <a:rPr lang="en-US" dirty="0" smtClean="0"/>
              <a:t>Resource Manager </a:t>
            </a:r>
            <a:r>
              <a:rPr lang="en-US" dirty="0"/>
              <a:t>has two main components: </a:t>
            </a:r>
            <a:endParaRPr lang="en-US" dirty="0" smtClean="0"/>
          </a:p>
          <a:p>
            <a:pPr marL="800100" lvl="1" indent="-342900" algn="just">
              <a:buFont typeface="+mj-lt"/>
              <a:buAutoNum type="arabicPeriod"/>
            </a:pPr>
            <a:r>
              <a:rPr lang="en-US" dirty="0" smtClean="0"/>
              <a:t>Scheduler </a:t>
            </a:r>
          </a:p>
          <a:p>
            <a:pPr marL="800100" lvl="1" indent="-342900" algn="just">
              <a:buFont typeface="+mj-lt"/>
              <a:buAutoNum type="arabicPeriod"/>
            </a:pPr>
            <a:r>
              <a:rPr lang="en-US" dirty="0" smtClean="0"/>
              <a:t>Applications Manager</a:t>
            </a:r>
            <a:r>
              <a:rPr lang="en-US" dirty="0"/>
              <a:t>.</a:t>
            </a:r>
          </a:p>
          <a:p>
            <a:pPr algn="just"/>
            <a:r>
              <a:rPr lang="en-US" b="1" dirty="0">
                <a:solidFill>
                  <a:srgbClr val="FF0000"/>
                </a:solidFill>
              </a:rPr>
              <a:t>Node Manager</a:t>
            </a:r>
            <a:r>
              <a:rPr lang="en-US" dirty="0"/>
              <a:t>: It is the per-machine framework agent who is responsible for containers, monitoring their resource usage </a:t>
            </a:r>
            <a:r>
              <a:rPr lang="en-US" dirty="0" smtClean="0"/>
              <a:t>(CPU, </a:t>
            </a:r>
            <a:r>
              <a:rPr lang="en-US" dirty="0"/>
              <a:t>memory, disk, network) and reporting the same to the </a:t>
            </a:r>
            <a:r>
              <a:rPr lang="en-US" dirty="0" smtClean="0"/>
              <a:t>Resource Manager/Scheduler.</a:t>
            </a:r>
          </a:p>
          <a:p>
            <a:pPr algn="just"/>
            <a:r>
              <a:rPr lang="en-US" b="1" dirty="0">
                <a:solidFill>
                  <a:srgbClr val="FF0000"/>
                </a:solidFill>
              </a:rPr>
              <a:t>Application Master</a:t>
            </a:r>
            <a:r>
              <a:rPr lang="en-US" dirty="0"/>
              <a:t>: The per-application Application Master is, in effect, a framework specific library and is tasked with negotiating resources from the Resource Manager and working with the Node Manager(s) to execute and monitor the tasks</a:t>
            </a:r>
            <a:r>
              <a:rPr lang="en-US" dirty="0" smtClean="0"/>
              <a:t>.</a:t>
            </a:r>
          </a:p>
          <a:p>
            <a:pPr algn="just"/>
            <a:r>
              <a:rPr lang="en-US" b="1" dirty="0">
                <a:solidFill>
                  <a:srgbClr val="FF0000"/>
                </a:solidFill>
              </a:rPr>
              <a:t>Container</a:t>
            </a:r>
            <a:r>
              <a:rPr lang="en-US" dirty="0"/>
              <a:t>: Each Master Node or Slave Node contains set of Containers. Container is a portion of Memory in HDFS (Either Name Node or Data Node). In </a:t>
            </a:r>
            <a:r>
              <a:rPr lang="en-US" dirty="0" err="1"/>
              <a:t>Hadoop</a:t>
            </a:r>
            <a:r>
              <a:rPr lang="en-US" dirty="0"/>
              <a:t> 2.x, Container is similar to Data Slots in </a:t>
            </a:r>
            <a:r>
              <a:rPr lang="en-US" dirty="0" err="1"/>
              <a:t>Hadoop</a:t>
            </a:r>
            <a:r>
              <a:rPr lang="en-US" dirty="0"/>
              <a:t> 1.x. </a:t>
            </a:r>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1641391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Big Data</a:t>
            </a:r>
            <a:endParaRPr lang="en-US" dirty="0"/>
          </a:p>
        </p:txBody>
      </p:sp>
      <p:sp>
        <p:nvSpPr>
          <p:cNvPr id="3" name="Content Placeholder 2"/>
          <p:cNvSpPr>
            <a:spLocks noGrp="1"/>
          </p:cNvSpPr>
          <p:nvPr>
            <p:ph idx="1"/>
          </p:nvPr>
        </p:nvSpPr>
        <p:spPr/>
        <p:txBody>
          <a:bodyPr>
            <a:normAutofit/>
          </a:bodyPr>
          <a:lstStyle/>
          <a:p>
            <a:pPr algn="just">
              <a:lnSpc>
                <a:spcPct val="80000"/>
              </a:lnSpc>
            </a:pPr>
            <a:r>
              <a:rPr lang="en-US" sz="1400" dirty="0"/>
              <a:t>Big data is a term for data </a:t>
            </a:r>
            <a:r>
              <a:rPr lang="en-US" sz="1400" dirty="0" smtClean="0"/>
              <a:t>sets</a:t>
            </a:r>
            <a:r>
              <a:rPr lang="en-US" sz="1400" dirty="0"/>
              <a:t> that are so large or complex that traditional data processing </a:t>
            </a:r>
            <a:r>
              <a:rPr lang="en-US" sz="1400" dirty="0" smtClean="0"/>
              <a:t>application </a:t>
            </a:r>
            <a:r>
              <a:rPr lang="en-US" sz="1400" dirty="0"/>
              <a:t>software is inadequate to deal with them. </a:t>
            </a:r>
            <a:endParaRPr lang="en-US" sz="1400" dirty="0" smtClean="0"/>
          </a:p>
          <a:p>
            <a:pPr algn="just">
              <a:lnSpc>
                <a:spcPct val="80000"/>
              </a:lnSpc>
            </a:pPr>
            <a:endParaRPr lang="en-US" sz="1400" dirty="0" smtClean="0"/>
          </a:p>
          <a:p>
            <a:pPr algn="just">
              <a:lnSpc>
                <a:spcPct val="80000"/>
              </a:lnSpc>
            </a:pPr>
            <a:r>
              <a:rPr lang="en-US" sz="1400" dirty="0" smtClean="0"/>
              <a:t>Big </a:t>
            </a:r>
            <a:r>
              <a:rPr lang="en-US" sz="1400" dirty="0"/>
              <a:t>data challenges include capturing data, data storage, data analysis, search, sharing, transfer, visualization, querying, updating and information privacy</a:t>
            </a:r>
            <a:r>
              <a:rPr lang="en-US" sz="1400" dirty="0" smtClean="0"/>
              <a:t>.</a:t>
            </a:r>
          </a:p>
          <a:p>
            <a:pPr algn="just">
              <a:lnSpc>
                <a:spcPct val="80000"/>
              </a:lnSpc>
            </a:pPr>
            <a:endParaRPr lang="en-US" sz="1400" b="1" dirty="0" smtClean="0"/>
          </a:p>
          <a:p>
            <a:pPr algn="just">
              <a:lnSpc>
                <a:spcPct val="80000"/>
              </a:lnSpc>
            </a:pPr>
            <a:r>
              <a:rPr lang="en-US" sz="1400" b="1" dirty="0" smtClean="0"/>
              <a:t>Big </a:t>
            </a:r>
            <a:r>
              <a:rPr lang="en-US" sz="1400" b="1" dirty="0"/>
              <a:t>data is a term that describes the large volume of data </a:t>
            </a:r>
            <a:r>
              <a:rPr lang="en-US" sz="1400" b="1" dirty="0" smtClean="0"/>
              <a:t>– </a:t>
            </a:r>
            <a:r>
              <a:rPr lang="en-US" sz="1400" b="1" dirty="0"/>
              <a:t>structured and </a:t>
            </a:r>
            <a:r>
              <a:rPr lang="en-US" sz="1400" b="1" dirty="0" smtClean="0"/>
              <a:t>unstructured and semi-structured </a:t>
            </a:r>
            <a:r>
              <a:rPr lang="en-US" sz="1400" b="1" dirty="0"/>
              <a:t>– that inundates a business on a day-to-day basis. </a:t>
            </a:r>
          </a:p>
          <a:p>
            <a:pPr algn="just">
              <a:lnSpc>
                <a:spcPct val="80000"/>
              </a:lnSpc>
            </a:pPr>
            <a:endParaRPr lang="en-US" sz="1400" dirty="0"/>
          </a:p>
        </p:txBody>
      </p:sp>
    </p:spTree>
    <p:extLst>
      <p:ext uri="{BB962C8B-B14F-4D97-AF65-F5344CB8AC3E}">
        <p14:creationId xmlns:p14="http://schemas.microsoft.com/office/powerpoint/2010/main" val="1657705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Scheduler and Application Manager</a:t>
            </a:r>
            <a:endParaRPr lang="en-US" dirty="0"/>
          </a:p>
        </p:txBody>
      </p:sp>
      <p:sp>
        <p:nvSpPr>
          <p:cNvPr id="3" name="Content Placeholder 2"/>
          <p:cNvSpPr>
            <a:spLocks noGrp="1"/>
          </p:cNvSpPr>
          <p:nvPr>
            <p:ph idx="1"/>
          </p:nvPr>
        </p:nvSpPr>
        <p:spPr>
          <a:xfrm>
            <a:off x="2418296" y="1612306"/>
            <a:ext cx="8915400" cy="4660307"/>
          </a:xfrm>
        </p:spPr>
        <p:txBody>
          <a:bodyPr>
            <a:normAutofit/>
          </a:bodyPr>
          <a:lstStyle/>
          <a:p>
            <a:pPr algn="just"/>
            <a:r>
              <a:rPr lang="en-US" sz="1500" b="1" dirty="0">
                <a:solidFill>
                  <a:srgbClr val="FF0000"/>
                </a:solidFill>
              </a:rPr>
              <a:t>The Scheduler </a:t>
            </a:r>
            <a:r>
              <a:rPr lang="en-US" dirty="0"/>
              <a:t>is responsible for allocating resources to the various running applications subject to familiar constraints of capacities, queues etc. The Scheduler is pure scheduler in the sense that it performs no monitoring or tracking of status for the application. Also, it offers no guarantees about restarting failed tasks either due to application failure or hardware failures. The Scheduler performs its scheduling function based the resource requirements of the </a:t>
            </a:r>
            <a:r>
              <a:rPr lang="en-US" dirty="0" smtClean="0"/>
              <a:t>applications. Ex: Fair scheduler and capacity scheduler.</a:t>
            </a:r>
          </a:p>
          <a:p>
            <a:pPr algn="just"/>
            <a:r>
              <a:rPr lang="en-US" sz="1500" b="1" dirty="0">
                <a:solidFill>
                  <a:srgbClr val="FF0000"/>
                </a:solidFill>
              </a:rPr>
              <a:t>The Applications Manager </a:t>
            </a:r>
            <a:r>
              <a:rPr lang="en-US" dirty="0"/>
              <a:t>is responsible for accepting job-submissions, negotiating the first container for executing the application specific </a:t>
            </a:r>
            <a:r>
              <a:rPr lang="en-US" dirty="0" smtClean="0"/>
              <a:t>Application Master </a:t>
            </a:r>
            <a:r>
              <a:rPr lang="en-US" dirty="0"/>
              <a:t>and provides the service for restarting the </a:t>
            </a:r>
            <a:r>
              <a:rPr lang="en-US" dirty="0" smtClean="0"/>
              <a:t>Application Master </a:t>
            </a:r>
            <a:r>
              <a:rPr lang="en-US" dirty="0"/>
              <a:t>container on failure. The per-application </a:t>
            </a:r>
            <a:r>
              <a:rPr lang="en-US" dirty="0" smtClean="0"/>
              <a:t>Application Master </a:t>
            </a:r>
            <a:r>
              <a:rPr lang="en-US" dirty="0"/>
              <a:t>has the responsibility of negotiating appropriate resource containers from the Scheduler, tracking their status and monitoring for progress</a:t>
            </a:r>
            <a:r>
              <a:rPr lang="en-US" dirty="0" smtClean="0"/>
              <a:t>.</a:t>
            </a:r>
          </a:p>
          <a:p>
            <a:pPr algn="just"/>
            <a:endParaRPr lang="en-US" dirty="0" smtClean="0"/>
          </a:p>
          <a:p>
            <a:pPr algn="just"/>
            <a:endParaRPr lang="en-US" dirty="0"/>
          </a:p>
        </p:txBody>
      </p:sp>
    </p:spTree>
    <p:extLst>
      <p:ext uri="{BB962C8B-B14F-4D97-AF65-F5344CB8AC3E}">
        <p14:creationId xmlns:p14="http://schemas.microsoft.com/office/powerpoint/2010/main" val="2450301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HDFS (</a:t>
            </a:r>
            <a:r>
              <a:rPr lang="en-US" dirty="0" err="1" smtClean="0"/>
              <a:t>Hadoop</a:t>
            </a:r>
            <a:r>
              <a:rPr lang="en-US" dirty="0" smtClean="0"/>
              <a:t> Distributed File System)</a:t>
            </a:r>
            <a:endParaRPr lang="en-US" dirty="0"/>
          </a:p>
        </p:txBody>
      </p:sp>
      <p:sp>
        <p:nvSpPr>
          <p:cNvPr id="3" name="Content Placeholder 2"/>
          <p:cNvSpPr>
            <a:spLocks noGrp="1"/>
          </p:cNvSpPr>
          <p:nvPr>
            <p:ph idx="1"/>
          </p:nvPr>
        </p:nvSpPr>
        <p:spPr/>
        <p:txBody>
          <a:bodyPr/>
          <a:lstStyle/>
          <a:p>
            <a:pPr algn="just"/>
            <a:r>
              <a:rPr lang="en-US" dirty="0"/>
              <a:t>HDFS is the primary distributed storage used by </a:t>
            </a:r>
            <a:r>
              <a:rPr lang="en-US" dirty="0" err="1"/>
              <a:t>Hadoop</a:t>
            </a:r>
            <a:r>
              <a:rPr lang="en-US" dirty="0"/>
              <a:t> applications. A HDFS cluster primarily consists of a </a:t>
            </a:r>
            <a:r>
              <a:rPr lang="en-US" dirty="0" smtClean="0"/>
              <a:t>Name Node </a:t>
            </a:r>
            <a:r>
              <a:rPr lang="en-US" dirty="0"/>
              <a:t>that manages the file system metadata and </a:t>
            </a:r>
            <a:r>
              <a:rPr lang="en-US" dirty="0" smtClean="0"/>
              <a:t>Data Nodes </a:t>
            </a:r>
            <a:r>
              <a:rPr lang="en-US" dirty="0"/>
              <a:t>that store the actual data. </a:t>
            </a:r>
            <a:r>
              <a:rPr lang="en-US" dirty="0" smtClean="0"/>
              <a:t>Clients </a:t>
            </a:r>
            <a:r>
              <a:rPr lang="en-US" dirty="0"/>
              <a:t>contact </a:t>
            </a:r>
            <a:r>
              <a:rPr lang="en-US" dirty="0" smtClean="0"/>
              <a:t>Name Node </a:t>
            </a:r>
            <a:r>
              <a:rPr lang="en-US" dirty="0"/>
              <a:t>for file metadata or file modifications and perform actual file I/O directly with the </a:t>
            </a:r>
            <a:r>
              <a:rPr lang="en-US" dirty="0" smtClean="0"/>
              <a:t>Data Nodes.</a:t>
            </a:r>
          </a:p>
          <a:p>
            <a:pPr algn="just"/>
            <a:r>
              <a:rPr lang="en-US" dirty="0" err="1"/>
              <a:t>Hadoop</a:t>
            </a:r>
            <a:r>
              <a:rPr lang="en-US" dirty="0"/>
              <a:t>, including HDFS, is well suited for distributed storage and distributed processing using commodity hardware. It is fault tolerant, scalable, and extremely simple to expand.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1417" y="5419524"/>
            <a:ext cx="3048425" cy="1438476"/>
          </a:xfrm>
          <a:prstGeom prst="rect">
            <a:avLst/>
          </a:prstGeom>
        </p:spPr>
      </p:pic>
    </p:spTree>
    <p:extLst>
      <p:ext uri="{BB962C8B-B14F-4D97-AF65-F5344CB8AC3E}">
        <p14:creationId xmlns:p14="http://schemas.microsoft.com/office/powerpoint/2010/main" val="221901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HDFS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501" y="1905000"/>
            <a:ext cx="6303820" cy="4096284"/>
          </a:xfrm>
        </p:spPr>
      </p:pic>
    </p:spTree>
    <p:extLst>
      <p:ext uri="{BB962C8B-B14F-4D97-AF65-F5344CB8AC3E}">
        <p14:creationId xmlns:p14="http://schemas.microsoft.com/office/powerpoint/2010/main" val="2564723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Name nodes and Data Nodes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HDFS has a master/slave architecture. An HDFS cluster consists of a single </a:t>
            </a:r>
            <a:r>
              <a:rPr lang="en-US" dirty="0" smtClean="0"/>
              <a:t>Name Node</a:t>
            </a:r>
            <a:r>
              <a:rPr lang="en-US" dirty="0"/>
              <a:t>, a master server that manages the file system namespace and regulates access to files by clients. In addition, there are a number of </a:t>
            </a:r>
            <a:r>
              <a:rPr lang="en-US" dirty="0" smtClean="0"/>
              <a:t>Data Nodes</a:t>
            </a:r>
            <a:r>
              <a:rPr lang="en-US" dirty="0"/>
              <a:t>, usually one per node in the cluster, which manage storage attached to the nodes that they run on. HDFS exposes a file system namespace and allows user data to be stored in files. Internally, a file is split into one or more blocks and these blocks are stored in a set of </a:t>
            </a:r>
            <a:r>
              <a:rPr lang="en-US" dirty="0" smtClean="0"/>
              <a:t>Data Nodes</a:t>
            </a:r>
            <a:r>
              <a:rPr lang="en-US" dirty="0"/>
              <a:t>. </a:t>
            </a:r>
            <a:endParaRPr lang="en-US" dirty="0" smtClean="0"/>
          </a:p>
          <a:p>
            <a:pPr algn="just"/>
            <a:r>
              <a:rPr lang="en-US" dirty="0" smtClean="0"/>
              <a:t>The </a:t>
            </a:r>
            <a:r>
              <a:rPr lang="en-US" b="1" dirty="0" smtClean="0">
                <a:solidFill>
                  <a:srgbClr val="FF0000"/>
                </a:solidFill>
              </a:rPr>
              <a:t>Name Node </a:t>
            </a:r>
            <a:r>
              <a:rPr lang="en-US" dirty="0"/>
              <a:t>executes file system namespace operations like opening, closing, and renaming files and directories. It also determines the mapping of blocks to </a:t>
            </a:r>
            <a:r>
              <a:rPr lang="en-US" dirty="0" smtClean="0"/>
              <a:t>Data Nodes</a:t>
            </a:r>
            <a:r>
              <a:rPr lang="en-US" dirty="0"/>
              <a:t>. The </a:t>
            </a:r>
            <a:r>
              <a:rPr lang="en-US" dirty="0" smtClean="0"/>
              <a:t>Name Node </a:t>
            </a:r>
            <a:r>
              <a:rPr lang="en-US" dirty="0"/>
              <a:t>is the arbitrator and repository for all HDFS metadata.</a:t>
            </a:r>
            <a:endParaRPr lang="en-US" dirty="0" smtClean="0"/>
          </a:p>
          <a:p>
            <a:pPr algn="just"/>
            <a:r>
              <a:rPr lang="en-US" dirty="0" smtClean="0"/>
              <a:t>The </a:t>
            </a:r>
            <a:r>
              <a:rPr lang="en-US" b="1" dirty="0">
                <a:solidFill>
                  <a:srgbClr val="FF0000"/>
                </a:solidFill>
              </a:rPr>
              <a:t>Data Nodes </a:t>
            </a:r>
            <a:r>
              <a:rPr lang="en-US" dirty="0"/>
              <a:t>are responsible for serving read and write requests from the file system’s clients. The </a:t>
            </a:r>
            <a:r>
              <a:rPr lang="en-US" dirty="0" smtClean="0"/>
              <a:t>Data Nodes </a:t>
            </a:r>
            <a:r>
              <a:rPr lang="en-US" dirty="0"/>
              <a:t>also perform block creation, deletion, and replication upon instruction from the </a:t>
            </a:r>
            <a:r>
              <a:rPr lang="en-US" dirty="0" smtClean="0"/>
              <a:t>Name Node</a:t>
            </a:r>
            <a:r>
              <a:rPr lang="en-US" dirty="0"/>
              <a:t>.</a:t>
            </a:r>
          </a:p>
        </p:txBody>
      </p:sp>
    </p:spTree>
    <p:extLst>
      <p:ext uri="{BB962C8B-B14F-4D97-AF65-F5344CB8AC3E}">
        <p14:creationId xmlns:p14="http://schemas.microsoft.com/office/powerpoint/2010/main" val="210930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Rack Awareness in Hadoop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Usually Hadoop clusters of more than 30-40 nodes are configured in multiple racks. Communication between two data nodes on the same rack is efficient than the same between two nodes on different racks.</a:t>
            </a:r>
          </a:p>
          <a:p>
            <a:pPr algn="just"/>
            <a:endParaRPr lang="en-US" dirty="0"/>
          </a:p>
          <a:p>
            <a:pPr algn="just"/>
            <a:r>
              <a:rPr lang="en-US" dirty="0"/>
              <a:t>In large clusters of Hadoop, in order to improve network traffic while reading/writing HDFS files, </a:t>
            </a:r>
            <a:r>
              <a:rPr lang="en-US" dirty="0" smtClean="0"/>
              <a:t>Name Node </a:t>
            </a:r>
            <a:r>
              <a:rPr lang="en-US" dirty="0"/>
              <a:t>chooses data nodes which are on the same rack or a near by rack to read/write request (client node).</a:t>
            </a:r>
          </a:p>
          <a:p>
            <a:pPr algn="just"/>
            <a:endParaRPr lang="en-US" dirty="0"/>
          </a:p>
          <a:p>
            <a:pPr algn="just"/>
            <a:r>
              <a:rPr lang="en-US" dirty="0" smtClean="0"/>
              <a:t>Name Node </a:t>
            </a:r>
            <a:r>
              <a:rPr lang="en-US" dirty="0"/>
              <a:t>achieves this rack information by maintaining rack ids of each data node. This concept of choosing closer data nodes based on racks information is called Rack Awareness in Hadoop.</a:t>
            </a:r>
          </a:p>
          <a:p>
            <a:pPr algn="just"/>
            <a:endParaRPr lang="en-US" dirty="0"/>
          </a:p>
          <a:p>
            <a:pPr algn="just"/>
            <a:r>
              <a:rPr lang="en-US" dirty="0"/>
              <a:t>A default Hadoop installation assumes all the nodes belong to the same rack.</a:t>
            </a:r>
          </a:p>
        </p:txBody>
      </p:sp>
    </p:spTree>
    <p:extLst>
      <p:ext uri="{BB962C8B-B14F-4D97-AF65-F5344CB8AC3E}">
        <p14:creationId xmlns:p14="http://schemas.microsoft.com/office/powerpoint/2010/main" val="28157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Replication</a:t>
            </a:r>
            <a:endParaRPr lang="en-US" dirty="0"/>
          </a:p>
        </p:txBody>
      </p:sp>
      <p:sp>
        <p:nvSpPr>
          <p:cNvPr id="3" name="Content Placeholder 2"/>
          <p:cNvSpPr>
            <a:spLocks noGrp="1"/>
          </p:cNvSpPr>
          <p:nvPr>
            <p:ph idx="1"/>
          </p:nvPr>
        </p:nvSpPr>
        <p:spPr/>
        <p:txBody>
          <a:bodyPr/>
          <a:lstStyle/>
          <a:p>
            <a:pPr algn="just"/>
            <a:r>
              <a:rPr lang="en-US" dirty="0"/>
              <a:t>HDFS is designed to reliably store very large files across machines in a large cluster. It stores each file as a sequence of blocks; all blocks in a file except the last block are the same size. The blocks of a file are replicated for fault tolerance. The block size and replication factor are configurable per file. An application can specify the number of replicas of a file. The replication factor can be specified at file creation time and can be changed later. Files in HDFS are write-once and have strictly one writer at any time.</a:t>
            </a:r>
          </a:p>
          <a:p>
            <a:pPr algn="just"/>
            <a:r>
              <a:rPr lang="en-US" dirty="0"/>
              <a:t>The </a:t>
            </a:r>
            <a:r>
              <a:rPr lang="en-US" dirty="0" smtClean="0"/>
              <a:t>Name Node </a:t>
            </a:r>
            <a:r>
              <a:rPr lang="en-US" dirty="0"/>
              <a:t>makes all decisions regarding replication of blocks. It periodically receives a </a:t>
            </a:r>
            <a:r>
              <a:rPr lang="en-US" b="1" dirty="0">
                <a:solidFill>
                  <a:srgbClr val="FF0000"/>
                </a:solidFill>
              </a:rPr>
              <a:t>Heartbeat </a:t>
            </a:r>
            <a:r>
              <a:rPr lang="en-US" dirty="0"/>
              <a:t>and a </a:t>
            </a:r>
            <a:r>
              <a:rPr lang="en-US" dirty="0" smtClean="0"/>
              <a:t>Block report </a:t>
            </a:r>
            <a:r>
              <a:rPr lang="en-US" dirty="0"/>
              <a:t>from each of the </a:t>
            </a:r>
            <a:r>
              <a:rPr lang="en-US" dirty="0" smtClean="0"/>
              <a:t>Data Nodes </a:t>
            </a:r>
            <a:r>
              <a:rPr lang="en-US" dirty="0"/>
              <a:t>in the cluster. Receipt of a Heartbeat implies that the </a:t>
            </a:r>
            <a:r>
              <a:rPr lang="en-US" dirty="0" smtClean="0"/>
              <a:t>Data Node </a:t>
            </a:r>
            <a:r>
              <a:rPr lang="en-US" dirty="0"/>
              <a:t>is functioning properly. A </a:t>
            </a:r>
            <a:r>
              <a:rPr lang="en-US" dirty="0" smtClean="0"/>
              <a:t>Block report </a:t>
            </a:r>
            <a:r>
              <a:rPr lang="en-US" dirty="0"/>
              <a:t>contains a list of all blocks on a </a:t>
            </a:r>
            <a:r>
              <a:rPr lang="en-US" dirty="0" smtClean="0"/>
              <a:t>Data Node. Typical block size is </a:t>
            </a:r>
            <a:r>
              <a:rPr lang="en-US" b="1" dirty="0" smtClean="0">
                <a:solidFill>
                  <a:srgbClr val="FF0000"/>
                </a:solidFill>
              </a:rPr>
              <a:t>128MB</a:t>
            </a:r>
            <a:endParaRPr lang="en-US" b="1" dirty="0">
              <a:solidFill>
                <a:srgbClr val="FF0000"/>
              </a:solidFill>
            </a:endParaRPr>
          </a:p>
          <a:p>
            <a:pPr algn="just"/>
            <a:endParaRPr lang="en-US" dirty="0"/>
          </a:p>
        </p:txBody>
      </p:sp>
    </p:spTree>
    <p:extLst>
      <p:ext uri="{BB962C8B-B14F-4D97-AF65-F5344CB8AC3E}">
        <p14:creationId xmlns:p14="http://schemas.microsoft.com/office/powerpoint/2010/main" val="3180422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REDUCE</a:t>
            </a:r>
            <a:endParaRPr lang="en-US" dirty="0"/>
          </a:p>
        </p:txBody>
      </p:sp>
      <p:sp>
        <p:nvSpPr>
          <p:cNvPr id="3" name="Content Placeholder 2"/>
          <p:cNvSpPr>
            <a:spLocks noGrp="1"/>
          </p:cNvSpPr>
          <p:nvPr>
            <p:ph idx="1"/>
          </p:nvPr>
        </p:nvSpPr>
        <p:spPr/>
        <p:txBody>
          <a:bodyPr>
            <a:normAutofit fontScale="92500"/>
          </a:bodyPr>
          <a:lstStyle/>
          <a:p>
            <a:pPr algn="just"/>
            <a:r>
              <a:rPr lang="en-US" dirty="0"/>
              <a:t>A </a:t>
            </a:r>
            <a:r>
              <a:rPr lang="en-US" dirty="0" smtClean="0"/>
              <a:t>Map Reduce</a:t>
            </a:r>
            <a:r>
              <a:rPr lang="en-US" dirty="0"/>
              <a:t>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The framework takes care of scheduling tasks, monitoring them and re-executes the failed tasks</a:t>
            </a:r>
            <a:r>
              <a:rPr lang="en-US" dirty="0" smtClean="0"/>
              <a:t>.</a:t>
            </a:r>
          </a:p>
          <a:p>
            <a:pPr algn="just"/>
            <a:r>
              <a:rPr lang="en-US" dirty="0" smtClean="0"/>
              <a:t>Map Reduce framework consists of single master resource manager, one slave node manager per cluster node and per application master per application.</a:t>
            </a:r>
            <a:endParaRPr lang="en-US" dirty="0"/>
          </a:p>
          <a:p>
            <a:pPr algn="just"/>
            <a:r>
              <a:rPr lang="en-US" dirty="0"/>
              <a:t>The </a:t>
            </a:r>
            <a:r>
              <a:rPr lang="en-US" dirty="0" err="1"/>
              <a:t>Hadoop</a:t>
            </a:r>
            <a:r>
              <a:rPr lang="en-US" dirty="0"/>
              <a:t> job client then submits the job (jar/executable etc.) and configuration to the </a:t>
            </a:r>
            <a:r>
              <a:rPr lang="en-US" dirty="0" smtClean="0"/>
              <a:t>Resource Manager </a:t>
            </a:r>
            <a:r>
              <a:rPr lang="en-US" dirty="0"/>
              <a:t>which then assumes the responsibility of distributing the software/configuration to the slaves, scheduling tasks and monitoring them, providing status and diagnostic information to the job-client.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5657850"/>
            <a:ext cx="3800475" cy="1200150"/>
          </a:xfrm>
          <a:prstGeom prst="rect">
            <a:avLst/>
          </a:prstGeom>
        </p:spPr>
      </p:pic>
    </p:spTree>
    <p:extLst>
      <p:ext uri="{BB962C8B-B14F-4D97-AF65-F5344CB8AC3E}">
        <p14:creationId xmlns:p14="http://schemas.microsoft.com/office/powerpoint/2010/main" val="4292194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Reduce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815" y="1666429"/>
            <a:ext cx="9414450" cy="4452359"/>
          </a:xfrm>
        </p:spPr>
      </p:pic>
    </p:spTree>
    <p:extLst>
      <p:ext uri="{BB962C8B-B14F-4D97-AF65-F5344CB8AC3E}">
        <p14:creationId xmlns:p14="http://schemas.microsoft.com/office/powerpoint/2010/main" val="1802350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Reduce Classes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Mapper</a:t>
            </a:r>
            <a:r>
              <a:rPr lang="en-US" dirty="0" smtClean="0"/>
              <a:t>: Mapper </a:t>
            </a:r>
            <a:r>
              <a:rPr lang="en-US" dirty="0"/>
              <a:t>maps input key/value pairs to a set of intermediate key/value </a:t>
            </a:r>
            <a:r>
              <a:rPr lang="en-US" dirty="0" smtClean="0"/>
              <a:t>pairs. The </a:t>
            </a:r>
            <a:r>
              <a:rPr lang="en-US" dirty="0"/>
              <a:t>Hadoop Map Reduce framework spawns one map task for each Input Split generated by the Input Format for the job</a:t>
            </a:r>
            <a:r>
              <a:rPr lang="en-US" dirty="0" smtClean="0"/>
              <a:t>.</a:t>
            </a:r>
          </a:p>
          <a:p>
            <a:pPr algn="just"/>
            <a:r>
              <a:rPr lang="en-US" b="1" dirty="0" smtClean="0"/>
              <a:t>Reducer</a:t>
            </a:r>
            <a:r>
              <a:rPr lang="en-US" dirty="0" smtClean="0"/>
              <a:t>: </a:t>
            </a:r>
            <a:r>
              <a:rPr lang="en-US" dirty="0"/>
              <a:t>Reducer reduces a set of intermediate values which share a key to a smaller set of </a:t>
            </a:r>
            <a:r>
              <a:rPr lang="en-US" dirty="0" smtClean="0"/>
              <a:t>values. The </a:t>
            </a:r>
            <a:r>
              <a:rPr lang="en-US" dirty="0"/>
              <a:t>number of reduces for the job is set by the user via </a:t>
            </a:r>
            <a:r>
              <a:rPr lang="en-US" dirty="0" err="1"/>
              <a:t>Job.setNumReduceTasks</a:t>
            </a:r>
            <a:r>
              <a:rPr lang="en-US" dirty="0"/>
              <a:t>(</a:t>
            </a:r>
            <a:r>
              <a:rPr lang="en-US" dirty="0" err="1"/>
              <a:t>int</a:t>
            </a:r>
            <a:r>
              <a:rPr lang="en-US" dirty="0" smtClean="0"/>
              <a:t>).</a:t>
            </a:r>
          </a:p>
          <a:p>
            <a:pPr algn="just"/>
            <a:r>
              <a:rPr lang="en-US" b="1" dirty="0" smtClean="0"/>
              <a:t>Combiner</a:t>
            </a:r>
            <a:r>
              <a:rPr lang="en-US" dirty="0" smtClean="0"/>
              <a:t>: A </a:t>
            </a:r>
            <a:r>
              <a:rPr lang="en-US" dirty="0"/>
              <a:t>Combiner, also known as a </a:t>
            </a:r>
            <a:r>
              <a:rPr lang="en-US" b="1" dirty="0">
                <a:solidFill>
                  <a:srgbClr val="FF0000"/>
                </a:solidFill>
              </a:rPr>
              <a:t>semi-reducer</a:t>
            </a:r>
            <a:r>
              <a:rPr lang="en-US" b="1" dirty="0"/>
              <a:t>,</a:t>
            </a:r>
            <a:r>
              <a:rPr lang="en-US" dirty="0"/>
              <a:t> is an optional class that operates by accepting the inputs from the Map class and thereafter passing the output key-value pairs to the Reducer </a:t>
            </a:r>
            <a:r>
              <a:rPr lang="en-US" dirty="0" smtClean="0"/>
              <a:t>class. The </a:t>
            </a:r>
            <a:r>
              <a:rPr lang="en-US" dirty="0"/>
              <a:t>main function of a Combiner is to summarize the map output records with the same key. The output (key-value collection) of the combiner will be sent over the network to the actual Reducer task as input</a:t>
            </a:r>
            <a:r>
              <a:rPr lang="en-US" dirty="0" smtClean="0"/>
              <a:t>.</a:t>
            </a:r>
          </a:p>
          <a:p>
            <a:pPr algn="just"/>
            <a:r>
              <a:rPr lang="en-US" b="1" dirty="0" err="1" smtClean="0"/>
              <a:t>Partitioner</a:t>
            </a:r>
            <a:r>
              <a:rPr lang="en-US" dirty="0" smtClean="0"/>
              <a:t>: </a:t>
            </a:r>
            <a:r>
              <a:rPr lang="en-US" dirty="0" err="1"/>
              <a:t>Partitioner</a:t>
            </a:r>
            <a:r>
              <a:rPr lang="en-US" dirty="0"/>
              <a:t> controls the partitioning of the keys of the intermediate map-outputs. The key (or a subset of the key) is used to derive the partition, typically by a hash function.</a:t>
            </a:r>
            <a:endParaRPr lang="en-US" dirty="0" smtClean="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3671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Hive</a:t>
            </a:r>
            <a:endParaRPr lang="en-US" dirty="0"/>
          </a:p>
        </p:txBody>
      </p:sp>
      <p:sp>
        <p:nvSpPr>
          <p:cNvPr id="3" name="Content Placeholder 2"/>
          <p:cNvSpPr>
            <a:spLocks noGrp="1"/>
          </p:cNvSpPr>
          <p:nvPr>
            <p:ph idx="1"/>
          </p:nvPr>
        </p:nvSpPr>
        <p:spPr>
          <a:xfrm>
            <a:off x="1760270" y="1826069"/>
            <a:ext cx="8915400" cy="3777622"/>
          </a:xfrm>
        </p:spPr>
        <p:txBody>
          <a:bodyPr/>
          <a:lstStyle/>
          <a:p>
            <a:r>
              <a:rPr lang="en-US" dirty="0"/>
              <a:t>The Apache Hive </a:t>
            </a:r>
            <a:r>
              <a:rPr lang="en-US" dirty="0" smtClean="0"/>
              <a:t>data </a:t>
            </a:r>
            <a:r>
              <a:rPr lang="en-US" dirty="0"/>
              <a:t>warehouse software facilitates reading, writing, and managing large datasets residing in distributed storage using SQL. Structure can be projected onto data already in storage. A command line tool and JDBC driver are provided to connect users to Hive</a:t>
            </a:r>
            <a:r>
              <a:rPr lang="en-US" dirty="0" smtClean="0"/>
              <a:t>.</a:t>
            </a:r>
          </a:p>
          <a:p>
            <a:r>
              <a:rPr lang="en-US" dirty="0"/>
              <a:t>Hive is designed to enable easy data summarization, ad-hoc querying and analysis of large volumes of data. It provides SQL which enables users to do ad-hoc querying, summarization and data analysis easily. At the same time, Hive's SQL gives users multiple places to integrate their own functionality to do custom analysis, such as User Defined Functions (UDFs).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993" y="4297033"/>
            <a:ext cx="2787353" cy="2508617"/>
          </a:xfrm>
          <a:prstGeom prst="rect">
            <a:avLst/>
          </a:prstGeom>
        </p:spPr>
      </p:pic>
    </p:spTree>
    <p:extLst>
      <p:ext uri="{BB962C8B-B14F-4D97-AF65-F5344CB8AC3E}">
        <p14:creationId xmlns:p14="http://schemas.microsoft.com/office/powerpoint/2010/main" val="810711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Characteristics of Big Data</a:t>
            </a:r>
            <a:endParaRPr lang="en-US" dirty="0"/>
          </a:p>
        </p:txBody>
      </p:sp>
      <p:sp>
        <p:nvSpPr>
          <p:cNvPr id="3" name="Content Placeholder 2"/>
          <p:cNvSpPr>
            <a:spLocks noGrp="1"/>
          </p:cNvSpPr>
          <p:nvPr>
            <p:ph idx="1"/>
          </p:nvPr>
        </p:nvSpPr>
        <p:spPr/>
        <p:txBody>
          <a:bodyPr>
            <a:normAutofit/>
          </a:bodyPr>
          <a:lstStyle/>
          <a:p>
            <a:pPr algn="just"/>
            <a:r>
              <a:rPr lang="en-US" dirty="0"/>
              <a:t>The concept gained momentum in the early 2000s when industry analyst Doug Laney articulated the now-mainstream definition of big data as the three </a:t>
            </a:r>
            <a:r>
              <a:rPr lang="en-US" dirty="0" err="1"/>
              <a:t>Vs</a:t>
            </a:r>
            <a:r>
              <a:rPr lang="en-US" dirty="0" smtClean="0"/>
              <a:t>:</a:t>
            </a:r>
          </a:p>
          <a:p>
            <a:pPr lvl="1" algn="just"/>
            <a:r>
              <a:rPr lang="en-US" dirty="0" smtClean="0"/>
              <a:t>Volume</a:t>
            </a:r>
          </a:p>
          <a:p>
            <a:pPr lvl="1" algn="just"/>
            <a:r>
              <a:rPr lang="en-US" dirty="0" smtClean="0"/>
              <a:t>Velocity</a:t>
            </a:r>
          </a:p>
          <a:p>
            <a:pPr lvl="1" algn="just"/>
            <a:r>
              <a:rPr lang="en-US" dirty="0" smtClean="0"/>
              <a:t>Variety</a:t>
            </a:r>
          </a:p>
          <a:p>
            <a:pPr algn="just"/>
            <a:r>
              <a:rPr lang="en-US" dirty="0" smtClean="0"/>
              <a:t>Two </a:t>
            </a:r>
            <a:r>
              <a:rPr lang="en-US" dirty="0"/>
              <a:t>additional dimensions </a:t>
            </a:r>
            <a:r>
              <a:rPr lang="en-US" dirty="0" smtClean="0"/>
              <a:t>are added in later stage:</a:t>
            </a:r>
            <a:endParaRPr lang="en-US" dirty="0"/>
          </a:p>
          <a:p>
            <a:pPr lvl="1" algn="just"/>
            <a:r>
              <a:rPr lang="en-US" dirty="0" smtClean="0"/>
              <a:t>Variability</a:t>
            </a:r>
            <a:endParaRPr lang="en-US" dirty="0"/>
          </a:p>
          <a:p>
            <a:pPr lvl="1" algn="just"/>
            <a:r>
              <a:rPr lang="en-US" dirty="0" smtClean="0"/>
              <a:t>Veracity</a:t>
            </a:r>
          </a:p>
          <a:p>
            <a:pPr marL="457200" lvl="1" indent="0">
              <a:buNone/>
            </a:pPr>
            <a:endParaRPr lang="en-US" dirty="0"/>
          </a:p>
        </p:txBody>
      </p:sp>
    </p:spTree>
    <p:extLst>
      <p:ext uri="{BB962C8B-B14F-4D97-AF65-F5344CB8AC3E}">
        <p14:creationId xmlns:p14="http://schemas.microsoft.com/office/powerpoint/2010/main" val="356164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Apache Pig</a:t>
            </a:r>
            <a:r>
              <a:rPr lang="en-US" dirty="0"/>
              <a:t>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a:t>
            </a:r>
            <a:r>
              <a:rPr lang="en-US" dirty="0" smtClean="0"/>
              <a:t>.</a:t>
            </a:r>
          </a:p>
          <a:p>
            <a:pPr algn="just"/>
            <a:r>
              <a:rPr lang="en-US" b="1" dirty="0" smtClean="0"/>
              <a:t>Key Properties</a:t>
            </a:r>
            <a:r>
              <a:rPr lang="en-US" dirty="0" smtClean="0"/>
              <a:t>:</a:t>
            </a:r>
          </a:p>
          <a:p>
            <a:pPr lvl="1" algn="just"/>
            <a:r>
              <a:rPr lang="en-US" dirty="0" smtClean="0"/>
              <a:t>Ease of Programming</a:t>
            </a:r>
          </a:p>
          <a:p>
            <a:pPr lvl="1" algn="just"/>
            <a:r>
              <a:rPr lang="en-US" dirty="0" smtClean="0"/>
              <a:t>Optimization opportunities</a:t>
            </a:r>
          </a:p>
          <a:p>
            <a:pPr lvl="1" algn="just"/>
            <a:r>
              <a:rPr lang="en-US" dirty="0" smtClean="0"/>
              <a:t>Extensibility</a:t>
            </a:r>
          </a:p>
          <a:p>
            <a:pPr algn="just"/>
            <a:r>
              <a:rPr lang="en-US" b="1" dirty="0" smtClean="0"/>
              <a:t>Two modes of Pig</a:t>
            </a:r>
            <a:r>
              <a:rPr lang="en-US" dirty="0" smtClean="0"/>
              <a:t>:</a:t>
            </a:r>
            <a:endParaRPr lang="en-US" dirty="0"/>
          </a:p>
          <a:p>
            <a:pPr lvl="1" algn="just"/>
            <a:r>
              <a:rPr lang="en-US" dirty="0" smtClean="0"/>
              <a:t>Local Mode</a:t>
            </a:r>
            <a:endParaRPr lang="en-US" dirty="0"/>
          </a:p>
          <a:p>
            <a:pPr lvl="1" algn="just"/>
            <a:r>
              <a:rPr lang="en-US" dirty="0" smtClean="0"/>
              <a:t>Map reduce Mode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9232" y="4170348"/>
            <a:ext cx="1640242" cy="2466530"/>
          </a:xfrm>
          <a:prstGeom prst="rect">
            <a:avLst/>
          </a:prstGeom>
        </p:spPr>
      </p:pic>
    </p:spTree>
    <p:extLst>
      <p:ext uri="{BB962C8B-B14F-4D97-AF65-F5344CB8AC3E}">
        <p14:creationId xmlns:p14="http://schemas.microsoft.com/office/powerpoint/2010/main" val="418740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HBase</a:t>
            </a:r>
            <a:endParaRPr lang="en-US" dirty="0"/>
          </a:p>
        </p:txBody>
      </p:sp>
      <p:sp>
        <p:nvSpPr>
          <p:cNvPr id="3" name="Content Placeholder 2"/>
          <p:cNvSpPr>
            <a:spLocks noGrp="1"/>
          </p:cNvSpPr>
          <p:nvPr>
            <p:ph idx="1"/>
          </p:nvPr>
        </p:nvSpPr>
        <p:spPr/>
        <p:txBody>
          <a:bodyPr/>
          <a:lstStyle/>
          <a:p>
            <a:pPr algn="just"/>
            <a:r>
              <a:rPr lang="en-US" dirty="0"/>
              <a:t>Apache </a:t>
            </a:r>
            <a:r>
              <a:rPr lang="en-US" dirty="0" err="1"/>
              <a:t>HBase</a:t>
            </a:r>
            <a:r>
              <a:rPr lang="en-US" dirty="0"/>
              <a:t> is an open-source, distributed, versioned, non-relational database modeled after Google's </a:t>
            </a:r>
            <a:r>
              <a:rPr lang="en-US" dirty="0" err="1"/>
              <a:t>Bigtable</a:t>
            </a:r>
            <a:r>
              <a:rPr lang="en-US" dirty="0"/>
              <a:t>: A Distributed Storage System for Structured Data by Chang et al. Just as </a:t>
            </a:r>
            <a:r>
              <a:rPr lang="en-US" dirty="0" err="1"/>
              <a:t>Bigtable</a:t>
            </a:r>
            <a:r>
              <a:rPr lang="en-US" dirty="0"/>
              <a:t> leverages the distributed data storage provided by the Google File System, Apache </a:t>
            </a:r>
            <a:r>
              <a:rPr lang="en-US" dirty="0" err="1"/>
              <a:t>HBase</a:t>
            </a:r>
            <a:r>
              <a:rPr lang="en-US" dirty="0"/>
              <a:t> provides </a:t>
            </a:r>
            <a:r>
              <a:rPr lang="en-US" dirty="0" err="1"/>
              <a:t>Bigtable</a:t>
            </a:r>
            <a:r>
              <a:rPr lang="en-US" dirty="0"/>
              <a:t>-like capabilities on top of Hadoop and HDFS</a:t>
            </a:r>
            <a:r>
              <a:rPr lang="en-US" dirty="0" smtClean="0"/>
              <a:t>.</a:t>
            </a:r>
          </a:p>
          <a:p>
            <a:pPr algn="just"/>
            <a:r>
              <a:rPr lang="en-US" dirty="0" err="1"/>
              <a:t>HBase</a:t>
            </a:r>
            <a:r>
              <a:rPr lang="en-US" dirty="0"/>
              <a:t> is a type of "</a:t>
            </a:r>
            <a:r>
              <a:rPr lang="en-US" dirty="0" err="1"/>
              <a:t>NoSQL</a:t>
            </a:r>
            <a:r>
              <a:rPr lang="en-US" dirty="0"/>
              <a:t>" database</a:t>
            </a:r>
            <a:r>
              <a:rPr lang="en-US" dirty="0" smtClean="0"/>
              <a:t>.</a:t>
            </a:r>
          </a:p>
          <a:p>
            <a:pPr algn="just"/>
            <a:r>
              <a:rPr lang="en-US" dirty="0" err="1"/>
              <a:t>HBase</a:t>
            </a:r>
            <a:r>
              <a:rPr lang="en-US" dirty="0"/>
              <a:t> is really more a "Data Store" than "Data Base" because it lacks many of the features you find in an RDBMS, such as typed columns, secondary indexes, triggers, and advanced query languages, etc.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697" y="5468543"/>
            <a:ext cx="4775614" cy="1219306"/>
          </a:xfrm>
          <a:prstGeom prst="rect">
            <a:avLst/>
          </a:prstGeom>
        </p:spPr>
      </p:pic>
    </p:spTree>
    <p:extLst>
      <p:ext uri="{BB962C8B-B14F-4D97-AF65-F5344CB8AC3E}">
        <p14:creationId xmlns:p14="http://schemas.microsoft.com/office/powerpoint/2010/main" val="316481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Flume</a:t>
            </a:r>
            <a:endParaRPr lang="en-US" dirty="0"/>
          </a:p>
        </p:txBody>
      </p:sp>
      <p:sp>
        <p:nvSpPr>
          <p:cNvPr id="3" name="Content Placeholder 2"/>
          <p:cNvSpPr>
            <a:spLocks noGrp="1"/>
          </p:cNvSpPr>
          <p:nvPr>
            <p:ph idx="1"/>
          </p:nvPr>
        </p:nvSpPr>
        <p:spPr/>
        <p:txBody>
          <a:bodyPr/>
          <a:lstStyle/>
          <a:p>
            <a:pPr algn="just"/>
            <a:r>
              <a:rPr lang="en-US" dirty="0"/>
              <a:t>Flume is a distributed, reliable, and available service for efficiently collecting, aggregating, and moving large amounts of log data. It has a simple and flexible architecture based on streaming data flows. It is robust and fault tolerant with tunable reliability mechanisms and many failover and recovery mechanisms. It uses a simple extensible data model that allows for online analytic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815" y="4211430"/>
            <a:ext cx="4343400" cy="1819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938" y="4737599"/>
            <a:ext cx="1983248" cy="1983248"/>
          </a:xfrm>
          <a:prstGeom prst="rect">
            <a:avLst/>
          </a:prstGeom>
        </p:spPr>
      </p:pic>
    </p:spTree>
    <p:extLst>
      <p:ext uri="{BB962C8B-B14F-4D97-AF65-F5344CB8AC3E}">
        <p14:creationId xmlns:p14="http://schemas.microsoft.com/office/powerpoint/2010/main" val="3111178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Sqoop</a:t>
            </a:r>
            <a:endParaRPr lang="en-US" dirty="0"/>
          </a:p>
        </p:txBody>
      </p:sp>
      <p:sp>
        <p:nvSpPr>
          <p:cNvPr id="3" name="Content Placeholder 2"/>
          <p:cNvSpPr>
            <a:spLocks noGrp="1"/>
          </p:cNvSpPr>
          <p:nvPr>
            <p:ph idx="1"/>
          </p:nvPr>
        </p:nvSpPr>
        <p:spPr>
          <a:xfrm>
            <a:off x="2589212" y="1710749"/>
            <a:ext cx="8915400" cy="3777622"/>
          </a:xfrm>
        </p:spPr>
        <p:txBody>
          <a:bodyPr/>
          <a:lstStyle/>
          <a:p>
            <a:pPr algn="just"/>
            <a:r>
              <a:rPr lang="en-US" dirty="0"/>
              <a:t>Apache </a:t>
            </a:r>
            <a:r>
              <a:rPr lang="en-US" dirty="0" err="1" smtClean="0"/>
              <a:t>Sqoop</a:t>
            </a:r>
            <a:r>
              <a:rPr lang="en-US" dirty="0" smtClean="0"/>
              <a:t> </a:t>
            </a:r>
            <a:r>
              <a:rPr lang="en-US" dirty="0"/>
              <a:t>is a tool designed for efficiently transferring bulk data between Apache Hadoop and structured </a:t>
            </a:r>
            <a:r>
              <a:rPr lang="en-US" dirty="0" err="1"/>
              <a:t>datastores</a:t>
            </a:r>
            <a:r>
              <a:rPr lang="en-US" dirty="0"/>
              <a:t> such as relational databases</a:t>
            </a:r>
            <a:r>
              <a:rPr lang="en-US" dirty="0" smtClean="0"/>
              <a:t>.</a:t>
            </a:r>
          </a:p>
          <a:p>
            <a:pPr algn="just"/>
            <a:r>
              <a:rPr lang="en-US" dirty="0"/>
              <a:t>You can use </a:t>
            </a:r>
            <a:r>
              <a:rPr lang="en-US" dirty="0" err="1"/>
              <a:t>Sqoop</a:t>
            </a:r>
            <a:r>
              <a:rPr lang="en-US" dirty="0"/>
              <a:t> to import data from external structured </a:t>
            </a:r>
            <a:r>
              <a:rPr lang="en-US" dirty="0" err="1"/>
              <a:t>datastores</a:t>
            </a:r>
            <a:r>
              <a:rPr lang="en-US" dirty="0"/>
              <a:t> into Hadoop Distributed File System or related systems like Hive and </a:t>
            </a:r>
            <a:r>
              <a:rPr lang="en-US" dirty="0" err="1"/>
              <a:t>HBase</a:t>
            </a:r>
            <a:r>
              <a:rPr lang="en-US" dirty="0"/>
              <a:t>. </a:t>
            </a:r>
            <a:endParaRPr lang="en-US" dirty="0" smtClean="0"/>
          </a:p>
          <a:p>
            <a:pPr algn="just"/>
            <a:r>
              <a:rPr lang="en-US" dirty="0" smtClean="0"/>
              <a:t>Conversely</a:t>
            </a:r>
            <a:r>
              <a:rPr lang="en-US" dirty="0"/>
              <a:t>, </a:t>
            </a:r>
            <a:r>
              <a:rPr lang="en-US" dirty="0" err="1"/>
              <a:t>Sqoop</a:t>
            </a:r>
            <a:r>
              <a:rPr lang="en-US" dirty="0"/>
              <a:t> can be used to extract data from Hadoop and export it to external structured </a:t>
            </a:r>
            <a:r>
              <a:rPr lang="en-US" dirty="0" err="1"/>
              <a:t>datastores</a:t>
            </a:r>
            <a:r>
              <a:rPr lang="en-US" dirty="0"/>
              <a:t> such as relational databases and enterprise data warehouses.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572" y="5013433"/>
            <a:ext cx="2762428" cy="17955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281" y="4293722"/>
            <a:ext cx="5389904" cy="2515289"/>
          </a:xfrm>
          <a:prstGeom prst="rect">
            <a:avLst/>
          </a:prstGeom>
        </p:spPr>
      </p:pic>
    </p:spTree>
    <p:extLst>
      <p:ext uri="{BB962C8B-B14F-4D97-AF65-F5344CB8AC3E}">
        <p14:creationId xmlns:p14="http://schemas.microsoft.com/office/powerpoint/2010/main" val="3579947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Zookeeper</a:t>
            </a:r>
            <a:endParaRPr lang="en-US" dirty="0"/>
          </a:p>
        </p:txBody>
      </p:sp>
      <p:sp>
        <p:nvSpPr>
          <p:cNvPr id="3" name="Content Placeholder 2"/>
          <p:cNvSpPr>
            <a:spLocks noGrp="1"/>
          </p:cNvSpPr>
          <p:nvPr>
            <p:ph idx="1"/>
          </p:nvPr>
        </p:nvSpPr>
        <p:spPr>
          <a:xfrm>
            <a:off x="427126" y="2167783"/>
            <a:ext cx="8915400" cy="3777622"/>
          </a:xfrm>
        </p:spPr>
        <p:txBody>
          <a:bodyPr/>
          <a:lstStyle/>
          <a:p>
            <a:pPr algn="just"/>
            <a:r>
              <a:rPr lang="en-US" dirty="0" err="1"/>
              <a:t>ZooKeeper</a:t>
            </a:r>
            <a:r>
              <a:rPr lang="en-US" dirty="0"/>
              <a:t> is a centralized service for maintaining configuration information, naming, providing distributed synchronization, and providing group services. All of these kinds of services are used in some form or another by distributed applications. </a:t>
            </a:r>
            <a:endParaRPr lang="en-US" dirty="0" smtClean="0"/>
          </a:p>
          <a:p>
            <a:pPr algn="just"/>
            <a:r>
              <a:rPr lang="en-US" dirty="0" smtClean="0"/>
              <a:t>Each </a:t>
            </a:r>
            <a:r>
              <a:rPr lang="en-US" dirty="0"/>
              <a:t>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a:t>
            </a:r>
            <a:endParaRPr lang="en-US" dirty="0" smtClean="0"/>
          </a:p>
          <a:p>
            <a:pPr algn="just"/>
            <a:r>
              <a:rPr lang="en-US" dirty="0" smtClean="0"/>
              <a:t>Even </a:t>
            </a:r>
            <a:r>
              <a:rPr lang="en-US" dirty="0"/>
              <a:t>when done correctly, different implementations of these services lead to management complexity when the applications are deployed.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187" y="2167783"/>
            <a:ext cx="2919813" cy="4529271"/>
          </a:xfrm>
          <a:prstGeom prst="rect">
            <a:avLst/>
          </a:prstGeom>
        </p:spPr>
      </p:pic>
    </p:spTree>
    <p:extLst>
      <p:ext uri="{BB962C8B-B14F-4D97-AF65-F5344CB8AC3E}">
        <p14:creationId xmlns:p14="http://schemas.microsoft.com/office/powerpoint/2010/main" val="2223348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rgbClr val="A53010"/>
                </a:solidFill>
              </a:rPr>
              <a:t>THANK YOU</a:t>
            </a:r>
            <a:endParaRPr lang="en-US" sz="9600" dirty="0">
              <a:solidFill>
                <a:srgbClr val="A53010"/>
              </a:solidFill>
            </a:endParaRPr>
          </a:p>
        </p:txBody>
      </p:sp>
    </p:spTree>
    <p:extLst>
      <p:ext uri="{BB962C8B-B14F-4D97-AF65-F5344CB8AC3E}">
        <p14:creationId xmlns:p14="http://schemas.microsoft.com/office/powerpoint/2010/main" val="253222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 of 5Vs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Volume</a:t>
            </a:r>
            <a:r>
              <a:rPr lang="en-US" dirty="0" smtClean="0"/>
              <a:t>: </a:t>
            </a:r>
            <a:r>
              <a:rPr lang="en-US" dirty="0"/>
              <a:t>The quantity of generated and stored data. The size of the data determines the value and potential insight- and whether it can actually be considered big data or not</a:t>
            </a:r>
            <a:r>
              <a:rPr lang="en-US" dirty="0" smtClean="0"/>
              <a:t>.</a:t>
            </a:r>
          </a:p>
          <a:p>
            <a:pPr algn="just"/>
            <a:r>
              <a:rPr lang="en-US" b="1" dirty="0" smtClean="0"/>
              <a:t>Variety</a:t>
            </a:r>
            <a:r>
              <a:rPr lang="en-US" dirty="0" smtClean="0"/>
              <a:t>: </a:t>
            </a:r>
            <a:r>
              <a:rPr lang="en-US" dirty="0"/>
              <a:t>The type and nature of the data. This helps people who analyze it to effectively use the resulting insight</a:t>
            </a:r>
            <a:r>
              <a:rPr lang="en-US" dirty="0" smtClean="0"/>
              <a:t>.</a:t>
            </a:r>
          </a:p>
          <a:p>
            <a:pPr algn="just"/>
            <a:r>
              <a:rPr lang="en-US" b="1" dirty="0" smtClean="0"/>
              <a:t>Velocity</a:t>
            </a:r>
            <a:r>
              <a:rPr lang="en-US" dirty="0" smtClean="0"/>
              <a:t>: </a:t>
            </a:r>
            <a:r>
              <a:rPr lang="en-US" dirty="0"/>
              <a:t>In this context, the speed at which the data is generated and processed to meet the demands and challenges that lie in the path of growth and development</a:t>
            </a:r>
            <a:r>
              <a:rPr lang="en-US" dirty="0" smtClean="0"/>
              <a:t>.</a:t>
            </a:r>
          </a:p>
          <a:p>
            <a:pPr algn="just"/>
            <a:r>
              <a:rPr lang="en-US" b="1" dirty="0" smtClean="0"/>
              <a:t>Variability</a:t>
            </a:r>
            <a:r>
              <a:rPr lang="en-US" dirty="0" smtClean="0"/>
              <a:t>: </a:t>
            </a:r>
            <a:r>
              <a:rPr lang="en-US" dirty="0"/>
              <a:t>Inconsistency of the data set can hamper processes to handle and manage it</a:t>
            </a:r>
            <a:r>
              <a:rPr lang="en-US" dirty="0" smtClean="0"/>
              <a:t>. Changing data and </a:t>
            </a:r>
            <a:r>
              <a:rPr lang="en-US" smtClean="0"/>
              <a:t>changing model.</a:t>
            </a:r>
            <a:endParaRPr lang="en-US" dirty="0" smtClean="0"/>
          </a:p>
          <a:p>
            <a:pPr algn="just"/>
            <a:r>
              <a:rPr lang="en-US" b="1" dirty="0" smtClean="0"/>
              <a:t>Veracity</a:t>
            </a:r>
            <a:r>
              <a:rPr lang="en-US" dirty="0" smtClean="0"/>
              <a:t>: </a:t>
            </a:r>
            <a:r>
              <a:rPr lang="en-US" dirty="0"/>
              <a:t>The quality of captured data can vary greatly, affecting the accurate analysis.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30115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Big Data Analysis is needed?</a:t>
            </a:r>
            <a:endParaRPr lang="en-US" dirty="0"/>
          </a:p>
        </p:txBody>
      </p:sp>
      <p:sp>
        <p:nvSpPr>
          <p:cNvPr id="3" name="Content Placeholder 2"/>
          <p:cNvSpPr>
            <a:spLocks noGrp="1"/>
          </p:cNvSpPr>
          <p:nvPr>
            <p:ph idx="1"/>
          </p:nvPr>
        </p:nvSpPr>
        <p:spPr/>
        <p:txBody>
          <a:bodyPr/>
          <a:lstStyle/>
          <a:p>
            <a:pPr algn="just"/>
            <a:r>
              <a:rPr lang="en-US" b="1" dirty="0"/>
              <a:t>Cost reduction.</a:t>
            </a:r>
            <a:r>
              <a:rPr lang="en-US" dirty="0"/>
              <a:t> Big data technologies such as Hadoop and cloud-based analytics bring significant cost advantages when it comes to storing large amounts of data – plus they can identify more efficient ways of doing business.</a:t>
            </a:r>
          </a:p>
          <a:p>
            <a:pPr algn="just"/>
            <a:r>
              <a:rPr lang="en-US" b="1" dirty="0"/>
              <a:t>Faster, better decision making.</a:t>
            </a:r>
            <a:r>
              <a:rPr lang="en-US" dirty="0"/>
              <a:t> With the speed of Hadoop and in-memory analytics, combined with the ability to analyze new sources of data, businesses are able to analyze information immediately – and make decisions based on what they’ve learned.</a:t>
            </a:r>
          </a:p>
          <a:p>
            <a:pPr algn="just"/>
            <a:r>
              <a:rPr lang="en-US" b="1" dirty="0"/>
              <a:t>New products and services.</a:t>
            </a:r>
            <a:r>
              <a:rPr lang="en-US" dirty="0"/>
              <a:t> With the ability to gauge customer needs and satisfaction through analytics comes the power to give customers what they want. Davenport points out that with big data analytics, more companies are creating new products to meet customers’ needs.</a:t>
            </a:r>
          </a:p>
        </p:txBody>
      </p:sp>
    </p:spTree>
    <p:extLst>
      <p:ext uri="{BB962C8B-B14F-4D97-AF65-F5344CB8AC3E}">
        <p14:creationId xmlns:p14="http://schemas.microsoft.com/office/powerpoint/2010/main" val="424096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Sectors using Big Data</a:t>
            </a:r>
            <a:endParaRPr lang="en-US" dirty="0"/>
          </a:p>
        </p:txBody>
      </p:sp>
      <p:sp>
        <p:nvSpPr>
          <p:cNvPr id="3" name="Content Placeholder 2"/>
          <p:cNvSpPr>
            <a:spLocks noGrp="1"/>
          </p:cNvSpPr>
          <p:nvPr>
            <p:ph idx="1"/>
          </p:nvPr>
        </p:nvSpPr>
        <p:spPr/>
        <p:txBody>
          <a:bodyPr/>
          <a:lstStyle/>
          <a:p>
            <a:pPr algn="just"/>
            <a:r>
              <a:rPr lang="en-US" dirty="0" smtClean="0"/>
              <a:t>Banking</a:t>
            </a:r>
          </a:p>
          <a:p>
            <a:pPr algn="just"/>
            <a:r>
              <a:rPr lang="en-US" dirty="0" smtClean="0"/>
              <a:t>Education (ex: Analyzing student performance)</a:t>
            </a:r>
          </a:p>
          <a:p>
            <a:pPr algn="just"/>
            <a:r>
              <a:rPr lang="en-US" dirty="0" smtClean="0"/>
              <a:t>Government (ex: </a:t>
            </a:r>
            <a:r>
              <a:rPr lang="en-US" dirty="0" err="1" smtClean="0"/>
              <a:t>Aadhar</a:t>
            </a:r>
            <a:r>
              <a:rPr lang="en-US" dirty="0" smtClean="0"/>
              <a:t> card, 2014 elections)</a:t>
            </a:r>
          </a:p>
          <a:p>
            <a:pPr algn="just"/>
            <a:r>
              <a:rPr lang="en-US" dirty="0" smtClean="0"/>
              <a:t>Health Care</a:t>
            </a:r>
          </a:p>
          <a:p>
            <a:pPr algn="just"/>
            <a:r>
              <a:rPr lang="en-US" dirty="0" smtClean="0"/>
              <a:t>Manufacturing </a:t>
            </a:r>
          </a:p>
          <a:p>
            <a:pPr algn="just"/>
            <a:r>
              <a:rPr lang="en-US" dirty="0" smtClean="0"/>
              <a:t>Retail (ex: Day to day transactions and report)</a:t>
            </a:r>
          </a:p>
          <a:p>
            <a:pPr algn="just"/>
            <a:r>
              <a:rPr lang="en-US" dirty="0" smtClean="0"/>
              <a:t>Finance</a:t>
            </a:r>
          </a:p>
          <a:p>
            <a:pPr algn="just"/>
            <a:r>
              <a:rPr lang="en-US" dirty="0" smtClean="0"/>
              <a:t>Media</a:t>
            </a:r>
          </a:p>
          <a:p>
            <a:pPr algn="just"/>
            <a:r>
              <a:rPr lang="en-US" dirty="0" smtClean="0"/>
              <a:t>Information Technologies </a:t>
            </a:r>
          </a:p>
        </p:txBody>
      </p:sp>
    </p:spTree>
    <p:extLst>
      <p:ext uri="{BB962C8B-B14F-4D97-AF65-F5344CB8AC3E}">
        <p14:creationId xmlns:p14="http://schemas.microsoft.com/office/powerpoint/2010/main" val="1153702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using Big Data</a:t>
            </a:r>
            <a:endParaRPr lang="en-US" dirty="0"/>
          </a:p>
        </p:txBody>
      </p:sp>
      <p:sp>
        <p:nvSpPr>
          <p:cNvPr id="3" name="Content Placeholder 2"/>
          <p:cNvSpPr>
            <a:spLocks noGrp="1"/>
          </p:cNvSpPr>
          <p:nvPr>
            <p:ph idx="1"/>
          </p:nvPr>
        </p:nvSpPr>
        <p:spPr/>
        <p:txBody>
          <a:bodyPr/>
          <a:lstStyle/>
          <a:p>
            <a:r>
              <a:rPr lang="en-US" dirty="0" smtClean="0"/>
              <a:t>Big Data is timely</a:t>
            </a:r>
          </a:p>
          <a:p>
            <a:r>
              <a:rPr lang="en-US" dirty="0" smtClean="0"/>
              <a:t>Big Data is accessible </a:t>
            </a:r>
          </a:p>
          <a:p>
            <a:r>
              <a:rPr lang="en-US" dirty="0" smtClean="0"/>
              <a:t>Big Data is holistic</a:t>
            </a:r>
          </a:p>
          <a:p>
            <a:r>
              <a:rPr lang="en-US" dirty="0" smtClean="0"/>
              <a:t>Big Data is secure</a:t>
            </a:r>
          </a:p>
          <a:p>
            <a:r>
              <a:rPr lang="en-US" dirty="0" smtClean="0"/>
              <a:t>Big Data is Relevant</a:t>
            </a:r>
          </a:p>
          <a:p>
            <a:r>
              <a:rPr lang="en-US" dirty="0" smtClean="0"/>
              <a:t>Big Data is </a:t>
            </a:r>
            <a:r>
              <a:rPr lang="en-US" dirty="0" err="1" smtClean="0"/>
              <a:t>Authoritive</a:t>
            </a:r>
            <a:endParaRPr lang="en-US" dirty="0" smtClean="0"/>
          </a:p>
          <a:p>
            <a:r>
              <a:rPr lang="en-US" dirty="0" smtClean="0"/>
              <a:t>Big Data is actionable </a:t>
            </a:r>
            <a:endParaRPr lang="en-US" dirty="0"/>
          </a:p>
        </p:txBody>
      </p:sp>
    </p:spTree>
    <p:extLst>
      <p:ext uri="{BB962C8B-B14F-4D97-AF65-F5344CB8AC3E}">
        <p14:creationId xmlns:p14="http://schemas.microsoft.com/office/powerpoint/2010/main" val="93588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a:t>
            </a:r>
            <a:endParaRPr lang="en-US" dirty="0"/>
          </a:p>
        </p:txBody>
      </p:sp>
      <p:sp>
        <p:nvSpPr>
          <p:cNvPr id="3" name="Content Placeholder 2"/>
          <p:cNvSpPr>
            <a:spLocks noGrp="1"/>
          </p:cNvSpPr>
          <p:nvPr>
            <p:ph idx="1"/>
          </p:nvPr>
        </p:nvSpPr>
        <p:spPr/>
        <p:txBody>
          <a:bodyPr/>
          <a:lstStyle/>
          <a:p>
            <a:pPr algn="just"/>
            <a:r>
              <a:rPr lang="en-US" dirty="0"/>
              <a:t>The Apache Hadoop software library is a framework that allows for the distributed processing of large data sets across clusters of computers using simple programming models. </a:t>
            </a:r>
            <a:endParaRPr lang="en-US" dirty="0" smtClean="0"/>
          </a:p>
          <a:p>
            <a:pPr algn="just"/>
            <a:r>
              <a:rPr lang="en-US" dirty="0" smtClean="0"/>
              <a:t>It </a:t>
            </a:r>
            <a:r>
              <a:rPr lang="en-US" dirty="0"/>
              <a:t>is designed to scale up from single servers to thousands of machines, each offering local computation and storage</a:t>
            </a:r>
            <a:r>
              <a:rPr lang="en-US" dirty="0" smtClean="0"/>
              <a:t>.</a:t>
            </a:r>
          </a:p>
          <a:p>
            <a:pPr algn="just"/>
            <a:r>
              <a:rPr lang="en-US" dirty="0" smtClean="0"/>
              <a:t>Rather </a:t>
            </a:r>
            <a:r>
              <a:rPr lang="en-US" dirty="0"/>
              <a:t>than rely on hardware to deliver high-availability, the library itself is designed to detect and handle failures at the application layer, so delivering a highly-available service on top of a cluster of computers, each of which may be prone to failures.</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566" y="4819665"/>
            <a:ext cx="4531586" cy="2198658"/>
          </a:xfrm>
          <a:prstGeom prst="rect">
            <a:avLst/>
          </a:prstGeom>
        </p:spPr>
      </p:pic>
    </p:spTree>
    <p:extLst>
      <p:ext uri="{BB962C8B-B14F-4D97-AF65-F5344CB8AC3E}">
        <p14:creationId xmlns:p14="http://schemas.microsoft.com/office/powerpoint/2010/main" val="1047509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Hadoop is needed for analysis?</a:t>
            </a:r>
            <a:endParaRPr lang="en-US" dirty="0"/>
          </a:p>
        </p:txBody>
      </p:sp>
      <p:sp>
        <p:nvSpPr>
          <p:cNvPr id="3" name="Content Placeholder 2"/>
          <p:cNvSpPr>
            <a:spLocks noGrp="1"/>
          </p:cNvSpPr>
          <p:nvPr>
            <p:ph idx="1"/>
          </p:nvPr>
        </p:nvSpPr>
        <p:spPr/>
        <p:txBody>
          <a:bodyPr/>
          <a:lstStyle/>
          <a:p>
            <a:pPr algn="just"/>
            <a:r>
              <a:rPr lang="en-US" cap="all" dirty="0" smtClean="0"/>
              <a:t>data exploration with full datasets</a:t>
            </a:r>
          </a:p>
          <a:p>
            <a:pPr algn="just"/>
            <a:r>
              <a:rPr lang="en-US" cap="all" dirty="0" smtClean="0"/>
              <a:t>Mining larger datasets</a:t>
            </a:r>
          </a:p>
          <a:p>
            <a:pPr algn="just"/>
            <a:r>
              <a:rPr lang="en-US" cap="all" dirty="0" smtClean="0"/>
              <a:t>Large scale pre-processing of raw data</a:t>
            </a:r>
          </a:p>
          <a:p>
            <a:pPr algn="just"/>
            <a:r>
              <a:rPr lang="en-US" cap="all" dirty="0" smtClean="0"/>
              <a:t>Data agility</a:t>
            </a:r>
          </a:p>
          <a:p>
            <a:endParaRPr lang="en-US" b="1" cap="all" dirty="0" smtClean="0"/>
          </a:p>
        </p:txBody>
      </p:sp>
    </p:spTree>
    <p:extLst>
      <p:ext uri="{BB962C8B-B14F-4D97-AF65-F5344CB8AC3E}">
        <p14:creationId xmlns:p14="http://schemas.microsoft.com/office/powerpoint/2010/main" val="39108059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734</TotalTime>
  <Words>2000</Words>
  <Application>Microsoft Office PowerPoint</Application>
  <PresentationFormat>Widescreen</PresentationFormat>
  <Paragraphs>169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Wisp</vt:lpstr>
      <vt:lpstr>BIG DATA – HADOOP AND COMPONENTS</vt:lpstr>
      <vt:lpstr>Big Data</vt:lpstr>
      <vt:lpstr>Characteristics of Big Data</vt:lpstr>
      <vt:lpstr>Definition of 5Vs</vt:lpstr>
      <vt:lpstr>Why Big Data Analysis is needed?</vt:lpstr>
      <vt:lpstr>Sectors using Big Data</vt:lpstr>
      <vt:lpstr>Benefits of using Big Data</vt:lpstr>
      <vt:lpstr>Hadoop</vt:lpstr>
      <vt:lpstr>Why Hadoop is needed for analysis?</vt:lpstr>
      <vt:lpstr>PowerPoint Presentation</vt:lpstr>
      <vt:lpstr>Main Components of Hadoop</vt:lpstr>
      <vt:lpstr>Small Overview about components</vt:lpstr>
      <vt:lpstr>Hadoop Architecture 1.x</vt:lpstr>
      <vt:lpstr>Limitations of Architecture 1.x</vt:lpstr>
      <vt:lpstr>Re-Architecture of 1.x</vt:lpstr>
      <vt:lpstr>Hadoop Architecture – 2.x </vt:lpstr>
      <vt:lpstr>Components</vt:lpstr>
      <vt:lpstr>Advantages of 2.x</vt:lpstr>
      <vt:lpstr>Resource Manager and Node Manager, Container</vt:lpstr>
      <vt:lpstr>Scheduler and Application Manager</vt:lpstr>
      <vt:lpstr>HDFS (Hadoop Distributed File System)</vt:lpstr>
      <vt:lpstr>HDFS Architecture</vt:lpstr>
      <vt:lpstr>Name nodes and Data Nodes</vt:lpstr>
      <vt:lpstr>Rack Awareness in Hadoop</vt:lpstr>
      <vt:lpstr>Data Replication</vt:lpstr>
      <vt:lpstr>MAP REDUCE</vt:lpstr>
      <vt:lpstr>Map Reduce Example</vt:lpstr>
      <vt:lpstr>Map Reduce Classes</vt:lpstr>
      <vt:lpstr>Hive</vt:lpstr>
      <vt:lpstr>PIG</vt:lpstr>
      <vt:lpstr>HBase</vt:lpstr>
      <vt:lpstr>Flume</vt:lpstr>
      <vt:lpstr>Sqoop</vt:lpstr>
      <vt:lpstr>Zookeeper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HADOOP AND COMPONENTS</dc:title>
  <dc:creator>Muthuraman</dc:creator>
  <cp:lastModifiedBy>Muthuraman</cp:lastModifiedBy>
  <cp:revision>47</cp:revision>
  <dcterms:created xsi:type="dcterms:W3CDTF">2017-09-10T02:55:55Z</dcterms:created>
  <dcterms:modified xsi:type="dcterms:W3CDTF">2017-10-21T08:23:12Z</dcterms:modified>
</cp:coreProperties>
</file>