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La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Lato-regular.fntdata"/><Relationship Id="rId21" Type="http://schemas.openxmlformats.org/officeDocument/2006/relationships/font" Target="fonts/Nuni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La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Your group will also submit a </a:t>
            </a:r>
            <a:r>
              <a:rPr b="1" lang="en" sz="1200">
                <a:solidFill>
                  <a:srgbClr val="2D3B45"/>
                </a:solidFill>
                <a:highlight>
                  <a:srgbClr val="FFFFFF"/>
                </a:highlight>
                <a:latin typeface="Lato"/>
                <a:ea typeface="Lato"/>
                <a:cs typeface="Lato"/>
                <a:sym typeface="Lato"/>
              </a:rPr>
              <a:t>Powerpoint presentation (.pptx)</a:t>
            </a:r>
            <a:r>
              <a:rPr lang="en" sz="1200">
                <a:solidFill>
                  <a:srgbClr val="2D3B45"/>
                </a:solidFill>
                <a:highlight>
                  <a:srgbClr val="FFFFFF"/>
                </a:highlight>
                <a:latin typeface="Lato"/>
                <a:ea typeface="Lato"/>
                <a:cs typeface="Lato"/>
                <a:sym typeface="Lato"/>
              </a:rPr>
              <a:t>, consisting of 7 - 10 slides, in which each group member will present at least one slide. This presentation should contain information on the following: Introduction/Problem statement, Methods used (visualization and modeling methods), Results, Limitations and next steps.</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Ajay - 1,2</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Faris - 3-6</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Ethan - 7-9</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Megan - 10-12</a:t>
            </a:r>
            <a:endParaRPr sz="1200">
              <a:solidFill>
                <a:srgbClr val="2D3B45"/>
              </a:solidFill>
              <a:highlight>
                <a:srgbClr val="FFFFFF"/>
              </a:highlight>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631a8bcc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631a8bc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631a8bcc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631a8bcc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631a8bcc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631a8bcc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31a8bc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31a8bc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631a8bc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631a8bc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constructed a model within a pandas dataframe that contained the location of float glass plants in the US as well as the </a:t>
            </a:r>
            <a:r>
              <a:rPr lang="en"/>
              <a:t>distribution</a:t>
            </a:r>
            <a:r>
              <a:rPr lang="en"/>
              <a:t> of industrial electrical prices by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turned these dataframes into geodataframes for the purpose of creating maps containing electricity prices and float glass plant locations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utilized functions within the geopandas library to perform reverse geocoding - this process allowed us to map latitude and longitude coordinates to each float glass plant in the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produced several maps displaying the </a:t>
            </a:r>
            <a:r>
              <a:rPr lang="en"/>
              <a:t>electrical</a:t>
            </a:r>
            <a:r>
              <a:rPr lang="en"/>
              <a:t> price distribution and float glass plant locations, as well as a histogram of electrical prices for float glass plants - assuming the plants pay the statewide industrial rate for electricity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finally</a:t>
            </a:r>
            <a:r>
              <a:rPr lang="en"/>
              <a:t> performed a K-means clustering analysis on the float glass plant locations. We used the elbow method to determine the optimal number of clusters, which turned out to be 3. We also tested 4 group clusters and created overplotted maps to display the results.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631a8bcc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631a8bcc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histogram displays the price float glass plants pay for electricity. The histogram is limited to US-based float glass plants and assumes glass plants pay the statewide industrial rate for electricity.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a clear grouping of electrical prices around the 4.5 to 7 cent per kilowatt-hour range, with 2 outliers in the &gt;12 cent per kilowatt-hour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histogram supports the notion that float glass plants are generally located in areas with cheaper electricity prices.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a3477a135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a3477a135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a3477a13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a3477a13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a3477a13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a3477a13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Change legend to cents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comparing electricity with US glass float lines, we can see that most glass float lines are in areas where electricity is cheaper. They are mainly in the midwest and the the east coast, with a couple along the western united states. Typically where the electricity is cheaper, that is where you can find a lot glass manufacturing plants which happens to be in the midwest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a3477a135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a3477a135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legend with clusters: West, Midwest, East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elbow method, method used for determining the optimal number of clusters, which is 3</a:t>
            </a:r>
            <a:endParaRPr/>
          </a:p>
          <a:p>
            <a:pPr indent="0" lvl="0" marL="0" rtl="0" algn="l">
              <a:spcBef>
                <a:spcPts val="0"/>
              </a:spcBef>
              <a:spcAft>
                <a:spcPts val="0"/>
              </a:spcAft>
              <a:buNone/>
            </a:pPr>
            <a:r>
              <a:rPr lang="en"/>
              <a:t>Passed 3 cluster to a k-means algorithm and made these groups which we are calling west, midwest, east United States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a3477a13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a3477a13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Add legend with clusters: West, North Midwest, South Midwest, East US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cross validated by using 4 clusters to the K-means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East and West remained fairly unchanged</a:t>
            </a:r>
            <a:endParaRPr/>
          </a:p>
          <a:p>
            <a:pPr indent="0" lvl="0" marL="0" rtl="0" algn="l">
              <a:spcBef>
                <a:spcPts val="0"/>
              </a:spcBef>
              <a:spcAft>
                <a:spcPts val="0"/>
              </a:spcAft>
              <a:buNone/>
            </a:pPr>
            <a:r>
              <a:rPr lang="en"/>
              <a:t>The Midwest separated into two distinct clusters (one in the north and one in the south)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prefer the results from the 3 cluster better as it represents the accurate number of clusters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1037525"/>
            <a:ext cx="8520600" cy="20526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1" lang="en" sz="4800">
                <a:solidFill>
                  <a:srgbClr val="000000"/>
                </a:solidFill>
              </a:rPr>
              <a:t>Float Glass Plant Opportunities</a:t>
            </a:r>
            <a:endParaRPr b="1" sz="4800">
              <a:solidFill>
                <a:srgbClr val="000000"/>
              </a:solidFill>
            </a:endParaRPr>
          </a:p>
          <a:p>
            <a:pPr indent="0" lvl="0" marL="0" rtl="0" algn="l">
              <a:lnSpc>
                <a:spcPct val="115000"/>
              </a:lnSpc>
              <a:spcBef>
                <a:spcPts val="0"/>
              </a:spcBef>
              <a:spcAft>
                <a:spcPts val="0"/>
              </a:spcAft>
              <a:buNone/>
            </a:pPr>
            <a:r>
              <a:rPr i="1" lang="en" sz="2650"/>
              <a:t>An In-Depth </a:t>
            </a:r>
            <a:r>
              <a:rPr i="1" lang="en" sz="2650"/>
              <a:t>Analysis of Electrical Rates and Trends in the United States</a:t>
            </a:r>
            <a:endParaRPr i="1" sz="2650"/>
          </a:p>
        </p:txBody>
      </p:sp>
      <p:sp>
        <p:nvSpPr>
          <p:cNvPr id="278" name="Google Shape;278;p13"/>
          <p:cNvSpPr txBox="1"/>
          <p:nvPr>
            <p:ph idx="1" type="subTitle"/>
          </p:nvPr>
        </p:nvSpPr>
        <p:spPr>
          <a:xfrm>
            <a:off x="311700" y="3183275"/>
            <a:ext cx="8520600" cy="792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Faris Alquaddoomi, Ethan Frisch, Megan Morrissey, Ajay Parthasarathy</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40" name="Google Shape;340;p22"/>
          <p:cNvSpPr txBox="1"/>
          <p:nvPr>
            <p:ph idx="1" type="body"/>
          </p:nvPr>
        </p:nvSpPr>
        <p:spPr>
          <a:xfrm>
            <a:off x="1303800" y="1532850"/>
            <a:ext cx="7030500" cy="25416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200000"/>
              </a:lnSpc>
              <a:spcBef>
                <a:spcPts val="0"/>
              </a:spcBef>
              <a:spcAft>
                <a:spcPts val="0"/>
              </a:spcAft>
              <a:buSzPct val="100000"/>
              <a:buChar char="●"/>
            </a:pPr>
            <a:r>
              <a:rPr lang="en" sz="1600"/>
              <a:t>G</a:t>
            </a:r>
            <a:r>
              <a:rPr lang="en" sz="1600"/>
              <a:t>lass plant locations comprise 3 clusters: Western US, Midwest US, and Eastern US clusters.</a:t>
            </a:r>
            <a:endParaRPr sz="1600"/>
          </a:p>
          <a:p>
            <a:pPr indent="-322580" lvl="0" marL="457200" rtl="0" algn="l">
              <a:lnSpc>
                <a:spcPct val="200000"/>
              </a:lnSpc>
              <a:spcBef>
                <a:spcPts val="0"/>
              </a:spcBef>
              <a:spcAft>
                <a:spcPts val="0"/>
              </a:spcAft>
              <a:buSzPct val="100000"/>
              <a:buChar char="●"/>
            </a:pPr>
            <a:r>
              <a:rPr lang="en" sz="1600"/>
              <a:t>West and Midwest clusters are distributed within areas of predominantly lower electricity price</a:t>
            </a:r>
            <a:endParaRPr sz="1600"/>
          </a:p>
          <a:p>
            <a:pPr indent="-322580" lvl="0" marL="457200" rtl="0" algn="l">
              <a:lnSpc>
                <a:spcPct val="200000"/>
              </a:lnSpc>
              <a:spcBef>
                <a:spcPts val="0"/>
              </a:spcBef>
              <a:spcAft>
                <a:spcPts val="0"/>
              </a:spcAft>
              <a:buSzPct val="100000"/>
              <a:buChar char="●"/>
            </a:pPr>
            <a:r>
              <a:rPr lang="en" sz="1600"/>
              <a:t>We would charge an average of 6 cents per kilowatt-hour to remain competitive with on-grid electricity rates</a:t>
            </a:r>
            <a:endParaRPr sz="1600"/>
          </a:p>
        </p:txBody>
      </p:sp>
      <p:sp>
        <p:nvSpPr>
          <p:cNvPr id="341" name="Google Shape;341;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347" name="Google Shape;347;p23"/>
          <p:cNvSpPr txBox="1"/>
          <p:nvPr>
            <p:ph idx="1" type="body"/>
          </p:nvPr>
        </p:nvSpPr>
        <p:spPr>
          <a:xfrm>
            <a:off x="1303800" y="1685250"/>
            <a:ext cx="7030500" cy="25416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Electricity price changes</a:t>
            </a:r>
            <a:endParaRPr sz="1600"/>
          </a:p>
          <a:p>
            <a:pPr indent="-330200" lvl="0" marL="457200" rtl="0" algn="l">
              <a:lnSpc>
                <a:spcPct val="200000"/>
              </a:lnSpc>
              <a:spcBef>
                <a:spcPts val="0"/>
              </a:spcBef>
              <a:spcAft>
                <a:spcPts val="0"/>
              </a:spcAft>
              <a:buSzPts val="1600"/>
              <a:buChar char="●"/>
            </a:pPr>
            <a:r>
              <a:rPr lang="en" sz="1600"/>
              <a:t>States don’t report correct electricity prices</a:t>
            </a:r>
            <a:endParaRPr sz="1600"/>
          </a:p>
          <a:p>
            <a:pPr indent="-330200" lvl="0" marL="457200" rtl="0" algn="l">
              <a:lnSpc>
                <a:spcPct val="200000"/>
              </a:lnSpc>
              <a:spcBef>
                <a:spcPts val="0"/>
              </a:spcBef>
              <a:spcAft>
                <a:spcPts val="0"/>
              </a:spcAft>
              <a:buSzPts val="1600"/>
              <a:buChar char="●"/>
            </a:pPr>
            <a:r>
              <a:rPr lang="en" sz="1600"/>
              <a:t>Glass plants pay a different price for electricity than reported statewide</a:t>
            </a:r>
            <a:endParaRPr sz="1600"/>
          </a:p>
          <a:p>
            <a:pPr indent="-330200" lvl="0" marL="457200" rtl="0" algn="l">
              <a:lnSpc>
                <a:spcPct val="200000"/>
              </a:lnSpc>
              <a:spcBef>
                <a:spcPts val="0"/>
              </a:spcBef>
              <a:spcAft>
                <a:spcPts val="0"/>
              </a:spcAft>
              <a:buSzPts val="1600"/>
              <a:buChar char="●"/>
            </a:pPr>
            <a:r>
              <a:rPr lang="en" sz="1600"/>
              <a:t>Number of glass float lines in the United States</a:t>
            </a:r>
            <a:endParaRPr sz="1600"/>
          </a:p>
        </p:txBody>
      </p:sp>
      <p:sp>
        <p:nvSpPr>
          <p:cNvPr id="348" name="Google Shape;348;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54" name="Google Shape;354;p24"/>
          <p:cNvSpPr txBox="1"/>
          <p:nvPr>
            <p:ph idx="1" type="body"/>
          </p:nvPr>
        </p:nvSpPr>
        <p:spPr>
          <a:xfrm>
            <a:off x="1303800" y="1369275"/>
            <a:ext cx="73674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Carbon Emissions and Carbon Credit Pricing</a:t>
            </a:r>
            <a:endParaRPr sz="1600"/>
          </a:p>
          <a:p>
            <a:pPr indent="-330200" lvl="1" marL="914400" rtl="0" algn="l">
              <a:spcBef>
                <a:spcPts val="0"/>
              </a:spcBef>
              <a:spcAft>
                <a:spcPts val="0"/>
              </a:spcAft>
              <a:buSzPts val="1600"/>
              <a:buChar char="○"/>
            </a:pPr>
            <a:r>
              <a:rPr lang="en" sz="1600"/>
              <a:t>Taken from the World Bank Carbon Pricing Dashboard</a:t>
            </a:r>
            <a:endParaRPr sz="1600"/>
          </a:p>
          <a:p>
            <a:pPr indent="-330200" lvl="1" marL="914400" rtl="0" algn="l">
              <a:spcBef>
                <a:spcPts val="0"/>
              </a:spcBef>
              <a:spcAft>
                <a:spcPts val="0"/>
              </a:spcAft>
              <a:buSzPts val="1600"/>
              <a:buChar char="○"/>
            </a:pPr>
            <a:r>
              <a:rPr lang="en" sz="1600"/>
              <a:t>Using the 64 Initiatives that are </a:t>
            </a:r>
            <a:r>
              <a:rPr lang="en" sz="1600"/>
              <a:t>currently</a:t>
            </a:r>
            <a:r>
              <a:rPr lang="en" sz="1600"/>
              <a:t> existence</a:t>
            </a:r>
            <a:endParaRPr sz="1600"/>
          </a:p>
          <a:p>
            <a:pPr indent="-330200" lvl="1" marL="914400" rtl="0" algn="l">
              <a:spcBef>
                <a:spcPts val="0"/>
              </a:spcBef>
              <a:spcAft>
                <a:spcPts val="0"/>
              </a:spcAft>
              <a:buSzPts val="1600"/>
              <a:buChar char="○"/>
            </a:pPr>
            <a:r>
              <a:rPr lang="en" sz="1600"/>
              <a:t>Linear Regression Analysis</a:t>
            </a:r>
            <a:endParaRPr sz="1600"/>
          </a:p>
          <a:p>
            <a:pPr indent="-330200" lvl="0" marL="457200" rtl="0" algn="l">
              <a:spcBef>
                <a:spcPts val="0"/>
              </a:spcBef>
              <a:spcAft>
                <a:spcPts val="0"/>
              </a:spcAft>
              <a:buSzPts val="1600"/>
              <a:buChar char="●"/>
            </a:pPr>
            <a:r>
              <a:rPr lang="en" sz="1600"/>
              <a:t>Q</a:t>
            </a:r>
            <a:r>
              <a:rPr lang="en" sz="1600"/>
              <a:t>uantify the total revenue we can expect from each glass float plant location and display on interactive web map</a:t>
            </a:r>
            <a:endParaRPr sz="1600"/>
          </a:p>
          <a:p>
            <a:pPr indent="-330200" lvl="0" marL="457200" rtl="0" algn="l">
              <a:spcBef>
                <a:spcPts val="0"/>
              </a:spcBef>
              <a:spcAft>
                <a:spcPts val="0"/>
              </a:spcAft>
              <a:buSzPts val="1600"/>
              <a:buChar char="●"/>
            </a:pPr>
            <a:r>
              <a:rPr lang="en" sz="1600"/>
              <a:t>L</a:t>
            </a:r>
            <a:r>
              <a:rPr lang="en" sz="1600"/>
              <a:t>ogistic regressions on carbon prices, using historical prices from Europe as training sets for our model.</a:t>
            </a:r>
            <a:endParaRPr sz="1600"/>
          </a:p>
          <a:p>
            <a:pPr indent="-330200" lvl="0" marL="457200" rtl="0" algn="l">
              <a:spcBef>
                <a:spcPts val="0"/>
              </a:spcBef>
              <a:spcAft>
                <a:spcPts val="0"/>
              </a:spcAft>
              <a:buSzPts val="1600"/>
              <a:buChar char="●"/>
            </a:pPr>
            <a:r>
              <a:rPr lang="en" sz="1600"/>
              <a:t>Forecasting carbon credits and carbon prices as they get introduced to markets</a:t>
            </a:r>
            <a:endParaRPr sz="1600"/>
          </a:p>
          <a:p>
            <a:pPr indent="-330200" lvl="1" marL="914400" rtl="0" algn="l">
              <a:spcBef>
                <a:spcPts val="0"/>
              </a:spcBef>
              <a:spcAft>
                <a:spcPts val="0"/>
              </a:spcAft>
              <a:buSzPts val="1600"/>
              <a:buChar char="○"/>
            </a:pPr>
            <a:r>
              <a:rPr lang="en" sz="1600"/>
              <a:t>As supply for carbon credits go down, demand goes up</a:t>
            </a:r>
            <a:endParaRPr sz="1600"/>
          </a:p>
        </p:txBody>
      </p:sp>
      <p:sp>
        <p:nvSpPr>
          <p:cNvPr id="355" name="Google Shape;355;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body"/>
          </p:nvPr>
        </p:nvSpPr>
        <p:spPr>
          <a:xfrm>
            <a:off x="1303800" y="17999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Glass factory float lines generate significant amounts of wasted heat, which represents an opportunity for heat reclamation. The problem lies in converting the heat to useful electricity with an economically viable waste heat recovery system. Glass factories currently source electricity from the grid at competitive rates for industrial consumption. For our solution to be cost-competitive with electricity generated from fossil fuel plants, it must supply electricity at a lower comparative price.</a:t>
            </a:r>
            <a:endParaRPr sz="1600"/>
          </a:p>
        </p:txBody>
      </p:sp>
      <p:sp>
        <p:nvSpPr>
          <p:cNvPr id="285" name="Google Shape;285;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Methods</a:t>
            </a:r>
            <a:endParaRPr/>
          </a:p>
        </p:txBody>
      </p:sp>
      <p:sp>
        <p:nvSpPr>
          <p:cNvPr id="291" name="Google Shape;291;p15"/>
          <p:cNvSpPr txBox="1"/>
          <p:nvPr>
            <p:ph idx="1" type="body"/>
          </p:nvPr>
        </p:nvSpPr>
        <p:spPr>
          <a:xfrm>
            <a:off x="1303800" y="1662650"/>
            <a:ext cx="7030500" cy="2541600"/>
          </a:xfrm>
          <a:prstGeom prst="rect">
            <a:avLst/>
          </a:prstGeom>
        </p:spPr>
        <p:txBody>
          <a:bodyPr anchorCtr="0" anchor="t" bIns="91425" lIns="91425" spcFirstLastPara="1" rIns="91425" wrap="square" tIns="91425">
            <a:normAutofit fontScale="92500" lnSpcReduction="20000"/>
          </a:bodyPr>
          <a:lstStyle/>
          <a:p>
            <a:pPr indent="-322580" lvl="0" marL="457200" rtl="0" algn="l">
              <a:lnSpc>
                <a:spcPct val="200000"/>
              </a:lnSpc>
              <a:spcBef>
                <a:spcPts val="0"/>
              </a:spcBef>
              <a:spcAft>
                <a:spcPts val="0"/>
              </a:spcAft>
              <a:buSzPct val="100000"/>
              <a:buChar char="●"/>
            </a:pPr>
            <a:r>
              <a:rPr lang="en" sz="1600"/>
              <a:t>Latitude and Longitude mapping of:</a:t>
            </a:r>
            <a:endParaRPr sz="1600"/>
          </a:p>
          <a:p>
            <a:pPr indent="-322580" lvl="1" marL="914400" rtl="0" algn="l">
              <a:lnSpc>
                <a:spcPct val="200000"/>
              </a:lnSpc>
              <a:spcBef>
                <a:spcPts val="0"/>
              </a:spcBef>
              <a:spcAft>
                <a:spcPts val="0"/>
              </a:spcAft>
              <a:buSzPct val="100000"/>
              <a:buChar char="○"/>
            </a:pPr>
            <a:r>
              <a:rPr lang="en" sz="1600"/>
              <a:t>E</a:t>
            </a:r>
            <a:r>
              <a:rPr lang="en" sz="1600"/>
              <a:t>lectricity</a:t>
            </a:r>
            <a:r>
              <a:rPr lang="en" sz="1600"/>
              <a:t> prices </a:t>
            </a:r>
            <a:endParaRPr sz="1600"/>
          </a:p>
          <a:p>
            <a:pPr indent="-322580" lvl="1" marL="914400" rtl="0" algn="l">
              <a:lnSpc>
                <a:spcPct val="200000"/>
              </a:lnSpc>
              <a:spcBef>
                <a:spcPts val="0"/>
              </a:spcBef>
              <a:spcAft>
                <a:spcPts val="0"/>
              </a:spcAft>
              <a:buSzPct val="100000"/>
              <a:buChar char="○"/>
            </a:pPr>
            <a:r>
              <a:rPr lang="en" sz="1600"/>
              <a:t>Float glass plants</a:t>
            </a:r>
            <a:endParaRPr sz="1600"/>
          </a:p>
          <a:p>
            <a:pPr indent="-322580" lvl="0" marL="457200" rtl="0" algn="l">
              <a:lnSpc>
                <a:spcPct val="200000"/>
              </a:lnSpc>
              <a:spcBef>
                <a:spcPts val="0"/>
              </a:spcBef>
              <a:spcAft>
                <a:spcPts val="0"/>
              </a:spcAft>
              <a:buSzPct val="100000"/>
              <a:buChar char="●"/>
            </a:pPr>
            <a:r>
              <a:rPr lang="en" sz="1600"/>
              <a:t>K means clustering</a:t>
            </a:r>
            <a:endParaRPr sz="1600"/>
          </a:p>
          <a:p>
            <a:pPr indent="-322580" lvl="1" marL="914400" rtl="0" algn="l">
              <a:lnSpc>
                <a:spcPct val="200000"/>
              </a:lnSpc>
              <a:spcBef>
                <a:spcPts val="0"/>
              </a:spcBef>
              <a:spcAft>
                <a:spcPts val="0"/>
              </a:spcAft>
              <a:buSzPct val="100000"/>
              <a:buChar char="○"/>
            </a:pPr>
            <a:r>
              <a:rPr lang="en" sz="1600"/>
              <a:t>3 groups cluster</a:t>
            </a:r>
            <a:endParaRPr sz="1600"/>
          </a:p>
          <a:p>
            <a:pPr indent="-322580" lvl="1" marL="914400" rtl="0" algn="l">
              <a:lnSpc>
                <a:spcPct val="200000"/>
              </a:lnSpc>
              <a:spcBef>
                <a:spcPts val="0"/>
              </a:spcBef>
              <a:spcAft>
                <a:spcPts val="0"/>
              </a:spcAft>
              <a:buSzPct val="100000"/>
              <a:buChar char="○"/>
            </a:pPr>
            <a:r>
              <a:rPr lang="en" sz="1600"/>
              <a:t>4 groups cluster</a:t>
            </a:r>
            <a:endParaRPr sz="1600"/>
          </a:p>
        </p:txBody>
      </p:sp>
      <p:sp>
        <p:nvSpPr>
          <p:cNvPr id="292" name="Google Shape;292;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298" name="Google Shape;298;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2836238" y="1242600"/>
            <a:ext cx="3471525" cy="349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305" name="Google Shape;305;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06" name="Google Shape;306;p17"/>
          <p:cNvPicPr preferRelativeResize="0"/>
          <p:nvPr/>
        </p:nvPicPr>
        <p:blipFill>
          <a:blip r:embed="rId3">
            <a:alphaModFix/>
          </a:blip>
          <a:stretch>
            <a:fillRect/>
          </a:stretch>
        </p:blipFill>
        <p:spPr>
          <a:xfrm>
            <a:off x="1870800" y="1423150"/>
            <a:ext cx="5896500" cy="33138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8"/>
          <p:cNvPicPr preferRelativeResize="0"/>
          <p:nvPr/>
        </p:nvPicPr>
        <p:blipFill>
          <a:blip r:embed="rId3">
            <a:alphaModFix/>
          </a:blip>
          <a:stretch>
            <a:fillRect/>
          </a:stretch>
        </p:blipFill>
        <p:spPr>
          <a:xfrm>
            <a:off x="1717512" y="1423150"/>
            <a:ext cx="6203088" cy="3313825"/>
          </a:xfrm>
          <a:prstGeom prst="rect">
            <a:avLst/>
          </a:prstGeom>
          <a:noFill/>
          <a:ln>
            <a:noFill/>
          </a:ln>
        </p:spPr>
      </p:pic>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313" name="Google Shape;313;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9"/>
          <p:cNvPicPr preferRelativeResize="0"/>
          <p:nvPr/>
        </p:nvPicPr>
        <p:blipFill>
          <a:blip r:embed="rId3">
            <a:alphaModFix/>
          </a:blip>
          <a:stretch>
            <a:fillRect/>
          </a:stretch>
        </p:blipFill>
        <p:spPr>
          <a:xfrm>
            <a:off x="1593678" y="1423150"/>
            <a:ext cx="6450756" cy="3313825"/>
          </a:xfrm>
          <a:prstGeom prst="rect">
            <a:avLst/>
          </a:prstGeom>
          <a:noFill/>
          <a:ln>
            <a:noFill/>
          </a:ln>
        </p:spPr>
      </p:pic>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320" name="Google Shape;320;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326" name="Google Shape;326;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pic>
        <p:nvPicPr>
          <p:cNvPr id="327" name="Google Shape;327;p20"/>
          <p:cNvPicPr preferRelativeResize="0"/>
          <p:nvPr/>
        </p:nvPicPr>
        <p:blipFill>
          <a:blip r:embed="rId3">
            <a:alphaModFix/>
          </a:blip>
          <a:stretch>
            <a:fillRect/>
          </a:stretch>
        </p:blipFill>
        <p:spPr>
          <a:xfrm>
            <a:off x="1737575" y="1244375"/>
            <a:ext cx="6162951" cy="367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1"/>
          <p:cNvPicPr preferRelativeResize="0"/>
          <p:nvPr/>
        </p:nvPicPr>
        <p:blipFill>
          <a:blip r:embed="rId3">
            <a:alphaModFix/>
          </a:blip>
          <a:stretch>
            <a:fillRect/>
          </a:stretch>
        </p:blipFill>
        <p:spPr>
          <a:xfrm>
            <a:off x="1737575" y="1244368"/>
            <a:ext cx="6162951" cy="3671380"/>
          </a:xfrm>
          <a:prstGeom prst="rect">
            <a:avLst/>
          </a:prstGeom>
          <a:noFill/>
          <a:ln>
            <a:noFill/>
          </a:ln>
        </p:spPr>
      </p:pic>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sp>
        <p:nvSpPr>
          <p:cNvPr id="334" name="Google Shape;334;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