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68" r:id="rId14"/>
    <p:sldId id="270"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7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086E515-4951-4147-A6BB-E6764B724996}" type="datetimeFigureOut">
              <a:rPr lang="en-IN" smtClean="0"/>
              <a:t>31-10-2020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404D52-DA15-4D17-A79D-F20F186B8D9B}" type="slidenum">
              <a:rPr lang="en-IN" smtClean="0"/>
              <a:t>‹#›</a:t>
            </a:fld>
            <a:endParaRPr lang="en-IN"/>
          </a:p>
        </p:txBody>
      </p:sp>
    </p:spTree>
    <p:extLst>
      <p:ext uri="{BB962C8B-B14F-4D97-AF65-F5344CB8AC3E}">
        <p14:creationId xmlns:p14="http://schemas.microsoft.com/office/powerpoint/2010/main" val="3582022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086E515-4951-4147-A6BB-E6764B724996}" type="datetimeFigureOut">
              <a:rPr lang="en-IN" smtClean="0"/>
              <a:t>31-10-2020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404D52-DA15-4D17-A79D-F20F186B8D9B}" type="slidenum">
              <a:rPr lang="en-IN" smtClean="0"/>
              <a:t>‹#›</a:t>
            </a:fld>
            <a:endParaRPr lang="en-IN"/>
          </a:p>
        </p:txBody>
      </p:sp>
    </p:spTree>
    <p:extLst>
      <p:ext uri="{BB962C8B-B14F-4D97-AF65-F5344CB8AC3E}">
        <p14:creationId xmlns:p14="http://schemas.microsoft.com/office/powerpoint/2010/main" val="1667490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086E515-4951-4147-A6BB-E6764B724996}" type="datetimeFigureOut">
              <a:rPr lang="en-IN" smtClean="0"/>
              <a:t>31-10-2020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404D52-DA15-4D17-A79D-F20F186B8D9B}" type="slidenum">
              <a:rPr lang="en-IN" smtClean="0"/>
              <a:t>‹#›</a:t>
            </a:fld>
            <a:endParaRPr lang="en-IN"/>
          </a:p>
        </p:txBody>
      </p:sp>
    </p:spTree>
    <p:extLst>
      <p:ext uri="{BB962C8B-B14F-4D97-AF65-F5344CB8AC3E}">
        <p14:creationId xmlns:p14="http://schemas.microsoft.com/office/powerpoint/2010/main" val="380366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086E515-4951-4147-A6BB-E6764B724996}" type="datetimeFigureOut">
              <a:rPr lang="en-IN" smtClean="0"/>
              <a:t>31-10-2020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404D52-DA15-4D17-A79D-F20F186B8D9B}" type="slidenum">
              <a:rPr lang="en-IN" smtClean="0"/>
              <a:t>‹#›</a:t>
            </a:fld>
            <a:endParaRPr lang="en-IN"/>
          </a:p>
        </p:txBody>
      </p:sp>
    </p:spTree>
    <p:extLst>
      <p:ext uri="{BB962C8B-B14F-4D97-AF65-F5344CB8AC3E}">
        <p14:creationId xmlns:p14="http://schemas.microsoft.com/office/powerpoint/2010/main" val="40204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86E515-4951-4147-A6BB-E6764B724996}" type="datetimeFigureOut">
              <a:rPr lang="en-IN" smtClean="0"/>
              <a:t>31-10-2020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404D52-DA15-4D17-A79D-F20F186B8D9B}" type="slidenum">
              <a:rPr lang="en-IN" smtClean="0"/>
              <a:t>‹#›</a:t>
            </a:fld>
            <a:endParaRPr lang="en-IN"/>
          </a:p>
        </p:txBody>
      </p:sp>
    </p:spTree>
    <p:extLst>
      <p:ext uri="{BB962C8B-B14F-4D97-AF65-F5344CB8AC3E}">
        <p14:creationId xmlns:p14="http://schemas.microsoft.com/office/powerpoint/2010/main" val="1934882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086E515-4951-4147-A6BB-E6764B724996}" type="datetimeFigureOut">
              <a:rPr lang="en-IN" smtClean="0"/>
              <a:t>31-10-2020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404D52-DA15-4D17-A79D-F20F186B8D9B}" type="slidenum">
              <a:rPr lang="en-IN" smtClean="0"/>
              <a:t>‹#›</a:t>
            </a:fld>
            <a:endParaRPr lang="en-IN"/>
          </a:p>
        </p:txBody>
      </p:sp>
    </p:spTree>
    <p:extLst>
      <p:ext uri="{BB962C8B-B14F-4D97-AF65-F5344CB8AC3E}">
        <p14:creationId xmlns:p14="http://schemas.microsoft.com/office/powerpoint/2010/main" val="1917084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086E515-4951-4147-A6BB-E6764B724996}" type="datetimeFigureOut">
              <a:rPr lang="en-IN" smtClean="0"/>
              <a:t>31-10-2020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404D52-DA15-4D17-A79D-F20F186B8D9B}" type="slidenum">
              <a:rPr lang="en-IN" smtClean="0"/>
              <a:t>‹#›</a:t>
            </a:fld>
            <a:endParaRPr lang="en-IN"/>
          </a:p>
        </p:txBody>
      </p:sp>
    </p:spTree>
    <p:extLst>
      <p:ext uri="{BB962C8B-B14F-4D97-AF65-F5344CB8AC3E}">
        <p14:creationId xmlns:p14="http://schemas.microsoft.com/office/powerpoint/2010/main" val="4086820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086E515-4951-4147-A6BB-E6764B724996}" type="datetimeFigureOut">
              <a:rPr lang="en-IN" smtClean="0"/>
              <a:t>31-10-2020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404D52-DA15-4D17-A79D-F20F186B8D9B}" type="slidenum">
              <a:rPr lang="en-IN" smtClean="0"/>
              <a:t>‹#›</a:t>
            </a:fld>
            <a:endParaRPr lang="en-IN"/>
          </a:p>
        </p:txBody>
      </p:sp>
    </p:spTree>
    <p:extLst>
      <p:ext uri="{BB962C8B-B14F-4D97-AF65-F5344CB8AC3E}">
        <p14:creationId xmlns:p14="http://schemas.microsoft.com/office/powerpoint/2010/main" val="199350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6E515-4951-4147-A6BB-E6764B724996}" type="datetimeFigureOut">
              <a:rPr lang="en-IN" smtClean="0"/>
              <a:t>31-10-2020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404D52-DA15-4D17-A79D-F20F186B8D9B}" type="slidenum">
              <a:rPr lang="en-IN" smtClean="0"/>
              <a:t>‹#›</a:t>
            </a:fld>
            <a:endParaRPr lang="en-IN"/>
          </a:p>
        </p:txBody>
      </p:sp>
    </p:spTree>
    <p:extLst>
      <p:ext uri="{BB962C8B-B14F-4D97-AF65-F5344CB8AC3E}">
        <p14:creationId xmlns:p14="http://schemas.microsoft.com/office/powerpoint/2010/main" val="2584005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86E515-4951-4147-A6BB-E6764B724996}" type="datetimeFigureOut">
              <a:rPr lang="en-IN" smtClean="0"/>
              <a:t>31-10-2020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404D52-DA15-4D17-A79D-F20F186B8D9B}" type="slidenum">
              <a:rPr lang="en-IN" smtClean="0"/>
              <a:t>‹#›</a:t>
            </a:fld>
            <a:endParaRPr lang="en-IN"/>
          </a:p>
        </p:txBody>
      </p:sp>
    </p:spTree>
    <p:extLst>
      <p:ext uri="{BB962C8B-B14F-4D97-AF65-F5344CB8AC3E}">
        <p14:creationId xmlns:p14="http://schemas.microsoft.com/office/powerpoint/2010/main" val="1631774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86E515-4951-4147-A6BB-E6764B724996}" type="datetimeFigureOut">
              <a:rPr lang="en-IN" smtClean="0"/>
              <a:t>31-10-2020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404D52-DA15-4D17-A79D-F20F186B8D9B}" type="slidenum">
              <a:rPr lang="en-IN" smtClean="0"/>
              <a:t>‹#›</a:t>
            </a:fld>
            <a:endParaRPr lang="en-IN"/>
          </a:p>
        </p:txBody>
      </p:sp>
    </p:spTree>
    <p:extLst>
      <p:ext uri="{BB962C8B-B14F-4D97-AF65-F5344CB8AC3E}">
        <p14:creationId xmlns:p14="http://schemas.microsoft.com/office/powerpoint/2010/main" val="2504650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86E515-4951-4147-A6BB-E6764B724996}" type="datetimeFigureOut">
              <a:rPr lang="en-IN" smtClean="0"/>
              <a:t>31-10-2020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404D52-DA15-4D17-A79D-F20F186B8D9B}" type="slidenum">
              <a:rPr lang="en-IN" smtClean="0"/>
              <a:t>‹#›</a:t>
            </a:fld>
            <a:endParaRPr lang="en-IN"/>
          </a:p>
        </p:txBody>
      </p:sp>
    </p:spTree>
    <p:extLst>
      <p:ext uri="{BB962C8B-B14F-4D97-AF65-F5344CB8AC3E}">
        <p14:creationId xmlns:p14="http://schemas.microsoft.com/office/powerpoint/2010/main" val="2549931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Module II</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310413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Differences</a:t>
            </a:r>
            <a:endParaRPr lang="en-IN" dirty="0"/>
          </a:p>
        </p:txBody>
      </p:sp>
      <p:sp>
        <p:nvSpPr>
          <p:cNvPr id="3" name="Text Placeholder 2"/>
          <p:cNvSpPr>
            <a:spLocks noGrp="1"/>
          </p:cNvSpPr>
          <p:nvPr>
            <p:ph type="body" idx="1"/>
          </p:nvPr>
        </p:nvSpPr>
        <p:spPr/>
        <p:txBody>
          <a:bodyPr>
            <a:normAutofit fontScale="92500"/>
          </a:bodyPr>
          <a:lstStyle/>
          <a:p>
            <a:r>
              <a:rPr lang="en-IN" dirty="0" smtClean="0"/>
              <a:t> engineering as experimentation </a:t>
            </a:r>
            <a:endParaRPr lang="en-IN" dirty="0"/>
          </a:p>
        </p:txBody>
      </p:sp>
      <p:sp>
        <p:nvSpPr>
          <p:cNvPr id="4" name="Content Placeholder 3"/>
          <p:cNvSpPr>
            <a:spLocks noGrp="1"/>
          </p:cNvSpPr>
          <p:nvPr>
            <p:ph sz="half" idx="2"/>
          </p:nvPr>
        </p:nvSpPr>
        <p:spPr/>
        <p:txBody>
          <a:bodyPr/>
          <a:lstStyle/>
          <a:p>
            <a:r>
              <a:rPr lang="en-IN" dirty="0" smtClean="0"/>
              <a:t>No such groups</a:t>
            </a:r>
          </a:p>
          <a:p>
            <a:endParaRPr lang="en-IN" dirty="0"/>
          </a:p>
          <a:p>
            <a:r>
              <a:rPr lang="en-US" dirty="0" smtClean="0"/>
              <a:t>the people must be informed and no consent is required.</a:t>
            </a:r>
            <a:endParaRPr lang="en-IN" dirty="0"/>
          </a:p>
        </p:txBody>
      </p:sp>
      <p:sp>
        <p:nvSpPr>
          <p:cNvPr id="5" name="Text Placeholder 4"/>
          <p:cNvSpPr>
            <a:spLocks noGrp="1"/>
          </p:cNvSpPr>
          <p:nvPr>
            <p:ph type="body" sz="quarter" idx="3"/>
          </p:nvPr>
        </p:nvSpPr>
        <p:spPr/>
        <p:txBody>
          <a:bodyPr/>
          <a:lstStyle/>
          <a:p>
            <a:r>
              <a:rPr lang="en-IN" dirty="0" smtClean="0"/>
              <a:t>Standard Experiments</a:t>
            </a:r>
          </a:p>
        </p:txBody>
      </p:sp>
      <p:sp>
        <p:nvSpPr>
          <p:cNvPr id="6" name="Content Placeholder 5"/>
          <p:cNvSpPr>
            <a:spLocks noGrp="1"/>
          </p:cNvSpPr>
          <p:nvPr>
            <p:ph sz="quarter" idx="4"/>
          </p:nvPr>
        </p:nvSpPr>
        <p:spPr/>
        <p:txBody>
          <a:bodyPr/>
          <a:lstStyle/>
          <a:p>
            <a:r>
              <a:rPr lang="en-US" dirty="0" smtClean="0"/>
              <a:t>control group and experimental group</a:t>
            </a:r>
          </a:p>
          <a:p>
            <a:endParaRPr lang="en-US" dirty="0"/>
          </a:p>
          <a:p>
            <a:r>
              <a:rPr lang="en-US" dirty="0" smtClean="0"/>
              <a:t>consent of the human subject is mandatory</a:t>
            </a:r>
            <a:endParaRPr lang="en-IN" dirty="0"/>
          </a:p>
        </p:txBody>
      </p:sp>
    </p:spTree>
    <p:extLst>
      <p:ext uri="{BB962C8B-B14F-4D97-AF65-F5344CB8AC3E}">
        <p14:creationId xmlns:p14="http://schemas.microsoft.com/office/powerpoint/2010/main" val="6257133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IN" dirty="0" smtClean="0"/>
              <a:t>ENGINEERS AS RESPONSIBLE EXPERIMENTERS</a:t>
            </a:r>
            <a:endParaRPr lang="en-IN" dirty="0"/>
          </a:p>
        </p:txBody>
      </p:sp>
      <p:sp>
        <p:nvSpPr>
          <p:cNvPr id="8" name="Content Placeholder 7"/>
          <p:cNvSpPr>
            <a:spLocks noGrp="1"/>
          </p:cNvSpPr>
          <p:nvPr>
            <p:ph idx="1"/>
          </p:nvPr>
        </p:nvSpPr>
        <p:spPr>
          <a:xfrm>
            <a:off x="457200" y="1600200"/>
            <a:ext cx="8229600" cy="5141168"/>
          </a:xfrm>
        </p:spPr>
        <p:txBody>
          <a:bodyPr>
            <a:normAutofit/>
          </a:bodyPr>
          <a:lstStyle/>
          <a:p>
            <a:r>
              <a:rPr lang="en-US" b="0" i="0" dirty="0" smtClean="0">
                <a:solidFill>
                  <a:srgbClr val="333333"/>
                </a:solidFill>
                <a:effectLst/>
                <a:latin typeface="Times New Roman"/>
              </a:rPr>
              <a:t>Conscientiousness</a:t>
            </a:r>
          </a:p>
          <a:p>
            <a:pPr lvl="1"/>
            <a:r>
              <a:rPr lang="en-US" b="0" i="0" dirty="0" smtClean="0">
                <a:solidFill>
                  <a:srgbClr val="333333"/>
                </a:solidFill>
                <a:effectLst/>
                <a:latin typeface="Times New Roman"/>
              </a:rPr>
              <a:t>means commitment to live according to certain values.</a:t>
            </a:r>
          </a:p>
          <a:p>
            <a:r>
              <a:rPr lang="en-US" b="0" i="0" dirty="0" smtClean="0">
                <a:solidFill>
                  <a:srgbClr val="333333"/>
                </a:solidFill>
                <a:effectLst/>
                <a:latin typeface="Times New Roman"/>
              </a:rPr>
              <a:t>.</a:t>
            </a:r>
            <a:r>
              <a:rPr lang="en-IN" dirty="0" smtClean="0"/>
              <a:t> Comprehensive Perspective </a:t>
            </a:r>
          </a:p>
          <a:p>
            <a:pPr lvl="1"/>
            <a:r>
              <a:rPr lang="en-US" dirty="0" smtClean="0"/>
              <a:t>getting the big picture and fully understanding the moral context of one’s work. </a:t>
            </a:r>
          </a:p>
          <a:p>
            <a:r>
              <a:rPr lang="en-US" dirty="0" smtClean="0"/>
              <a:t>Moral Autonomy </a:t>
            </a:r>
          </a:p>
          <a:p>
            <a:pPr lvl="1"/>
            <a:r>
              <a:rPr lang="en-US" b="0" i="0" dirty="0" smtClean="0">
                <a:solidFill>
                  <a:srgbClr val="333333"/>
                </a:solidFill>
                <a:effectLst/>
                <a:latin typeface="Times New Roman"/>
              </a:rPr>
              <a:t>ability to think critically and independently about moral issues</a:t>
            </a:r>
            <a:endParaRPr lang="en-IN" dirty="0"/>
          </a:p>
        </p:txBody>
      </p:sp>
    </p:spTree>
    <p:extLst>
      <p:ext uri="{BB962C8B-B14F-4D97-AF65-F5344CB8AC3E}">
        <p14:creationId xmlns:p14="http://schemas.microsoft.com/office/powerpoint/2010/main" val="32576429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Accountability</a:t>
            </a:r>
          </a:p>
          <a:p>
            <a:pPr lvl="1"/>
            <a:r>
              <a:rPr lang="en-US" dirty="0" smtClean="0"/>
              <a:t> It is the moral obligation of the engineer to account for his actions, decisions and responsibilities. </a:t>
            </a:r>
            <a:endParaRPr lang="en-IN" dirty="0"/>
          </a:p>
        </p:txBody>
      </p:sp>
    </p:spTree>
    <p:extLst>
      <p:ext uri="{BB962C8B-B14F-4D97-AF65-F5344CB8AC3E}">
        <p14:creationId xmlns:p14="http://schemas.microsoft.com/office/powerpoint/2010/main" val="37143773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CODES OF ETHICS</a:t>
            </a:r>
            <a:endParaRPr lang="en-IN" dirty="0"/>
          </a:p>
        </p:txBody>
      </p:sp>
      <p:sp>
        <p:nvSpPr>
          <p:cNvPr id="3" name="Content Placeholder 2"/>
          <p:cNvSpPr>
            <a:spLocks noGrp="1"/>
          </p:cNvSpPr>
          <p:nvPr>
            <p:ph idx="1"/>
          </p:nvPr>
        </p:nvSpPr>
        <p:spPr/>
        <p:txBody>
          <a:bodyPr/>
          <a:lstStyle/>
          <a:p>
            <a:pPr marL="0" indent="0">
              <a:buNone/>
            </a:pPr>
            <a:r>
              <a:rPr lang="en-US" dirty="0" smtClean="0"/>
              <a:t>Some of the features common to most of these codes are given below.</a:t>
            </a:r>
          </a:p>
          <a:p>
            <a:pPr marL="0" indent="0">
              <a:buNone/>
            </a:pPr>
            <a:r>
              <a:rPr lang="en-US" dirty="0" smtClean="0"/>
              <a:t>Protection of public safety, health and welfare </a:t>
            </a:r>
          </a:p>
          <a:p>
            <a:pPr marL="0" indent="0">
              <a:buNone/>
            </a:pPr>
            <a:r>
              <a:rPr lang="en-US" dirty="0" smtClean="0"/>
              <a:t>Actively discouraging bribery and plagiarism</a:t>
            </a:r>
          </a:p>
          <a:p>
            <a:pPr marL="0" indent="0">
              <a:buNone/>
            </a:pPr>
            <a:r>
              <a:rPr lang="en-US" dirty="0" smtClean="0"/>
              <a:t>Practicing no discrimination </a:t>
            </a:r>
          </a:p>
          <a:p>
            <a:pPr marL="0" indent="0">
              <a:buNone/>
            </a:pPr>
            <a:r>
              <a:rPr lang="en-US" dirty="0" smtClean="0"/>
              <a:t>Dissemination of clear and correct information  Protecting confidentiality of employer  Maintaining dignity</a:t>
            </a:r>
            <a:endParaRPr lang="en-IN" dirty="0"/>
          </a:p>
        </p:txBody>
      </p:sp>
    </p:spTree>
    <p:extLst>
      <p:ext uri="{BB962C8B-B14F-4D97-AF65-F5344CB8AC3E}">
        <p14:creationId xmlns:p14="http://schemas.microsoft.com/office/powerpoint/2010/main" val="33530598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Advantages</a:t>
            </a:r>
            <a:endParaRPr lang="en-IN" dirty="0"/>
          </a:p>
        </p:txBody>
      </p:sp>
      <p:sp>
        <p:nvSpPr>
          <p:cNvPr id="3" name="Content Placeholder 2"/>
          <p:cNvSpPr>
            <a:spLocks noGrp="1"/>
          </p:cNvSpPr>
          <p:nvPr>
            <p:ph idx="1"/>
          </p:nvPr>
        </p:nvSpPr>
        <p:spPr/>
        <p:txBody>
          <a:bodyPr>
            <a:normAutofit fontScale="92500" lnSpcReduction="20000"/>
          </a:bodyPr>
          <a:lstStyle/>
          <a:p>
            <a:r>
              <a:rPr lang="en-US" dirty="0"/>
              <a:t>Set out the ideals and responsibilities of the profession.</a:t>
            </a:r>
          </a:p>
          <a:p>
            <a:r>
              <a:rPr lang="en-US" dirty="0"/>
              <a:t>Exert a </a:t>
            </a:r>
            <a:r>
              <a:rPr lang="en-US" b="1" dirty="0"/>
              <a:t>de facto</a:t>
            </a:r>
            <a:r>
              <a:rPr lang="en-US" dirty="0"/>
              <a:t> regulatory effect protecting both clients and professionals.</a:t>
            </a:r>
          </a:p>
          <a:p>
            <a:r>
              <a:rPr lang="en-US" dirty="0"/>
              <a:t>Improve the profile of the profession.</a:t>
            </a:r>
          </a:p>
          <a:p>
            <a:r>
              <a:rPr lang="en-US" dirty="0"/>
              <a:t>Motivate and inspire practitioners, by attempting to define their raison </a:t>
            </a:r>
            <a:r>
              <a:rPr lang="en-US" dirty="0" err="1"/>
              <a:t>d’etre</a:t>
            </a:r>
            <a:r>
              <a:rPr lang="en-US" dirty="0"/>
              <a:t>.</a:t>
            </a:r>
          </a:p>
          <a:p>
            <a:r>
              <a:rPr lang="en-US" dirty="0"/>
              <a:t>Provide guidance on acceptable conduct.</a:t>
            </a:r>
          </a:p>
          <a:p>
            <a:r>
              <a:rPr lang="en-US" dirty="0"/>
              <a:t>Raise awareness and consciousness of issues.</a:t>
            </a:r>
          </a:p>
          <a:p>
            <a:r>
              <a:rPr lang="en-US" dirty="0"/>
              <a:t>Improve quality and consistency.</a:t>
            </a:r>
          </a:p>
          <a:p>
            <a:endParaRPr lang="en-IN" dirty="0"/>
          </a:p>
        </p:txBody>
      </p:sp>
    </p:spTree>
    <p:extLst>
      <p:ext uri="{BB962C8B-B14F-4D97-AF65-F5344CB8AC3E}">
        <p14:creationId xmlns:p14="http://schemas.microsoft.com/office/powerpoint/2010/main" val="33368817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BALANCED OUTLOOK ON LAW </a:t>
            </a:r>
            <a:endParaRPr lang="en-IN" dirty="0"/>
          </a:p>
        </p:txBody>
      </p:sp>
      <p:sp>
        <p:nvSpPr>
          <p:cNvPr id="3" name="Content Placeholder 2"/>
          <p:cNvSpPr>
            <a:spLocks noGrp="1"/>
          </p:cNvSpPr>
          <p:nvPr>
            <p:ph idx="1"/>
          </p:nvPr>
        </p:nvSpPr>
        <p:spPr/>
        <p:txBody>
          <a:bodyPr>
            <a:normAutofit/>
          </a:bodyPr>
          <a:lstStyle/>
          <a:p>
            <a:pPr marL="0" indent="0">
              <a:buNone/>
            </a:pPr>
            <a:r>
              <a:rPr lang="en-US" dirty="0" smtClean="0"/>
              <a:t>Absence or too much legislation will result in chaos and the growth of technology will be retarded. So law makers and engineers should resort to maintaining the balance in enforcement of legislation and laws</a:t>
            </a:r>
            <a:endParaRPr lang="en-IN" dirty="0"/>
          </a:p>
        </p:txBody>
      </p:sp>
    </p:spTree>
    <p:extLst>
      <p:ext uri="{BB962C8B-B14F-4D97-AF65-F5344CB8AC3E}">
        <p14:creationId xmlns:p14="http://schemas.microsoft.com/office/powerpoint/2010/main" val="343082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OF PROFESSIONAL ROLES </a:t>
            </a:r>
            <a:endParaRPr lang="en-IN" dirty="0"/>
          </a:p>
        </p:txBody>
      </p:sp>
      <p:sp>
        <p:nvSpPr>
          <p:cNvPr id="3" name="Content Placeholder 2"/>
          <p:cNvSpPr>
            <a:spLocks noGrp="1"/>
          </p:cNvSpPr>
          <p:nvPr>
            <p:ph idx="1"/>
          </p:nvPr>
        </p:nvSpPr>
        <p:spPr/>
        <p:txBody>
          <a:bodyPr>
            <a:normAutofit/>
          </a:bodyPr>
          <a:lstStyle/>
          <a:p>
            <a:pPr marL="0" indent="0">
              <a:buNone/>
            </a:pPr>
            <a:r>
              <a:rPr lang="en-US" dirty="0" smtClean="0"/>
              <a:t>Savior</a:t>
            </a:r>
          </a:p>
          <a:p>
            <a:pPr marL="0" indent="0">
              <a:buNone/>
            </a:pPr>
            <a:r>
              <a:rPr lang="en-US" dirty="0" smtClean="0"/>
              <a:t> Engineer assumes the role of someone who saves the society from all its evils. </a:t>
            </a:r>
          </a:p>
          <a:p>
            <a:pPr marL="0" indent="0">
              <a:buNone/>
            </a:pPr>
            <a:endParaRPr lang="en-US" dirty="0" smtClean="0"/>
          </a:p>
          <a:p>
            <a:pPr marL="0" indent="0">
              <a:buNone/>
            </a:pPr>
            <a:r>
              <a:rPr lang="en-US" dirty="0" smtClean="0"/>
              <a:t>Guardian </a:t>
            </a:r>
          </a:p>
          <a:p>
            <a:pPr marL="0" indent="0">
              <a:buNone/>
            </a:pPr>
            <a:r>
              <a:rPr lang="en-US" dirty="0" smtClean="0"/>
              <a:t>An engineer can play a crucial role in determining the needs of the society.</a:t>
            </a:r>
            <a:endParaRPr lang="en-IN" dirty="0"/>
          </a:p>
        </p:txBody>
      </p:sp>
    </p:spTree>
    <p:extLst>
      <p:ext uri="{BB962C8B-B14F-4D97-AF65-F5344CB8AC3E}">
        <p14:creationId xmlns:p14="http://schemas.microsoft.com/office/powerpoint/2010/main" val="39366903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lstStyle/>
          <a:p>
            <a:pPr marL="0" indent="0">
              <a:buNone/>
            </a:pPr>
            <a:r>
              <a:rPr lang="en-US" dirty="0" smtClean="0"/>
              <a:t>Bureaucratic Servant </a:t>
            </a:r>
          </a:p>
          <a:p>
            <a:pPr marL="0" indent="0">
              <a:buNone/>
            </a:pPr>
            <a:r>
              <a:rPr lang="en-US" dirty="0" smtClean="0"/>
              <a:t>the development of engineering solutions to the problems</a:t>
            </a:r>
          </a:p>
          <a:p>
            <a:pPr marL="0" indent="0">
              <a:buNone/>
            </a:pPr>
            <a:endParaRPr lang="en-US" dirty="0"/>
          </a:p>
          <a:p>
            <a:pPr marL="0" indent="0">
              <a:buNone/>
            </a:pPr>
            <a:r>
              <a:rPr lang="en-US" dirty="0" smtClean="0"/>
              <a:t>Social Servant </a:t>
            </a:r>
          </a:p>
          <a:p>
            <a:pPr marL="0" indent="0">
              <a:buNone/>
            </a:pPr>
            <a:r>
              <a:rPr lang="en-US" dirty="0" smtClean="0"/>
              <a:t>In this role, the engineer looks up to the society as his master. He constantly listens to the aspirations of the society and acts to fulfill those needs.</a:t>
            </a:r>
            <a:endParaRPr lang="en-IN" dirty="0"/>
          </a:p>
        </p:txBody>
      </p:sp>
    </p:spTree>
    <p:extLst>
      <p:ext uri="{BB962C8B-B14F-4D97-AF65-F5344CB8AC3E}">
        <p14:creationId xmlns:p14="http://schemas.microsoft.com/office/powerpoint/2010/main" val="38402073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buNone/>
            </a:pPr>
            <a:r>
              <a:rPr lang="en-US" dirty="0" smtClean="0"/>
              <a:t>Social Enabler and Catalyst </a:t>
            </a:r>
          </a:p>
          <a:p>
            <a:pPr marL="0" indent="0">
              <a:buNone/>
            </a:pPr>
            <a:r>
              <a:rPr lang="en-US" dirty="0" smtClean="0"/>
              <a:t>he assists the management to make informed decisions based on the best interests of the society. </a:t>
            </a:r>
          </a:p>
          <a:p>
            <a:pPr marL="0" indent="0">
              <a:buNone/>
            </a:pPr>
            <a:r>
              <a:rPr lang="en-US" dirty="0" smtClean="0"/>
              <a:t>Game Player </a:t>
            </a:r>
          </a:p>
          <a:p>
            <a:pPr marL="0" indent="0">
              <a:buNone/>
            </a:pPr>
            <a:r>
              <a:rPr lang="en-US" dirty="0" smtClean="0"/>
              <a:t>These engineers do not see themselves as masters or servants. They are motivated by the economic and technological challenges at any given time. </a:t>
            </a:r>
            <a:endParaRPr lang="en-IN" dirty="0"/>
          </a:p>
        </p:txBody>
      </p:sp>
    </p:spTree>
    <p:extLst>
      <p:ext uri="{BB962C8B-B14F-4D97-AF65-F5344CB8AC3E}">
        <p14:creationId xmlns:p14="http://schemas.microsoft.com/office/powerpoint/2010/main" val="14323990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SELF INTEREST</a:t>
            </a:r>
            <a:br>
              <a:rPr lang="en-US" dirty="0" smtClean="0"/>
            </a:br>
            <a:endParaRPr lang="en-IN" dirty="0"/>
          </a:p>
        </p:txBody>
      </p:sp>
      <p:sp>
        <p:nvSpPr>
          <p:cNvPr id="3" name="Content Placeholder 2"/>
          <p:cNvSpPr>
            <a:spLocks noGrp="1"/>
          </p:cNvSpPr>
          <p:nvPr>
            <p:ph idx="1"/>
          </p:nvPr>
        </p:nvSpPr>
        <p:spPr/>
        <p:txBody>
          <a:bodyPr>
            <a:normAutofit/>
          </a:bodyPr>
          <a:lstStyle/>
          <a:p>
            <a:pPr marL="0" indent="0">
              <a:buNone/>
            </a:pPr>
            <a:r>
              <a:rPr lang="en-US" dirty="0" smtClean="0"/>
              <a:t>Engineers are human beings with desires and ambitions and they are also tempted to act according to their own interest.</a:t>
            </a:r>
          </a:p>
          <a:p>
            <a:pPr marL="0" indent="0">
              <a:buNone/>
            </a:pPr>
            <a:r>
              <a:rPr lang="en-US" dirty="0" smtClean="0"/>
              <a:t> A healthy amount of self interest is essential for survival but if it increases, professional ego will be the result. </a:t>
            </a:r>
            <a:endParaRPr lang="en-IN" dirty="0"/>
          </a:p>
        </p:txBody>
      </p:sp>
    </p:spTree>
    <p:extLst>
      <p:ext uri="{BB962C8B-B14F-4D97-AF65-F5344CB8AC3E}">
        <p14:creationId xmlns:p14="http://schemas.microsoft.com/office/powerpoint/2010/main" val="38683436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64704"/>
            <a:ext cx="4536504" cy="1143000"/>
          </a:xfrm>
        </p:spPr>
        <p:txBody>
          <a:bodyPr>
            <a:normAutofit fontScale="90000"/>
          </a:bodyPr>
          <a:lstStyle/>
          <a:p>
            <a:r>
              <a:rPr lang="en-IN" sz="4000" b="1" dirty="0">
                <a:solidFill>
                  <a:prstClr val="black"/>
                </a:solidFill>
              </a:rPr>
              <a:t>ENGINEERING AS SOCIAL EXPERIMENTATION </a:t>
            </a:r>
            <a:endParaRPr lang="en-IN" b="1"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93932" y="1556792"/>
            <a:ext cx="4050068"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5201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ENGINEERING AS SOCIAL EXPERIMENTATION </a:t>
            </a:r>
            <a:endParaRPr lang="en-IN" dirty="0"/>
          </a:p>
        </p:txBody>
      </p:sp>
      <p:sp>
        <p:nvSpPr>
          <p:cNvPr id="3" name="Content Placeholder 2"/>
          <p:cNvSpPr>
            <a:spLocks noGrp="1"/>
          </p:cNvSpPr>
          <p:nvPr>
            <p:ph idx="1"/>
          </p:nvPr>
        </p:nvSpPr>
        <p:spPr/>
        <p:txBody>
          <a:bodyPr/>
          <a:lstStyle/>
          <a:p>
            <a:pPr marL="0" indent="0">
              <a:buNone/>
            </a:pPr>
            <a:r>
              <a:rPr lang="en-US" dirty="0" smtClean="0"/>
              <a:t>the development of a society and nation can be easily assessed by the technical advancement. </a:t>
            </a:r>
          </a:p>
          <a:p>
            <a:pPr marL="0" indent="0">
              <a:buNone/>
            </a:pPr>
            <a:r>
              <a:rPr lang="en-US" dirty="0" smtClean="0"/>
              <a:t>Engineers are responsible for the development in this regard. </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3645024"/>
            <a:ext cx="3653107"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06137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16832"/>
            <a:ext cx="8075240" cy="4608512"/>
          </a:xfrm>
        </p:spPr>
        <p:txBody>
          <a:bodyPr>
            <a:normAutofit/>
          </a:bodyPr>
          <a:lstStyle/>
          <a:p>
            <a:pPr marL="0" indent="0">
              <a:buNone/>
            </a:pPr>
            <a:r>
              <a:rPr lang="en-US" dirty="0" smtClean="0"/>
              <a:t>While developing the technology, an engineer should fore see the impact on the following:</a:t>
            </a:r>
          </a:p>
          <a:p>
            <a:pPr>
              <a:buFont typeface="Wingdings" pitchFamily="2" charset="2"/>
              <a:buChar char="ü"/>
            </a:pPr>
            <a:r>
              <a:rPr lang="en-US" dirty="0" smtClean="0"/>
              <a:t> The end user</a:t>
            </a:r>
          </a:p>
          <a:p>
            <a:pPr>
              <a:buFont typeface="Wingdings" pitchFamily="2" charset="2"/>
              <a:buChar char="ü"/>
            </a:pPr>
            <a:r>
              <a:rPr lang="en-US" dirty="0" smtClean="0"/>
              <a:t> The social fabric in terms of relationships, work, cultural exchange, etc. </a:t>
            </a:r>
          </a:p>
          <a:p>
            <a:pPr>
              <a:buFont typeface="Wingdings" pitchFamily="2" charset="2"/>
              <a:buChar char="ü"/>
            </a:pPr>
            <a:r>
              <a:rPr lang="en-US" dirty="0" smtClean="0"/>
              <a:t>The health of people in the long run. </a:t>
            </a:r>
          </a:p>
          <a:p>
            <a:pPr>
              <a:buFont typeface="Wingdings" pitchFamily="2" charset="2"/>
              <a:buChar char="ü"/>
            </a:pPr>
            <a:r>
              <a:rPr lang="en-US" dirty="0" smtClean="0"/>
              <a:t>The distribution of wealth</a:t>
            </a:r>
            <a:endParaRPr lang="en-IN"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88640"/>
            <a:ext cx="5976664"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4668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flipH="1">
            <a:off x="827584" y="332656"/>
            <a:ext cx="7344816" cy="994122"/>
          </a:xfrm>
        </p:spPr>
        <p:txBody>
          <a:bodyPr/>
          <a:lstStyle/>
          <a:p>
            <a:r>
              <a:rPr lang="en-IN" dirty="0" smtClean="0"/>
              <a:t>Similarities</a:t>
            </a:r>
            <a:endParaRPr lang="en-IN" dirty="0"/>
          </a:p>
        </p:txBody>
      </p:sp>
      <p:sp>
        <p:nvSpPr>
          <p:cNvPr id="5" name="Text Placeholder 4"/>
          <p:cNvSpPr>
            <a:spLocks noGrp="1"/>
          </p:cNvSpPr>
          <p:nvPr>
            <p:ph type="body" idx="1"/>
          </p:nvPr>
        </p:nvSpPr>
        <p:spPr>
          <a:xfrm>
            <a:off x="457200" y="1535113"/>
            <a:ext cx="4834880" cy="639762"/>
          </a:xfrm>
        </p:spPr>
        <p:txBody>
          <a:bodyPr>
            <a:normAutofit/>
          </a:bodyPr>
          <a:lstStyle/>
          <a:p>
            <a:r>
              <a:rPr lang="en-IN" dirty="0" smtClean="0"/>
              <a:t> engineering as experimentation and</a:t>
            </a:r>
            <a:endParaRPr lang="en-IN" dirty="0"/>
          </a:p>
        </p:txBody>
      </p:sp>
      <p:sp>
        <p:nvSpPr>
          <p:cNvPr id="6" name="Content Placeholder 5"/>
          <p:cNvSpPr>
            <a:spLocks noGrp="1"/>
          </p:cNvSpPr>
          <p:nvPr>
            <p:ph sz="half" idx="2"/>
          </p:nvPr>
        </p:nvSpPr>
        <p:spPr>
          <a:xfrm>
            <a:off x="457200" y="2174875"/>
            <a:ext cx="7211144" cy="3951288"/>
          </a:xfrm>
        </p:spPr>
        <p:txBody>
          <a:bodyPr/>
          <a:lstStyle/>
          <a:p>
            <a:r>
              <a:rPr lang="en-IN" dirty="0" smtClean="0"/>
              <a:t>One cannot be sure about all the outcomes of both the cases</a:t>
            </a:r>
          </a:p>
          <a:p>
            <a:r>
              <a:rPr lang="en-IN" dirty="0" smtClean="0"/>
              <a:t>Gaining of knowledge by constant monitoring is crucial to both</a:t>
            </a:r>
            <a:endParaRPr lang="en-IN" dirty="0"/>
          </a:p>
        </p:txBody>
      </p:sp>
      <p:sp>
        <p:nvSpPr>
          <p:cNvPr id="7" name="Text Placeholder 6"/>
          <p:cNvSpPr>
            <a:spLocks noGrp="1"/>
          </p:cNvSpPr>
          <p:nvPr>
            <p:ph type="body" sz="quarter" idx="3"/>
          </p:nvPr>
        </p:nvSpPr>
        <p:spPr>
          <a:xfrm>
            <a:off x="5364087" y="1535113"/>
            <a:ext cx="3322713" cy="639762"/>
          </a:xfrm>
        </p:spPr>
        <p:txBody>
          <a:bodyPr/>
          <a:lstStyle/>
          <a:p>
            <a:r>
              <a:rPr lang="en-IN" dirty="0" smtClean="0"/>
              <a:t>Standard Experiments</a:t>
            </a:r>
            <a:endParaRPr lang="en-IN" dirty="0"/>
          </a:p>
        </p:txBody>
      </p:sp>
    </p:spTree>
    <p:extLst>
      <p:ext uri="{BB962C8B-B14F-4D97-AF65-F5344CB8AC3E}">
        <p14:creationId xmlns:p14="http://schemas.microsoft.com/office/powerpoint/2010/main" val="24811873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456</TotalTime>
  <Words>483</Words>
  <Application>Microsoft Office PowerPoint</Application>
  <PresentationFormat>On-screen Show (4:3)</PresentationFormat>
  <Paragraphs>67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Module II</vt:lpstr>
      <vt:lpstr>MODELS OF PROFESSIONAL ROLES </vt:lpstr>
      <vt:lpstr>PowerPoint Presentation</vt:lpstr>
      <vt:lpstr>PowerPoint Presentation</vt:lpstr>
      <vt:lpstr>SELF INTEREST </vt:lpstr>
      <vt:lpstr>ENGINEERING AS SOCIAL EXPERIMENTATION </vt:lpstr>
      <vt:lpstr>ENGINEERING AS SOCIAL EXPERIMENTATION </vt:lpstr>
      <vt:lpstr>PowerPoint Presentation</vt:lpstr>
      <vt:lpstr>Similarities</vt:lpstr>
      <vt:lpstr>Differences</vt:lpstr>
      <vt:lpstr>ENGINEERS AS RESPONSIBLE EXPERIMENTERS</vt:lpstr>
      <vt:lpstr>PowerPoint Presentation</vt:lpstr>
      <vt:lpstr>CODES OF ETHICS</vt:lpstr>
      <vt:lpstr>Advantages</vt:lpstr>
      <vt:lpstr>BALANCED OUTLOOK ON LAW </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9</cp:revision>
  <dcterms:created xsi:type="dcterms:W3CDTF">2020-10-27T14:25:04Z</dcterms:created>
  <dcterms:modified xsi:type="dcterms:W3CDTF">2020-10-31T07:43:59Z</dcterms:modified>
</cp:coreProperties>
</file>