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media/image9.jpeg" ContentType="image/jpeg"/>
  <Override PartName="/ppt/media/image10.jpeg" ContentType="image/jpeg"/>
  <Override PartName="/ppt/media/image11.jpeg" ContentType="image/jpeg"/>
  <Override PartName="/ppt/media/image12.jpeg" ContentType="image/jpeg"/>
  <Override PartName="/ppt/media/image13.jpeg" ContentType="image/jpeg"/>
  <Override PartName="/ppt/media/image14.jpeg" ContentType="image/jpeg"/>
  <Override PartName="/ppt/media/image15.jpeg" ContentType="image/jpeg"/>
  <Override PartName="/ppt/media/image16.jpeg" ContentType="image/jpeg"/>
  <Override PartName="/ppt/media/image17.jpeg" ContentType="image/jpeg"/>
  <Override PartName="/ppt/media/image18.jpeg" ContentType="image/jpeg"/>
  <Override PartName="/ppt/media/image19.jpeg" ContentType="image/jpeg"/>
  <Override PartName="/ppt/media/image20.jpeg" ContentType="image/jpeg"/>
  <Override PartName="/ppt/media/image21.jpeg" ContentType="image/jpeg"/>
  <Override PartName="/ppt/media/image22.jpeg" ContentType="image/jpeg"/>
  <Override PartName="/ppt/media/image23.jpeg" ContentType="image/jpeg"/>
  <Override PartName="/ppt/media/image24.jpeg" ContentType="image/jpeg"/>
  <Override PartName="/ppt/media/image25.jpeg" ContentType="image/jpeg"/>
  <Override PartName="/ppt/media/image26.jpeg" ContentType="image/jpeg"/>
  <Override PartName="/ppt/media/image27.jpeg" ContentType="image/jpeg"/>
  <Override PartName="/ppt/media/image28.jpeg" ContentType="image/jpeg"/>
  <Override PartName="/ppt/media/image29.jpeg" ContentType="image/jpeg"/>
  <Override PartName="/ppt/media/image30.jpeg" ContentType="image/jpeg"/>
  <Override PartName="/ppt/media/image31.jpeg" ContentType="image/jpeg"/>
  <Override PartName="/ppt/media/image32.jpeg" ContentType="image/jpeg"/>
  <Override PartName="/ppt/media/image33.jpeg" ContentType="image/jpeg"/>
  <Override PartName="/ppt/media/image34.jpeg" ContentType="image/jpeg"/>
  <Override PartName="/ppt/media/image35.jpeg" ContentType="image/jpeg"/>
  <Override PartName="/ppt/media/image36.jpeg" ContentType="image/jpeg"/>
  <Override PartName="/ppt/media/image37.jpeg" ContentType="image/jpeg"/>
  <Override PartName="/ppt/media/image38.jpeg" ContentType="image/jpeg"/>
  <Override PartName="/ppt/media/image39.jpeg" ContentType="image/jpeg"/>
  <Override PartName="/ppt/media/image40.jpeg" ContentType="image/jpeg"/>
  <Override PartName="/ppt/media/image41.jpeg" ContentType="image/jpeg"/>
  <Override PartName="/ppt/media/image42.jpeg" ContentType="image/jpeg"/>
  <Override PartName="/ppt/media/image43.jpeg" ContentType="image/jpeg"/>
  <Override PartName="/ppt/media/image44.jpeg" ContentType="image/jpeg"/>
  <Override PartName="/ppt/media/image45.jpeg" ContentType="image/jpeg"/>
  <Override PartName="/ppt/media/image46.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Type a quote here.”"/>
          <p:cNvSpPr txBox="1"/>
          <p:nvPr>
            <p:ph type="body" sz="quarter" idx="14"/>
          </p:nvPr>
        </p:nvSpPr>
        <p:spPr>
          <a:xfrm>
            <a:off x="1270000" y="4267111"/>
            <a:ext cx="10464800" cy="609778"/>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re">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Image"/>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8"/>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4.jpeg"/><Relationship Id="rId3" Type="http://schemas.openxmlformats.org/officeDocument/2006/relationships/image" Target="../media/image25.jpeg"/><Relationship Id="rId4" Type="http://schemas.openxmlformats.org/officeDocument/2006/relationships/image" Target="../media/image26.jpeg"/><Relationship Id="rId5" Type="http://schemas.openxmlformats.org/officeDocument/2006/relationships/image" Target="../media/image27.jpeg"/></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8.jpeg"/><Relationship Id="rId3" Type="http://schemas.openxmlformats.org/officeDocument/2006/relationships/image" Target="../media/image29.jpeg"/><Relationship Id="rId4" Type="http://schemas.openxmlformats.org/officeDocument/2006/relationships/image" Target="../media/image30.jpeg"/><Relationship Id="rId5" Type="http://schemas.openxmlformats.org/officeDocument/2006/relationships/image" Target="../media/image31.jpeg"/></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2.jpeg"/><Relationship Id="rId3" Type="http://schemas.openxmlformats.org/officeDocument/2006/relationships/image" Target="../media/image33.jpeg"/><Relationship Id="rId4" Type="http://schemas.openxmlformats.org/officeDocument/2006/relationships/image" Target="../media/image34.jpeg"/></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5.jpeg"/><Relationship Id="rId3" Type="http://schemas.openxmlformats.org/officeDocument/2006/relationships/image" Target="../media/image36.jpeg"/><Relationship Id="rId4" Type="http://schemas.openxmlformats.org/officeDocument/2006/relationships/image" Target="../media/image37.jpeg"/></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8.jpeg"/><Relationship Id="rId3" Type="http://schemas.openxmlformats.org/officeDocument/2006/relationships/image" Target="../media/image39.jpeg"/><Relationship Id="rId4" Type="http://schemas.openxmlformats.org/officeDocument/2006/relationships/image" Target="../media/image40.jpeg"/><Relationship Id="rId5" Type="http://schemas.openxmlformats.org/officeDocument/2006/relationships/image" Target="../media/image41.jpeg"/></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2.jpeg"/><Relationship Id="rId3" Type="http://schemas.openxmlformats.org/officeDocument/2006/relationships/image" Target="../media/image43.jpeg"/><Relationship Id="rId4" Type="http://schemas.openxmlformats.org/officeDocument/2006/relationships/image" Target="../media/image44.jpeg"/></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5.jpeg"/><Relationship Id="rId3" Type="http://schemas.openxmlformats.org/officeDocument/2006/relationships/image" Target="../media/image46.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3.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eg"/><Relationship Id="rId3" Type="http://schemas.openxmlformats.org/officeDocument/2006/relationships/image" Target="../media/image5.jpeg"/><Relationship Id="rId4" Type="http://schemas.openxmlformats.org/officeDocument/2006/relationships/image" Target="../media/image6.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jpeg"/><Relationship Id="rId3" Type="http://schemas.openxmlformats.org/officeDocument/2006/relationships/image" Target="../media/image8.jpeg"/><Relationship Id="rId4" Type="http://schemas.openxmlformats.org/officeDocument/2006/relationships/image" Target="../media/image9.jpeg"/><Relationship Id="rId5" Type="http://schemas.openxmlformats.org/officeDocument/2006/relationships/image" Target="../media/image10.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image" Target="../media/image13.jpeg"/><Relationship Id="rId5" Type="http://schemas.openxmlformats.org/officeDocument/2006/relationships/image" Target="../media/image14.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eg"/><Relationship Id="rId3" Type="http://schemas.openxmlformats.org/officeDocument/2006/relationships/image" Target="../media/image15.jpeg"/><Relationship Id="rId4" Type="http://schemas.openxmlformats.org/officeDocument/2006/relationships/image" Target="../media/image16.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jpeg"/><Relationship Id="rId3" Type="http://schemas.openxmlformats.org/officeDocument/2006/relationships/image" Target="../media/image18.jpeg"/><Relationship Id="rId4" Type="http://schemas.openxmlformats.org/officeDocument/2006/relationships/image" Target="../media/image19.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jpeg"/><Relationship Id="rId3" Type="http://schemas.openxmlformats.org/officeDocument/2006/relationships/image" Target="../media/image21.jpeg"/><Relationship Id="rId4" Type="http://schemas.openxmlformats.org/officeDocument/2006/relationships/image" Target="../media/image22.jpeg"/><Relationship Id="rId5" Type="http://schemas.openxmlformats.org/officeDocument/2006/relationships/image" Target="../media/image23.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IP2PGO APP…"/>
          <p:cNvSpPr txBox="1"/>
          <p:nvPr>
            <p:ph type="ctrTitle"/>
          </p:nvPr>
        </p:nvSpPr>
        <p:spPr>
          <a:xfrm>
            <a:off x="1270000" y="3117992"/>
            <a:ext cx="10464800" cy="2997318"/>
          </a:xfrm>
          <a:prstGeom prst="rect">
            <a:avLst/>
          </a:prstGeom>
        </p:spPr>
        <p:txBody>
          <a:bodyPr/>
          <a:lstStyle/>
          <a:p>
            <a:pPr defTabSz="397256">
              <a:defRPr sz="5440"/>
            </a:pPr>
            <a:r>
              <a:t>IP2PGO APP</a:t>
            </a:r>
          </a:p>
          <a:p>
            <a:pPr defTabSz="397256">
              <a:defRPr sz="5440"/>
            </a:pPr>
            <a:r>
              <a:t>USER GUIDE FOR FIAT TRADES</a:t>
            </a:r>
          </a:p>
        </p:txBody>
      </p:sp>
      <p:sp>
        <p:nvSpPr>
          <p:cNvPr id="120" name="17 JANUARY 2019"/>
          <p:cNvSpPr txBox="1"/>
          <p:nvPr/>
        </p:nvSpPr>
        <p:spPr>
          <a:xfrm>
            <a:off x="8057039" y="8835043"/>
            <a:ext cx="4747055" cy="57848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defTabSz="233679">
              <a:defRPr b="0" sz="3200">
                <a:latin typeface="+mn-lt"/>
                <a:ea typeface="+mn-ea"/>
                <a:cs typeface="+mn-cs"/>
                <a:sym typeface="Helvetica Neue Medium"/>
              </a:defRPr>
            </a:lvl1pPr>
          </a:lstStyle>
          <a:p>
            <a:pPr/>
            <a:r>
              <a:t>  17 JANUARY 2019</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D. When your a Buy Offer is taken (con’t)"/>
          <p:cNvSpPr txBox="1"/>
          <p:nvPr>
            <p:ph type="title"/>
          </p:nvPr>
        </p:nvSpPr>
        <p:spPr>
          <a:xfrm>
            <a:off x="952500" y="123090"/>
            <a:ext cx="11099800" cy="752657"/>
          </a:xfrm>
          <a:prstGeom prst="rect">
            <a:avLst/>
          </a:prstGeom>
        </p:spPr>
        <p:txBody>
          <a:bodyPr/>
          <a:lstStyle>
            <a:lvl1pPr defTabSz="315468">
              <a:defRPr sz="4320"/>
            </a:lvl1pPr>
          </a:lstStyle>
          <a:p>
            <a:pPr/>
            <a:r>
              <a:t>D. When your a Buy Offer is taken (con’t)</a:t>
            </a:r>
          </a:p>
        </p:txBody>
      </p:sp>
      <p:sp>
        <p:nvSpPr>
          <p:cNvPr id="178" name="5. You will receive an email when the counterparty has confirmed he has received your payment.…"/>
          <p:cNvSpPr txBox="1"/>
          <p:nvPr>
            <p:ph type="body" sz="half" idx="1"/>
          </p:nvPr>
        </p:nvSpPr>
        <p:spPr>
          <a:xfrm>
            <a:off x="822385" y="6206821"/>
            <a:ext cx="11360030" cy="3170090"/>
          </a:xfrm>
          <a:prstGeom prst="rect">
            <a:avLst/>
          </a:prstGeom>
        </p:spPr>
        <p:txBody>
          <a:bodyPr/>
          <a:lstStyle/>
          <a:p>
            <a:pPr marL="0" indent="0" defTabSz="391414">
              <a:spcBef>
                <a:spcPts val="2800"/>
              </a:spcBef>
              <a:buSzTx/>
              <a:buNone/>
              <a:defRPr sz="2144"/>
            </a:pPr>
            <a:r>
              <a:t>5. You will receive an email when the counterparty has confirmed he has received your payment.</a:t>
            </a:r>
          </a:p>
          <a:p>
            <a:pPr marL="0" indent="0" defTabSz="391414">
              <a:spcBef>
                <a:spcPts val="2800"/>
              </a:spcBef>
              <a:buSzTx/>
              <a:buNone/>
              <a:defRPr sz="2144"/>
            </a:pPr>
            <a:r>
              <a:t>6. Click the refresh button on your trade.</a:t>
            </a:r>
          </a:p>
          <a:p>
            <a:pPr marL="0" indent="0" defTabSz="391414">
              <a:spcBef>
                <a:spcPts val="2800"/>
              </a:spcBef>
              <a:buSzTx/>
              <a:buNone/>
              <a:defRPr sz="2144"/>
            </a:pPr>
            <a:r>
              <a:t>7. Your trade has been completed and you can provide rating and feedback on your counterparty that had transacted with you.</a:t>
            </a:r>
          </a:p>
          <a:p>
            <a:pPr marL="0" indent="0" defTabSz="391414">
              <a:spcBef>
                <a:spcPts val="2800"/>
              </a:spcBef>
              <a:buSzTx/>
              <a:buNone/>
              <a:defRPr sz="2144"/>
            </a:pPr>
            <a:r>
              <a:t>8. Your trade will also show in your history page under the main menu.</a:t>
            </a:r>
          </a:p>
        </p:txBody>
      </p:sp>
      <p:sp>
        <p:nvSpPr>
          <p:cNvPr id="179" name="(5)                                     (6)                                   (7)                                    (8)"/>
          <p:cNvSpPr txBox="1"/>
          <p:nvPr/>
        </p:nvSpPr>
        <p:spPr>
          <a:xfrm>
            <a:off x="822385" y="5522871"/>
            <a:ext cx="11360030" cy="43505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a:spcBef>
                <a:spcPts val="3200"/>
              </a:spcBef>
              <a:defRPr b="0" sz="2000"/>
            </a:lvl1pPr>
          </a:lstStyle>
          <a:p>
            <a:pPr/>
            <a:r>
              <a:t>                   (5)                                     (6)                                   (7)                                    (8)</a:t>
            </a:r>
          </a:p>
        </p:txBody>
      </p:sp>
      <p:pic>
        <p:nvPicPr>
          <p:cNvPr id="180" name="60CAE0B0-9F38-4683-B1C8-17B21A93AB1D-L0-001.jpeg" descr="60CAE0B0-9F38-4683-B1C8-17B21A93AB1D-L0-001.jpeg"/>
          <p:cNvPicPr>
            <a:picLocks noChangeAspect="1"/>
          </p:cNvPicPr>
          <p:nvPr/>
        </p:nvPicPr>
        <p:blipFill>
          <a:blip r:embed="rId2">
            <a:extLst/>
          </a:blip>
          <a:stretch>
            <a:fillRect/>
          </a:stretch>
        </p:blipFill>
        <p:spPr>
          <a:xfrm>
            <a:off x="3777238" y="795789"/>
            <a:ext cx="2648462" cy="4708376"/>
          </a:xfrm>
          <a:prstGeom prst="rect">
            <a:avLst/>
          </a:prstGeom>
          <a:ln w="12700">
            <a:miter lim="400000"/>
          </a:ln>
        </p:spPr>
      </p:pic>
      <p:pic>
        <p:nvPicPr>
          <p:cNvPr id="181" name="C11C582E-CE59-4B37-B152-7A03F40B2589-L0-001.jpeg" descr="C11C582E-CE59-4B37-B152-7A03F40B2589-L0-001.jpeg"/>
          <p:cNvPicPr>
            <a:picLocks noChangeAspect="1"/>
          </p:cNvPicPr>
          <p:nvPr/>
        </p:nvPicPr>
        <p:blipFill>
          <a:blip r:embed="rId3">
            <a:extLst/>
          </a:blip>
          <a:stretch>
            <a:fillRect/>
          </a:stretch>
        </p:blipFill>
        <p:spPr>
          <a:xfrm>
            <a:off x="6653063" y="894468"/>
            <a:ext cx="2592946" cy="4609682"/>
          </a:xfrm>
          <a:prstGeom prst="rect">
            <a:avLst/>
          </a:prstGeom>
          <a:ln w="12700">
            <a:miter lim="400000"/>
          </a:ln>
        </p:spPr>
      </p:pic>
      <p:pic>
        <p:nvPicPr>
          <p:cNvPr id="182" name="FFAEB759-E229-4C85-B964-21C64BC2BCAF-L0-001.jpeg" descr="FFAEB759-E229-4C85-B964-21C64BC2BCAF-L0-001.jpeg"/>
          <p:cNvPicPr>
            <a:picLocks noChangeAspect="1"/>
          </p:cNvPicPr>
          <p:nvPr/>
        </p:nvPicPr>
        <p:blipFill>
          <a:blip r:embed="rId4">
            <a:extLst/>
          </a:blip>
          <a:stretch>
            <a:fillRect/>
          </a:stretch>
        </p:blipFill>
        <p:spPr>
          <a:xfrm>
            <a:off x="9549794" y="913159"/>
            <a:ext cx="2571919" cy="4572300"/>
          </a:xfrm>
          <a:prstGeom prst="rect">
            <a:avLst/>
          </a:prstGeom>
          <a:ln w="12700">
            <a:miter lim="400000"/>
          </a:ln>
        </p:spPr>
      </p:pic>
      <p:pic>
        <p:nvPicPr>
          <p:cNvPr id="183" name="BA30B9C4-F987-4299-B205-F83FEF5E0959-L0-001.jpeg" descr="BA30B9C4-F987-4299-B205-F83FEF5E0959-L0-001.jpeg"/>
          <p:cNvPicPr>
            <a:picLocks noChangeAspect="1"/>
          </p:cNvPicPr>
          <p:nvPr/>
        </p:nvPicPr>
        <p:blipFill>
          <a:blip r:embed="rId5">
            <a:extLst/>
          </a:blip>
          <a:stretch>
            <a:fillRect/>
          </a:stretch>
        </p:blipFill>
        <p:spPr>
          <a:xfrm>
            <a:off x="887639" y="937978"/>
            <a:ext cx="2540464" cy="4522662"/>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E. Taking another user’s Sell Offer"/>
          <p:cNvSpPr txBox="1"/>
          <p:nvPr>
            <p:ph type="title"/>
          </p:nvPr>
        </p:nvSpPr>
        <p:spPr>
          <a:xfrm>
            <a:off x="952500" y="123090"/>
            <a:ext cx="11099800" cy="752657"/>
          </a:xfrm>
          <a:prstGeom prst="rect">
            <a:avLst/>
          </a:prstGeom>
        </p:spPr>
        <p:txBody>
          <a:bodyPr/>
          <a:lstStyle>
            <a:lvl1pPr defTabSz="315468">
              <a:defRPr sz="4320"/>
            </a:lvl1pPr>
          </a:lstStyle>
          <a:p>
            <a:pPr/>
            <a:r>
              <a:t>E. Taking another user’s Sell Offer</a:t>
            </a:r>
          </a:p>
        </p:txBody>
      </p:sp>
      <p:sp>
        <p:nvSpPr>
          <p:cNvPr id="186" name="1. Click on the token that you want to buy. In this example, we want to buy ETH with IDR. Click on the  Sellers tab in the ETH/IDR pairing selection to view the sellers listings.…"/>
          <p:cNvSpPr txBox="1"/>
          <p:nvPr>
            <p:ph type="body" sz="half" idx="1"/>
          </p:nvPr>
        </p:nvSpPr>
        <p:spPr>
          <a:xfrm>
            <a:off x="822385" y="6206821"/>
            <a:ext cx="11360030" cy="3170090"/>
          </a:xfrm>
          <a:prstGeom prst="rect">
            <a:avLst/>
          </a:prstGeom>
        </p:spPr>
        <p:txBody>
          <a:bodyPr/>
          <a:lstStyle/>
          <a:p>
            <a:pPr marL="0" indent="0" defTabSz="321310">
              <a:spcBef>
                <a:spcPts val="2300"/>
              </a:spcBef>
              <a:buSzTx/>
              <a:buNone/>
              <a:defRPr sz="1760"/>
            </a:pPr>
            <a:r>
              <a:t>1. Click on the token that you want to buy. In this example, we want to buy ETH with IDR. Click on the  Sellers tab in the ETH/IDR pairing selection to view the sellers listings.</a:t>
            </a:r>
          </a:p>
          <a:p>
            <a:pPr marL="0" indent="0" defTabSz="321310">
              <a:spcBef>
                <a:spcPts val="2300"/>
              </a:spcBef>
              <a:buSzTx/>
              <a:buNone/>
              <a:defRPr sz="1760"/>
            </a:pPr>
            <a:r>
              <a:t>2</a:t>
            </a:r>
            <a:r>
              <a:t>. Select the sellers offer that you want to take. In this example, we will take Offer ID 312414. Press on the Take button for Offer ID 312414.</a:t>
            </a:r>
          </a:p>
          <a:p>
            <a:pPr marL="0" indent="0" defTabSz="321310">
              <a:spcBef>
                <a:spcPts val="2300"/>
              </a:spcBef>
              <a:buSzTx/>
              <a:buNone/>
              <a:defRPr sz="1760"/>
            </a:pPr>
            <a:r>
              <a:t>3. You will see counterparty’s offer price and offer amount (in ETH), bank details and the time required to conclude the trade. Key the amount of ETH that you want to buy and the amount to pay as well as net ETH receivable after fees will be shown. Press the Buy button.</a:t>
            </a:r>
          </a:p>
          <a:p>
            <a:pPr marL="0" indent="0" defTabSz="321310">
              <a:spcBef>
                <a:spcPts val="2300"/>
              </a:spcBef>
              <a:buSzTx/>
              <a:buNone/>
              <a:defRPr sz="1760"/>
            </a:pPr>
            <a:r>
              <a:t>4. You will need to key in your 6 digits passcode to proceed.</a:t>
            </a:r>
          </a:p>
        </p:txBody>
      </p:sp>
      <p:sp>
        <p:nvSpPr>
          <p:cNvPr id="187" name="(1)                                     (2)                                   (3)                                     (4)"/>
          <p:cNvSpPr txBox="1"/>
          <p:nvPr/>
        </p:nvSpPr>
        <p:spPr>
          <a:xfrm>
            <a:off x="822385" y="5522871"/>
            <a:ext cx="11360030" cy="43505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a:spcBef>
                <a:spcPts val="3200"/>
              </a:spcBef>
              <a:defRPr b="0" sz="2000"/>
            </a:lvl1pPr>
          </a:lstStyle>
          <a:p>
            <a:pPr/>
            <a:r>
              <a:t>                   (1)                                     (2)                                   (3)                                     (4)</a:t>
            </a:r>
          </a:p>
        </p:txBody>
      </p:sp>
      <p:pic>
        <p:nvPicPr>
          <p:cNvPr id="188" name="74CDEA21-5E47-4361-97FD-00D315F434D6-L0-001.jpeg" descr="74CDEA21-5E47-4361-97FD-00D315F434D6-L0-001.jpeg"/>
          <p:cNvPicPr>
            <a:picLocks noChangeAspect="1"/>
          </p:cNvPicPr>
          <p:nvPr/>
        </p:nvPicPr>
        <p:blipFill>
          <a:blip r:embed="rId2">
            <a:extLst/>
          </a:blip>
          <a:stretch>
            <a:fillRect/>
          </a:stretch>
        </p:blipFill>
        <p:spPr>
          <a:xfrm>
            <a:off x="1062134" y="889641"/>
            <a:ext cx="2536035" cy="4508506"/>
          </a:xfrm>
          <a:prstGeom prst="rect">
            <a:avLst/>
          </a:prstGeom>
          <a:ln w="12700">
            <a:miter lim="400000"/>
          </a:ln>
        </p:spPr>
      </p:pic>
      <p:pic>
        <p:nvPicPr>
          <p:cNvPr id="189" name="60538758-A120-4E64-8509-9EDAD6FB907C-L0-001.jpeg" descr="60538758-A120-4E64-8509-9EDAD6FB907C-L0-001.jpeg"/>
          <p:cNvPicPr>
            <a:picLocks noChangeAspect="1"/>
          </p:cNvPicPr>
          <p:nvPr/>
        </p:nvPicPr>
        <p:blipFill>
          <a:blip r:embed="rId3">
            <a:extLst/>
          </a:blip>
          <a:stretch>
            <a:fillRect/>
          </a:stretch>
        </p:blipFill>
        <p:spPr>
          <a:xfrm>
            <a:off x="3819940" y="886916"/>
            <a:ext cx="2539101" cy="4513956"/>
          </a:xfrm>
          <a:prstGeom prst="rect">
            <a:avLst/>
          </a:prstGeom>
          <a:ln w="12700">
            <a:miter lim="400000"/>
          </a:ln>
        </p:spPr>
      </p:pic>
      <p:pic>
        <p:nvPicPr>
          <p:cNvPr id="190" name="D246FE0C-859F-46BF-8C52-A98847FD4653-L0-001.jpeg" descr="D246FE0C-859F-46BF-8C52-A98847FD4653-L0-001.jpeg"/>
          <p:cNvPicPr>
            <a:picLocks noChangeAspect="1"/>
          </p:cNvPicPr>
          <p:nvPr/>
        </p:nvPicPr>
        <p:blipFill>
          <a:blip r:embed="rId4">
            <a:extLst/>
          </a:blip>
          <a:stretch>
            <a:fillRect/>
          </a:stretch>
        </p:blipFill>
        <p:spPr>
          <a:xfrm>
            <a:off x="6580813" y="858140"/>
            <a:ext cx="2571473" cy="4571508"/>
          </a:xfrm>
          <a:prstGeom prst="rect">
            <a:avLst/>
          </a:prstGeom>
          <a:ln w="12700">
            <a:miter lim="400000"/>
          </a:ln>
        </p:spPr>
      </p:pic>
      <p:pic>
        <p:nvPicPr>
          <p:cNvPr id="191" name="20D8B735-C77A-47D6-A965-9AF77EA07C04-L0-001.jpeg" descr="20D8B735-C77A-47D6-A965-9AF77EA07C04-L0-001.jpeg"/>
          <p:cNvPicPr>
            <a:picLocks noChangeAspect="1"/>
          </p:cNvPicPr>
          <p:nvPr/>
        </p:nvPicPr>
        <p:blipFill>
          <a:blip r:embed="rId5">
            <a:extLst/>
          </a:blip>
          <a:stretch>
            <a:fillRect/>
          </a:stretch>
        </p:blipFill>
        <p:spPr>
          <a:xfrm>
            <a:off x="9374058" y="876764"/>
            <a:ext cx="2550521" cy="4534260"/>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E. Taking another user’s Sell Offer (con’t)"/>
          <p:cNvSpPr txBox="1"/>
          <p:nvPr>
            <p:ph type="title"/>
          </p:nvPr>
        </p:nvSpPr>
        <p:spPr>
          <a:xfrm>
            <a:off x="952500" y="123090"/>
            <a:ext cx="11099800" cy="752657"/>
          </a:xfrm>
          <a:prstGeom prst="rect">
            <a:avLst/>
          </a:prstGeom>
        </p:spPr>
        <p:txBody>
          <a:bodyPr/>
          <a:lstStyle>
            <a:lvl1pPr defTabSz="315468">
              <a:defRPr sz="4320"/>
            </a:lvl1pPr>
          </a:lstStyle>
          <a:p>
            <a:pPr/>
            <a:r>
              <a:t>E. Taking another user’s Sell Offer (con’t)</a:t>
            </a:r>
          </a:p>
        </p:txBody>
      </p:sp>
      <p:sp>
        <p:nvSpPr>
          <p:cNvPr id="194" name="5. You will see the timer left to pay as well as the bank details of the counterparty. After you made the instant online bank transfer to the counterparty, click on the blue I Have Paid button.…"/>
          <p:cNvSpPr txBox="1"/>
          <p:nvPr>
            <p:ph type="body" sz="half" idx="1"/>
          </p:nvPr>
        </p:nvSpPr>
        <p:spPr>
          <a:xfrm>
            <a:off x="822385" y="6084492"/>
            <a:ext cx="11360030" cy="3170091"/>
          </a:xfrm>
          <a:prstGeom prst="rect">
            <a:avLst/>
          </a:prstGeom>
        </p:spPr>
        <p:txBody>
          <a:bodyPr/>
          <a:lstStyle/>
          <a:p>
            <a:pPr marL="0" indent="0" defTabSz="391414">
              <a:spcBef>
                <a:spcPts val="2800"/>
              </a:spcBef>
              <a:buSzTx/>
              <a:buNone/>
              <a:defRPr sz="2144"/>
            </a:pPr>
            <a:r>
              <a:t>5. You will see the timer left to pay as well as the bank details of the counterparty. After you made the instant online bank transfer to the counterparty, click on the blue I Have Paid button.</a:t>
            </a:r>
          </a:p>
          <a:p>
            <a:pPr marL="0" indent="0" defTabSz="391414">
              <a:spcBef>
                <a:spcPts val="2800"/>
              </a:spcBef>
              <a:buSzTx/>
              <a:buNone/>
              <a:defRPr sz="2144"/>
            </a:pPr>
            <a:r>
              <a:t>6. The trade is now pending confirmation from the counterparty that he has received the bank transfer that you have made.</a:t>
            </a:r>
          </a:p>
          <a:p>
            <a:pPr marL="0" indent="0" defTabSz="391414">
              <a:spcBef>
                <a:spcPts val="2800"/>
              </a:spcBef>
              <a:buSzTx/>
              <a:buNone/>
              <a:defRPr sz="2144"/>
            </a:pPr>
            <a:r>
              <a:t>7. When the counterparty confirms he has received the bank transfer, you will receive an email notifying you that your payment has been received by the counterparty.</a:t>
            </a:r>
          </a:p>
        </p:txBody>
      </p:sp>
      <p:sp>
        <p:nvSpPr>
          <p:cNvPr id="195" name="(5)                                     (6)                                   (7)"/>
          <p:cNvSpPr txBox="1"/>
          <p:nvPr/>
        </p:nvSpPr>
        <p:spPr>
          <a:xfrm>
            <a:off x="822385" y="5522871"/>
            <a:ext cx="11360030" cy="43505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lgn="l">
              <a:spcBef>
                <a:spcPts val="3200"/>
              </a:spcBef>
              <a:defRPr b="0" sz="2000">
                <a:solidFill>
                  <a:schemeClr val="accent5">
                    <a:hueOff val="-82419"/>
                    <a:satOff val="-9513"/>
                    <a:lumOff val="-16343"/>
                  </a:schemeClr>
                </a:solidFill>
              </a:defRPr>
            </a:pPr>
            <a:r>
              <a:t>                   </a:t>
            </a:r>
            <a:r>
              <a:rPr>
                <a:solidFill>
                  <a:srgbClr val="000000"/>
                </a:solidFill>
              </a:rPr>
              <a:t>(5)                                     (6)                                   (7)                 </a:t>
            </a:r>
            <a:r>
              <a:t>                   </a:t>
            </a:r>
          </a:p>
        </p:txBody>
      </p:sp>
      <p:pic>
        <p:nvPicPr>
          <p:cNvPr id="196" name="2592F022-DA2F-4C8B-B551-A2B1A0E90485-L0-001.jpeg" descr="2592F022-DA2F-4C8B-B551-A2B1A0E90485-L0-001.jpeg"/>
          <p:cNvPicPr>
            <a:picLocks noChangeAspect="1"/>
          </p:cNvPicPr>
          <p:nvPr/>
        </p:nvPicPr>
        <p:blipFill>
          <a:blip r:embed="rId2">
            <a:extLst/>
          </a:blip>
          <a:stretch>
            <a:fillRect/>
          </a:stretch>
        </p:blipFill>
        <p:spPr>
          <a:xfrm>
            <a:off x="1047006" y="878210"/>
            <a:ext cx="2548896" cy="4531368"/>
          </a:xfrm>
          <a:prstGeom prst="rect">
            <a:avLst/>
          </a:prstGeom>
          <a:ln w="12700">
            <a:miter lim="400000"/>
          </a:ln>
        </p:spPr>
      </p:pic>
      <p:pic>
        <p:nvPicPr>
          <p:cNvPr id="197" name="3916835E-16DE-4C5D-A97F-8AA785E497AE-L0-001.jpeg" descr="3916835E-16DE-4C5D-A97F-8AA785E497AE-L0-001.jpeg"/>
          <p:cNvPicPr>
            <a:picLocks noChangeAspect="1"/>
          </p:cNvPicPr>
          <p:nvPr/>
        </p:nvPicPr>
        <p:blipFill>
          <a:blip r:embed="rId3">
            <a:extLst/>
          </a:blip>
          <a:stretch>
            <a:fillRect/>
          </a:stretch>
        </p:blipFill>
        <p:spPr>
          <a:xfrm>
            <a:off x="3873062" y="873853"/>
            <a:ext cx="2553796" cy="4540082"/>
          </a:xfrm>
          <a:prstGeom prst="rect">
            <a:avLst/>
          </a:prstGeom>
          <a:ln w="12700">
            <a:miter lim="400000"/>
          </a:ln>
        </p:spPr>
      </p:pic>
      <p:pic>
        <p:nvPicPr>
          <p:cNvPr id="198" name="33D8E640-4AD6-46F1-974F-640BA93A5221-L0-001.jpeg" descr="33D8E640-4AD6-46F1-974F-640BA93A5221-L0-001.jpeg"/>
          <p:cNvPicPr>
            <a:picLocks noChangeAspect="1"/>
          </p:cNvPicPr>
          <p:nvPr/>
        </p:nvPicPr>
        <p:blipFill>
          <a:blip r:embed="rId4">
            <a:extLst/>
          </a:blip>
          <a:stretch>
            <a:fillRect/>
          </a:stretch>
        </p:blipFill>
        <p:spPr>
          <a:xfrm>
            <a:off x="6704019" y="891481"/>
            <a:ext cx="2533965" cy="4504826"/>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E. Taking another user’s Sell Offer (con’t)"/>
          <p:cNvSpPr txBox="1"/>
          <p:nvPr>
            <p:ph type="title"/>
          </p:nvPr>
        </p:nvSpPr>
        <p:spPr>
          <a:xfrm>
            <a:off x="952500" y="123090"/>
            <a:ext cx="11099800" cy="752657"/>
          </a:xfrm>
          <a:prstGeom prst="rect">
            <a:avLst/>
          </a:prstGeom>
        </p:spPr>
        <p:txBody>
          <a:bodyPr/>
          <a:lstStyle>
            <a:lvl1pPr defTabSz="315468">
              <a:defRPr sz="4320"/>
            </a:lvl1pPr>
          </a:lstStyle>
          <a:p>
            <a:pPr/>
            <a:r>
              <a:t>E. Taking another user’s Sell Offer (con’t)</a:t>
            </a:r>
          </a:p>
        </p:txBody>
      </p:sp>
      <p:sp>
        <p:nvSpPr>
          <p:cNvPr id="201" name="8. Click the refresh button for your trade in the app.…"/>
          <p:cNvSpPr txBox="1"/>
          <p:nvPr>
            <p:ph type="body" sz="half" idx="1"/>
          </p:nvPr>
        </p:nvSpPr>
        <p:spPr>
          <a:xfrm>
            <a:off x="822385" y="6206821"/>
            <a:ext cx="11360030" cy="3170090"/>
          </a:xfrm>
          <a:prstGeom prst="rect">
            <a:avLst/>
          </a:prstGeom>
        </p:spPr>
        <p:txBody>
          <a:bodyPr/>
          <a:lstStyle/>
          <a:p>
            <a:pPr marL="0" indent="0" defTabSz="502412">
              <a:spcBef>
                <a:spcPts val="3600"/>
              </a:spcBef>
              <a:buSzTx/>
              <a:buNone/>
              <a:defRPr sz="2752"/>
            </a:pPr>
            <a:r>
              <a:t>8. Click the refresh button for your trade in the app.</a:t>
            </a:r>
          </a:p>
          <a:p>
            <a:pPr marL="0" indent="0" defTabSz="502412">
              <a:spcBef>
                <a:spcPts val="3600"/>
              </a:spcBef>
              <a:buSzTx/>
              <a:buNone/>
              <a:defRPr sz="2752"/>
            </a:pPr>
            <a:r>
              <a:t>9. You can provide rating and feedback on your counterparty that had transacted with you.</a:t>
            </a:r>
          </a:p>
          <a:p>
            <a:pPr marL="0" indent="0" defTabSz="502412">
              <a:spcBef>
                <a:spcPts val="3600"/>
              </a:spcBef>
              <a:buSzTx/>
              <a:buNone/>
              <a:defRPr sz="2752"/>
            </a:pPr>
            <a:r>
              <a:t>10. You trade will be recorded in your history page under main menu located on the top right of your screen.</a:t>
            </a:r>
          </a:p>
        </p:txBody>
      </p:sp>
      <p:sp>
        <p:nvSpPr>
          <p:cNvPr id="202" name="(8)                                     (9)                                    (10)"/>
          <p:cNvSpPr txBox="1"/>
          <p:nvPr/>
        </p:nvSpPr>
        <p:spPr>
          <a:xfrm>
            <a:off x="822385" y="5522871"/>
            <a:ext cx="11360030" cy="43505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a:spcBef>
                <a:spcPts val="3200"/>
              </a:spcBef>
              <a:defRPr b="0" sz="2000"/>
            </a:lvl1pPr>
          </a:lstStyle>
          <a:p>
            <a:pPr/>
            <a:r>
              <a:t>                  (8)                                     (9)                                    (10)</a:t>
            </a:r>
          </a:p>
        </p:txBody>
      </p:sp>
      <p:pic>
        <p:nvPicPr>
          <p:cNvPr id="203" name="EC23A788-41FF-4664-A9BC-79B205C789AC-L0-001.jpeg" descr="EC23A788-41FF-4664-A9BC-79B205C789AC-L0-001.jpeg"/>
          <p:cNvPicPr>
            <a:picLocks noChangeAspect="1"/>
          </p:cNvPicPr>
          <p:nvPr/>
        </p:nvPicPr>
        <p:blipFill>
          <a:blip r:embed="rId2">
            <a:extLst/>
          </a:blip>
          <a:stretch>
            <a:fillRect/>
          </a:stretch>
        </p:blipFill>
        <p:spPr>
          <a:xfrm>
            <a:off x="969515" y="918908"/>
            <a:ext cx="2559539" cy="4550290"/>
          </a:xfrm>
          <a:prstGeom prst="rect">
            <a:avLst/>
          </a:prstGeom>
          <a:ln w="12700">
            <a:miter lim="400000"/>
          </a:ln>
        </p:spPr>
      </p:pic>
      <p:pic>
        <p:nvPicPr>
          <p:cNvPr id="204" name="C1138B80-F3A2-4003-85F7-C681438DB7F4-L0-001.jpeg" descr="C1138B80-F3A2-4003-85F7-C681438DB7F4-L0-001.jpeg"/>
          <p:cNvPicPr>
            <a:picLocks noChangeAspect="1"/>
          </p:cNvPicPr>
          <p:nvPr/>
        </p:nvPicPr>
        <p:blipFill>
          <a:blip r:embed="rId3">
            <a:extLst/>
          </a:blip>
          <a:stretch>
            <a:fillRect/>
          </a:stretch>
        </p:blipFill>
        <p:spPr>
          <a:xfrm>
            <a:off x="3807022" y="917463"/>
            <a:ext cx="2546613" cy="4527312"/>
          </a:xfrm>
          <a:prstGeom prst="rect">
            <a:avLst/>
          </a:prstGeom>
          <a:ln w="12700">
            <a:miter lim="400000"/>
          </a:ln>
        </p:spPr>
      </p:pic>
      <p:pic>
        <p:nvPicPr>
          <p:cNvPr id="205" name="10E0CB67-EA20-4357-9E27-FE3C93A731CC-L0-001.jpeg" descr="10E0CB67-EA20-4357-9E27-FE3C93A731CC-L0-001.jpeg"/>
          <p:cNvPicPr>
            <a:picLocks noChangeAspect="1"/>
          </p:cNvPicPr>
          <p:nvPr/>
        </p:nvPicPr>
        <p:blipFill>
          <a:blip r:embed="rId4">
            <a:extLst/>
          </a:blip>
          <a:stretch>
            <a:fillRect/>
          </a:stretch>
        </p:blipFill>
        <p:spPr>
          <a:xfrm>
            <a:off x="6631603" y="931071"/>
            <a:ext cx="2531305" cy="4500096"/>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F. Taking another user’s Buy Offer"/>
          <p:cNvSpPr txBox="1"/>
          <p:nvPr>
            <p:ph type="title"/>
          </p:nvPr>
        </p:nvSpPr>
        <p:spPr>
          <a:xfrm>
            <a:off x="952500" y="123090"/>
            <a:ext cx="11099800" cy="752657"/>
          </a:xfrm>
          <a:prstGeom prst="rect">
            <a:avLst/>
          </a:prstGeom>
        </p:spPr>
        <p:txBody>
          <a:bodyPr/>
          <a:lstStyle>
            <a:lvl1pPr defTabSz="315468">
              <a:defRPr sz="4320"/>
            </a:lvl1pPr>
          </a:lstStyle>
          <a:p>
            <a:pPr/>
            <a:r>
              <a:t>F. Taking another user’s Buy Offer</a:t>
            </a:r>
          </a:p>
        </p:txBody>
      </p:sp>
      <p:sp>
        <p:nvSpPr>
          <p:cNvPr id="208" name="1. Click on the token that you want to sell. In this example, we want to buy sell for IDR. Click on the Buyers tab in the ETH/IDR pairing selection to view the buyers listings.…"/>
          <p:cNvSpPr txBox="1"/>
          <p:nvPr>
            <p:ph type="body" sz="half" idx="1"/>
          </p:nvPr>
        </p:nvSpPr>
        <p:spPr>
          <a:xfrm>
            <a:off x="689514" y="6083457"/>
            <a:ext cx="11360030" cy="3170090"/>
          </a:xfrm>
          <a:prstGeom prst="rect">
            <a:avLst/>
          </a:prstGeom>
        </p:spPr>
        <p:txBody>
          <a:bodyPr/>
          <a:lstStyle/>
          <a:p>
            <a:pPr marL="0" indent="0" defTabSz="321310">
              <a:spcBef>
                <a:spcPts val="2300"/>
              </a:spcBef>
              <a:buSzTx/>
              <a:buNone/>
              <a:defRPr sz="1760"/>
            </a:pPr>
            <a:r>
              <a:t>1. Click on the token that you want to sell. In this example, we want to buy sell for IDR. Click on the Buyers tab in the ETH/IDR pairing selection to view the buyers listings.</a:t>
            </a:r>
          </a:p>
          <a:p>
            <a:pPr marL="0" indent="0" defTabSz="321310">
              <a:spcBef>
                <a:spcPts val="2300"/>
              </a:spcBef>
              <a:buSzTx/>
              <a:buNone/>
              <a:defRPr sz="1760"/>
            </a:pPr>
            <a:r>
              <a:t>2</a:t>
            </a:r>
            <a:r>
              <a:t>. Select the buyers offer that you want to take. In this example, we will take Offer ID 654450. Press on the Take button for Offer ID 654450.</a:t>
            </a:r>
          </a:p>
          <a:p>
            <a:pPr marL="0" indent="0" defTabSz="321310">
              <a:spcBef>
                <a:spcPts val="2300"/>
              </a:spcBef>
              <a:buSzTx/>
              <a:buNone/>
              <a:defRPr sz="1760"/>
            </a:pPr>
            <a:r>
              <a:t>3. You will see counterparty’s offer price and offer amount (in ETH), bank details and the time required to conclude the trade. Key the amount of ETH that you want to sell and the amount receivable as well as net ETH payable after fees will be shown. Press the Sell button.</a:t>
            </a:r>
          </a:p>
          <a:p>
            <a:pPr marL="0" indent="0" defTabSz="321310">
              <a:spcBef>
                <a:spcPts val="2300"/>
              </a:spcBef>
              <a:buSzTx/>
              <a:buNone/>
              <a:defRPr sz="1760"/>
            </a:pPr>
            <a:r>
              <a:t>4. You will need to key in your 6 digits passcode to proceed.</a:t>
            </a:r>
          </a:p>
        </p:txBody>
      </p:sp>
      <p:sp>
        <p:nvSpPr>
          <p:cNvPr id="209" name="(1)                                     (2)                                   (3)                                     (4)"/>
          <p:cNvSpPr txBox="1"/>
          <p:nvPr/>
        </p:nvSpPr>
        <p:spPr>
          <a:xfrm>
            <a:off x="822385" y="5522871"/>
            <a:ext cx="11360030" cy="43505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a:spcBef>
                <a:spcPts val="3200"/>
              </a:spcBef>
              <a:defRPr b="0" sz="2000"/>
            </a:lvl1pPr>
          </a:lstStyle>
          <a:p>
            <a:pPr/>
            <a:r>
              <a:t>                   (1)                                     (2)                                   (3)                                     (4)</a:t>
            </a:r>
          </a:p>
        </p:txBody>
      </p:sp>
      <p:pic>
        <p:nvPicPr>
          <p:cNvPr id="210" name="9C84177C-CCB2-4BDB-8D87-C338B466AB88-L0-001.jpeg" descr="9C84177C-CCB2-4BDB-8D87-C338B466AB88-L0-001.jpeg"/>
          <p:cNvPicPr>
            <a:picLocks noChangeAspect="1"/>
          </p:cNvPicPr>
          <p:nvPr/>
        </p:nvPicPr>
        <p:blipFill>
          <a:blip r:embed="rId2">
            <a:extLst/>
          </a:blip>
          <a:stretch>
            <a:fillRect/>
          </a:stretch>
        </p:blipFill>
        <p:spPr>
          <a:xfrm>
            <a:off x="1101904" y="848498"/>
            <a:ext cx="2546974" cy="4527952"/>
          </a:xfrm>
          <a:prstGeom prst="rect">
            <a:avLst/>
          </a:prstGeom>
          <a:ln w="12700">
            <a:miter lim="400000"/>
          </a:ln>
        </p:spPr>
      </p:pic>
      <p:pic>
        <p:nvPicPr>
          <p:cNvPr id="211" name="A20AA4D6-D2C7-4BB0-AF93-8E7E8CA4E7EA-L0-001.jpeg" descr="A20AA4D6-D2C7-4BB0-AF93-8E7E8CA4E7EA-L0-001.jpeg"/>
          <p:cNvPicPr>
            <a:picLocks noChangeAspect="1"/>
          </p:cNvPicPr>
          <p:nvPr/>
        </p:nvPicPr>
        <p:blipFill>
          <a:blip r:embed="rId3">
            <a:extLst/>
          </a:blip>
          <a:stretch>
            <a:fillRect/>
          </a:stretch>
        </p:blipFill>
        <p:spPr>
          <a:xfrm>
            <a:off x="3921393" y="849812"/>
            <a:ext cx="2545496" cy="4525325"/>
          </a:xfrm>
          <a:prstGeom prst="rect">
            <a:avLst/>
          </a:prstGeom>
          <a:ln w="12700">
            <a:miter lim="400000"/>
          </a:ln>
        </p:spPr>
      </p:pic>
      <p:pic>
        <p:nvPicPr>
          <p:cNvPr id="212" name="5E3FEAA7-826E-4DD7-B873-4B95782201FB-L0-001.jpeg" descr="5E3FEAA7-826E-4DD7-B873-4B95782201FB-L0-001.jpeg"/>
          <p:cNvPicPr>
            <a:picLocks noChangeAspect="1"/>
          </p:cNvPicPr>
          <p:nvPr/>
        </p:nvPicPr>
        <p:blipFill>
          <a:blip r:embed="rId4">
            <a:extLst/>
          </a:blip>
          <a:stretch>
            <a:fillRect/>
          </a:stretch>
        </p:blipFill>
        <p:spPr>
          <a:xfrm>
            <a:off x="6739404" y="850469"/>
            <a:ext cx="2544757" cy="4524011"/>
          </a:xfrm>
          <a:prstGeom prst="rect">
            <a:avLst/>
          </a:prstGeom>
          <a:ln w="12700">
            <a:miter lim="400000"/>
          </a:ln>
        </p:spPr>
      </p:pic>
      <p:pic>
        <p:nvPicPr>
          <p:cNvPr id="213" name="ADAEFCEB-C597-460E-AB92-49E92571A09B-L0-001.jpeg" descr="ADAEFCEB-C597-460E-AB92-49E92571A09B-L0-001.jpeg"/>
          <p:cNvPicPr>
            <a:picLocks noChangeAspect="1"/>
          </p:cNvPicPr>
          <p:nvPr/>
        </p:nvPicPr>
        <p:blipFill>
          <a:blip r:embed="rId5">
            <a:extLst/>
          </a:blip>
          <a:stretch>
            <a:fillRect/>
          </a:stretch>
        </p:blipFill>
        <p:spPr>
          <a:xfrm>
            <a:off x="9556676" y="853491"/>
            <a:ext cx="2541356" cy="4517967"/>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F. Taking another user’s Buy Offer (con’t)"/>
          <p:cNvSpPr txBox="1"/>
          <p:nvPr>
            <p:ph type="title"/>
          </p:nvPr>
        </p:nvSpPr>
        <p:spPr>
          <a:xfrm>
            <a:off x="952500" y="123090"/>
            <a:ext cx="11099800" cy="752657"/>
          </a:xfrm>
          <a:prstGeom prst="rect">
            <a:avLst/>
          </a:prstGeom>
        </p:spPr>
        <p:txBody>
          <a:bodyPr/>
          <a:lstStyle>
            <a:lvl1pPr defTabSz="315468">
              <a:defRPr sz="4320"/>
            </a:lvl1pPr>
          </a:lstStyle>
          <a:p>
            <a:pPr/>
            <a:r>
              <a:t>F. Taking another user’s Buy Offer (con’t)</a:t>
            </a:r>
          </a:p>
        </p:txBody>
      </p:sp>
      <p:sp>
        <p:nvSpPr>
          <p:cNvPr id="216" name="5. You will see the timer left to receive money as well as the bank details of the counterparty. The trade is now pending confirmation from the counterparty that he has made the bank transfer to your bank account.…"/>
          <p:cNvSpPr txBox="1"/>
          <p:nvPr>
            <p:ph type="body" sz="half" idx="1"/>
          </p:nvPr>
        </p:nvSpPr>
        <p:spPr>
          <a:xfrm>
            <a:off x="822385" y="6206821"/>
            <a:ext cx="11360030" cy="3170090"/>
          </a:xfrm>
          <a:prstGeom prst="rect">
            <a:avLst/>
          </a:prstGeom>
        </p:spPr>
        <p:txBody>
          <a:bodyPr/>
          <a:lstStyle/>
          <a:p>
            <a:pPr marL="0" indent="0" defTabSz="350520">
              <a:spcBef>
                <a:spcPts val="2500"/>
              </a:spcBef>
              <a:buSzTx/>
              <a:buNone/>
              <a:defRPr sz="1920"/>
            </a:pPr>
            <a:r>
              <a:t>5. You will see the timer left to receive money as well as the bank details of the counterparty. The trade is now pending confirmation from the counterparty that he has made the bank transfer to your bank account.</a:t>
            </a:r>
          </a:p>
          <a:p>
            <a:pPr marL="0" indent="0" defTabSz="350520">
              <a:spcBef>
                <a:spcPts val="2500"/>
              </a:spcBef>
              <a:buSzTx/>
              <a:buNone/>
              <a:defRPr sz="1920"/>
            </a:pPr>
            <a:r>
              <a:t>6. When the counterparty confirms he has made the bank transfer, you will receive an email notifying you that the counterparty has made the bank transfer.</a:t>
            </a:r>
          </a:p>
          <a:p>
            <a:pPr marL="0" indent="0" defTabSz="350520">
              <a:spcBef>
                <a:spcPts val="2500"/>
              </a:spcBef>
              <a:buSzTx/>
              <a:buNone/>
              <a:defRPr sz="1920"/>
            </a:pPr>
            <a:r>
              <a:t>7. Check your bank account that you have received the money. Once you have confirmed that you have received the money, you can press the I Have Received button for your trade in the app to conclude the trade.</a:t>
            </a:r>
          </a:p>
        </p:txBody>
      </p:sp>
      <p:sp>
        <p:nvSpPr>
          <p:cNvPr id="217" name="(5)                                     (6)                                   (7)"/>
          <p:cNvSpPr txBox="1"/>
          <p:nvPr/>
        </p:nvSpPr>
        <p:spPr>
          <a:xfrm>
            <a:off x="822385" y="5522871"/>
            <a:ext cx="11360030" cy="43505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lgn="l">
              <a:spcBef>
                <a:spcPts val="3200"/>
              </a:spcBef>
              <a:defRPr b="0" sz="2000">
                <a:solidFill>
                  <a:schemeClr val="accent5">
                    <a:hueOff val="-82419"/>
                    <a:satOff val="-9513"/>
                    <a:lumOff val="-16343"/>
                  </a:schemeClr>
                </a:solidFill>
              </a:defRPr>
            </a:pPr>
            <a:r>
              <a:rPr>
                <a:solidFill>
                  <a:srgbClr val="000000"/>
                </a:solidFill>
              </a:rPr>
              <a:t>                   (5)                                     (6)                                   (7)                            </a:t>
            </a:r>
            <a:r>
              <a:t>         </a:t>
            </a:r>
          </a:p>
        </p:txBody>
      </p:sp>
      <p:pic>
        <p:nvPicPr>
          <p:cNvPr id="218" name="6B681274-D634-4B2E-87C8-C107FD085962-L0-001.jpeg" descr="6B681274-D634-4B2E-87C8-C107FD085962-L0-001.jpeg"/>
          <p:cNvPicPr>
            <a:picLocks noChangeAspect="1"/>
          </p:cNvPicPr>
          <p:nvPr/>
        </p:nvPicPr>
        <p:blipFill>
          <a:blip r:embed="rId2">
            <a:extLst/>
          </a:blip>
          <a:stretch>
            <a:fillRect/>
          </a:stretch>
        </p:blipFill>
        <p:spPr>
          <a:xfrm>
            <a:off x="1035936" y="884254"/>
            <a:ext cx="2542096" cy="4519280"/>
          </a:xfrm>
          <a:prstGeom prst="rect">
            <a:avLst/>
          </a:prstGeom>
          <a:ln w="12700">
            <a:miter lim="400000"/>
          </a:ln>
        </p:spPr>
      </p:pic>
      <p:pic>
        <p:nvPicPr>
          <p:cNvPr id="219" name="81FF4C40-9B8C-4DED-9E13-E85E9751295C-L0-001.jpeg" descr="81FF4C40-9B8C-4DED-9E13-E85E9751295C-L0-001.jpeg"/>
          <p:cNvPicPr>
            <a:picLocks noChangeAspect="1"/>
          </p:cNvPicPr>
          <p:nvPr/>
        </p:nvPicPr>
        <p:blipFill>
          <a:blip r:embed="rId3">
            <a:extLst/>
          </a:blip>
          <a:stretch>
            <a:fillRect/>
          </a:stretch>
        </p:blipFill>
        <p:spPr>
          <a:xfrm>
            <a:off x="3815955" y="882940"/>
            <a:ext cx="2543574" cy="4521908"/>
          </a:xfrm>
          <a:prstGeom prst="rect">
            <a:avLst/>
          </a:prstGeom>
          <a:ln w="12700">
            <a:miter lim="400000"/>
          </a:ln>
        </p:spPr>
      </p:pic>
      <p:pic>
        <p:nvPicPr>
          <p:cNvPr id="220" name="52B43377-8AE9-4DD9-A7F7-338E2CF7FC45-L0-001.jpeg" descr="52B43377-8AE9-4DD9-A7F7-338E2CF7FC45-L0-001.jpeg"/>
          <p:cNvPicPr>
            <a:picLocks noChangeAspect="1"/>
          </p:cNvPicPr>
          <p:nvPr/>
        </p:nvPicPr>
        <p:blipFill>
          <a:blip r:embed="rId4">
            <a:extLst/>
          </a:blip>
          <a:stretch>
            <a:fillRect/>
          </a:stretch>
        </p:blipFill>
        <p:spPr>
          <a:xfrm>
            <a:off x="6597453" y="874531"/>
            <a:ext cx="2553034" cy="4538726"/>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F. Taking another user’s Buy Offer (con’t)"/>
          <p:cNvSpPr txBox="1"/>
          <p:nvPr>
            <p:ph type="title"/>
          </p:nvPr>
        </p:nvSpPr>
        <p:spPr>
          <a:xfrm>
            <a:off x="952500" y="123090"/>
            <a:ext cx="11099800" cy="752657"/>
          </a:xfrm>
          <a:prstGeom prst="rect">
            <a:avLst/>
          </a:prstGeom>
        </p:spPr>
        <p:txBody>
          <a:bodyPr/>
          <a:lstStyle>
            <a:lvl1pPr defTabSz="315468">
              <a:defRPr sz="4320"/>
            </a:lvl1pPr>
          </a:lstStyle>
          <a:p>
            <a:pPr/>
            <a:r>
              <a:t>F. Taking another user’s Buy Offer (con’t)</a:t>
            </a:r>
          </a:p>
        </p:txBody>
      </p:sp>
      <p:sp>
        <p:nvSpPr>
          <p:cNvPr id="223" name="8. You can provide rating and feedback on your counterparty that had transacted with you.…"/>
          <p:cNvSpPr txBox="1"/>
          <p:nvPr>
            <p:ph type="body" sz="half" idx="1"/>
          </p:nvPr>
        </p:nvSpPr>
        <p:spPr>
          <a:xfrm>
            <a:off x="822385" y="6206821"/>
            <a:ext cx="11360030" cy="3170090"/>
          </a:xfrm>
          <a:prstGeom prst="rect">
            <a:avLst/>
          </a:prstGeom>
        </p:spPr>
        <p:txBody>
          <a:bodyPr/>
          <a:lstStyle/>
          <a:p>
            <a:pPr marL="0" indent="0">
              <a:buSzTx/>
              <a:buNone/>
            </a:pPr>
            <a:r>
              <a:t>8. You can provide rating and feedback on your counterparty that had transacted with you.</a:t>
            </a:r>
          </a:p>
          <a:p>
            <a:pPr marL="0" indent="0">
              <a:buSzTx/>
              <a:buNone/>
            </a:pPr>
            <a:r>
              <a:t>9. You trade will be recorded in your history page under main menu located on the top right of your screen.</a:t>
            </a:r>
          </a:p>
        </p:txBody>
      </p:sp>
      <p:sp>
        <p:nvSpPr>
          <p:cNvPr id="224" name="(8)                                    (9)"/>
          <p:cNvSpPr txBox="1"/>
          <p:nvPr/>
        </p:nvSpPr>
        <p:spPr>
          <a:xfrm>
            <a:off x="822385" y="5522871"/>
            <a:ext cx="11360030" cy="43505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lgn="l">
              <a:spcBef>
                <a:spcPts val="3200"/>
              </a:spcBef>
              <a:defRPr b="0" sz="2000">
                <a:solidFill>
                  <a:schemeClr val="accent5">
                    <a:hueOff val="-82419"/>
                    <a:satOff val="-9513"/>
                    <a:lumOff val="-16343"/>
                  </a:schemeClr>
                </a:solidFill>
              </a:defRPr>
            </a:pPr>
            <a:r>
              <a:rPr>
                <a:solidFill>
                  <a:srgbClr val="000000"/>
                </a:solidFill>
              </a:rPr>
              <a:t>                   (8)                                    (9)                                                                   </a:t>
            </a:r>
            <a:r>
              <a:t>    </a:t>
            </a:r>
          </a:p>
        </p:txBody>
      </p:sp>
      <p:pic>
        <p:nvPicPr>
          <p:cNvPr id="225" name="6897A9B5-2557-476A-9DA3-C831F4239657-L0-001.jpeg" descr="6897A9B5-2557-476A-9DA3-C831F4239657-L0-001.jpeg"/>
          <p:cNvPicPr>
            <a:picLocks noChangeAspect="1"/>
          </p:cNvPicPr>
          <p:nvPr/>
        </p:nvPicPr>
        <p:blipFill>
          <a:blip r:embed="rId2">
            <a:extLst/>
          </a:blip>
          <a:stretch>
            <a:fillRect/>
          </a:stretch>
        </p:blipFill>
        <p:spPr>
          <a:xfrm>
            <a:off x="1047006" y="920591"/>
            <a:ext cx="2573113" cy="4574422"/>
          </a:xfrm>
          <a:prstGeom prst="rect">
            <a:avLst/>
          </a:prstGeom>
          <a:ln w="12700">
            <a:miter lim="400000"/>
          </a:ln>
        </p:spPr>
      </p:pic>
      <p:pic>
        <p:nvPicPr>
          <p:cNvPr id="226" name="04B0297C-B881-402C-B485-2618B1C6E0AA-L0-001.jpeg" descr="04B0297C-B881-402C-B485-2618B1C6E0AA-L0-001.jpeg"/>
          <p:cNvPicPr>
            <a:picLocks noChangeAspect="1"/>
          </p:cNvPicPr>
          <p:nvPr/>
        </p:nvPicPr>
        <p:blipFill>
          <a:blip r:embed="rId3">
            <a:extLst/>
          </a:blip>
          <a:stretch>
            <a:fillRect/>
          </a:stretch>
        </p:blipFill>
        <p:spPr>
          <a:xfrm>
            <a:off x="3905831" y="951011"/>
            <a:ext cx="2546447" cy="4527016"/>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Sections"/>
          <p:cNvSpPr txBox="1"/>
          <p:nvPr>
            <p:ph type="title"/>
          </p:nvPr>
        </p:nvSpPr>
        <p:spPr>
          <a:xfrm>
            <a:off x="952500" y="170948"/>
            <a:ext cx="11099800" cy="1178990"/>
          </a:xfrm>
          <a:prstGeom prst="rect">
            <a:avLst/>
          </a:prstGeom>
        </p:spPr>
        <p:txBody>
          <a:bodyPr/>
          <a:lstStyle>
            <a:lvl1pPr defTabSz="519937">
              <a:defRPr sz="7119"/>
            </a:lvl1pPr>
          </a:lstStyle>
          <a:p>
            <a:pPr/>
            <a:r>
              <a:t>Sections</a:t>
            </a:r>
          </a:p>
        </p:txBody>
      </p:sp>
      <p:sp>
        <p:nvSpPr>
          <p:cNvPr id="123" name="Creating a Sell Offer…"/>
          <p:cNvSpPr txBox="1"/>
          <p:nvPr>
            <p:ph type="body" idx="1"/>
          </p:nvPr>
        </p:nvSpPr>
        <p:spPr>
          <a:xfrm>
            <a:off x="952500" y="1733550"/>
            <a:ext cx="11099800" cy="6286500"/>
          </a:xfrm>
          <a:prstGeom prst="rect">
            <a:avLst/>
          </a:prstGeom>
        </p:spPr>
        <p:txBody>
          <a:bodyPr/>
          <a:lstStyle/>
          <a:p>
            <a:pPr marL="635000" indent="-635000">
              <a:buSzPct val="100000"/>
              <a:buAutoNum type="alphaUcPeriod" startAt="1"/>
            </a:pPr>
            <a:r>
              <a:t>Creating a Sell Offer </a:t>
            </a:r>
          </a:p>
          <a:p>
            <a:pPr marL="635000" indent="-635000">
              <a:buSzPct val="100000"/>
              <a:buAutoNum type="alphaUcPeriod" startAt="1"/>
            </a:pPr>
            <a:r>
              <a:t>When your Sell Offer is taken</a:t>
            </a:r>
          </a:p>
          <a:p>
            <a:pPr marL="635000" indent="-635000">
              <a:buSzPct val="100000"/>
              <a:buAutoNum type="alphaUcPeriod" startAt="1"/>
            </a:pPr>
            <a:r>
              <a:t>Creating a Buy Offer</a:t>
            </a:r>
          </a:p>
          <a:p>
            <a:pPr marL="635000" indent="-635000">
              <a:buSzPct val="100000"/>
              <a:buAutoNum type="alphaUcPeriod" startAt="1"/>
            </a:pPr>
            <a:r>
              <a:t>When your Buy Offer is taken</a:t>
            </a:r>
          </a:p>
          <a:p>
            <a:pPr marL="635000" indent="-635000">
              <a:buSzPct val="100000"/>
              <a:buAutoNum type="alphaUcPeriod" startAt="1"/>
            </a:pPr>
            <a:r>
              <a:t>Taking another user’s Sell Offer</a:t>
            </a:r>
          </a:p>
          <a:p>
            <a:pPr marL="635000" indent="-635000">
              <a:buSzPct val="100000"/>
              <a:buAutoNum type="alphaUcPeriod" startAt="1"/>
            </a:pPr>
            <a:r>
              <a:t>Taking another user’s Buy Offer</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A. Creating a Sell Offer"/>
          <p:cNvSpPr txBox="1"/>
          <p:nvPr>
            <p:ph type="title"/>
          </p:nvPr>
        </p:nvSpPr>
        <p:spPr>
          <a:xfrm>
            <a:off x="952500" y="123090"/>
            <a:ext cx="11099800" cy="752657"/>
          </a:xfrm>
          <a:prstGeom prst="rect">
            <a:avLst/>
          </a:prstGeom>
        </p:spPr>
        <p:txBody>
          <a:bodyPr/>
          <a:lstStyle>
            <a:lvl1pPr defTabSz="315468">
              <a:defRPr sz="4320"/>
            </a:lvl1pPr>
          </a:lstStyle>
          <a:p>
            <a:pPr/>
            <a:r>
              <a:t>A. Creating a Sell Offer</a:t>
            </a:r>
          </a:p>
        </p:txBody>
      </p:sp>
      <p:sp>
        <p:nvSpPr>
          <p:cNvPr id="126" name="1. Select the token that you want to sell from the main page. In this example, we want to sell ETH, so click on ETH under the Name column.…"/>
          <p:cNvSpPr txBox="1"/>
          <p:nvPr>
            <p:ph type="body" sz="half" idx="1"/>
          </p:nvPr>
        </p:nvSpPr>
        <p:spPr>
          <a:xfrm>
            <a:off x="822385" y="6295410"/>
            <a:ext cx="11360030" cy="3170090"/>
          </a:xfrm>
          <a:prstGeom prst="rect">
            <a:avLst/>
          </a:prstGeom>
        </p:spPr>
        <p:txBody>
          <a:bodyPr/>
          <a:lstStyle/>
          <a:p>
            <a:pPr marL="0" indent="0" defTabSz="397256">
              <a:spcBef>
                <a:spcPts val="2800"/>
              </a:spcBef>
              <a:buSzTx/>
              <a:buNone/>
              <a:defRPr sz="2176"/>
            </a:pPr>
            <a:r>
              <a:t>1. Select the token that you want to sell from the main page. In this example, we want to sell ETH, so click on ETH under the Name column.</a:t>
            </a:r>
          </a:p>
          <a:p>
            <a:pPr marL="0" indent="0" defTabSz="397256">
              <a:spcBef>
                <a:spcPts val="2800"/>
              </a:spcBef>
              <a:buSzTx/>
              <a:buNone/>
              <a:defRPr sz="2176"/>
            </a:pPr>
            <a:r>
              <a:t>2. You will be able to see the pairing on top of the page is ETH and IDR. This can be changed according to your pairing that you want. In this example, we want to sell ETH for IDR. Click on the Sellers button.</a:t>
            </a:r>
          </a:p>
          <a:p>
            <a:pPr marL="0" indent="0" defTabSz="397256">
              <a:spcBef>
                <a:spcPts val="2800"/>
              </a:spcBef>
              <a:buSzTx/>
              <a:buNone/>
              <a:defRPr sz="2176"/>
            </a:pPr>
            <a:r>
              <a:t>3. You will be able to see the list of sellers of ETH for IDR. Click on the Create Offer button.</a:t>
            </a:r>
          </a:p>
        </p:txBody>
      </p:sp>
      <p:sp>
        <p:nvSpPr>
          <p:cNvPr id="127" name="(1)                                     (2)                                   (3)"/>
          <p:cNvSpPr txBox="1"/>
          <p:nvPr/>
        </p:nvSpPr>
        <p:spPr>
          <a:xfrm>
            <a:off x="822385" y="5522871"/>
            <a:ext cx="11360030" cy="43505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lgn="l">
              <a:spcBef>
                <a:spcPts val="3200"/>
              </a:spcBef>
              <a:defRPr b="0" sz="2000">
                <a:solidFill>
                  <a:schemeClr val="accent5">
                    <a:hueOff val="-82419"/>
                    <a:satOff val="-9513"/>
                    <a:lumOff val="-16343"/>
                  </a:schemeClr>
                </a:solidFill>
              </a:defRPr>
            </a:pPr>
            <a:r>
              <a:t>           </a:t>
            </a:r>
            <a:r>
              <a:rPr>
                <a:solidFill>
                  <a:srgbClr val="000000"/>
                </a:solidFill>
              </a:rPr>
              <a:t>        (1)                                     (2)                                   (3)                                     </a:t>
            </a:r>
          </a:p>
        </p:txBody>
      </p:sp>
      <p:pic>
        <p:nvPicPr>
          <p:cNvPr id="128" name="C1EAA3A9-C5B9-422A-9A8D-73868081E9F0-L0-001.jpeg" descr="C1EAA3A9-C5B9-422A-9A8D-73868081E9F0-L0-001.jpeg"/>
          <p:cNvPicPr>
            <a:picLocks noChangeAspect="1"/>
          </p:cNvPicPr>
          <p:nvPr/>
        </p:nvPicPr>
        <p:blipFill>
          <a:blip r:embed="rId2">
            <a:extLst/>
          </a:blip>
          <a:stretch>
            <a:fillRect/>
          </a:stretch>
        </p:blipFill>
        <p:spPr>
          <a:xfrm>
            <a:off x="6714936" y="872162"/>
            <a:ext cx="2555699" cy="4543464"/>
          </a:xfrm>
          <a:prstGeom prst="rect">
            <a:avLst/>
          </a:prstGeom>
          <a:ln w="12700">
            <a:miter lim="400000"/>
          </a:ln>
        </p:spPr>
      </p:pic>
      <p:pic>
        <p:nvPicPr>
          <p:cNvPr id="129" name="278C9298-AC1F-45FE-8EAE-D546CBA853DD-L0-001.jpeg" descr="278C9298-AC1F-45FE-8EAE-D546CBA853DD-L0-001.jpeg"/>
          <p:cNvPicPr>
            <a:picLocks noChangeAspect="1"/>
          </p:cNvPicPr>
          <p:nvPr/>
        </p:nvPicPr>
        <p:blipFill>
          <a:blip r:embed="rId3">
            <a:extLst/>
          </a:blip>
          <a:stretch>
            <a:fillRect/>
          </a:stretch>
        </p:blipFill>
        <p:spPr>
          <a:xfrm>
            <a:off x="3941966" y="949787"/>
            <a:ext cx="2530713" cy="4499045"/>
          </a:xfrm>
          <a:prstGeom prst="rect">
            <a:avLst/>
          </a:prstGeom>
          <a:ln w="12700">
            <a:miter lim="400000"/>
          </a:ln>
        </p:spPr>
      </p:pic>
      <p:pic>
        <p:nvPicPr>
          <p:cNvPr id="130" name="8A24C7B2-7551-4771-BD2B-69268CEEE9A8-L0-001.jpeg" descr="8A24C7B2-7551-4771-BD2B-69268CEEE9A8-L0-001.jpeg"/>
          <p:cNvPicPr>
            <a:picLocks noChangeAspect="1"/>
          </p:cNvPicPr>
          <p:nvPr/>
        </p:nvPicPr>
        <p:blipFill>
          <a:blip r:embed="rId4">
            <a:extLst/>
          </a:blip>
          <a:stretch>
            <a:fillRect/>
          </a:stretch>
        </p:blipFill>
        <p:spPr>
          <a:xfrm>
            <a:off x="1150370" y="916675"/>
            <a:ext cx="2549339" cy="4532157"/>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A. Creating a Sell Offer (con’t)"/>
          <p:cNvSpPr txBox="1"/>
          <p:nvPr>
            <p:ph type="title"/>
          </p:nvPr>
        </p:nvSpPr>
        <p:spPr>
          <a:xfrm>
            <a:off x="952500" y="123090"/>
            <a:ext cx="11099800" cy="752657"/>
          </a:xfrm>
          <a:prstGeom prst="rect">
            <a:avLst/>
          </a:prstGeom>
        </p:spPr>
        <p:txBody>
          <a:bodyPr/>
          <a:lstStyle>
            <a:lvl1pPr defTabSz="315468">
              <a:defRPr sz="4320"/>
            </a:lvl1pPr>
          </a:lstStyle>
          <a:p>
            <a:pPr/>
            <a:r>
              <a:t>A. Creating a Sell Offer (con’t)</a:t>
            </a:r>
          </a:p>
        </p:txBody>
      </p:sp>
      <p:sp>
        <p:nvSpPr>
          <p:cNvPr id="133" name="4. Use the slider to select between -5% to 5% against the spot sale price that you want to sell. After you have selected the %, your offer price in absolute terms for 1 ETH will be shown. You also have the option to set the minimum price that you wish to sell in the Floor Price field.…"/>
          <p:cNvSpPr txBox="1"/>
          <p:nvPr>
            <p:ph type="body" sz="half" idx="1"/>
          </p:nvPr>
        </p:nvSpPr>
        <p:spPr>
          <a:xfrm>
            <a:off x="822385" y="6295410"/>
            <a:ext cx="11360030" cy="3170090"/>
          </a:xfrm>
          <a:prstGeom prst="rect">
            <a:avLst/>
          </a:prstGeom>
        </p:spPr>
        <p:txBody>
          <a:bodyPr/>
          <a:lstStyle/>
          <a:p>
            <a:pPr marL="0" indent="0" defTabSz="350520">
              <a:spcBef>
                <a:spcPts val="2500"/>
              </a:spcBef>
              <a:buSzTx/>
              <a:buNone/>
              <a:defRPr sz="1920"/>
            </a:pPr>
            <a:r>
              <a:t>4. Use the slider to select between -5% to 5% against the spot sale price that you want to sell. After you have selected the %, your offer price in absolute terms for 1 ETH will be shown. You also have the option to set the minimum price that you wish to sell in the Floor Price field.</a:t>
            </a:r>
          </a:p>
          <a:p>
            <a:pPr marL="0" indent="0" defTabSz="350520">
              <a:spcBef>
                <a:spcPts val="2500"/>
              </a:spcBef>
              <a:buSzTx/>
              <a:buNone/>
              <a:defRPr sz="1920"/>
            </a:pPr>
            <a:r>
              <a:t>3. Key in the maximum and minimum amount of ETH that you wish to sell in this one offer. Select the time period you want to conclude this trade in the payment window before clicking on the Create button.</a:t>
            </a:r>
          </a:p>
          <a:p>
            <a:pPr marL="0" indent="0" defTabSz="350520">
              <a:spcBef>
                <a:spcPts val="2500"/>
              </a:spcBef>
              <a:buSzTx/>
              <a:buNone/>
              <a:defRPr sz="1920"/>
            </a:pPr>
            <a:r>
              <a:t>4. Your Sell Offer has been created and you can see it displayed under the Sellers tab. Each offer will have and ID, which in this case your Sell Offer ID is 312414.</a:t>
            </a:r>
          </a:p>
        </p:txBody>
      </p:sp>
      <p:sp>
        <p:nvSpPr>
          <p:cNvPr id="134" name="(4)                                     (5)                                   (6)"/>
          <p:cNvSpPr txBox="1"/>
          <p:nvPr/>
        </p:nvSpPr>
        <p:spPr>
          <a:xfrm>
            <a:off x="822385" y="5522871"/>
            <a:ext cx="11360030" cy="43505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lgn="l">
              <a:spcBef>
                <a:spcPts val="3200"/>
              </a:spcBef>
              <a:defRPr b="0" sz="2000">
                <a:solidFill>
                  <a:schemeClr val="accent5">
                    <a:hueOff val="-82419"/>
                    <a:satOff val="-9513"/>
                    <a:lumOff val="-16343"/>
                  </a:schemeClr>
                </a:solidFill>
              </a:defRPr>
            </a:pPr>
            <a:r>
              <a:t>           </a:t>
            </a:r>
            <a:r>
              <a:rPr>
                <a:solidFill>
                  <a:srgbClr val="000000"/>
                </a:solidFill>
              </a:rPr>
              <a:t>        (4)                                     (5)                                   (6)                                     </a:t>
            </a:r>
          </a:p>
        </p:txBody>
      </p:sp>
      <p:pic>
        <p:nvPicPr>
          <p:cNvPr id="135" name="AF26769B-A498-4157-8467-E26A1C74BFF3-L0-001.jpeg" descr="AF26769B-A498-4157-8467-E26A1C74BFF3-L0-001.jpeg"/>
          <p:cNvPicPr>
            <a:picLocks noChangeAspect="1"/>
          </p:cNvPicPr>
          <p:nvPr/>
        </p:nvPicPr>
        <p:blipFill>
          <a:blip r:embed="rId2">
            <a:extLst/>
          </a:blip>
          <a:stretch>
            <a:fillRect/>
          </a:stretch>
        </p:blipFill>
        <p:spPr>
          <a:xfrm>
            <a:off x="995869" y="923016"/>
            <a:ext cx="2554365" cy="4541092"/>
          </a:xfrm>
          <a:prstGeom prst="rect">
            <a:avLst/>
          </a:prstGeom>
          <a:ln w="12700">
            <a:miter lim="400000"/>
          </a:ln>
        </p:spPr>
      </p:pic>
      <p:pic>
        <p:nvPicPr>
          <p:cNvPr id="136" name="7C5707A6-1024-4FED-B3B5-42117E399A48-L0-001.jpeg" descr="7C5707A6-1024-4FED-B3B5-42117E399A48-L0-001.jpeg"/>
          <p:cNvPicPr>
            <a:picLocks noChangeAspect="1"/>
          </p:cNvPicPr>
          <p:nvPr/>
        </p:nvPicPr>
        <p:blipFill>
          <a:blip r:embed="rId3">
            <a:extLst/>
          </a:blip>
          <a:stretch>
            <a:fillRect/>
          </a:stretch>
        </p:blipFill>
        <p:spPr>
          <a:xfrm>
            <a:off x="3855207" y="928763"/>
            <a:ext cx="2547899" cy="4529598"/>
          </a:xfrm>
          <a:prstGeom prst="rect">
            <a:avLst/>
          </a:prstGeom>
          <a:ln w="12700">
            <a:miter lim="400000"/>
          </a:ln>
        </p:spPr>
      </p:pic>
      <p:pic>
        <p:nvPicPr>
          <p:cNvPr id="137" name="CB305011-2A26-4B96-81BC-4A43FB2A9C3B-L0-001.jpeg" descr="CB305011-2A26-4B96-81BC-4A43FB2A9C3B-L0-001.jpeg"/>
          <p:cNvPicPr>
            <a:picLocks noChangeAspect="1"/>
          </p:cNvPicPr>
          <p:nvPr/>
        </p:nvPicPr>
        <p:blipFill>
          <a:blip r:embed="rId4">
            <a:extLst/>
          </a:blip>
          <a:stretch>
            <a:fillRect/>
          </a:stretch>
        </p:blipFill>
        <p:spPr>
          <a:xfrm>
            <a:off x="6708080" y="928666"/>
            <a:ext cx="2548008" cy="4529792"/>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B. When your a Sell Offer is taken"/>
          <p:cNvSpPr txBox="1"/>
          <p:nvPr>
            <p:ph type="title"/>
          </p:nvPr>
        </p:nvSpPr>
        <p:spPr>
          <a:xfrm>
            <a:off x="952500" y="123090"/>
            <a:ext cx="11099800" cy="752657"/>
          </a:xfrm>
          <a:prstGeom prst="rect">
            <a:avLst/>
          </a:prstGeom>
        </p:spPr>
        <p:txBody>
          <a:bodyPr/>
          <a:lstStyle>
            <a:lvl1pPr defTabSz="315468">
              <a:defRPr sz="4320"/>
            </a:lvl1pPr>
          </a:lstStyle>
          <a:p>
            <a:pPr/>
            <a:r>
              <a:t>B. When your a Sell Offer is taken</a:t>
            </a:r>
          </a:p>
        </p:txBody>
      </p:sp>
      <p:sp>
        <p:nvSpPr>
          <p:cNvPr id="140" name="1. You will receive an email notifying you that your Sell Offer has been taken by a counterparty.…"/>
          <p:cNvSpPr txBox="1"/>
          <p:nvPr>
            <p:ph type="body" sz="half" idx="1"/>
          </p:nvPr>
        </p:nvSpPr>
        <p:spPr>
          <a:xfrm>
            <a:off x="822385" y="6206821"/>
            <a:ext cx="11360030" cy="3170090"/>
          </a:xfrm>
          <a:prstGeom prst="rect">
            <a:avLst/>
          </a:prstGeom>
        </p:spPr>
        <p:txBody>
          <a:bodyPr/>
          <a:lstStyle/>
          <a:p>
            <a:pPr marL="0" indent="0" defTabSz="391414">
              <a:spcBef>
                <a:spcPts val="2800"/>
              </a:spcBef>
              <a:buSzTx/>
              <a:buNone/>
              <a:defRPr sz="2144"/>
            </a:pPr>
            <a:r>
              <a:t>1. You will receive an email notifying you that your Sell Offer has been taken by a counterparty.</a:t>
            </a:r>
          </a:p>
          <a:p>
            <a:pPr marL="0" indent="0" defTabSz="391414">
              <a:spcBef>
                <a:spcPts val="2800"/>
              </a:spcBef>
              <a:buSzTx/>
              <a:buNone/>
              <a:defRPr sz="2144"/>
            </a:pPr>
            <a:r>
              <a:t>2. If you are in the App, you will also a message notifying that your Sell Offer has been taken.</a:t>
            </a:r>
          </a:p>
          <a:p>
            <a:pPr marL="0" indent="0" defTabSz="391414">
              <a:spcBef>
                <a:spcPts val="2800"/>
              </a:spcBef>
              <a:buSzTx/>
              <a:buNone/>
              <a:defRPr sz="2144"/>
            </a:pPr>
            <a:r>
              <a:t>3. Click on the ETH tab under the Name column and click on the Sellers button.</a:t>
            </a:r>
          </a:p>
          <a:p>
            <a:pPr marL="0" indent="0" defTabSz="391414">
              <a:spcBef>
                <a:spcPts val="2800"/>
              </a:spcBef>
              <a:buSzTx/>
              <a:buNone/>
              <a:defRPr sz="2144"/>
            </a:pPr>
            <a:r>
              <a:t>4. Click on My Trades button and you will see under My Active Trade section the trade that was taken by the counterparty. Click on the transaction.</a:t>
            </a:r>
          </a:p>
        </p:txBody>
      </p:sp>
      <p:sp>
        <p:nvSpPr>
          <p:cNvPr id="141" name="(1)                                     (2)                                   (3)                                     (4)"/>
          <p:cNvSpPr txBox="1"/>
          <p:nvPr/>
        </p:nvSpPr>
        <p:spPr>
          <a:xfrm>
            <a:off x="822385" y="5522871"/>
            <a:ext cx="11360030" cy="43505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a:spcBef>
                <a:spcPts val="3200"/>
              </a:spcBef>
              <a:defRPr b="0" sz="2000"/>
            </a:lvl1pPr>
          </a:lstStyle>
          <a:p>
            <a:pPr/>
            <a:r>
              <a:t>                   (1)                                     (2)                                   (3)                                     (4)</a:t>
            </a:r>
          </a:p>
        </p:txBody>
      </p:sp>
      <p:pic>
        <p:nvPicPr>
          <p:cNvPr id="142" name="D0A6F8B4-37F0-4994-808D-2553DD7E9FAA-L0-001.jpeg" descr="D0A6F8B4-37F0-4994-808D-2553DD7E9FAA-L0-001.jpeg"/>
          <p:cNvPicPr>
            <a:picLocks noChangeAspect="1"/>
          </p:cNvPicPr>
          <p:nvPr/>
        </p:nvPicPr>
        <p:blipFill>
          <a:blip r:embed="rId2">
            <a:extLst/>
          </a:blip>
          <a:stretch>
            <a:fillRect/>
          </a:stretch>
        </p:blipFill>
        <p:spPr>
          <a:xfrm>
            <a:off x="984395" y="895565"/>
            <a:ext cx="2582728" cy="4597901"/>
          </a:xfrm>
          <a:prstGeom prst="rect">
            <a:avLst/>
          </a:prstGeom>
          <a:ln w="12700">
            <a:miter lim="400000"/>
          </a:ln>
        </p:spPr>
      </p:pic>
      <p:pic>
        <p:nvPicPr>
          <p:cNvPr id="143" name="85389242-563E-4083-A084-DEF005467CE1-L0-001.jpeg" descr="85389242-563E-4083-A084-DEF005467CE1-L0-001.jpeg"/>
          <p:cNvPicPr>
            <a:picLocks noChangeAspect="1"/>
          </p:cNvPicPr>
          <p:nvPr/>
        </p:nvPicPr>
        <p:blipFill>
          <a:blip r:embed="rId3">
            <a:extLst/>
          </a:blip>
          <a:stretch>
            <a:fillRect/>
          </a:stretch>
        </p:blipFill>
        <p:spPr>
          <a:xfrm>
            <a:off x="3858494" y="903596"/>
            <a:ext cx="2569669" cy="4568300"/>
          </a:xfrm>
          <a:prstGeom prst="rect">
            <a:avLst/>
          </a:prstGeom>
          <a:ln w="12700">
            <a:miter lim="400000"/>
          </a:ln>
        </p:spPr>
      </p:pic>
      <p:pic>
        <p:nvPicPr>
          <p:cNvPr id="144" name="F92165D6-BF59-47AB-91AA-885FC97B5151-L0-001.jpeg" descr="F92165D6-BF59-47AB-91AA-885FC97B5151-L0-001.jpeg"/>
          <p:cNvPicPr>
            <a:picLocks noChangeAspect="1"/>
          </p:cNvPicPr>
          <p:nvPr/>
        </p:nvPicPr>
        <p:blipFill>
          <a:blip r:embed="rId4">
            <a:extLst/>
          </a:blip>
          <a:stretch>
            <a:fillRect/>
          </a:stretch>
        </p:blipFill>
        <p:spPr>
          <a:xfrm>
            <a:off x="6660736" y="924690"/>
            <a:ext cx="2545939" cy="4526113"/>
          </a:xfrm>
          <a:prstGeom prst="rect">
            <a:avLst/>
          </a:prstGeom>
          <a:ln w="12700">
            <a:miter lim="400000"/>
          </a:ln>
        </p:spPr>
      </p:pic>
      <p:pic>
        <p:nvPicPr>
          <p:cNvPr id="145" name="4BCB55F4-A772-4B18-A647-C33D196CD27E-L0-001.jpeg" descr="4BCB55F4-A772-4B18-A647-C33D196CD27E-L0-001.jpeg"/>
          <p:cNvPicPr>
            <a:picLocks noChangeAspect="1"/>
          </p:cNvPicPr>
          <p:nvPr/>
        </p:nvPicPr>
        <p:blipFill>
          <a:blip r:embed="rId5">
            <a:extLst/>
          </a:blip>
          <a:stretch>
            <a:fillRect/>
          </a:stretch>
        </p:blipFill>
        <p:spPr>
          <a:xfrm>
            <a:off x="9439249" y="924690"/>
            <a:ext cx="2541838" cy="4518822"/>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B. When your a Sell Offer is taken (con’t)"/>
          <p:cNvSpPr txBox="1"/>
          <p:nvPr>
            <p:ph type="title"/>
          </p:nvPr>
        </p:nvSpPr>
        <p:spPr>
          <a:xfrm>
            <a:off x="952500" y="123090"/>
            <a:ext cx="11099800" cy="752657"/>
          </a:xfrm>
          <a:prstGeom prst="rect">
            <a:avLst/>
          </a:prstGeom>
        </p:spPr>
        <p:txBody>
          <a:bodyPr/>
          <a:lstStyle>
            <a:lvl1pPr defTabSz="315468">
              <a:defRPr sz="4320"/>
            </a:lvl1pPr>
          </a:lstStyle>
          <a:p>
            <a:pPr/>
            <a:r>
              <a:t>B. When your a Sell Offer is taken (con’t)</a:t>
            </a:r>
          </a:p>
        </p:txBody>
      </p:sp>
      <p:sp>
        <p:nvSpPr>
          <p:cNvPr id="148" name="5.  If payment to you has been marked as paid by the counterparty, you will see receive an email notifying you that the counterparty has made payment to your bank account.…"/>
          <p:cNvSpPr txBox="1"/>
          <p:nvPr>
            <p:ph type="body" sz="half" idx="1"/>
          </p:nvPr>
        </p:nvSpPr>
        <p:spPr>
          <a:xfrm>
            <a:off x="822385" y="6206821"/>
            <a:ext cx="11360030" cy="3170090"/>
          </a:xfrm>
          <a:prstGeom prst="rect">
            <a:avLst/>
          </a:prstGeom>
        </p:spPr>
        <p:txBody>
          <a:bodyPr/>
          <a:lstStyle/>
          <a:p>
            <a:pPr marL="0" indent="0" defTabSz="350520">
              <a:spcBef>
                <a:spcPts val="2500"/>
              </a:spcBef>
              <a:buSzTx/>
              <a:buNone/>
              <a:defRPr sz="1920"/>
            </a:pPr>
            <a:r>
              <a:t>5.  If payment to you has been marked as paid by the counterparty, you will see receive an email notifying you that the counterparty has made payment to your bank account. </a:t>
            </a:r>
          </a:p>
          <a:p>
            <a:pPr marL="0" indent="0" defTabSz="350520">
              <a:spcBef>
                <a:spcPts val="2500"/>
              </a:spcBef>
              <a:buSzTx/>
              <a:buNone/>
              <a:defRPr sz="1920"/>
            </a:pPr>
            <a:r>
              <a:t>6. Check if the money has been received in your bank account successfully. If yes, you can proceed to click the blue I Have Received Payment button to complete the trade.</a:t>
            </a:r>
          </a:p>
          <a:p>
            <a:pPr marL="0" indent="0" defTabSz="350520">
              <a:spcBef>
                <a:spcPts val="2500"/>
              </a:spcBef>
              <a:buSzTx/>
              <a:buNone/>
              <a:defRPr sz="1920"/>
            </a:pPr>
            <a:r>
              <a:t>7. Your trade has been completed and you can provide rating and feedback on your counterparty that had transacted with you.</a:t>
            </a:r>
          </a:p>
          <a:p>
            <a:pPr marL="0" indent="0" defTabSz="350520">
              <a:spcBef>
                <a:spcPts val="2500"/>
              </a:spcBef>
              <a:buSzTx/>
              <a:buNone/>
              <a:defRPr sz="1920"/>
            </a:pPr>
            <a:r>
              <a:t>8. Your trade will also show in your history page under the main menu.</a:t>
            </a:r>
          </a:p>
        </p:txBody>
      </p:sp>
      <p:sp>
        <p:nvSpPr>
          <p:cNvPr id="149" name="(5)                                     (6)                                   (7)                                       (8)"/>
          <p:cNvSpPr txBox="1"/>
          <p:nvPr/>
        </p:nvSpPr>
        <p:spPr>
          <a:xfrm>
            <a:off x="822385" y="5522871"/>
            <a:ext cx="11360030" cy="43505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a:spcBef>
                <a:spcPts val="3200"/>
              </a:spcBef>
              <a:defRPr b="0" sz="2000"/>
            </a:lvl1pPr>
          </a:lstStyle>
          <a:p>
            <a:pPr/>
            <a:r>
              <a:t>                   (5)                                     (6)                                   (7)                                       (8)</a:t>
            </a:r>
          </a:p>
        </p:txBody>
      </p:sp>
      <p:pic>
        <p:nvPicPr>
          <p:cNvPr id="150" name="74929409-3C53-4A22-B34F-C26E55A93C6F-L0-001.jpeg" descr="74929409-3C53-4A22-B34F-C26E55A93C6F-L0-001.jpeg"/>
          <p:cNvPicPr>
            <a:picLocks noChangeAspect="1"/>
          </p:cNvPicPr>
          <p:nvPr/>
        </p:nvPicPr>
        <p:blipFill>
          <a:blip r:embed="rId2">
            <a:extLst/>
          </a:blip>
          <a:stretch>
            <a:fillRect/>
          </a:stretch>
        </p:blipFill>
        <p:spPr>
          <a:xfrm>
            <a:off x="3914182" y="882546"/>
            <a:ext cx="2544017" cy="4522696"/>
          </a:xfrm>
          <a:prstGeom prst="rect">
            <a:avLst/>
          </a:prstGeom>
          <a:ln w="12700">
            <a:miter lim="400000"/>
          </a:ln>
        </p:spPr>
      </p:pic>
      <p:pic>
        <p:nvPicPr>
          <p:cNvPr id="151" name="67DACDBF-F74C-4761-AAEB-E14F70805B81-L0-001.jpeg" descr="67DACDBF-F74C-4761-AAEB-E14F70805B81-L0-001.jpeg"/>
          <p:cNvPicPr>
            <a:picLocks noChangeAspect="1"/>
          </p:cNvPicPr>
          <p:nvPr/>
        </p:nvPicPr>
        <p:blipFill>
          <a:blip r:embed="rId3">
            <a:extLst/>
          </a:blip>
          <a:stretch>
            <a:fillRect/>
          </a:stretch>
        </p:blipFill>
        <p:spPr>
          <a:xfrm>
            <a:off x="6742556" y="842292"/>
            <a:ext cx="2589303" cy="4603204"/>
          </a:xfrm>
          <a:prstGeom prst="rect">
            <a:avLst/>
          </a:prstGeom>
          <a:ln w="12700">
            <a:miter lim="400000"/>
          </a:ln>
        </p:spPr>
      </p:pic>
      <p:pic>
        <p:nvPicPr>
          <p:cNvPr id="152" name="ED7453AF-5E77-4BA7-B17D-EA316ADE8353-L0-001.jpeg" descr="ED7453AF-5E77-4BA7-B17D-EA316ADE8353-L0-001.jpeg"/>
          <p:cNvPicPr>
            <a:picLocks noChangeAspect="1"/>
          </p:cNvPicPr>
          <p:nvPr/>
        </p:nvPicPr>
        <p:blipFill>
          <a:blip r:embed="rId4">
            <a:extLst/>
          </a:blip>
          <a:stretch>
            <a:fillRect/>
          </a:stretch>
        </p:blipFill>
        <p:spPr>
          <a:xfrm>
            <a:off x="9616215" y="935727"/>
            <a:ext cx="2546530" cy="4527164"/>
          </a:xfrm>
          <a:prstGeom prst="rect">
            <a:avLst/>
          </a:prstGeom>
          <a:ln w="12700">
            <a:miter lim="400000"/>
          </a:ln>
        </p:spPr>
      </p:pic>
      <p:pic>
        <p:nvPicPr>
          <p:cNvPr id="153" name="8E244246-6388-4676-B32F-B04F6C3DDF64-L0-001.jpeg" descr="8E244246-6388-4676-B32F-B04F6C3DDF64-L0-001.jpeg"/>
          <p:cNvPicPr>
            <a:picLocks noChangeAspect="1"/>
          </p:cNvPicPr>
          <p:nvPr/>
        </p:nvPicPr>
        <p:blipFill>
          <a:blip r:embed="rId5">
            <a:extLst/>
          </a:blip>
          <a:stretch>
            <a:fillRect/>
          </a:stretch>
        </p:blipFill>
        <p:spPr>
          <a:xfrm>
            <a:off x="1093767" y="886484"/>
            <a:ext cx="2536059" cy="4514820"/>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C. Creating a Buy Offer"/>
          <p:cNvSpPr txBox="1"/>
          <p:nvPr>
            <p:ph type="title"/>
          </p:nvPr>
        </p:nvSpPr>
        <p:spPr>
          <a:xfrm>
            <a:off x="952500" y="123090"/>
            <a:ext cx="11099800" cy="752657"/>
          </a:xfrm>
          <a:prstGeom prst="rect">
            <a:avLst/>
          </a:prstGeom>
        </p:spPr>
        <p:txBody>
          <a:bodyPr/>
          <a:lstStyle>
            <a:lvl1pPr defTabSz="315468">
              <a:defRPr sz="4320"/>
            </a:lvl1pPr>
          </a:lstStyle>
          <a:p>
            <a:pPr/>
            <a:r>
              <a:t>C. Creating a Buy Offer</a:t>
            </a:r>
          </a:p>
        </p:txBody>
      </p:sp>
      <p:sp>
        <p:nvSpPr>
          <p:cNvPr id="156" name="1. Select the token that you want to sell from the main page. In this example, we want to buy ETH, so click on ETH under Name column.…"/>
          <p:cNvSpPr txBox="1"/>
          <p:nvPr>
            <p:ph type="body" sz="half" idx="1"/>
          </p:nvPr>
        </p:nvSpPr>
        <p:spPr>
          <a:xfrm>
            <a:off x="822385" y="6206821"/>
            <a:ext cx="11360030" cy="3170090"/>
          </a:xfrm>
          <a:prstGeom prst="rect">
            <a:avLst/>
          </a:prstGeom>
        </p:spPr>
        <p:txBody>
          <a:bodyPr/>
          <a:lstStyle/>
          <a:p>
            <a:pPr marL="0" indent="0" defTabSz="397256">
              <a:spcBef>
                <a:spcPts val="2800"/>
              </a:spcBef>
              <a:buSzTx/>
              <a:buNone/>
              <a:defRPr sz="2176"/>
            </a:pPr>
            <a:r>
              <a:t>1. Select the token that you want to sell from the main page. In this example, we want to buy ETH, so click on ETH under Name column.</a:t>
            </a:r>
          </a:p>
          <a:p>
            <a:pPr marL="0" indent="0" defTabSz="397256">
              <a:spcBef>
                <a:spcPts val="2800"/>
              </a:spcBef>
              <a:buSzTx/>
              <a:buNone/>
              <a:defRPr sz="2176"/>
            </a:pPr>
            <a:r>
              <a:t>2. You will be able to see the pairing on top of the page is ETH and IDR. This can be changed according to your pairing that you want. In this example, we want to buy ETH for IDR. Click on the Buyers button.</a:t>
            </a:r>
          </a:p>
          <a:p>
            <a:pPr marL="0" indent="0" defTabSz="397256">
              <a:spcBef>
                <a:spcPts val="2800"/>
              </a:spcBef>
              <a:buSzTx/>
              <a:buNone/>
              <a:defRPr sz="2176"/>
            </a:pPr>
            <a:r>
              <a:t>3. You will be able to see the list of buyers of ETH for IDR. Click on the Create Offer button.</a:t>
            </a:r>
          </a:p>
        </p:txBody>
      </p:sp>
      <p:sp>
        <p:nvSpPr>
          <p:cNvPr id="157" name="(1)                                     (2)                                     (3)"/>
          <p:cNvSpPr txBox="1"/>
          <p:nvPr/>
        </p:nvSpPr>
        <p:spPr>
          <a:xfrm>
            <a:off x="822385" y="5522871"/>
            <a:ext cx="11360030" cy="43505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a:spcBef>
                <a:spcPts val="3200"/>
              </a:spcBef>
              <a:defRPr b="0" sz="2000"/>
            </a:lvl1pPr>
          </a:lstStyle>
          <a:p>
            <a:pPr/>
            <a:r>
              <a:t>                   (1)                                     (2)                                     (3)                                     </a:t>
            </a:r>
          </a:p>
        </p:txBody>
      </p:sp>
      <p:pic>
        <p:nvPicPr>
          <p:cNvPr id="158" name="8A24C7B2-7551-4771-BD2B-69268CEEE9A8-L0-001.jpeg" descr="8A24C7B2-7551-4771-BD2B-69268CEEE9A8-L0-001.jpeg"/>
          <p:cNvPicPr>
            <a:picLocks noChangeAspect="1"/>
          </p:cNvPicPr>
          <p:nvPr/>
        </p:nvPicPr>
        <p:blipFill>
          <a:blip r:embed="rId2">
            <a:extLst/>
          </a:blip>
          <a:stretch>
            <a:fillRect/>
          </a:stretch>
        </p:blipFill>
        <p:spPr>
          <a:xfrm>
            <a:off x="1083949" y="877815"/>
            <a:ext cx="2549339" cy="4532157"/>
          </a:xfrm>
          <a:prstGeom prst="rect">
            <a:avLst/>
          </a:prstGeom>
          <a:ln w="12700">
            <a:miter lim="400000"/>
          </a:ln>
        </p:spPr>
      </p:pic>
      <p:pic>
        <p:nvPicPr>
          <p:cNvPr id="159" name="07DC5A5A-10A9-465D-B106-690EC2EDC7D7-L0-001.jpeg" descr="07DC5A5A-10A9-465D-B106-690EC2EDC7D7-L0-001.jpeg"/>
          <p:cNvPicPr>
            <a:picLocks noChangeAspect="1"/>
          </p:cNvPicPr>
          <p:nvPr/>
        </p:nvPicPr>
        <p:blipFill>
          <a:blip r:embed="rId3">
            <a:extLst/>
          </a:blip>
          <a:stretch>
            <a:fillRect/>
          </a:stretch>
        </p:blipFill>
        <p:spPr>
          <a:xfrm>
            <a:off x="3969533" y="877027"/>
            <a:ext cx="2550226" cy="4533734"/>
          </a:xfrm>
          <a:prstGeom prst="rect">
            <a:avLst/>
          </a:prstGeom>
          <a:ln w="12700">
            <a:miter lim="400000"/>
          </a:ln>
        </p:spPr>
      </p:pic>
      <p:pic>
        <p:nvPicPr>
          <p:cNvPr id="160" name="F2BB4515-A950-47CC-A7FC-4999717309C2-L0-001.jpeg" descr="F2BB4515-A950-47CC-A7FC-4999717309C2-L0-001.jpeg"/>
          <p:cNvPicPr>
            <a:picLocks noChangeAspect="1"/>
          </p:cNvPicPr>
          <p:nvPr/>
        </p:nvPicPr>
        <p:blipFill>
          <a:blip r:embed="rId4">
            <a:extLst/>
          </a:blip>
          <a:stretch>
            <a:fillRect/>
          </a:stretch>
        </p:blipFill>
        <p:spPr>
          <a:xfrm>
            <a:off x="6856003" y="882940"/>
            <a:ext cx="2543574" cy="4521908"/>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C. Creating a Buy Offer (con’t)"/>
          <p:cNvSpPr txBox="1"/>
          <p:nvPr>
            <p:ph type="title"/>
          </p:nvPr>
        </p:nvSpPr>
        <p:spPr>
          <a:xfrm>
            <a:off x="952500" y="123090"/>
            <a:ext cx="11099800" cy="752657"/>
          </a:xfrm>
          <a:prstGeom prst="rect">
            <a:avLst/>
          </a:prstGeom>
        </p:spPr>
        <p:txBody>
          <a:bodyPr/>
          <a:lstStyle>
            <a:lvl1pPr defTabSz="315468">
              <a:defRPr sz="4320"/>
            </a:lvl1pPr>
          </a:lstStyle>
          <a:p>
            <a:pPr/>
            <a:r>
              <a:t>C. Creating a Buy Offer (con’t)</a:t>
            </a:r>
          </a:p>
        </p:txBody>
      </p:sp>
      <p:sp>
        <p:nvSpPr>
          <p:cNvPr id="163" name="4. Use the slider to select between -5% to 5% against the spot sale price that you want to buy. After you have selected the %, your offer price in absolute terms for 1 ETH will be shown. You also have the option to set the maximum price that you wish to buy in the Ceiling Price field.…"/>
          <p:cNvSpPr txBox="1"/>
          <p:nvPr>
            <p:ph type="body" sz="half" idx="1"/>
          </p:nvPr>
        </p:nvSpPr>
        <p:spPr>
          <a:xfrm>
            <a:off x="822385" y="6206821"/>
            <a:ext cx="11360030" cy="3170090"/>
          </a:xfrm>
          <a:prstGeom prst="rect">
            <a:avLst/>
          </a:prstGeom>
        </p:spPr>
        <p:txBody>
          <a:bodyPr/>
          <a:lstStyle/>
          <a:p>
            <a:pPr marL="0" indent="0" defTabSz="350520">
              <a:spcBef>
                <a:spcPts val="2500"/>
              </a:spcBef>
              <a:buSzTx/>
              <a:buNone/>
              <a:defRPr sz="1920"/>
            </a:pPr>
            <a:r>
              <a:t>4. Use the slider to select between -5% to 5% against the spot sale price that you want to buy. After you have selected the %, your offer price in absolute terms for 1 ETH will be shown. You also have the option to set the maximum price that you wish to buy in the Ceiling Price field.</a:t>
            </a:r>
          </a:p>
          <a:p>
            <a:pPr marL="0" indent="0" defTabSz="350520">
              <a:spcBef>
                <a:spcPts val="2500"/>
              </a:spcBef>
              <a:buSzTx/>
              <a:buNone/>
              <a:defRPr sz="1920"/>
            </a:pPr>
            <a:r>
              <a:t>3. Key in the maximum and minimum amount of ETH that you wish to buy in this one offer. Select the time period you want to conclude this trade in the payment window before clicking on the Create button.</a:t>
            </a:r>
          </a:p>
          <a:p>
            <a:pPr marL="0" indent="0" defTabSz="350520">
              <a:spcBef>
                <a:spcPts val="2500"/>
              </a:spcBef>
              <a:buSzTx/>
              <a:buNone/>
              <a:defRPr sz="1920"/>
            </a:pPr>
            <a:r>
              <a:t>4. Your Buy Offer has been created and you can see it displayed under the Buyers tab. Each offer will have and ID, which in this case your Buy Offer ID is 654450.</a:t>
            </a:r>
          </a:p>
        </p:txBody>
      </p:sp>
      <p:sp>
        <p:nvSpPr>
          <p:cNvPr id="164" name="(4)                                     (5)                                     (6)"/>
          <p:cNvSpPr txBox="1"/>
          <p:nvPr/>
        </p:nvSpPr>
        <p:spPr>
          <a:xfrm>
            <a:off x="822385" y="5522871"/>
            <a:ext cx="11360030" cy="43505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a:spcBef>
                <a:spcPts val="3200"/>
              </a:spcBef>
              <a:defRPr b="0" sz="2000"/>
            </a:lvl1pPr>
          </a:lstStyle>
          <a:p>
            <a:pPr/>
            <a:r>
              <a:t>                   (4)                                     (5)                                     (6)                                     </a:t>
            </a:r>
          </a:p>
        </p:txBody>
      </p:sp>
      <p:pic>
        <p:nvPicPr>
          <p:cNvPr id="165" name="39D4F470-83CB-4C01-84A6-C595A5170925-L0-001.jpeg" descr="39D4F470-83CB-4C01-84A6-C595A5170925-L0-001.jpeg"/>
          <p:cNvPicPr>
            <a:picLocks noChangeAspect="1"/>
          </p:cNvPicPr>
          <p:nvPr/>
        </p:nvPicPr>
        <p:blipFill>
          <a:blip r:embed="rId2">
            <a:extLst/>
          </a:blip>
          <a:stretch>
            <a:fillRect/>
          </a:stretch>
        </p:blipFill>
        <p:spPr>
          <a:xfrm>
            <a:off x="1096809" y="889247"/>
            <a:ext cx="2536479" cy="4509294"/>
          </a:xfrm>
          <a:prstGeom prst="rect">
            <a:avLst/>
          </a:prstGeom>
          <a:ln w="12700">
            <a:miter lim="400000"/>
          </a:ln>
        </p:spPr>
      </p:pic>
      <p:pic>
        <p:nvPicPr>
          <p:cNvPr id="166" name="38C6D2D5-1D1E-4ED8-B71A-ADA6943670B4-L0-001.jpeg" descr="38C6D2D5-1D1E-4ED8-B71A-ADA6943670B4-L0-001.jpeg"/>
          <p:cNvPicPr>
            <a:picLocks noChangeAspect="1"/>
          </p:cNvPicPr>
          <p:nvPr/>
        </p:nvPicPr>
        <p:blipFill>
          <a:blip r:embed="rId3">
            <a:extLst/>
          </a:blip>
          <a:stretch>
            <a:fillRect/>
          </a:stretch>
        </p:blipFill>
        <p:spPr>
          <a:xfrm>
            <a:off x="3981580" y="898445"/>
            <a:ext cx="2526131" cy="4490898"/>
          </a:xfrm>
          <a:prstGeom prst="rect">
            <a:avLst/>
          </a:prstGeom>
          <a:ln w="12700">
            <a:miter lim="400000"/>
          </a:ln>
        </p:spPr>
      </p:pic>
      <p:pic>
        <p:nvPicPr>
          <p:cNvPr id="167" name="2E89DCB8-0631-4131-9198-65F6FD2E8381-L0-001.jpeg" descr="2E89DCB8-0631-4131-9198-65F6FD2E8381-L0-001.jpeg"/>
          <p:cNvPicPr>
            <a:picLocks noChangeAspect="1"/>
          </p:cNvPicPr>
          <p:nvPr/>
        </p:nvPicPr>
        <p:blipFill>
          <a:blip r:embed="rId4">
            <a:extLst/>
          </a:blip>
          <a:stretch>
            <a:fillRect/>
          </a:stretch>
        </p:blipFill>
        <p:spPr>
          <a:xfrm>
            <a:off x="6856003" y="887407"/>
            <a:ext cx="2538548" cy="4512974"/>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D. When your a Buy Offer is taken"/>
          <p:cNvSpPr txBox="1"/>
          <p:nvPr>
            <p:ph type="title"/>
          </p:nvPr>
        </p:nvSpPr>
        <p:spPr>
          <a:xfrm>
            <a:off x="952500" y="123090"/>
            <a:ext cx="11099800" cy="752657"/>
          </a:xfrm>
          <a:prstGeom prst="rect">
            <a:avLst/>
          </a:prstGeom>
        </p:spPr>
        <p:txBody>
          <a:bodyPr/>
          <a:lstStyle>
            <a:lvl1pPr defTabSz="315468">
              <a:defRPr sz="4320"/>
            </a:lvl1pPr>
          </a:lstStyle>
          <a:p>
            <a:pPr/>
            <a:r>
              <a:t>D. When your a Buy Offer is taken</a:t>
            </a:r>
          </a:p>
        </p:txBody>
      </p:sp>
      <p:sp>
        <p:nvSpPr>
          <p:cNvPr id="170" name="1. You will receive an email notifying you that your Buy Offer has been taken by a counterparty.…"/>
          <p:cNvSpPr txBox="1"/>
          <p:nvPr>
            <p:ph type="body" sz="half" idx="1"/>
          </p:nvPr>
        </p:nvSpPr>
        <p:spPr>
          <a:xfrm>
            <a:off x="822385" y="6206821"/>
            <a:ext cx="11360030" cy="3170090"/>
          </a:xfrm>
          <a:prstGeom prst="rect">
            <a:avLst/>
          </a:prstGeom>
        </p:spPr>
        <p:txBody>
          <a:bodyPr/>
          <a:lstStyle/>
          <a:p>
            <a:pPr marL="0" indent="0" defTabSz="350520">
              <a:spcBef>
                <a:spcPts val="2500"/>
              </a:spcBef>
              <a:buSzTx/>
              <a:buNone/>
              <a:defRPr sz="1920"/>
            </a:pPr>
            <a:r>
              <a:t>1. You will receive an email notifying you that your Buy Offer has been taken by a counterparty.</a:t>
            </a:r>
          </a:p>
          <a:p>
            <a:pPr marL="0" indent="0" defTabSz="350520">
              <a:spcBef>
                <a:spcPts val="2500"/>
              </a:spcBef>
              <a:buSzTx/>
              <a:buNone/>
              <a:defRPr sz="1920"/>
            </a:pPr>
            <a:r>
              <a:t>2. If you are in the App, you will also a message notifying that your Buy Offer has been taken. Click on the ETH tab and Buyers button.</a:t>
            </a:r>
          </a:p>
          <a:p>
            <a:pPr marL="0" indent="0" defTabSz="350520">
              <a:spcBef>
                <a:spcPts val="2500"/>
              </a:spcBef>
              <a:buSzTx/>
              <a:buNone/>
              <a:defRPr sz="1920"/>
            </a:pPr>
            <a:r>
              <a:t>3. Click on My Trades button and you will see under My Active Trade section the trade that was taken by the counterparty. Click on the transaction.</a:t>
            </a:r>
          </a:p>
          <a:p>
            <a:pPr marL="0" indent="0" defTabSz="350520">
              <a:spcBef>
                <a:spcPts val="2500"/>
              </a:spcBef>
              <a:buSzTx/>
              <a:buNone/>
              <a:defRPr sz="1920"/>
            </a:pPr>
            <a:r>
              <a:t>4. The counterparty bank details will be shown. Make the bank transfer to the counterparty according to the details shown. Once you have made the bank transfer, click on the I Have Paid button.</a:t>
            </a:r>
          </a:p>
        </p:txBody>
      </p:sp>
      <p:sp>
        <p:nvSpPr>
          <p:cNvPr id="171" name="(1)                                     (2)                                   (3)                                     (4)"/>
          <p:cNvSpPr txBox="1"/>
          <p:nvPr/>
        </p:nvSpPr>
        <p:spPr>
          <a:xfrm>
            <a:off x="822385" y="5522871"/>
            <a:ext cx="11360030" cy="43505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a:spcBef>
                <a:spcPts val="3200"/>
              </a:spcBef>
              <a:defRPr b="0" sz="2000"/>
            </a:lvl1pPr>
          </a:lstStyle>
          <a:p>
            <a:pPr/>
            <a:r>
              <a:t>                   (1)                                     (2)                                   (3)                                     (4)</a:t>
            </a:r>
          </a:p>
        </p:txBody>
      </p:sp>
      <p:pic>
        <p:nvPicPr>
          <p:cNvPr id="172" name="42E4BAC6-DCD6-4069-9ECB-222C3259490A-L0-001.jpeg" descr="42E4BAC6-DCD6-4069-9ECB-222C3259490A-L0-001.jpeg"/>
          <p:cNvPicPr>
            <a:picLocks noChangeAspect="1"/>
          </p:cNvPicPr>
          <p:nvPr/>
        </p:nvPicPr>
        <p:blipFill>
          <a:blip r:embed="rId2">
            <a:extLst/>
          </a:blip>
          <a:stretch>
            <a:fillRect/>
          </a:stretch>
        </p:blipFill>
        <p:spPr>
          <a:xfrm>
            <a:off x="1006536" y="928249"/>
            <a:ext cx="2568416" cy="4572422"/>
          </a:xfrm>
          <a:prstGeom prst="rect">
            <a:avLst/>
          </a:prstGeom>
          <a:ln w="12700">
            <a:miter lim="400000"/>
          </a:ln>
        </p:spPr>
      </p:pic>
      <p:pic>
        <p:nvPicPr>
          <p:cNvPr id="173" name="40C4C6C6-B2DB-46BD-8D70-11E22CCFC8EF-L0-001.jpeg" descr="40C4C6C6-B2DB-46BD-8D70-11E22CCFC8EF-L0-001.jpeg"/>
          <p:cNvPicPr>
            <a:picLocks noChangeAspect="1"/>
          </p:cNvPicPr>
          <p:nvPr/>
        </p:nvPicPr>
        <p:blipFill>
          <a:blip r:embed="rId3">
            <a:extLst/>
          </a:blip>
          <a:stretch>
            <a:fillRect/>
          </a:stretch>
        </p:blipFill>
        <p:spPr>
          <a:xfrm>
            <a:off x="3862959" y="968313"/>
            <a:ext cx="2529382" cy="4496680"/>
          </a:xfrm>
          <a:prstGeom prst="rect">
            <a:avLst/>
          </a:prstGeom>
          <a:ln w="12700">
            <a:miter lim="400000"/>
          </a:ln>
        </p:spPr>
      </p:pic>
      <p:pic>
        <p:nvPicPr>
          <p:cNvPr id="174" name="B90060D3-AE11-4958-821F-C02D6A4783F8-L0-001.jpeg" descr="B90060D3-AE11-4958-821F-C02D6A4783F8-L0-001.jpeg"/>
          <p:cNvPicPr>
            <a:picLocks noChangeAspect="1"/>
          </p:cNvPicPr>
          <p:nvPr/>
        </p:nvPicPr>
        <p:blipFill>
          <a:blip r:embed="rId4">
            <a:extLst/>
          </a:blip>
          <a:stretch>
            <a:fillRect/>
          </a:stretch>
        </p:blipFill>
        <p:spPr>
          <a:xfrm>
            <a:off x="6680348" y="944574"/>
            <a:ext cx="2541505" cy="4518229"/>
          </a:xfrm>
          <a:prstGeom prst="rect">
            <a:avLst/>
          </a:prstGeom>
          <a:ln w="12700">
            <a:miter lim="400000"/>
          </a:ln>
        </p:spPr>
      </p:pic>
      <p:pic>
        <p:nvPicPr>
          <p:cNvPr id="175" name="C2707E25-4868-4174-9FEE-B2814C860AE0-L0-001.jpeg" descr="C2707E25-4868-4174-9FEE-B2814C860AE0-L0-001.jpeg"/>
          <p:cNvPicPr>
            <a:picLocks noChangeAspect="1"/>
          </p:cNvPicPr>
          <p:nvPr/>
        </p:nvPicPr>
        <p:blipFill>
          <a:blip r:embed="rId5">
            <a:extLst/>
          </a:blip>
          <a:stretch>
            <a:fillRect/>
          </a:stretch>
        </p:blipFill>
        <p:spPr>
          <a:xfrm>
            <a:off x="9509859" y="908834"/>
            <a:ext cx="2561608" cy="4553969"/>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