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p:nvPr>
            <p:ph type="title" hasCustomPrompt="1"/>
          </p:nvPr>
        </p:nvSpPr>
        <p:spPr>
          <a:xfrm>
            <a:off x="1270000" y="1638300"/>
            <a:ext cx="10464800" cy="3302000"/>
          </a:xfrm>
          <a:prstGeom prst="rect">
            <a:avLst/>
          </a:prstGeom>
        </p:spPr>
        <p:txBody>
          <a:bodyPr anchor="b"/>
          <a:lstStyle/>
          <a:p>
            <a:r>
              <a:t>Title Text</a:t>
            </a:r>
          </a:p>
        </p:txBody>
      </p:sp>
      <p:sp>
        <p:nvSpPr>
          <p:cNvPr id="12" name="Body Level One…"/>
          <p:cNvSpPr txBox="1"/>
          <p:nvPr>
            <p:ph type="body" sz="quarter" idx="1" hasCustomPrompt="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p:nvPr>
            <p:ph type="body" sz="quarter" idx="13" hasCustomPrompt="1"/>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p:nvPr>
            <p:ph type="body" sz="quarter" idx="14" hasCustomPrompt="1"/>
          </p:nvPr>
        </p:nvSpPr>
        <p:spPr>
          <a:xfrm>
            <a:off x="1270000" y="4267111"/>
            <a:ext cx="10464800" cy="609778"/>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p:txBody>
      </p:sp>
      <p:sp>
        <p:nvSpPr>
          <p:cNvPr id="10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p:txBody>
      </p:sp>
      <p:sp>
        <p:nvSpPr>
          <p:cNvPr id="21" name="Title Text"/>
          <p:cNvSpPr txBox="1"/>
          <p:nvPr>
            <p:ph type="title" hasCustomPrompt="1"/>
          </p:nvPr>
        </p:nvSpPr>
        <p:spPr>
          <a:xfrm>
            <a:off x="1270000" y="6718300"/>
            <a:ext cx="10464800" cy="1422400"/>
          </a:xfrm>
          <a:prstGeom prst="rect">
            <a:avLst/>
          </a:prstGeom>
        </p:spPr>
        <p:txBody>
          <a:bodyPr anchor="b"/>
          <a:lstStyle/>
          <a:p>
            <a:r>
              <a:t>Title Text</a:t>
            </a:r>
          </a:p>
        </p:txBody>
      </p:sp>
      <p:sp>
        <p:nvSpPr>
          <p:cNvPr id="22" name="Body Level One…"/>
          <p:cNvSpPr txBox="1"/>
          <p:nvPr>
            <p:ph type="body" sz="quarter" idx="1" hasCustomPrompt="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p:nvPr>
            <p:ph type="title" hasCustomPrompt="1"/>
          </p:nvPr>
        </p:nvSpPr>
        <p:spPr>
          <a:xfrm>
            <a:off x="1270000" y="3225800"/>
            <a:ext cx="10464800" cy="3302000"/>
          </a:xfrm>
          <a:prstGeom prst="rect">
            <a:avLst/>
          </a:prstGeom>
        </p:spPr>
        <p:txBody>
          <a:bodyPr/>
          <a:lstStyle/>
          <a:p>
            <a:r>
              <a:t>Title Text</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p:txBody>
      </p:sp>
      <p:sp>
        <p:nvSpPr>
          <p:cNvPr id="39" name="Title Text"/>
          <p:cNvSpPr txBox="1"/>
          <p:nvPr>
            <p:ph type="title" hasCustomPrompt="1"/>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p:nvPr>
            <p:ph type="body" sz="quarter" idx="1" hasCustomPrompt="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p:nvPr>
            <p:ph type="title" hasCustomPrompt="1"/>
          </p:nvPr>
        </p:nvSpPr>
        <p:spPr>
          <a:prstGeom prst="rect">
            <a:avLst/>
          </a:prstGeom>
        </p:spPr>
        <p:txBody>
          <a:bodyPr/>
          <a:lstStyle/>
          <a:p>
            <a:r>
              <a:t>Title Text</a:t>
            </a:r>
          </a:p>
        </p:txBody>
      </p:sp>
      <p:sp>
        <p:nvSpPr>
          <p:cNvPr id="4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p:nvPr>
            <p:ph type="title" hasCustomPrompt="1"/>
          </p:nvPr>
        </p:nvSpPr>
        <p:spPr>
          <a:prstGeom prst="rect">
            <a:avLst/>
          </a:prstGeom>
        </p:spPr>
        <p:txBody>
          <a:bodyPr/>
          <a:lstStyle/>
          <a:p>
            <a:r>
              <a:t>Title Text</a:t>
            </a:r>
          </a:p>
        </p:txBody>
      </p:sp>
      <p:sp>
        <p:nvSpPr>
          <p:cNvPr id="57"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p:txBody>
      </p:sp>
      <p:sp>
        <p:nvSpPr>
          <p:cNvPr id="66" name="Title Text"/>
          <p:cNvSpPr txBox="1"/>
          <p:nvPr>
            <p:ph type="title" hasCustomPrompt="1"/>
          </p:nvPr>
        </p:nvSpPr>
        <p:spPr>
          <a:prstGeom prst="rect">
            <a:avLst/>
          </a:prstGeom>
        </p:spPr>
        <p:txBody>
          <a:bodyPr/>
          <a:lstStyle/>
          <a:p>
            <a:r>
              <a:t>Title Text</a:t>
            </a:r>
          </a:p>
        </p:txBody>
      </p:sp>
      <p:sp>
        <p:nvSpPr>
          <p:cNvPr id="67" name="Body Level One…"/>
          <p:cNvSpPr txBox="1"/>
          <p:nvPr>
            <p:ph type="body" sz="half" idx="1" hasCustomPrompt="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p:nvPr>
            <p:ph type="body" idx="1" hasCustomPrompt="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p:txBody>
      </p:sp>
      <p:sp>
        <p:nvSpPr>
          <p:cNvPr id="8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p:spPr>
        <p:txBody>
          <a:bodyPr lIns="50800" tIns="50800" rIns="50800" bIns="50800" anchor="ctr">
            <a:normAutofit/>
          </a:bodyPr>
          <a:lstStyle/>
          <a:p>
            <a:r>
              <a:t>Title Text</a:t>
            </a:r>
          </a:p>
        </p:txBody>
      </p:sp>
      <p:sp>
        <p:nvSpPr>
          <p:cNvPr id="3" name="Body Level One…"/>
          <p:cNvSpPr txBox="1"/>
          <p:nvPr>
            <p:ph type="body" idx="1"/>
          </p:nvPr>
        </p:nvSpPr>
        <p:spPr>
          <a:xfrm>
            <a:off x="952500" y="2590800"/>
            <a:ext cx="11099800" cy="6286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8"/>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36.jpeg"/><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IP2PGO APP…"/>
          <p:cNvSpPr txBox="1"/>
          <p:nvPr>
            <p:ph type="ctrTitle"/>
          </p:nvPr>
        </p:nvSpPr>
        <p:spPr>
          <a:xfrm>
            <a:off x="1270000" y="3117992"/>
            <a:ext cx="10464800" cy="2997318"/>
          </a:xfrm>
          <a:prstGeom prst="rect">
            <a:avLst/>
          </a:prstGeom>
        </p:spPr>
        <p:txBody>
          <a:bodyPr/>
          <a:lstStyle/>
          <a:p>
            <a:pPr defTabSz="396875">
              <a:defRPr sz="5440"/>
            </a:pPr>
            <a:r>
              <a:t>IP2PGO APP</a:t>
            </a:r>
          </a:p>
          <a:p>
            <a:pPr defTabSz="396875">
              <a:defRPr sz="5440"/>
            </a:pPr>
            <a:r>
              <a:t>USER GUIDE FOR </a:t>
            </a:r>
            <a:r>
              <a:rPr lang="en-US"/>
              <a:t>OTC</a:t>
            </a:r>
            <a:r>
              <a:t> TRADES</a:t>
            </a:r>
          </a:p>
        </p:txBody>
      </p:sp>
      <p:sp>
        <p:nvSpPr>
          <p:cNvPr id="120" name="18 JANUARY 2019"/>
          <p:cNvSpPr txBox="1"/>
          <p:nvPr/>
        </p:nvSpPr>
        <p:spPr>
          <a:xfrm>
            <a:off x="8057039" y="8835043"/>
            <a:ext cx="4747055" cy="578485"/>
          </a:xfrm>
          <a:prstGeom prst="rect">
            <a:avLst/>
          </a:prstGeom>
          <a:ln w="12700">
            <a:miter lim="400000"/>
          </a:ln>
        </p:spPr>
        <p:txBody>
          <a:bodyPr lIns="50800" tIns="50800" rIns="50800" bIns="50800" anchor="b">
            <a:normAutofit/>
          </a:bodyPr>
          <a:lstStyle>
            <a:lvl1pPr defTabSz="233045">
              <a:defRPr sz="3200" b="0">
                <a:latin typeface="+mn-lt"/>
                <a:ea typeface="+mn-ea"/>
                <a:cs typeface="+mn-cs"/>
                <a:sym typeface="Helvetica Neue Medium"/>
              </a:defRPr>
            </a:lvl1pPr>
          </a:lstStyle>
          <a:p>
            <a:r>
              <a:t>  18 JANUARY 2019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E. Taking another user’s Sell Offer (con’t)"/>
          <p:cNvSpPr txBox="1"/>
          <p:nvPr>
            <p:ph type="title"/>
          </p:nvPr>
        </p:nvSpPr>
        <p:spPr>
          <a:xfrm>
            <a:off x="952500" y="123090"/>
            <a:ext cx="11099800" cy="752657"/>
          </a:xfrm>
          <a:prstGeom prst="rect">
            <a:avLst/>
          </a:prstGeom>
        </p:spPr>
        <p:txBody>
          <a:bodyPr/>
          <a:lstStyle>
            <a:lvl1pPr defTabSz="314960">
              <a:defRPr sz="4320"/>
            </a:lvl1pPr>
          </a:lstStyle>
          <a:p>
            <a:r>
              <a:t>E. Taking another user’s Sell Offer (con’t)</a:t>
            </a:r>
          </a:p>
        </p:txBody>
      </p:sp>
      <p:sp>
        <p:nvSpPr>
          <p:cNvPr id="178" name="5. Click the Confirm Transaction button.…"/>
          <p:cNvSpPr txBox="1"/>
          <p:nvPr>
            <p:ph type="body" sz="half" idx="1"/>
          </p:nvPr>
        </p:nvSpPr>
        <p:spPr>
          <a:xfrm>
            <a:off x="822385" y="6084492"/>
            <a:ext cx="11360030" cy="3170091"/>
          </a:xfrm>
          <a:prstGeom prst="rect">
            <a:avLst/>
          </a:prstGeom>
        </p:spPr>
        <p:txBody>
          <a:bodyPr/>
          <a:lstStyle/>
          <a:p>
            <a:pPr marL="0" indent="0" defTabSz="391160">
              <a:spcBef>
                <a:spcPts val="2800"/>
              </a:spcBef>
              <a:buSzTx/>
              <a:buNone/>
              <a:defRPr sz="2145"/>
            </a:pPr>
            <a:r>
              <a:t>5. Click the Confirm Transaction button.</a:t>
            </a:r>
          </a:p>
          <a:p>
            <a:pPr marL="0" indent="0" defTabSz="391160">
              <a:spcBef>
                <a:spcPts val="2800"/>
              </a:spcBef>
              <a:buSzTx/>
              <a:buNone/>
              <a:defRPr sz="2145"/>
            </a:pPr>
            <a:r>
              <a:t>6. You will receive a notification in the app that the transaction is completed and your TUSD wallet balance will be shown.</a:t>
            </a:r>
          </a:p>
          <a:p>
            <a:pPr marL="0" indent="0" defTabSz="391160">
              <a:spcBef>
                <a:spcPts val="2800"/>
              </a:spcBef>
              <a:buSzTx/>
              <a:buNone/>
              <a:defRPr sz="2145"/>
            </a:pPr>
            <a:r>
              <a:t>7. You can select GO tokens in the 1st option at the top to check that the GO tokens that you sold has been reflected in your GO wallet balance.</a:t>
            </a:r>
          </a:p>
          <a:p>
            <a:pPr marL="0" indent="0" defTabSz="391160">
              <a:spcBef>
                <a:spcPts val="2800"/>
              </a:spcBef>
              <a:buSzTx/>
              <a:buNone/>
              <a:defRPr sz="2145"/>
            </a:pPr>
            <a:r>
              <a:t>8. You will also receive an email to inform you that the transaction has been completed.</a:t>
            </a:r>
          </a:p>
        </p:txBody>
      </p:sp>
      <p:sp>
        <p:nvSpPr>
          <p:cNvPr id="179" name="(5)                                     (6)                                   (7)                                      (8)"/>
          <p:cNvSpPr txBox="1"/>
          <p:nvPr/>
        </p:nvSpPr>
        <p:spPr>
          <a:xfrm>
            <a:off x="822385" y="5522871"/>
            <a:ext cx="11360030" cy="435058"/>
          </a:xfrm>
          <a:prstGeom prst="rect">
            <a:avLst/>
          </a:prstGeom>
          <a:ln w="12700">
            <a:miter lim="400000"/>
          </a:ln>
        </p:spPr>
        <p:txBody>
          <a:bodyPr lIns="50800" tIns="50800" rIns="50800" bIns="50800" anchor="ctr">
            <a:normAutofit/>
          </a:bodyPr>
          <a:lstStyle/>
          <a:p>
            <a:pPr algn="l">
              <a:spcBef>
                <a:spcPts val="3200"/>
              </a:spcBef>
              <a:defRPr sz="2000" b="0">
                <a:solidFill>
                  <a:schemeClr val="accent5">
                    <a:hueOff val="-82419"/>
                    <a:satOff val="-9512"/>
                    <a:lumOff val="-16342"/>
                  </a:schemeClr>
                </a:solidFill>
              </a:defRPr>
            </a:pPr>
            <a:r>
              <a:t>                   </a:t>
            </a:r>
            <a:r>
              <a:rPr>
                <a:solidFill>
                  <a:srgbClr val="000000"/>
                </a:solidFill>
              </a:rPr>
              <a:t>(5)                                     (6)                                   (7)                 </a:t>
            </a:r>
            <a:r>
              <a:t>                     </a:t>
            </a:r>
            <a:r>
              <a:rPr>
                <a:solidFill>
                  <a:srgbClr val="000000"/>
                </a:solidFill>
              </a:rPr>
              <a:t>(8)</a:t>
            </a:r>
            <a:endParaRPr>
              <a:solidFill>
                <a:srgbClr val="000000"/>
              </a:solidFill>
            </a:endParaRPr>
          </a:p>
        </p:txBody>
      </p:sp>
      <p:pic>
        <p:nvPicPr>
          <p:cNvPr id="180" name="08FC2534-28EF-4395-B811-C04FD9E2A63A-L0-001.jpeg" descr="08FC2534-28EF-4395-B811-C04FD9E2A63A-L0-001.jpeg"/>
          <p:cNvPicPr>
            <a:picLocks noChangeAspect="1"/>
          </p:cNvPicPr>
          <p:nvPr/>
        </p:nvPicPr>
        <p:blipFill>
          <a:blip r:embed="rId1"/>
          <a:stretch>
            <a:fillRect/>
          </a:stretch>
        </p:blipFill>
        <p:spPr>
          <a:xfrm>
            <a:off x="999260" y="835768"/>
            <a:ext cx="2596642" cy="4616251"/>
          </a:xfrm>
          <a:prstGeom prst="rect">
            <a:avLst/>
          </a:prstGeom>
          <a:ln w="12700">
            <a:miter lim="400000"/>
            <a:headEnd/>
            <a:tailEnd/>
          </a:ln>
        </p:spPr>
      </p:pic>
      <p:pic>
        <p:nvPicPr>
          <p:cNvPr id="181" name="D8FEF1B1-CD30-4623-9C4C-E3A8F8BDD31F-L0-001.jpeg" descr="D8FEF1B1-CD30-4623-9C4C-E3A8F8BDD31F-L0-001.jpeg"/>
          <p:cNvPicPr>
            <a:picLocks noChangeAspect="1"/>
          </p:cNvPicPr>
          <p:nvPr/>
        </p:nvPicPr>
        <p:blipFill>
          <a:blip r:embed="rId2"/>
          <a:stretch>
            <a:fillRect/>
          </a:stretch>
        </p:blipFill>
        <p:spPr>
          <a:xfrm>
            <a:off x="3854670" y="841156"/>
            <a:ext cx="2590581" cy="4605476"/>
          </a:xfrm>
          <a:prstGeom prst="rect">
            <a:avLst/>
          </a:prstGeom>
          <a:ln w="12700">
            <a:miter lim="400000"/>
            <a:headEnd/>
            <a:tailEnd/>
          </a:ln>
        </p:spPr>
      </p:pic>
      <p:pic>
        <p:nvPicPr>
          <p:cNvPr id="182" name="D9992D50-7708-4ACD-A04F-9A22ED08CC95-L0-001.jpeg" descr="D9992D50-7708-4ACD-A04F-9A22ED08CC95-L0-001.jpeg"/>
          <p:cNvPicPr>
            <a:picLocks noChangeAspect="1"/>
          </p:cNvPicPr>
          <p:nvPr/>
        </p:nvPicPr>
        <p:blipFill>
          <a:blip r:embed="rId3"/>
          <a:stretch>
            <a:fillRect/>
          </a:stretch>
        </p:blipFill>
        <p:spPr>
          <a:xfrm>
            <a:off x="6704019" y="854690"/>
            <a:ext cx="2575355" cy="4578408"/>
          </a:xfrm>
          <a:prstGeom prst="rect">
            <a:avLst/>
          </a:prstGeom>
          <a:ln w="12700">
            <a:miter lim="400000"/>
            <a:headEnd/>
            <a:tailEnd/>
          </a:ln>
        </p:spPr>
      </p:pic>
      <p:pic>
        <p:nvPicPr>
          <p:cNvPr id="183" name="BF68C650-EE36-4CE4-810F-56E5C8D15A4B-L0-001.jpeg" descr="BF68C650-EE36-4CE4-810F-56E5C8D15A4B-L0-001.jpeg"/>
          <p:cNvPicPr>
            <a:picLocks noChangeAspect="1"/>
          </p:cNvPicPr>
          <p:nvPr/>
        </p:nvPicPr>
        <p:blipFill>
          <a:blip r:embed="rId4"/>
          <a:stretch>
            <a:fillRect/>
          </a:stretch>
        </p:blipFill>
        <p:spPr>
          <a:xfrm>
            <a:off x="9629688" y="862968"/>
            <a:ext cx="2566043" cy="4561852"/>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F. Taking another user’s Buy Offer"/>
          <p:cNvSpPr txBox="1"/>
          <p:nvPr>
            <p:ph type="title"/>
          </p:nvPr>
        </p:nvSpPr>
        <p:spPr>
          <a:xfrm>
            <a:off x="952500" y="123090"/>
            <a:ext cx="11099800" cy="752657"/>
          </a:xfrm>
          <a:prstGeom prst="rect">
            <a:avLst/>
          </a:prstGeom>
        </p:spPr>
        <p:txBody>
          <a:bodyPr/>
          <a:lstStyle>
            <a:lvl1pPr defTabSz="314960">
              <a:defRPr sz="4320"/>
            </a:lvl1pPr>
          </a:lstStyle>
          <a:p>
            <a:r>
              <a:t>F. Taking another user’s Buy Offer</a:t>
            </a:r>
          </a:p>
        </p:txBody>
      </p:sp>
      <p:sp>
        <p:nvSpPr>
          <p:cNvPr id="186" name="1. Click on the token that you want to sell. In this example, we want to sell ETH for GO tokens. Select GO tokens from the 2nd option. Click on the Buyers tab in the ETH/GO pairing selection to view the buyers listings.…"/>
          <p:cNvSpPr txBox="1"/>
          <p:nvPr>
            <p:ph type="body" sz="half" idx="1"/>
          </p:nvPr>
        </p:nvSpPr>
        <p:spPr>
          <a:xfrm>
            <a:off x="689514" y="6083457"/>
            <a:ext cx="11360030" cy="3170090"/>
          </a:xfrm>
          <a:prstGeom prst="rect">
            <a:avLst/>
          </a:prstGeom>
        </p:spPr>
        <p:txBody>
          <a:bodyPr/>
          <a:lstStyle/>
          <a:p>
            <a:pPr marL="0" indent="0" defTabSz="321310">
              <a:spcBef>
                <a:spcPts val="2300"/>
              </a:spcBef>
              <a:buSzTx/>
              <a:buNone/>
              <a:defRPr sz="1760"/>
            </a:pPr>
            <a:r>
              <a:t>1. Click on the token that you want to sell. In this example, we want to sell ETH for GO tokens. Select GO tokens from the 2nd option. Click on the Buyers tab in the ETH/GO pairing selection to view the buyers listings.</a:t>
            </a:r>
          </a:p>
          <a:p>
            <a:pPr marL="0" indent="0" defTabSz="321310">
              <a:spcBef>
                <a:spcPts val="2300"/>
              </a:spcBef>
              <a:buSzTx/>
              <a:buNone/>
              <a:defRPr sz="1760"/>
            </a:pPr>
            <a:r>
              <a:t>2. Select the buyers offer that you want to take. In this example, we will take Offer ID 053854. Press on the Take button for Offer ID 053854.</a:t>
            </a:r>
          </a:p>
          <a:p>
            <a:pPr marL="0" indent="0" defTabSz="321310">
              <a:spcBef>
                <a:spcPts val="2300"/>
              </a:spcBef>
              <a:buSzTx/>
              <a:buNone/>
              <a:defRPr sz="1760"/>
            </a:pPr>
            <a:r>
              <a:t>3. Key the amount of ETH that you want to sell. The total token receivable as well as minimum ETH wallet balance required to transact will be shown. Press the Sell button.</a:t>
            </a:r>
          </a:p>
          <a:p>
            <a:pPr marL="0" indent="0" defTabSz="321310">
              <a:spcBef>
                <a:spcPts val="2300"/>
              </a:spcBef>
              <a:buSzTx/>
              <a:buNone/>
              <a:defRPr sz="1760"/>
            </a:pPr>
            <a:r>
              <a:t>4. You will need to key in your 6 digits passcode to proceed.</a:t>
            </a:r>
          </a:p>
        </p:txBody>
      </p:sp>
      <p:sp>
        <p:nvSpPr>
          <p:cNvPr id="187" name="(1)                                     (2)                                   (3)                                     (4)"/>
          <p:cNvSpPr txBox="1"/>
          <p:nvPr/>
        </p:nvSpPr>
        <p:spPr>
          <a:xfrm>
            <a:off x="822385" y="5522871"/>
            <a:ext cx="11360030" cy="435058"/>
          </a:xfrm>
          <a:prstGeom prst="rect">
            <a:avLst/>
          </a:prstGeom>
          <a:ln w="12700">
            <a:miter lim="400000"/>
          </a:ln>
        </p:spPr>
        <p:txBody>
          <a:bodyPr lIns="50800" tIns="50800" rIns="50800" bIns="50800" anchor="ctr">
            <a:normAutofit/>
          </a:bodyPr>
          <a:lstStyle>
            <a:lvl1pPr algn="l">
              <a:spcBef>
                <a:spcPts val="3200"/>
              </a:spcBef>
              <a:defRPr sz="2000" b="0"/>
            </a:lvl1pPr>
          </a:lstStyle>
          <a:p>
            <a:r>
              <a:t>                   (1)                                     (2)                                   (3)                                     (4)</a:t>
            </a:r>
          </a:p>
        </p:txBody>
      </p:sp>
      <p:pic>
        <p:nvPicPr>
          <p:cNvPr id="188" name="93955169-D8CB-40AC-B51B-E88C8D0AA990-L0-001.jpeg" descr="93955169-D8CB-40AC-B51B-E88C8D0AA990-L0-001.jpeg"/>
          <p:cNvPicPr>
            <a:picLocks noChangeAspect="1"/>
          </p:cNvPicPr>
          <p:nvPr/>
        </p:nvPicPr>
        <p:blipFill>
          <a:blip r:embed="rId1"/>
          <a:stretch>
            <a:fillRect/>
          </a:stretch>
        </p:blipFill>
        <p:spPr>
          <a:xfrm>
            <a:off x="1075888" y="823139"/>
            <a:ext cx="2572990" cy="4574204"/>
          </a:xfrm>
          <a:prstGeom prst="rect">
            <a:avLst/>
          </a:prstGeom>
          <a:ln w="12700">
            <a:miter lim="400000"/>
            <a:headEnd/>
            <a:tailEnd/>
          </a:ln>
        </p:spPr>
      </p:pic>
      <p:pic>
        <p:nvPicPr>
          <p:cNvPr id="189" name="9E38EE46-CCA4-4AA3-B037-CF9188B6A237-L0-001.jpeg" descr="9E38EE46-CCA4-4AA3-B037-CF9188B6A237-L0-001.jpeg"/>
          <p:cNvPicPr>
            <a:picLocks noChangeAspect="1"/>
          </p:cNvPicPr>
          <p:nvPr/>
        </p:nvPicPr>
        <p:blipFill>
          <a:blip r:embed="rId2"/>
          <a:stretch>
            <a:fillRect/>
          </a:stretch>
        </p:blipFill>
        <p:spPr>
          <a:xfrm>
            <a:off x="3886939" y="819186"/>
            <a:ext cx="2579950" cy="4586577"/>
          </a:xfrm>
          <a:prstGeom prst="rect">
            <a:avLst/>
          </a:prstGeom>
          <a:ln w="12700">
            <a:miter lim="400000"/>
            <a:headEnd/>
            <a:tailEnd/>
          </a:ln>
        </p:spPr>
      </p:pic>
      <p:pic>
        <p:nvPicPr>
          <p:cNvPr id="190" name="1F1EF31C-FF66-4F47-B747-2F7A3AE31943-L0-001.jpeg" descr="1F1EF31C-FF66-4F47-B747-2F7A3AE31943-L0-001.jpeg"/>
          <p:cNvPicPr>
            <a:picLocks noChangeAspect="1"/>
          </p:cNvPicPr>
          <p:nvPr/>
        </p:nvPicPr>
        <p:blipFill>
          <a:blip r:embed="rId3"/>
          <a:stretch>
            <a:fillRect/>
          </a:stretch>
        </p:blipFill>
        <p:spPr>
          <a:xfrm>
            <a:off x="6728392" y="834176"/>
            <a:ext cx="2566781" cy="4563167"/>
          </a:xfrm>
          <a:prstGeom prst="rect">
            <a:avLst/>
          </a:prstGeom>
          <a:ln w="12700">
            <a:miter lim="400000"/>
            <a:headEnd/>
            <a:tailEnd/>
          </a:ln>
        </p:spPr>
      </p:pic>
      <p:pic>
        <p:nvPicPr>
          <p:cNvPr id="191" name="D042EFA7-CA30-4FAB-B44A-E7780DAAB106-L0-001.jpeg" descr="D042EFA7-CA30-4FAB-B44A-E7780DAAB106-L0-001.jpeg"/>
          <p:cNvPicPr>
            <a:picLocks noChangeAspect="1"/>
          </p:cNvPicPr>
          <p:nvPr/>
        </p:nvPicPr>
        <p:blipFill>
          <a:blip r:embed="rId4"/>
          <a:stretch>
            <a:fillRect/>
          </a:stretch>
        </p:blipFill>
        <p:spPr>
          <a:xfrm>
            <a:off x="9468114" y="875566"/>
            <a:ext cx="2543500" cy="4521777"/>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F. Taking another user’s Buy Offer (con’t)"/>
          <p:cNvSpPr txBox="1"/>
          <p:nvPr>
            <p:ph type="title"/>
          </p:nvPr>
        </p:nvSpPr>
        <p:spPr>
          <a:xfrm>
            <a:off x="952500" y="123090"/>
            <a:ext cx="11099800" cy="752657"/>
          </a:xfrm>
          <a:prstGeom prst="rect">
            <a:avLst/>
          </a:prstGeom>
        </p:spPr>
        <p:txBody>
          <a:bodyPr/>
          <a:lstStyle>
            <a:lvl1pPr defTabSz="314960">
              <a:defRPr sz="4320"/>
            </a:lvl1pPr>
          </a:lstStyle>
          <a:p>
            <a:r>
              <a:t>F. Taking another user’s Buy Offer (con’t)</a:t>
            </a:r>
          </a:p>
        </p:txBody>
      </p:sp>
      <p:sp>
        <p:nvSpPr>
          <p:cNvPr id="194" name="5. Click the Confirm Transaction button.…"/>
          <p:cNvSpPr txBox="1"/>
          <p:nvPr>
            <p:ph type="body" sz="half" idx="1"/>
          </p:nvPr>
        </p:nvSpPr>
        <p:spPr>
          <a:xfrm>
            <a:off x="822385" y="6206821"/>
            <a:ext cx="11360030" cy="3170090"/>
          </a:xfrm>
          <a:prstGeom prst="rect">
            <a:avLst/>
          </a:prstGeom>
        </p:spPr>
        <p:txBody>
          <a:bodyPr/>
          <a:lstStyle/>
          <a:p>
            <a:pPr marL="0" indent="0" defTabSz="391160">
              <a:spcBef>
                <a:spcPts val="2800"/>
              </a:spcBef>
              <a:buSzTx/>
              <a:buNone/>
              <a:defRPr sz="2145"/>
            </a:pPr>
            <a:r>
              <a:t>5. Click the Confirm Transaction button.</a:t>
            </a:r>
          </a:p>
          <a:p>
            <a:pPr marL="0" indent="0" defTabSz="391160">
              <a:spcBef>
                <a:spcPts val="2800"/>
              </a:spcBef>
              <a:buSzTx/>
              <a:buNone/>
              <a:defRPr sz="2145"/>
            </a:pPr>
            <a:r>
              <a:t>6. You will receive a notification in the app that the transaction is completed and your ETH wallet balance will be shown.</a:t>
            </a:r>
          </a:p>
          <a:p>
            <a:pPr marL="0" indent="0" defTabSz="391160">
              <a:spcBef>
                <a:spcPts val="2800"/>
              </a:spcBef>
              <a:buSzTx/>
              <a:buNone/>
              <a:defRPr sz="2145"/>
            </a:pPr>
            <a:r>
              <a:t>7. You can select GO tokens in the 1st option at the top to check that the GO tokens that you bought has been reflected in your GO wallet balance.</a:t>
            </a:r>
          </a:p>
          <a:p>
            <a:pPr marL="0" indent="0" defTabSz="391160">
              <a:spcBef>
                <a:spcPts val="2800"/>
              </a:spcBef>
              <a:buSzTx/>
              <a:buNone/>
              <a:defRPr sz="2145"/>
            </a:pPr>
            <a:r>
              <a:t>8. You will also receive an email to inform you that the transaction has been completed.</a:t>
            </a:r>
          </a:p>
        </p:txBody>
      </p:sp>
      <p:sp>
        <p:nvSpPr>
          <p:cNvPr id="195" name="(5)                                     (6)                                   (7)                                   (8)"/>
          <p:cNvSpPr txBox="1"/>
          <p:nvPr/>
        </p:nvSpPr>
        <p:spPr>
          <a:xfrm>
            <a:off x="822385" y="5522871"/>
            <a:ext cx="11360030" cy="435058"/>
          </a:xfrm>
          <a:prstGeom prst="rect">
            <a:avLst/>
          </a:prstGeom>
          <a:ln w="12700">
            <a:miter lim="400000"/>
          </a:ln>
        </p:spPr>
        <p:txBody>
          <a:bodyPr lIns="50800" tIns="50800" rIns="50800" bIns="50800" anchor="ctr">
            <a:normAutofit/>
          </a:bodyPr>
          <a:lstStyle/>
          <a:p>
            <a:pPr algn="l">
              <a:spcBef>
                <a:spcPts val="3200"/>
              </a:spcBef>
              <a:defRPr sz="2000" b="0">
                <a:solidFill>
                  <a:schemeClr val="accent5">
                    <a:hueOff val="-82419"/>
                    <a:satOff val="-9512"/>
                    <a:lumOff val="-16342"/>
                  </a:schemeClr>
                </a:solidFill>
              </a:defRPr>
            </a:pPr>
            <a:r>
              <a:rPr>
                <a:solidFill>
                  <a:srgbClr val="000000"/>
                </a:solidFill>
              </a:rPr>
              <a:t>                   (5)                                     (6)                                   (7)                            </a:t>
            </a:r>
            <a:r>
              <a:t>       </a:t>
            </a:r>
            <a:r>
              <a:rPr>
                <a:solidFill>
                  <a:srgbClr val="000000"/>
                </a:solidFill>
              </a:rPr>
              <a:t>(8)</a:t>
            </a:r>
            <a:endParaRPr>
              <a:solidFill>
                <a:srgbClr val="000000"/>
              </a:solidFill>
            </a:endParaRPr>
          </a:p>
        </p:txBody>
      </p:sp>
      <p:pic>
        <p:nvPicPr>
          <p:cNvPr id="196" name="2991268C-4310-4B59-8543-2B134A9FF49A-L0-001.jpeg" descr="2991268C-4310-4B59-8543-2B134A9FF49A-L0-001.jpeg"/>
          <p:cNvPicPr>
            <a:picLocks noChangeAspect="1"/>
          </p:cNvPicPr>
          <p:nvPr/>
        </p:nvPicPr>
        <p:blipFill>
          <a:blip r:embed="rId1"/>
          <a:stretch>
            <a:fillRect/>
          </a:stretch>
        </p:blipFill>
        <p:spPr>
          <a:xfrm>
            <a:off x="1031797" y="935990"/>
            <a:ext cx="2546235" cy="4526638"/>
          </a:xfrm>
          <a:prstGeom prst="rect">
            <a:avLst/>
          </a:prstGeom>
          <a:ln w="12700">
            <a:miter lim="400000"/>
            <a:headEnd/>
            <a:tailEnd/>
          </a:ln>
        </p:spPr>
      </p:pic>
      <p:pic>
        <p:nvPicPr>
          <p:cNvPr id="197" name="B2BFF57D-F364-4940-911D-6DF55474F22D-L0-001.jpeg" descr="B2BFF57D-F364-4940-911D-6DF55474F22D-L0-001.jpeg"/>
          <p:cNvPicPr>
            <a:picLocks noChangeAspect="1"/>
          </p:cNvPicPr>
          <p:nvPr/>
        </p:nvPicPr>
        <p:blipFill>
          <a:blip r:embed="rId2"/>
          <a:stretch>
            <a:fillRect/>
          </a:stretch>
        </p:blipFill>
        <p:spPr>
          <a:xfrm>
            <a:off x="3816916" y="935990"/>
            <a:ext cx="2541652" cy="4518492"/>
          </a:xfrm>
          <a:prstGeom prst="rect">
            <a:avLst/>
          </a:prstGeom>
          <a:ln w="12700">
            <a:miter lim="400000"/>
            <a:headEnd/>
            <a:tailEnd/>
          </a:ln>
        </p:spPr>
      </p:pic>
      <p:pic>
        <p:nvPicPr>
          <p:cNvPr id="198" name="28DC8B98-80A8-45A7-A226-CAB792EEDE6F-L0-001.jpeg" descr="28DC8B98-80A8-45A7-A226-CAB792EEDE6F-L0-001.jpeg"/>
          <p:cNvPicPr>
            <a:picLocks noChangeAspect="1"/>
          </p:cNvPicPr>
          <p:nvPr/>
        </p:nvPicPr>
        <p:blipFill>
          <a:blip r:embed="rId3"/>
          <a:stretch>
            <a:fillRect/>
          </a:stretch>
        </p:blipFill>
        <p:spPr>
          <a:xfrm>
            <a:off x="6597453" y="936253"/>
            <a:ext cx="2541504" cy="4518229"/>
          </a:xfrm>
          <a:prstGeom prst="rect">
            <a:avLst/>
          </a:prstGeom>
          <a:ln w="12700">
            <a:miter lim="400000"/>
            <a:headEnd/>
            <a:tailEnd/>
          </a:ln>
        </p:spPr>
      </p:pic>
      <p:pic>
        <p:nvPicPr>
          <p:cNvPr id="199" name="F7801C21-FFC1-4C4D-BBD8-6C783C2CF8AA-L0-001.jpeg" descr="F7801C21-FFC1-4C4D-BBD8-6C783C2CF8AA-L0-001.jpeg"/>
          <p:cNvPicPr>
            <a:picLocks noChangeAspect="1"/>
          </p:cNvPicPr>
          <p:nvPr/>
        </p:nvPicPr>
        <p:blipFill>
          <a:blip r:embed="rId4"/>
          <a:stretch>
            <a:fillRect/>
          </a:stretch>
        </p:blipFill>
        <p:spPr>
          <a:xfrm>
            <a:off x="9377841" y="907345"/>
            <a:ext cx="2562347" cy="4555283"/>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ections"/>
          <p:cNvSpPr txBox="1"/>
          <p:nvPr>
            <p:ph type="title"/>
          </p:nvPr>
        </p:nvSpPr>
        <p:spPr>
          <a:xfrm>
            <a:off x="952500" y="170948"/>
            <a:ext cx="11099800" cy="1178990"/>
          </a:xfrm>
          <a:prstGeom prst="rect">
            <a:avLst/>
          </a:prstGeom>
        </p:spPr>
        <p:txBody>
          <a:bodyPr/>
          <a:lstStyle>
            <a:lvl1pPr defTabSz="519430">
              <a:defRPr sz="7120"/>
            </a:lvl1pPr>
          </a:lstStyle>
          <a:p>
            <a:r>
              <a:t>Sections</a:t>
            </a:r>
          </a:p>
        </p:txBody>
      </p:sp>
      <p:sp>
        <p:nvSpPr>
          <p:cNvPr id="123" name="Creating a Sell Offer…"/>
          <p:cNvSpPr txBox="1"/>
          <p:nvPr>
            <p:ph type="body" idx="1"/>
          </p:nvPr>
        </p:nvSpPr>
        <p:spPr>
          <a:xfrm>
            <a:off x="952500" y="1733550"/>
            <a:ext cx="11099800" cy="6286500"/>
          </a:xfrm>
          <a:prstGeom prst="rect">
            <a:avLst/>
          </a:prstGeom>
        </p:spPr>
        <p:txBody>
          <a:bodyPr/>
          <a:lstStyle/>
          <a:p>
            <a:pPr marL="635000" indent="-635000">
              <a:buSzPct val="100000"/>
              <a:buAutoNum type="alphaUcPeriod"/>
            </a:pPr>
            <a:r>
              <a:t>Creating a Sell Offer </a:t>
            </a:r>
          </a:p>
          <a:p>
            <a:pPr marL="635000" indent="-635000">
              <a:buSzPct val="100000"/>
              <a:buAutoNum type="alphaUcPeriod"/>
            </a:pPr>
            <a:r>
              <a:t>When your Sell Offer is taken</a:t>
            </a:r>
          </a:p>
          <a:p>
            <a:pPr marL="635000" indent="-635000">
              <a:buSzPct val="100000"/>
              <a:buAutoNum type="alphaUcPeriod"/>
            </a:pPr>
            <a:r>
              <a:t>Creating a Buy Offer</a:t>
            </a:r>
          </a:p>
          <a:p>
            <a:pPr marL="635000" indent="-635000">
              <a:buSzPct val="100000"/>
              <a:buAutoNum type="alphaUcPeriod"/>
            </a:pPr>
            <a:r>
              <a:t>When your Buy Offer is taken</a:t>
            </a:r>
          </a:p>
          <a:p>
            <a:pPr marL="635000" indent="-635000">
              <a:buSzPct val="100000"/>
              <a:buAutoNum type="alphaUcPeriod"/>
            </a:pPr>
            <a:r>
              <a:t>Taking another user’s Sell Offer</a:t>
            </a:r>
          </a:p>
          <a:p>
            <a:pPr marL="635000" indent="-635000">
              <a:buSzPct val="100000"/>
              <a:buAutoNum type="alphaUcPeriod"/>
            </a:pPr>
            <a:r>
              <a:t>Taking another user’s Buy Offer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 Creating a Sell Offer"/>
          <p:cNvSpPr txBox="1"/>
          <p:nvPr>
            <p:ph type="title"/>
          </p:nvPr>
        </p:nvSpPr>
        <p:spPr>
          <a:xfrm>
            <a:off x="952500" y="123090"/>
            <a:ext cx="11099800" cy="752657"/>
          </a:xfrm>
          <a:prstGeom prst="rect">
            <a:avLst/>
          </a:prstGeom>
        </p:spPr>
        <p:txBody>
          <a:bodyPr/>
          <a:lstStyle>
            <a:lvl1pPr defTabSz="314960">
              <a:defRPr sz="4320"/>
            </a:lvl1pPr>
          </a:lstStyle>
          <a:p>
            <a:r>
              <a:t>A. Creating a Sell Offer</a:t>
            </a:r>
          </a:p>
        </p:txBody>
      </p:sp>
      <p:sp>
        <p:nvSpPr>
          <p:cNvPr id="126" name="1. Select the token that you want to sell from the main page. In this example, we want to sell TUSD, so click on TUSD under the Name column.…"/>
          <p:cNvSpPr txBox="1"/>
          <p:nvPr>
            <p:ph type="body" sz="half" idx="1"/>
          </p:nvPr>
        </p:nvSpPr>
        <p:spPr>
          <a:xfrm>
            <a:off x="822385" y="6295410"/>
            <a:ext cx="11360030" cy="3170090"/>
          </a:xfrm>
          <a:prstGeom prst="rect">
            <a:avLst/>
          </a:prstGeom>
        </p:spPr>
        <p:txBody>
          <a:bodyPr/>
          <a:lstStyle/>
          <a:p>
            <a:pPr marL="0" indent="0" defTabSz="391160">
              <a:spcBef>
                <a:spcPts val="2800"/>
              </a:spcBef>
              <a:buSzTx/>
              <a:buNone/>
              <a:defRPr sz="2145"/>
            </a:pPr>
            <a:r>
              <a:t>1. Select the token that you want to sell from the main page. In this example, we want to sell TUSD, so click on TUSD under the Name column.</a:t>
            </a:r>
          </a:p>
          <a:p>
            <a:pPr marL="0" indent="0" defTabSz="391160">
              <a:spcBef>
                <a:spcPts val="2800"/>
              </a:spcBef>
              <a:buSzTx/>
              <a:buNone/>
              <a:defRPr sz="2145"/>
            </a:pPr>
            <a:r>
              <a:t>2. You will be able to see the pairing on top of the page is TUSD and IDR. This can be changed according to your pairing that you want. In this example, we want to sell TUSD for GO tokens. Click on the Sellers button.</a:t>
            </a:r>
          </a:p>
          <a:p>
            <a:pPr marL="0" indent="0" defTabSz="391160">
              <a:spcBef>
                <a:spcPts val="2800"/>
              </a:spcBef>
              <a:buSzTx/>
              <a:buNone/>
              <a:defRPr sz="2145"/>
            </a:pPr>
            <a:r>
              <a:t>3. You will be able to see the list of sellers of TUSD for GO tokens. Click on the Create Offer button.</a:t>
            </a:r>
          </a:p>
        </p:txBody>
      </p:sp>
      <p:sp>
        <p:nvSpPr>
          <p:cNvPr id="127" name="(1)                                     (2)                                   (3)"/>
          <p:cNvSpPr txBox="1"/>
          <p:nvPr/>
        </p:nvSpPr>
        <p:spPr>
          <a:xfrm>
            <a:off x="822385" y="5522871"/>
            <a:ext cx="11360030" cy="435058"/>
          </a:xfrm>
          <a:prstGeom prst="rect">
            <a:avLst/>
          </a:prstGeom>
          <a:ln w="12700">
            <a:miter lim="400000"/>
          </a:ln>
        </p:spPr>
        <p:txBody>
          <a:bodyPr lIns="50800" tIns="50800" rIns="50800" bIns="50800" anchor="ctr">
            <a:normAutofit/>
          </a:bodyPr>
          <a:lstStyle/>
          <a:p>
            <a:pPr algn="l">
              <a:spcBef>
                <a:spcPts val="3200"/>
              </a:spcBef>
              <a:defRPr sz="2000" b="0">
                <a:solidFill>
                  <a:schemeClr val="accent5">
                    <a:hueOff val="-82419"/>
                    <a:satOff val="-9512"/>
                    <a:lumOff val="-16342"/>
                  </a:schemeClr>
                </a:solidFill>
              </a:defRPr>
            </a:pPr>
            <a:r>
              <a:t>           </a:t>
            </a:r>
            <a:r>
              <a:rPr>
                <a:solidFill>
                  <a:srgbClr val="000000"/>
                </a:solidFill>
              </a:rPr>
              <a:t>        (1)                                     (2)                                   (3)                                     </a:t>
            </a:r>
            <a:endParaRPr>
              <a:solidFill>
                <a:srgbClr val="000000"/>
              </a:solidFill>
            </a:endParaRPr>
          </a:p>
        </p:txBody>
      </p:sp>
      <p:pic>
        <p:nvPicPr>
          <p:cNvPr id="128" name="8A24C7B2-7551-4771-BD2B-69268CEEE9A8-L0-001.jpeg" descr="8A24C7B2-7551-4771-BD2B-69268CEEE9A8-L0-001.jpeg"/>
          <p:cNvPicPr>
            <a:picLocks noChangeAspect="1"/>
          </p:cNvPicPr>
          <p:nvPr/>
        </p:nvPicPr>
        <p:blipFill>
          <a:blip r:embed="rId1"/>
          <a:stretch>
            <a:fillRect/>
          </a:stretch>
        </p:blipFill>
        <p:spPr>
          <a:xfrm>
            <a:off x="1150370" y="916675"/>
            <a:ext cx="2549339" cy="4532157"/>
          </a:xfrm>
          <a:prstGeom prst="rect">
            <a:avLst/>
          </a:prstGeom>
          <a:ln w="12700">
            <a:miter lim="400000"/>
            <a:headEnd/>
            <a:tailEnd/>
          </a:ln>
        </p:spPr>
      </p:pic>
      <p:pic>
        <p:nvPicPr>
          <p:cNvPr id="129" name="BBB36802-B1C1-4918-94D0-FCDD8631CDCC-L0-001.jpeg" descr="BBB36802-B1C1-4918-94D0-FCDD8631CDCC-L0-001.jpeg"/>
          <p:cNvPicPr>
            <a:picLocks noChangeAspect="1"/>
          </p:cNvPicPr>
          <p:nvPr/>
        </p:nvPicPr>
        <p:blipFill>
          <a:blip r:embed="rId2"/>
          <a:stretch>
            <a:fillRect/>
          </a:stretch>
        </p:blipFill>
        <p:spPr>
          <a:xfrm>
            <a:off x="3945772" y="956553"/>
            <a:ext cx="2523101" cy="4485512"/>
          </a:xfrm>
          <a:prstGeom prst="rect">
            <a:avLst/>
          </a:prstGeom>
          <a:ln w="12700">
            <a:miter lim="400000"/>
            <a:headEnd/>
            <a:tailEnd/>
          </a:ln>
        </p:spPr>
      </p:pic>
      <p:pic>
        <p:nvPicPr>
          <p:cNvPr id="130" name="5546EEB0-1626-4DBE-A128-2F1057F5B1DD-L0-001.jpeg" descr="5546EEB0-1626-4DBE-A128-2F1057F5B1DD-L0-001.jpeg"/>
          <p:cNvPicPr>
            <a:picLocks noChangeAspect="1"/>
          </p:cNvPicPr>
          <p:nvPr/>
        </p:nvPicPr>
        <p:blipFill>
          <a:blip r:embed="rId3"/>
          <a:stretch>
            <a:fillRect/>
          </a:stretch>
        </p:blipFill>
        <p:spPr>
          <a:xfrm>
            <a:off x="6714936" y="913784"/>
            <a:ext cx="2571216" cy="4571050"/>
          </a:xfrm>
          <a:prstGeom prst="rect">
            <a:avLst/>
          </a:prstGeom>
          <a:ln w="12700">
            <a:miter lim="400000"/>
            <a:headEnd/>
            <a:tailEnd/>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A. Creating a Sell Offer (con’t)"/>
          <p:cNvSpPr txBox="1"/>
          <p:nvPr>
            <p:ph type="title"/>
          </p:nvPr>
        </p:nvSpPr>
        <p:spPr>
          <a:xfrm>
            <a:off x="952500" y="123090"/>
            <a:ext cx="11099800" cy="752657"/>
          </a:xfrm>
          <a:prstGeom prst="rect">
            <a:avLst/>
          </a:prstGeom>
        </p:spPr>
        <p:txBody>
          <a:bodyPr/>
          <a:lstStyle>
            <a:lvl1pPr defTabSz="314960">
              <a:defRPr sz="4320"/>
            </a:lvl1pPr>
          </a:lstStyle>
          <a:p>
            <a:r>
              <a:t>A. Creating a Sell Offer (con’t)</a:t>
            </a:r>
          </a:p>
        </p:txBody>
      </p:sp>
      <p:sp>
        <p:nvSpPr>
          <p:cNvPr id="133" name="4. Use the slider to select between -5% to 5% against the spot sale price that you want to sell. After you have selected the %, your offer price in absolute terms for 1 TUSD will be shown. You also have the option to set the minimum price that you wish to sell in the Floor Price field.…"/>
          <p:cNvSpPr txBox="1"/>
          <p:nvPr>
            <p:ph type="body" sz="half" idx="1"/>
          </p:nvPr>
        </p:nvSpPr>
        <p:spPr>
          <a:xfrm>
            <a:off x="822385" y="6295410"/>
            <a:ext cx="11360030" cy="3170090"/>
          </a:xfrm>
          <a:prstGeom prst="rect">
            <a:avLst/>
          </a:prstGeom>
        </p:spPr>
        <p:txBody>
          <a:bodyPr/>
          <a:lstStyle/>
          <a:p>
            <a:pPr marL="0" indent="0" defTabSz="379095">
              <a:spcBef>
                <a:spcPts val="2700"/>
              </a:spcBef>
              <a:buSzTx/>
              <a:buNone/>
              <a:defRPr sz="2080"/>
            </a:pPr>
            <a:r>
              <a:t>4. Use the slider to select between -5% to 5% against the spot sale price that you want to sell. After you have selected the %, your offer price in absolute terms for 1 TUSD will be shown. You also have the option to set the minimum price that you wish to sell in the Floor Price field.</a:t>
            </a:r>
          </a:p>
          <a:p>
            <a:pPr marL="0" indent="0" defTabSz="379095">
              <a:spcBef>
                <a:spcPts val="2700"/>
              </a:spcBef>
              <a:buSzTx/>
              <a:buNone/>
              <a:defRPr sz="2080"/>
            </a:pPr>
            <a:r>
              <a:t>5. Key in the maximum and minimum amount of TUSD that you wish to sell in this one offer. before clicking on the Create button.</a:t>
            </a:r>
          </a:p>
          <a:p>
            <a:pPr marL="0" indent="0" defTabSz="379095">
              <a:spcBef>
                <a:spcPts val="2700"/>
              </a:spcBef>
              <a:buSzTx/>
              <a:buNone/>
              <a:defRPr sz="2080"/>
            </a:pPr>
            <a:r>
              <a:t>6. Your Sell Offer has been created and you can see it displayed under the Sellers tab of the TUSD/GO pairing. Each offer will have and ID, which in this case your Sell Offer ID is 696654.</a:t>
            </a:r>
          </a:p>
        </p:txBody>
      </p:sp>
      <p:sp>
        <p:nvSpPr>
          <p:cNvPr id="134" name="(4)                                     (5)                                   (6)"/>
          <p:cNvSpPr txBox="1"/>
          <p:nvPr/>
        </p:nvSpPr>
        <p:spPr>
          <a:xfrm>
            <a:off x="822385" y="5522871"/>
            <a:ext cx="11360030" cy="435058"/>
          </a:xfrm>
          <a:prstGeom prst="rect">
            <a:avLst/>
          </a:prstGeom>
          <a:ln w="12700">
            <a:miter lim="400000"/>
          </a:ln>
        </p:spPr>
        <p:txBody>
          <a:bodyPr lIns="50800" tIns="50800" rIns="50800" bIns="50800" anchor="ctr">
            <a:normAutofit/>
          </a:bodyPr>
          <a:lstStyle/>
          <a:p>
            <a:pPr algn="l">
              <a:spcBef>
                <a:spcPts val="3200"/>
              </a:spcBef>
              <a:defRPr sz="2000" b="0">
                <a:solidFill>
                  <a:schemeClr val="accent5">
                    <a:hueOff val="-82419"/>
                    <a:satOff val="-9512"/>
                    <a:lumOff val="-16342"/>
                  </a:schemeClr>
                </a:solidFill>
              </a:defRPr>
            </a:pPr>
            <a:r>
              <a:t>           </a:t>
            </a:r>
            <a:r>
              <a:rPr>
                <a:solidFill>
                  <a:srgbClr val="000000"/>
                </a:solidFill>
              </a:rPr>
              <a:t>        (4)                                     (5)                                   (6)                                     </a:t>
            </a:r>
            <a:endParaRPr>
              <a:solidFill>
                <a:srgbClr val="000000"/>
              </a:solidFill>
            </a:endParaRPr>
          </a:p>
        </p:txBody>
      </p:sp>
      <p:pic>
        <p:nvPicPr>
          <p:cNvPr id="135" name="05091A4D-2709-4C27-8E53-351CDAE8081E-L0-001.jpeg" descr="05091A4D-2709-4C27-8E53-351CDAE8081E-L0-001.jpeg"/>
          <p:cNvPicPr>
            <a:picLocks noChangeAspect="1"/>
          </p:cNvPicPr>
          <p:nvPr/>
        </p:nvPicPr>
        <p:blipFill>
          <a:blip r:embed="rId1"/>
          <a:stretch>
            <a:fillRect/>
          </a:stretch>
        </p:blipFill>
        <p:spPr>
          <a:xfrm>
            <a:off x="963754" y="894469"/>
            <a:ext cx="2586479" cy="4598186"/>
          </a:xfrm>
          <a:prstGeom prst="rect">
            <a:avLst/>
          </a:prstGeom>
          <a:ln w="12700">
            <a:miter lim="400000"/>
            <a:headEnd/>
            <a:tailEnd/>
          </a:ln>
        </p:spPr>
      </p:pic>
      <p:pic>
        <p:nvPicPr>
          <p:cNvPr id="136" name="57BF1F53-BC41-4170-9824-22907D5A3C14-L0-001.jpeg" descr="57BF1F53-BC41-4170-9824-22907D5A3C14-L0-001.jpeg"/>
          <p:cNvPicPr>
            <a:picLocks noChangeAspect="1"/>
          </p:cNvPicPr>
          <p:nvPr/>
        </p:nvPicPr>
        <p:blipFill>
          <a:blip r:embed="rId2"/>
          <a:stretch>
            <a:fillRect/>
          </a:stretch>
        </p:blipFill>
        <p:spPr>
          <a:xfrm>
            <a:off x="3780726" y="959510"/>
            <a:ext cx="2519774" cy="4479598"/>
          </a:xfrm>
          <a:prstGeom prst="rect">
            <a:avLst/>
          </a:prstGeom>
          <a:ln w="12700">
            <a:miter lim="400000"/>
            <a:headEnd/>
            <a:tailEnd/>
          </a:ln>
        </p:spPr>
      </p:pic>
      <p:pic>
        <p:nvPicPr>
          <p:cNvPr id="137" name="3699DEF6-349C-4C46-A3FC-68B6E4759FB9-L0-001.jpeg" descr="3699DEF6-349C-4C46-A3FC-68B6E4759FB9-L0-001.jpeg"/>
          <p:cNvPicPr>
            <a:picLocks noChangeAspect="1"/>
          </p:cNvPicPr>
          <p:nvPr/>
        </p:nvPicPr>
        <p:blipFill>
          <a:blip r:embed="rId3"/>
          <a:stretch>
            <a:fillRect/>
          </a:stretch>
        </p:blipFill>
        <p:spPr>
          <a:xfrm>
            <a:off x="6615305" y="934842"/>
            <a:ext cx="2541061" cy="4517440"/>
          </a:xfrm>
          <a:prstGeom prst="rect">
            <a:avLst/>
          </a:prstGeom>
          <a:ln w="12700">
            <a:miter lim="4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B. When your a Sell Offer is taken"/>
          <p:cNvSpPr txBox="1"/>
          <p:nvPr>
            <p:ph type="title"/>
          </p:nvPr>
        </p:nvSpPr>
        <p:spPr>
          <a:xfrm>
            <a:off x="952500" y="123090"/>
            <a:ext cx="11099800" cy="752657"/>
          </a:xfrm>
          <a:prstGeom prst="rect">
            <a:avLst/>
          </a:prstGeom>
        </p:spPr>
        <p:txBody>
          <a:bodyPr/>
          <a:lstStyle>
            <a:lvl1pPr defTabSz="314960">
              <a:defRPr sz="4320"/>
            </a:lvl1pPr>
          </a:lstStyle>
          <a:p>
            <a:r>
              <a:t>B. When your a Sell Offer is taken</a:t>
            </a:r>
          </a:p>
        </p:txBody>
      </p:sp>
      <p:sp>
        <p:nvSpPr>
          <p:cNvPr id="140" name="1. You will receive an email notifying you that your Sell Offer has been taken by a counterparty and is completed.…"/>
          <p:cNvSpPr txBox="1"/>
          <p:nvPr>
            <p:ph type="body" sz="half" idx="1"/>
          </p:nvPr>
        </p:nvSpPr>
        <p:spPr>
          <a:xfrm>
            <a:off x="822385" y="6206821"/>
            <a:ext cx="11360030" cy="3170090"/>
          </a:xfrm>
          <a:prstGeom prst="rect">
            <a:avLst/>
          </a:prstGeom>
        </p:spPr>
        <p:txBody>
          <a:bodyPr/>
          <a:lstStyle/>
          <a:p>
            <a:pPr marL="0" indent="0" defTabSz="332740">
              <a:spcBef>
                <a:spcPts val="2300"/>
              </a:spcBef>
              <a:buSzTx/>
              <a:buNone/>
              <a:defRPr sz="1825"/>
            </a:pPr>
            <a:r>
              <a:t>1. You will receive an email notifying you that your Sell Offer has been taken by a counterparty and is completed.</a:t>
            </a:r>
          </a:p>
          <a:p>
            <a:pPr marL="0" indent="0" defTabSz="332740">
              <a:spcBef>
                <a:spcPts val="2300"/>
              </a:spcBef>
              <a:buSzTx/>
              <a:buNone/>
              <a:defRPr sz="1825"/>
            </a:pPr>
            <a:r>
              <a:t>2. If you are in the App, you will also a message notifying that your Sell Offer has been taken and completed. You will see your TUSD wallet balance has reduced by the amount of TUSD sold from your Sell Offer.</a:t>
            </a:r>
          </a:p>
          <a:p>
            <a:pPr marL="0" indent="0" defTabSz="332740">
              <a:spcBef>
                <a:spcPts val="2300"/>
              </a:spcBef>
              <a:buSzTx/>
              <a:buNone/>
              <a:defRPr sz="1825"/>
            </a:pPr>
            <a:r>
              <a:t>3. You can select GO tokens in the 1st option at the top to check that the GO tokens that you bought has been reflected in your GO wallet balance.</a:t>
            </a:r>
          </a:p>
          <a:p>
            <a:pPr marL="0" indent="0" defTabSz="332740">
              <a:spcBef>
                <a:spcPts val="2300"/>
              </a:spcBef>
              <a:buSzTx/>
              <a:buNone/>
              <a:defRPr sz="1825"/>
            </a:pPr>
            <a:r>
              <a:t>4. Your trade will also show in your history page under the main menu.</a:t>
            </a:r>
          </a:p>
        </p:txBody>
      </p:sp>
      <p:sp>
        <p:nvSpPr>
          <p:cNvPr id="141" name="(1)                                     (2)                                   (3)                                     (4)"/>
          <p:cNvSpPr txBox="1"/>
          <p:nvPr/>
        </p:nvSpPr>
        <p:spPr>
          <a:xfrm>
            <a:off x="822385" y="5522871"/>
            <a:ext cx="11360030" cy="435058"/>
          </a:xfrm>
          <a:prstGeom prst="rect">
            <a:avLst/>
          </a:prstGeom>
          <a:ln w="12700">
            <a:miter lim="400000"/>
          </a:ln>
        </p:spPr>
        <p:txBody>
          <a:bodyPr lIns="50800" tIns="50800" rIns="50800" bIns="50800" anchor="ctr">
            <a:normAutofit/>
          </a:bodyPr>
          <a:lstStyle>
            <a:lvl1pPr algn="l">
              <a:spcBef>
                <a:spcPts val="3200"/>
              </a:spcBef>
              <a:defRPr sz="2000" b="0"/>
            </a:lvl1pPr>
          </a:lstStyle>
          <a:p>
            <a:r>
              <a:t>                   (1)                                     (2)                                   (3)                                     (4)</a:t>
            </a:r>
          </a:p>
        </p:txBody>
      </p:sp>
      <p:pic>
        <p:nvPicPr>
          <p:cNvPr id="142" name="1383A850-1D9F-4771-B5A0-C2344B81E35E-L0-001.jpeg" descr="1383A850-1D9F-4771-B5A0-C2344B81E35E-L0-001.jpeg"/>
          <p:cNvPicPr>
            <a:picLocks noChangeAspect="1"/>
          </p:cNvPicPr>
          <p:nvPr/>
        </p:nvPicPr>
        <p:blipFill>
          <a:blip r:embed="rId1"/>
          <a:stretch>
            <a:fillRect/>
          </a:stretch>
        </p:blipFill>
        <p:spPr>
          <a:xfrm>
            <a:off x="962255" y="887061"/>
            <a:ext cx="2575388" cy="4584835"/>
          </a:xfrm>
          <a:prstGeom prst="rect">
            <a:avLst/>
          </a:prstGeom>
          <a:ln w="12700">
            <a:miter lim="400000"/>
            <a:headEnd/>
            <a:tailEnd/>
          </a:ln>
        </p:spPr>
      </p:pic>
      <p:pic>
        <p:nvPicPr>
          <p:cNvPr id="143" name="6F79C690-FCC2-440A-8336-E0C1A7E9BB90-L0-001.jpeg" descr="6F79C690-FCC2-440A-8336-E0C1A7E9BB90-L0-001.jpeg"/>
          <p:cNvPicPr>
            <a:picLocks noChangeAspect="1"/>
          </p:cNvPicPr>
          <p:nvPr/>
        </p:nvPicPr>
        <p:blipFill>
          <a:blip r:embed="rId2"/>
          <a:stretch>
            <a:fillRect/>
          </a:stretch>
        </p:blipFill>
        <p:spPr>
          <a:xfrm>
            <a:off x="3862711" y="899078"/>
            <a:ext cx="2565452" cy="4560802"/>
          </a:xfrm>
          <a:prstGeom prst="rect">
            <a:avLst/>
          </a:prstGeom>
          <a:ln w="12700">
            <a:miter lim="400000"/>
            <a:headEnd/>
            <a:tailEnd/>
          </a:ln>
        </p:spPr>
      </p:pic>
      <p:pic>
        <p:nvPicPr>
          <p:cNvPr id="144" name="9E3C81E0-754C-4F3A-AEAF-70C6A31FBFE2-L0-001.jpeg" descr="9E3C81E0-754C-4F3A-AEAF-70C6A31FBFE2-L0-001.jpeg"/>
          <p:cNvPicPr>
            <a:picLocks noChangeAspect="1"/>
          </p:cNvPicPr>
          <p:nvPr/>
        </p:nvPicPr>
        <p:blipFill>
          <a:blip r:embed="rId3"/>
          <a:stretch>
            <a:fillRect/>
          </a:stretch>
        </p:blipFill>
        <p:spPr>
          <a:xfrm>
            <a:off x="9439249" y="901170"/>
            <a:ext cx="2585407" cy="4596279"/>
          </a:xfrm>
          <a:prstGeom prst="rect">
            <a:avLst/>
          </a:prstGeom>
          <a:ln w="12700">
            <a:miter lim="400000"/>
            <a:headEnd/>
            <a:tailEnd/>
          </a:ln>
        </p:spPr>
      </p:pic>
      <p:pic>
        <p:nvPicPr>
          <p:cNvPr id="145" name="6127C9BE-3FE9-4E21-B65E-9ACEE2BF9B9A-L0-001.jpeg" descr="6127C9BE-3FE9-4E21-B65E-9ACEE2BF9B9A-L0-001.jpeg"/>
          <p:cNvPicPr>
            <a:picLocks noChangeAspect="1"/>
          </p:cNvPicPr>
          <p:nvPr/>
        </p:nvPicPr>
        <p:blipFill>
          <a:blip r:embed="rId4"/>
          <a:stretch>
            <a:fillRect/>
          </a:stretch>
        </p:blipFill>
        <p:spPr>
          <a:xfrm>
            <a:off x="6645926" y="890094"/>
            <a:ext cx="2575559" cy="4578770"/>
          </a:xfrm>
          <a:prstGeom prst="rect">
            <a:avLst/>
          </a:prstGeom>
          <a:ln w="12700">
            <a:miter lim="4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 Creating a Buy Offer"/>
          <p:cNvSpPr txBox="1"/>
          <p:nvPr>
            <p:ph type="title"/>
          </p:nvPr>
        </p:nvSpPr>
        <p:spPr>
          <a:xfrm>
            <a:off x="952500" y="123090"/>
            <a:ext cx="11099800" cy="752657"/>
          </a:xfrm>
          <a:prstGeom prst="rect">
            <a:avLst/>
          </a:prstGeom>
        </p:spPr>
        <p:txBody>
          <a:bodyPr/>
          <a:lstStyle>
            <a:lvl1pPr defTabSz="314960">
              <a:defRPr sz="4320"/>
            </a:lvl1pPr>
          </a:lstStyle>
          <a:p>
            <a:r>
              <a:t>C. Creating a Buy Offer</a:t>
            </a:r>
          </a:p>
        </p:txBody>
      </p:sp>
      <p:sp>
        <p:nvSpPr>
          <p:cNvPr id="148" name="1. Select the token that you want to buy from the main page. In this example, we want to buy ETH, so click on ETH under Name column.…"/>
          <p:cNvSpPr txBox="1"/>
          <p:nvPr>
            <p:ph type="body" sz="half" idx="1"/>
          </p:nvPr>
        </p:nvSpPr>
        <p:spPr>
          <a:xfrm>
            <a:off x="822385" y="6206821"/>
            <a:ext cx="11360030" cy="3170090"/>
          </a:xfrm>
          <a:prstGeom prst="rect">
            <a:avLst/>
          </a:prstGeom>
        </p:spPr>
        <p:txBody>
          <a:bodyPr/>
          <a:lstStyle/>
          <a:p>
            <a:pPr marL="0" indent="0" defTabSz="391160">
              <a:spcBef>
                <a:spcPts val="2800"/>
              </a:spcBef>
              <a:buSzTx/>
              <a:buNone/>
              <a:defRPr sz="2145"/>
            </a:pPr>
            <a:r>
              <a:t>1. Select the token that you want to buy from the main page. In this example, we want to buy ETH, so click on ETH under Name column.</a:t>
            </a:r>
          </a:p>
          <a:p>
            <a:pPr marL="0" indent="0" defTabSz="391160">
              <a:spcBef>
                <a:spcPts val="2800"/>
              </a:spcBef>
              <a:buSzTx/>
              <a:buNone/>
              <a:defRPr sz="2145"/>
            </a:pPr>
            <a:r>
              <a:t>2. You will be able to see the pairing on top of the page is ETH and IDR. This can be changed according to your pairing that you want. In this example, we want to buy ETH with GO tokens. Select GO tokens in the 2nd dropdown option.</a:t>
            </a:r>
          </a:p>
          <a:p>
            <a:pPr marL="0" indent="0" defTabSz="391160">
              <a:spcBef>
                <a:spcPts val="2800"/>
              </a:spcBef>
              <a:buSzTx/>
              <a:buNone/>
              <a:defRPr sz="2145"/>
            </a:pPr>
            <a:r>
              <a:t>3. Click on the Buyers button. You will be able to see the list of buyers of ETH for GO tokens. Click on the Create Offer button.</a:t>
            </a:r>
          </a:p>
        </p:txBody>
      </p:sp>
      <p:sp>
        <p:nvSpPr>
          <p:cNvPr id="149" name="(1)                                     (2)                                     (3)"/>
          <p:cNvSpPr txBox="1"/>
          <p:nvPr/>
        </p:nvSpPr>
        <p:spPr>
          <a:xfrm>
            <a:off x="822385" y="5522871"/>
            <a:ext cx="11360030" cy="435058"/>
          </a:xfrm>
          <a:prstGeom prst="rect">
            <a:avLst/>
          </a:prstGeom>
          <a:ln w="12700">
            <a:miter lim="400000"/>
          </a:ln>
        </p:spPr>
        <p:txBody>
          <a:bodyPr lIns="50800" tIns="50800" rIns="50800" bIns="50800" anchor="ctr">
            <a:normAutofit/>
          </a:bodyPr>
          <a:lstStyle>
            <a:lvl1pPr algn="l">
              <a:spcBef>
                <a:spcPts val="3200"/>
              </a:spcBef>
              <a:defRPr sz="2000" b="0"/>
            </a:lvl1pPr>
          </a:lstStyle>
          <a:p>
            <a:r>
              <a:t>                   (1)                                     (2)                                     (3)                                     </a:t>
            </a:r>
          </a:p>
        </p:txBody>
      </p:sp>
      <p:pic>
        <p:nvPicPr>
          <p:cNvPr id="150" name="8D25E106-1634-47E6-9BBD-64DA00E749E1-L0-001.jpeg" descr="8D25E106-1634-47E6-9BBD-64DA00E749E1-L0-001.jpeg"/>
          <p:cNvPicPr>
            <a:picLocks noChangeAspect="1"/>
          </p:cNvPicPr>
          <p:nvPr/>
        </p:nvPicPr>
        <p:blipFill>
          <a:blip r:embed="rId1"/>
          <a:stretch>
            <a:fillRect/>
          </a:stretch>
        </p:blipFill>
        <p:spPr>
          <a:xfrm>
            <a:off x="1094592" y="887276"/>
            <a:ext cx="2538696" cy="4513236"/>
          </a:xfrm>
          <a:prstGeom prst="rect">
            <a:avLst/>
          </a:prstGeom>
          <a:ln w="12700">
            <a:miter lim="400000"/>
            <a:headEnd/>
            <a:tailEnd/>
          </a:ln>
        </p:spPr>
      </p:pic>
      <p:pic>
        <p:nvPicPr>
          <p:cNvPr id="151" name="9406F40B-27EA-4146-9074-09EC194948AC-L0-001.jpeg" descr="9406F40B-27EA-4146-9074-09EC194948AC-L0-001.jpeg"/>
          <p:cNvPicPr>
            <a:picLocks noChangeAspect="1"/>
          </p:cNvPicPr>
          <p:nvPr/>
        </p:nvPicPr>
        <p:blipFill>
          <a:blip r:embed="rId2"/>
          <a:stretch>
            <a:fillRect/>
          </a:stretch>
        </p:blipFill>
        <p:spPr>
          <a:xfrm>
            <a:off x="3966059" y="870851"/>
            <a:ext cx="2557173" cy="4546086"/>
          </a:xfrm>
          <a:prstGeom prst="rect">
            <a:avLst/>
          </a:prstGeom>
          <a:ln w="12700">
            <a:miter lim="400000"/>
            <a:headEnd/>
            <a:tailEnd/>
          </a:ln>
        </p:spPr>
      </p:pic>
      <p:pic>
        <p:nvPicPr>
          <p:cNvPr id="152" name="C6965C3C-E2F7-4ECB-873F-7D7FEA4141FC-L0-001.jpeg" descr="C6965C3C-E2F7-4ECB-873F-7D7FEA4141FC-L0-001.jpeg"/>
          <p:cNvPicPr>
            <a:picLocks noChangeAspect="1"/>
          </p:cNvPicPr>
          <p:nvPr/>
        </p:nvPicPr>
        <p:blipFill>
          <a:blip r:embed="rId3"/>
          <a:stretch>
            <a:fillRect/>
          </a:stretch>
        </p:blipFill>
        <p:spPr>
          <a:xfrm>
            <a:off x="6856003" y="886093"/>
            <a:ext cx="2540026" cy="4515601"/>
          </a:xfrm>
          <a:prstGeom prst="rect">
            <a:avLst/>
          </a:prstGeom>
          <a:ln w="12700">
            <a:miter lim="4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 Creating a Buy Offer (con’t)"/>
          <p:cNvSpPr txBox="1"/>
          <p:nvPr>
            <p:ph type="title"/>
          </p:nvPr>
        </p:nvSpPr>
        <p:spPr>
          <a:xfrm>
            <a:off x="952500" y="123090"/>
            <a:ext cx="11099800" cy="752657"/>
          </a:xfrm>
          <a:prstGeom prst="rect">
            <a:avLst/>
          </a:prstGeom>
        </p:spPr>
        <p:txBody>
          <a:bodyPr/>
          <a:lstStyle>
            <a:lvl1pPr defTabSz="314960">
              <a:defRPr sz="4320"/>
            </a:lvl1pPr>
          </a:lstStyle>
          <a:p>
            <a:r>
              <a:t>C. Creating a Buy Offer (con’t)</a:t>
            </a:r>
          </a:p>
        </p:txBody>
      </p:sp>
      <p:sp>
        <p:nvSpPr>
          <p:cNvPr id="155" name="4. Use the slider to select between -5% to 5% against the spot sale price that you want to buy. After you have selected the %, your offer price in absolute terms for 1 ETH will be shown. You also have the option to set the maximum price that you wish to buy in the Ceiling Price field.…"/>
          <p:cNvSpPr txBox="1"/>
          <p:nvPr>
            <p:ph type="body" sz="half" idx="1"/>
          </p:nvPr>
        </p:nvSpPr>
        <p:spPr>
          <a:xfrm>
            <a:off x="822385" y="6206821"/>
            <a:ext cx="11360030" cy="3170090"/>
          </a:xfrm>
          <a:prstGeom prst="rect">
            <a:avLst/>
          </a:prstGeom>
        </p:spPr>
        <p:txBody>
          <a:bodyPr/>
          <a:lstStyle/>
          <a:p>
            <a:pPr marL="0" indent="0" defTabSz="379095">
              <a:spcBef>
                <a:spcPts val="2700"/>
              </a:spcBef>
              <a:buSzTx/>
              <a:buNone/>
              <a:defRPr sz="2080"/>
            </a:pPr>
            <a:r>
              <a:t>4. Use the slider to select between -5% to 5% against the spot sale price that you want to buy. After you have selected the %, your offer price in absolute terms for 1 ETH will be shown. You also have the option to set the maximum price that you wish to buy in the Ceiling Price field.</a:t>
            </a:r>
          </a:p>
          <a:p>
            <a:pPr marL="0" indent="0" defTabSz="379095">
              <a:spcBef>
                <a:spcPts val="2700"/>
              </a:spcBef>
              <a:buSzTx/>
              <a:buNone/>
              <a:defRPr sz="2080"/>
            </a:pPr>
            <a:r>
              <a:t>5. Key in the maximum and minimum amount of ETH that you wish to buy in this one offer before clicking on the Create button.</a:t>
            </a:r>
          </a:p>
          <a:p>
            <a:pPr marL="0" indent="0" defTabSz="379095">
              <a:spcBef>
                <a:spcPts val="2700"/>
              </a:spcBef>
              <a:buSzTx/>
              <a:buNone/>
              <a:defRPr sz="2080"/>
            </a:pPr>
            <a:r>
              <a:t>6. Your Buy Offer has been created and you can see it displayed under the Buyers tab under the ETH/GO pairing. Each offer will have and ID, which in this case your Buy Offer ID is 053854.</a:t>
            </a:r>
          </a:p>
        </p:txBody>
      </p:sp>
      <p:sp>
        <p:nvSpPr>
          <p:cNvPr id="156" name="(4)                                     (5)                                     (6)"/>
          <p:cNvSpPr txBox="1"/>
          <p:nvPr/>
        </p:nvSpPr>
        <p:spPr>
          <a:xfrm>
            <a:off x="822385" y="5522871"/>
            <a:ext cx="11360030" cy="435058"/>
          </a:xfrm>
          <a:prstGeom prst="rect">
            <a:avLst/>
          </a:prstGeom>
          <a:ln w="12700">
            <a:miter lim="400000"/>
          </a:ln>
        </p:spPr>
        <p:txBody>
          <a:bodyPr lIns="50800" tIns="50800" rIns="50800" bIns="50800" anchor="ctr">
            <a:normAutofit/>
          </a:bodyPr>
          <a:lstStyle>
            <a:lvl1pPr algn="l">
              <a:spcBef>
                <a:spcPts val="3200"/>
              </a:spcBef>
              <a:defRPr sz="2000" b="0"/>
            </a:lvl1pPr>
          </a:lstStyle>
          <a:p>
            <a:r>
              <a:t>                   (4)                                     (5)                                     (6)                                     </a:t>
            </a:r>
          </a:p>
        </p:txBody>
      </p:sp>
      <p:pic>
        <p:nvPicPr>
          <p:cNvPr id="157" name="C79D54B9-1DCD-4EB2-BC64-50532B68E849-L0-001.jpeg" descr="C79D54B9-1DCD-4EB2-BC64-50532B68E849-L0-001.jpeg"/>
          <p:cNvPicPr>
            <a:picLocks noChangeAspect="1"/>
          </p:cNvPicPr>
          <p:nvPr/>
        </p:nvPicPr>
        <p:blipFill>
          <a:blip r:embed="rId1"/>
          <a:stretch>
            <a:fillRect/>
          </a:stretch>
        </p:blipFill>
        <p:spPr>
          <a:xfrm>
            <a:off x="1101835" y="893715"/>
            <a:ext cx="2531452" cy="4500358"/>
          </a:xfrm>
          <a:prstGeom prst="rect">
            <a:avLst/>
          </a:prstGeom>
          <a:ln w="12700">
            <a:miter lim="400000"/>
            <a:headEnd/>
            <a:tailEnd/>
          </a:ln>
        </p:spPr>
      </p:pic>
      <p:pic>
        <p:nvPicPr>
          <p:cNvPr id="158" name="0A4A4DF4-D0E3-4FCB-A5AD-69D3B2D37C1D-L0-001.jpeg" descr="0A4A4DF4-D0E3-4FCB-A5AD-69D3B2D37C1D-L0-001.jpeg"/>
          <p:cNvPicPr>
            <a:picLocks noChangeAspect="1"/>
          </p:cNvPicPr>
          <p:nvPr/>
        </p:nvPicPr>
        <p:blipFill>
          <a:blip r:embed="rId2"/>
          <a:stretch>
            <a:fillRect/>
          </a:stretch>
        </p:blipFill>
        <p:spPr>
          <a:xfrm>
            <a:off x="3968572" y="875319"/>
            <a:ext cx="2552147" cy="4537150"/>
          </a:xfrm>
          <a:prstGeom prst="rect">
            <a:avLst/>
          </a:prstGeom>
          <a:ln w="12700">
            <a:miter lim="400000"/>
            <a:headEnd/>
            <a:tailEnd/>
          </a:ln>
        </p:spPr>
      </p:pic>
      <p:pic>
        <p:nvPicPr>
          <p:cNvPr id="159" name="D2B19E53-5E6B-49CD-91A4-737B4FC28AF5-L0-001.jpeg" descr="D2B19E53-5E6B-49CD-91A4-737B4FC28AF5-L0-001.jpeg"/>
          <p:cNvPicPr>
            <a:picLocks noChangeAspect="1"/>
          </p:cNvPicPr>
          <p:nvPr/>
        </p:nvPicPr>
        <p:blipFill>
          <a:blip r:embed="rId3"/>
          <a:stretch>
            <a:fillRect/>
          </a:stretch>
        </p:blipFill>
        <p:spPr>
          <a:xfrm>
            <a:off x="6856003" y="891349"/>
            <a:ext cx="2534114" cy="4505090"/>
          </a:xfrm>
          <a:prstGeom prst="rect">
            <a:avLst/>
          </a:prstGeom>
          <a:ln w="12700">
            <a:miter lim="4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D. When your a Buy Offer is taken"/>
          <p:cNvSpPr txBox="1"/>
          <p:nvPr>
            <p:ph type="title"/>
          </p:nvPr>
        </p:nvSpPr>
        <p:spPr>
          <a:xfrm>
            <a:off x="952500" y="123090"/>
            <a:ext cx="11099800" cy="752657"/>
          </a:xfrm>
          <a:prstGeom prst="rect">
            <a:avLst/>
          </a:prstGeom>
        </p:spPr>
        <p:txBody>
          <a:bodyPr/>
          <a:lstStyle>
            <a:lvl1pPr defTabSz="314960">
              <a:defRPr sz="4320"/>
            </a:lvl1pPr>
          </a:lstStyle>
          <a:p>
            <a:r>
              <a:t>D. When your a Buy Offer is taken</a:t>
            </a:r>
          </a:p>
        </p:txBody>
      </p:sp>
      <p:sp>
        <p:nvSpPr>
          <p:cNvPr id="162" name="1. You will receive an email notifying you that your Buy Offer has been taken by a counterparty and is completed.…"/>
          <p:cNvSpPr txBox="1"/>
          <p:nvPr>
            <p:ph type="body" sz="half" idx="1"/>
          </p:nvPr>
        </p:nvSpPr>
        <p:spPr>
          <a:xfrm>
            <a:off x="822385" y="6206821"/>
            <a:ext cx="11360030" cy="3170090"/>
          </a:xfrm>
          <a:prstGeom prst="rect">
            <a:avLst/>
          </a:prstGeom>
        </p:spPr>
        <p:txBody>
          <a:bodyPr/>
          <a:lstStyle/>
          <a:p>
            <a:pPr marL="0" indent="0" defTabSz="350520">
              <a:spcBef>
                <a:spcPts val="2500"/>
              </a:spcBef>
              <a:buSzTx/>
              <a:buNone/>
              <a:defRPr sz="1920"/>
            </a:pPr>
            <a:r>
              <a:t>1. You will receive an email notifying you that your Buy Offer has been taken by a counterparty and is completed.</a:t>
            </a:r>
          </a:p>
          <a:p>
            <a:pPr marL="0" indent="0" defTabSz="350520">
              <a:spcBef>
                <a:spcPts val="2500"/>
              </a:spcBef>
              <a:buSzTx/>
              <a:buNone/>
              <a:defRPr sz="1920"/>
            </a:pPr>
            <a:r>
              <a:t>2. If you are in the App, you will also a message notifying that your Buy Offer has been taken and completed. Click on the ETH tab.</a:t>
            </a:r>
          </a:p>
          <a:p>
            <a:pPr marL="0" indent="0" defTabSz="350520">
              <a:spcBef>
                <a:spcPts val="2500"/>
              </a:spcBef>
              <a:buSzTx/>
              <a:buNone/>
              <a:defRPr sz="1920"/>
            </a:pPr>
            <a:r>
              <a:t>3. You will see your ETH wallet balance has increased by the amount of ETH bought from your Buy Offer.</a:t>
            </a:r>
          </a:p>
          <a:p>
            <a:pPr marL="0" indent="0" defTabSz="350520">
              <a:spcBef>
                <a:spcPts val="2500"/>
              </a:spcBef>
              <a:buSzTx/>
              <a:buNone/>
              <a:defRPr sz="1920"/>
            </a:pPr>
            <a:r>
              <a:t>4. Your trade will also show in your history page under the main menu.</a:t>
            </a:r>
          </a:p>
        </p:txBody>
      </p:sp>
      <p:sp>
        <p:nvSpPr>
          <p:cNvPr id="163" name="(1)                                     (2)                                   (3)                                     (4)"/>
          <p:cNvSpPr txBox="1"/>
          <p:nvPr/>
        </p:nvSpPr>
        <p:spPr>
          <a:xfrm>
            <a:off x="822385" y="5522871"/>
            <a:ext cx="11360030" cy="435058"/>
          </a:xfrm>
          <a:prstGeom prst="rect">
            <a:avLst/>
          </a:prstGeom>
          <a:ln w="12700">
            <a:miter lim="400000"/>
          </a:ln>
        </p:spPr>
        <p:txBody>
          <a:bodyPr lIns="50800" tIns="50800" rIns="50800" bIns="50800" anchor="ctr">
            <a:normAutofit/>
          </a:bodyPr>
          <a:lstStyle>
            <a:lvl1pPr algn="l">
              <a:spcBef>
                <a:spcPts val="3200"/>
              </a:spcBef>
              <a:defRPr sz="2000" b="0"/>
            </a:lvl1pPr>
          </a:lstStyle>
          <a:p>
            <a:r>
              <a:t>                   (1)                                     (2)                                   (3)                                     (4)</a:t>
            </a:r>
          </a:p>
        </p:txBody>
      </p:sp>
      <p:pic>
        <p:nvPicPr>
          <p:cNvPr id="164" name="61523E67-C4FD-4FDF-BB3D-7F198F2ADBCD-L0-001.jpeg" descr="61523E67-C4FD-4FDF-BB3D-7F198F2ADBCD-L0-001.jpeg"/>
          <p:cNvPicPr>
            <a:picLocks noChangeAspect="1"/>
          </p:cNvPicPr>
          <p:nvPr/>
        </p:nvPicPr>
        <p:blipFill>
          <a:blip r:embed="rId1"/>
          <a:stretch>
            <a:fillRect/>
          </a:stretch>
        </p:blipFill>
        <p:spPr>
          <a:xfrm>
            <a:off x="929044" y="921214"/>
            <a:ext cx="2544143" cy="4529210"/>
          </a:xfrm>
          <a:prstGeom prst="rect">
            <a:avLst/>
          </a:prstGeom>
          <a:ln w="12700">
            <a:miter lim="400000"/>
            <a:headEnd/>
            <a:tailEnd/>
          </a:ln>
        </p:spPr>
      </p:pic>
      <p:pic>
        <p:nvPicPr>
          <p:cNvPr id="165" name="790CFA32-498E-4FB7-BADC-C79F73E2781F-L0-001.jpeg" descr="790CFA32-498E-4FB7-BADC-C79F73E2781F-L0-001.jpeg"/>
          <p:cNvPicPr>
            <a:picLocks noChangeAspect="1"/>
          </p:cNvPicPr>
          <p:nvPr/>
        </p:nvPicPr>
        <p:blipFill>
          <a:blip r:embed="rId2"/>
          <a:stretch>
            <a:fillRect/>
          </a:stretch>
        </p:blipFill>
        <p:spPr>
          <a:xfrm>
            <a:off x="3852316" y="928018"/>
            <a:ext cx="2540026" cy="4515601"/>
          </a:xfrm>
          <a:prstGeom prst="rect">
            <a:avLst/>
          </a:prstGeom>
          <a:ln w="12700">
            <a:miter lim="400000"/>
            <a:headEnd/>
            <a:tailEnd/>
          </a:ln>
        </p:spPr>
      </p:pic>
      <p:pic>
        <p:nvPicPr>
          <p:cNvPr id="166" name="F54E5FEF-EAFF-47D3-BB45-9D49C9888A08-L0-001.jpeg" descr="F54E5FEF-EAFF-47D3-BB45-9D49C9888A08-L0-001.jpeg"/>
          <p:cNvPicPr>
            <a:picLocks noChangeAspect="1"/>
          </p:cNvPicPr>
          <p:nvPr/>
        </p:nvPicPr>
        <p:blipFill>
          <a:blip r:embed="rId3"/>
          <a:stretch>
            <a:fillRect/>
          </a:stretch>
        </p:blipFill>
        <p:spPr>
          <a:xfrm>
            <a:off x="9509859" y="958065"/>
            <a:ext cx="2521401" cy="4482489"/>
          </a:xfrm>
          <a:prstGeom prst="rect">
            <a:avLst/>
          </a:prstGeom>
          <a:ln w="12700">
            <a:miter lim="400000"/>
            <a:headEnd/>
            <a:tailEnd/>
          </a:ln>
        </p:spPr>
      </p:pic>
      <p:pic>
        <p:nvPicPr>
          <p:cNvPr id="167" name="32B747DC-C3E0-473B-A217-82C3AF185D6D-L0-001.jpeg" descr="32B747DC-C3E0-473B-A217-82C3AF185D6D-L0-001.jpeg"/>
          <p:cNvPicPr>
            <a:picLocks noChangeAspect="1"/>
          </p:cNvPicPr>
          <p:nvPr/>
        </p:nvPicPr>
        <p:blipFill>
          <a:blip r:embed="rId4"/>
          <a:stretch>
            <a:fillRect/>
          </a:stretch>
        </p:blipFill>
        <p:spPr>
          <a:xfrm>
            <a:off x="6679314" y="924865"/>
            <a:ext cx="2543573" cy="4521908"/>
          </a:xfrm>
          <a:prstGeom prst="rect">
            <a:avLst/>
          </a:prstGeom>
          <a:ln w="12700">
            <a:miter lim="4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 Taking another user’s Sell Offer"/>
          <p:cNvSpPr txBox="1"/>
          <p:nvPr>
            <p:ph type="title"/>
          </p:nvPr>
        </p:nvSpPr>
        <p:spPr>
          <a:xfrm>
            <a:off x="952500" y="123090"/>
            <a:ext cx="11099800" cy="752657"/>
          </a:xfrm>
          <a:prstGeom prst="rect">
            <a:avLst/>
          </a:prstGeom>
        </p:spPr>
        <p:txBody>
          <a:bodyPr/>
          <a:lstStyle>
            <a:lvl1pPr defTabSz="314960">
              <a:defRPr sz="4320"/>
            </a:lvl1pPr>
          </a:lstStyle>
          <a:p>
            <a:r>
              <a:t>E. Taking another user’s Sell Offer</a:t>
            </a:r>
          </a:p>
        </p:txBody>
      </p:sp>
      <p:sp>
        <p:nvSpPr>
          <p:cNvPr id="170" name="1. Click on the token that you want to buy. In this example, we want to buy TUSD for GO tokens. Select GO tokens from the 2nd option. Click on the Sellers tab in the TUSD/GO pairing selection to view the sellers listings.…"/>
          <p:cNvSpPr txBox="1"/>
          <p:nvPr>
            <p:ph type="body" sz="half" idx="1"/>
          </p:nvPr>
        </p:nvSpPr>
        <p:spPr>
          <a:xfrm>
            <a:off x="822385" y="6206821"/>
            <a:ext cx="11360030" cy="3170090"/>
          </a:xfrm>
          <a:prstGeom prst="rect">
            <a:avLst/>
          </a:prstGeom>
        </p:spPr>
        <p:txBody>
          <a:bodyPr/>
          <a:lstStyle/>
          <a:p>
            <a:pPr marL="0" indent="0" defTabSz="321310">
              <a:spcBef>
                <a:spcPts val="2300"/>
              </a:spcBef>
              <a:buSzTx/>
              <a:buNone/>
              <a:defRPr sz="1760"/>
            </a:pPr>
            <a:r>
              <a:t>1. Click on the token that you want to buy. In this example, we want to buy TUSD for GO tokens. Select GO tokens from the 2nd option. Click on the Sellers tab in the TUSD/GO pairing selection to view the sellers listings.</a:t>
            </a:r>
          </a:p>
          <a:p>
            <a:pPr marL="0" indent="0" defTabSz="321310">
              <a:spcBef>
                <a:spcPts val="2300"/>
              </a:spcBef>
              <a:buSzTx/>
              <a:buNone/>
              <a:defRPr sz="1760"/>
            </a:pPr>
            <a:r>
              <a:t>2. Select the sellers offer that you want to take. In this example, we will take Offer ID 696654. Press on the Take button for Offer ID 696654.</a:t>
            </a:r>
          </a:p>
          <a:p>
            <a:pPr marL="0" indent="0" defTabSz="321310">
              <a:spcBef>
                <a:spcPts val="2300"/>
              </a:spcBef>
              <a:buSzTx/>
              <a:buNone/>
              <a:defRPr sz="1760"/>
            </a:pPr>
            <a:r>
              <a:t>3. Key the amount of TUSD that you want to buy. The total token receivable as well as GO tokens required to be paid will be shown. Press the Buy button.</a:t>
            </a:r>
          </a:p>
          <a:p>
            <a:pPr marL="0" indent="0" defTabSz="321310">
              <a:spcBef>
                <a:spcPts val="2300"/>
              </a:spcBef>
              <a:buSzTx/>
              <a:buNone/>
              <a:defRPr sz="1760"/>
            </a:pPr>
            <a:r>
              <a:t>4. You will need to key in your 6 digits passcode to proceed.</a:t>
            </a:r>
          </a:p>
        </p:txBody>
      </p:sp>
      <p:sp>
        <p:nvSpPr>
          <p:cNvPr id="171" name="(1)                                     (2)                                   (3)                                     (4)"/>
          <p:cNvSpPr txBox="1"/>
          <p:nvPr/>
        </p:nvSpPr>
        <p:spPr>
          <a:xfrm>
            <a:off x="822385" y="5522871"/>
            <a:ext cx="11360030" cy="435058"/>
          </a:xfrm>
          <a:prstGeom prst="rect">
            <a:avLst/>
          </a:prstGeom>
          <a:ln w="12700">
            <a:miter lim="400000"/>
          </a:ln>
        </p:spPr>
        <p:txBody>
          <a:bodyPr lIns="50800" tIns="50800" rIns="50800" bIns="50800" anchor="ctr">
            <a:normAutofit/>
          </a:bodyPr>
          <a:lstStyle>
            <a:lvl1pPr algn="l">
              <a:spcBef>
                <a:spcPts val="3200"/>
              </a:spcBef>
              <a:defRPr sz="2000" b="0"/>
            </a:lvl1pPr>
          </a:lstStyle>
          <a:p>
            <a:r>
              <a:t>                   (1)                                     (2)                                   (3)                                     (4)</a:t>
            </a:r>
          </a:p>
        </p:txBody>
      </p:sp>
      <p:pic>
        <p:nvPicPr>
          <p:cNvPr id="172" name="4C7A18EA-B0CE-4389-BCB3-6201921BCA6C-L0-001.jpeg" descr="4C7A18EA-B0CE-4389-BCB3-6201921BCA6C-L0-001.jpeg"/>
          <p:cNvPicPr>
            <a:picLocks noChangeAspect="1"/>
          </p:cNvPicPr>
          <p:nvPr/>
        </p:nvPicPr>
        <p:blipFill>
          <a:blip r:embed="rId1"/>
          <a:stretch>
            <a:fillRect/>
          </a:stretch>
        </p:blipFill>
        <p:spPr>
          <a:xfrm>
            <a:off x="951824" y="879261"/>
            <a:ext cx="2547713" cy="4529266"/>
          </a:xfrm>
          <a:prstGeom prst="rect">
            <a:avLst/>
          </a:prstGeom>
          <a:ln w="12700">
            <a:miter lim="400000"/>
            <a:headEnd/>
            <a:tailEnd/>
          </a:ln>
        </p:spPr>
      </p:pic>
      <p:pic>
        <p:nvPicPr>
          <p:cNvPr id="173" name="A09E3A01-5AF6-432B-A00F-987044DA0B92-L0-001.jpeg" descr="A09E3A01-5AF6-432B-A00F-987044DA0B92-L0-001.jpeg"/>
          <p:cNvPicPr>
            <a:picLocks noChangeAspect="1"/>
          </p:cNvPicPr>
          <p:nvPr/>
        </p:nvPicPr>
        <p:blipFill>
          <a:blip r:embed="rId2"/>
          <a:stretch>
            <a:fillRect/>
          </a:stretch>
        </p:blipFill>
        <p:spPr>
          <a:xfrm>
            <a:off x="3765506" y="877816"/>
            <a:ext cx="2549337" cy="4532156"/>
          </a:xfrm>
          <a:prstGeom prst="rect">
            <a:avLst/>
          </a:prstGeom>
          <a:ln w="12700">
            <a:miter lim="400000"/>
            <a:headEnd/>
            <a:tailEnd/>
          </a:ln>
        </p:spPr>
      </p:pic>
      <p:pic>
        <p:nvPicPr>
          <p:cNvPr id="174" name="CFF14AAF-D864-4CCF-9A58-0BE6C5C2BDD7-L0-001.jpeg" descr="CFF14AAF-D864-4CCF-9A58-0BE6C5C2BDD7-L0-001.jpeg"/>
          <p:cNvPicPr>
            <a:picLocks noChangeAspect="1"/>
          </p:cNvPicPr>
          <p:nvPr/>
        </p:nvPicPr>
        <p:blipFill>
          <a:blip r:embed="rId3"/>
          <a:stretch>
            <a:fillRect/>
          </a:stretch>
        </p:blipFill>
        <p:spPr>
          <a:xfrm>
            <a:off x="6731917" y="870851"/>
            <a:ext cx="2557173" cy="4546086"/>
          </a:xfrm>
          <a:prstGeom prst="rect">
            <a:avLst/>
          </a:prstGeom>
          <a:ln w="12700">
            <a:miter lim="400000"/>
            <a:headEnd/>
            <a:tailEnd/>
          </a:ln>
        </p:spPr>
      </p:pic>
      <p:pic>
        <p:nvPicPr>
          <p:cNvPr id="175" name="5DBEBB7C-EB1C-4B4E-B715-B75486EFF3A9-L0-001.jpeg" descr="5DBEBB7C-EB1C-4B4E-B715-B75486EFF3A9-L0-001.jpeg"/>
          <p:cNvPicPr>
            <a:picLocks noChangeAspect="1"/>
          </p:cNvPicPr>
          <p:nvPr/>
        </p:nvPicPr>
        <p:blipFill>
          <a:blip r:embed="rId4"/>
          <a:stretch>
            <a:fillRect/>
          </a:stretch>
        </p:blipFill>
        <p:spPr>
          <a:xfrm>
            <a:off x="9540110" y="895554"/>
            <a:ext cx="2529383" cy="4496680"/>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7009</Words>
  <Application>WPS Presentation</Application>
  <PresentationFormat/>
  <Paragraphs>100</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Helvetica Neue</vt:lpstr>
      <vt:lpstr>Helvetica Neue Medium</vt:lpstr>
      <vt:lpstr>Helvetica Neue Light</vt:lpstr>
      <vt:lpstr>Helvetica Neue Thin</vt:lpstr>
      <vt:lpstr>Helvetica Light</vt:lpstr>
      <vt:lpstr>Segoe Print</vt:lpstr>
      <vt:lpstr>Microsoft YaHei</vt:lpstr>
      <vt:lpstr/>
      <vt:lpstr>Arial Unicode MS</vt:lpstr>
      <vt:lpstr>Helvetica Neue Medium</vt:lpstr>
      <vt:lpstr>White</vt:lpstr>
      <vt:lpstr>USER GUIDE FOR FIAT TRADES</vt:lpstr>
      <vt:lpstr>Sections</vt:lpstr>
      <vt:lpstr>A. Creating a Sell Offer</vt:lpstr>
      <vt:lpstr>A. Creating a Sell Offer (con’t)</vt:lpstr>
      <vt:lpstr>B. When your a Sell Offer is taken</vt:lpstr>
      <vt:lpstr>C. Creating a Buy Offer</vt:lpstr>
      <vt:lpstr>C. Creating a Buy Offer (con’t)</vt:lpstr>
      <vt:lpstr>D. When your a Buy Offer is taken</vt:lpstr>
      <vt:lpstr>E. Taking another user’s Sell Offer</vt:lpstr>
      <vt:lpstr>E. Taking another user’s Sell Offer (con’t)</vt:lpstr>
      <vt:lpstr>F. Taking another user’s Buy Offer</vt:lpstr>
      <vt:lpstr>F. Taking another user’s Buy Offer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IP2PGO APPUSER GUIDE FOR OTC TRADES</dc:title>
  <dc:creator/>
  <cp:lastModifiedBy>fitriani</cp:lastModifiedBy>
  <cp:revision>1</cp:revision>
  <dcterms:created xsi:type="dcterms:W3CDTF">2019-01-22T10:45:29Z</dcterms:created>
  <dcterms:modified xsi:type="dcterms:W3CDTF">2019-01-22T10:45:30Z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