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7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DEA5-6320-4A06-B1A0-51EBF64BAEF8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6AFE-0941-447B-9CD7-A459666CE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7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DEA5-6320-4A06-B1A0-51EBF64BAEF8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6AFE-0941-447B-9CD7-A459666CE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34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DEA5-6320-4A06-B1A0-51EBF64BAEF8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6AFE-0941-447B-9CD7-A459666CE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46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DEA5-6320-4A06-B1A0-51EBF64BAEF8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6AFE-0941-447B-9CD7-A459666CE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4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DEA5-6320-4A06-B1A0-51EBF64BAEF8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6AFE-0941-447B-9CD7-A459666CE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DEA5-6320-4A06-B1A0-51EBF64BAEF8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6AFE-0941-447B-9CD7-A459666CE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1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DEA5-6320-4A06-B1A0-51EBF64BAEF8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6AFE-0941-447B-9CD7-A459666CE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4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DEA5-6320-4A06-B1A0-51EBF64BAEF8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6AFE-0941-447B-9CD7-A459666CE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DEA5-6320-4A06-B1A0-51EBF64BAEF8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6AFE-0941-447B-9CD7-A459666CE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9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DEA5-6320-4A06-B1A0-51EBF64BAEF8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6AFE-0941-447B-9CD7-A459666CE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8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DEA5-6320-4A06-B1A0-51EBF64BAEF8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6AFE-0941-447B-9CD7-A459666CE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3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9DEA5-6320-4A06-B1A0-51EBF64BAEF8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A6AFE-0941-447B-9CD7-A459666CE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2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52400" y="3619500"/>
            <a:ext cx="10601067" cy="1004078"/>
            <a:chOff x="152400" y="3619500"/>
            <a:chExt cx="10601067" cy="1004078"/>
          </a:xfrm>
        </p:grpSpPr>
        <p:sp>
          <p:nvSpPr>
            <p:cNvPr id="14" name="Rectangle 13"/>
            <p:cNvSpPr/>
            <p:nvPr/>
          </p:nvSpPr>
          <p:spPr>
            <a:xfrm>
              <a:off x="152400" y="3619500"/>
              <a:ext cx="10601067" cy="1004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73535" y="3739327"/>
              <a:ext cx="10291059" cy="884251"/>
              <a:chOff x="273535" y="3739327"/>
              <a:chExt cx="10387379" cy="884251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7160"/>
              <a:stretch/>
            </p:blipFill>
            <p:spPr>
              <a:xfrm>
                <a:off x="273535" y="3742988"/>
                <a:ext cx="1479066" cy="817861"/>
              </a:xfrm>
              <a:prstGeom prst="rect">
                <a:avLst/>
              </a:prstGeom>
            </p:spPr>
          </p:pic>
          <p:sp>
            <p:nvSpPr>
              <p:cNvPr id="8" name="Rectangle 7"/>
              <p:cNvSpPr/>
              <p:nvPr/>
            </p:nvSpPr>
            <p:spPr>
              <a:xfrm>
                <a:off x="1800503" y="3739327"/>
                <a:ext cx="8860411" cy="8215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800502" y="3757956"/>
                <a:ext cx="8832867" cy="865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24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 Narrow" panose="020B0606020202030204" pitchFamily="34" charset="0"/>
                  </a:rPr>
                  <a:t>School of Nursing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sz="24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 Narrow" panose="020B0606020202030204" pitchFamily="34" charset="0"/>
                  </a:rPr>
                  <a:t>Center </a:t>
                </a:r>
                <a:r>
                  <a:rPr lang="en-US" sz="2400" b="1" dirty="0">
                    <a:solidFill>
                      <a:schemeClr val="accent5">
                        <a:lumMod val="50000"/>
                      </a:schemeClr>
                    </a:solidFill>
                    <a:latin typeface="Arial Narrow" panose="020B0606020202030204" pitchFamily="34" charset="0"/>
                  </a:rPr>
                  <a:t>for Complexity and Self-management of Chronic Disease (</a:t>
                </a:r>
                <a:r>
                  <a:rPr lang="en-US" sz="24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 Narrow" panose="020B0606020202030204" pitchFamily="34" charset="0"/>
                  </a:rPr>
                  <a:t>CSCD)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sz="24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 Narrow" panose="020B0606020202030204" pitchFamily="34" charset="0"/>
                  </a:rPr>
                  <a:t>University of Michigan</a:t>
                </a:r>
                <a:endParaRPr lang="en-US" sz="2400" b="1" dirty="0">
                  <a:solidFill>
                    <a:schemeClr val="accent5">
                      <a:lumMod val="50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4033361" y="167270"/>
            <a:ext cx="3413114" cy="2839553"/>
            <a:chOff x="4033361" y="167270"/>
            <a:chExt cx="3413114" cy="283955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32" r="31123" b="47784"/>
            <a:stretch/>
          </p:blipFill>
          <p:spPr>
            <a:xfrm>
              <a:off x="4638907" y="167270"/>
              <a:ext cx="2196791" cy="149426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033361" y="1628240"/>
              <a:ext cx="3413114" cy="13785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2400" b="1" dirty="0" smtClean="0">
                  <a:solidFill>
                    <a:schemeClr val="accent5">
                      <a:lumMod val="50000"/>
                    </a:schemeClr>
                  </a:solidFill>
                  <a:latin typeface="Arial Narrow" panose="020B0606020202030204" pitchFamily="34" charset="0"/>
                </a:rPr>
                <a:t>School of Nursing</a:t>
              </a:r>
            </a:p>
            <a:p>
              <a:pPr algn="ctr">
                <a:lnSpc>
                  <a:spcPts val="2000"/>
                </a:lnSpc>
              </a:pPr>
              <a:r>
                <a:rPr lang="en-US" sz="2400" b="1" dirty="0" smtClean="0">
                  <a:solidFill>
                    <a:schemeClr val="accent5">
                      <a:lumMod val="50000"/>
                    </a:schemeClr>
                  </a:solidFill>
                  <a:latin typeface="Arial Narrow" panose="020B0606020202030204" pitchFamily="34" charset="0"/>
                </a:rPr>
                <a:t>Center </a:t>
              </a:r>
              <a:r>
                <a:rPr lang="en-US" sz="2400" b="1" dirty="0">
                  <a:solidFill>
                    <a:schemeClr val="accent5">
                      <a:lumMod val="50000"/>
                    </a:schemeClr>
                  </a:solidFill>
                  <a:latin typeface="Arial Narrow" panose="020B0606020202030204" pitchFamily="34" charset="0"/>
                </a:rPr>
                <a:t>for Complexity and </a:t>
              </a:r>
              <a:endPara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  <a:p>
              <a:pPr algn="ctr">
                <a:lnSpc>
                  <a:spcPts val="2000"/>
                </a:lnSpc>
              </a:pPr>
              <a:r>
                <a:rPr lang="en-US" sz="2400" b="1" dirty="0" smtClean="0">
                  <a:solidFill>
                    <a:schemeClr val="accent5">
                      <a:lumMod val="50000"/>
                    </a:schemeClr>
                  </a:solidFill>
                  <a:latin typeface="Arial Narrow" panose="020B0606020202030204" pitchFamily="34" charset="0"/>
                </a:rPr>
                <a:t>Self-management </a:t>
              </a:r>
              <a:r>
                <a:rPr lang="en-US" sz="2400" b="1" dirty="0">
                  <a:solidFill>
                    <a:schemeClr val="accent5">
                      <a:lumMod val="50000"/>
                    </a:schemeClr>
                  </a:solidFill>
                  <a:latin typeface="Arial Narrow" panose="020B0606020202030204" pitchFamily="34" charset="0"/>
                </a:rPr>
                <a:t>of </a:t>
              </a:r>
              <a:endPara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  <a:p>
              <a:pPr algn="ctr">
                <a:lnSpc>
                  <a:spcPts val="2000"/>
                </a:lnSpc>
              </a:pPr>
              <a:r>
                <a:rPr lang="en-US" sz="2400" b="1" dirty="0" smtClean="0">
                  <a:solidFill>
                    <a:schemeClr val="accent5">
                      <a:lumMod val="50000"/>
                    </a:schemeClr>
                  </a:solidFill>
                  <a:latin typeface="Arial Narrow" panose="020B0606020202030204" pitchFamily="34" charset="0"/>
                </a:rPr>
                <a:t>Chronic </a:t>
              </a:r>
              <a:r>
                <a:rPr lang="en-US" sz="2400" b="1" dirty="0">
                  <a:solidFill>
                    <a:schemeClr val="accent5">
                      <a:lumMod val="50000"/>
                    </a:schemeClr>
                  </a:solidFill>
                  <a:latin typeface="Arial Narrow" panose="020B0606020202030204" pitchFamily="34" charset="0"/>
                </a:rPr>
                <a:t>Disease (</a:t>
              </a:r>
              <a:r>
                <a:rPr lang="en-US" sz="2400" b="1" dirty="0" smtClean="0">
                  <a:solidFill>
                    <a:schemeClr val="accent5">
                      <a:lumMod val="50000"/>
                    </a:schemeClr>
                  </a:solidFill>
                  <a:latin typeface="Arial Narrow" panose="020B0606020202030204" pitchFamily="34" charset="0"/>
                </a:rPr>
                <a:t>CSCD)</a:t>
              </a:r>
            </a:p>
            <a:p>
              <a:pPr algn="ctr">
                <a:lnSpc>
                  <a:spcPts val="2000"/>
                </a:lnSpc>
              </a:pPr>
              <a:r>
                <a:rPr lang="en-US" sz="2400" b="1" dirty="0" smtClean="0">
                  <a:solidFill>
                    <a:schemeClr val="accent5">
                      <a:lumMod val="50000"/>
                    </a:schemeClr>
                  </a:solidFill>
                  <a:latin typeface="Arial Narrow" panose="020B0606020202030204" pitchFamily="34" charset="0"/>
                </a:rPr>
                <a:t>University of Michigan</a:t>
              </a:r>
              <a:endParaRPr lang="en-US" sz="2400" b="1" dirty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058507" y="996848"/>
            <a:ext cx="2112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 smtClean="0">
                <a:solidFill>
                  <a:srgbClr val="0070C0"/>
                </a:solidFill>
              </a:rPr>
              <a:t>CSCD-info@umich.edu</a:t>
            </a:r>
            <a:endParaRPr lang="en-US" b="1" u="sng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9" t="23960" r="5109" b="30470"/>
          <a:stretch/>
        </p:blipFill>
        <p:spPr>
          <a:xfrm>
            <a:off x="9120668" y="1554860"/>
            <a:ext cx="1036234" cy="10667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072330"/>
            <a:ext cx="10614056" cy="115834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63394" y="2857499"/>
            <a:ext cx="10216313" cy="900457"/>
            <a:chOff x="263394" y="2857499"/>
            <a:chExt cx="10216313" cy="900457"/>
          </a:xfrm>
        </p:grpSpPr>
        <p:grpSp>
          <p:nvGrpSpPr>
            <p:cNvPr id="18" name="Group 17"/>
            <p:cNvGrpSpPr/>
            <p:nvPr/>
          </p:nvGrpSpPr>
          <p:grpSpPr>
            <a:xfrm>
              <a:off x="263394" y="2857499"/>
              <a:ext cx="10216313" cy="900457"/>
              <a:chOff x="263299" y="2857499"/>
              <a:chExt cx="10311933" cy="900457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9157"/>
              <a:stretch/>
            </p:blipFill>
            <p:spPr>
              <a:xfrm>
                <a:off x="263299" y="2857499"/>
                <a:ext cx="1248997" cy="817861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1742365" y="2892334"/>
                <a:ext cx="8832867" cy="865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2400" b="1" dirty="0" smtClean="0">
                    <a:solidFill>
                      <a:srgbClr val="00B0F0"/>
                    </a:solidFill>
                    <a:latin typeface="Arial Narrow" panose="020B0606020202030204" pitchFamily="34" charset="0"/>
                  </a:rPr>
                  <a:t>School of Nursing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sz="2400" b="1" dirty="0" smtClean="0">
                    <a:solidFill>
                      <a:srgbClr val="00B0F0"/>
                    </a:solidFill>
                    <a:latin typeface="Arial Narrow" panose="020B0606020202030204" pitchFamily="34" charset="0"/>
                  </a:rPr>
                  <a:t>Center </a:t>
                </a:r>
                <a:r>
                  <a:rPr lang="en-US" sz="2400" b="1" dirty="0">
                    <a:solidFill>
                      <a:srgbClr val="00B0F0"/>
                    </a:solidFill>
                    <a:latin typeface="Arial Narrow" panose="020B0606020202030204" pitchFamily="34" charset="0"/>
                  </a:rPr>
                  <a:t>for Complexity and Self-management of Chronic Disease (</a:t>
                </a:r>
                <a:r>
                  <a:rPr lang="en-US" sz="2400" b="1" dirty="0" smtClean="0">
                    <a:solidFill>
                      <a:srgbClr val="00B0F0"/>
                    </a:solidFill>
                    <a:latin typeface="Arial Narrow" panose="020B0606020202030204" pitchFamily="34" charset="0"/>
                  </a:rPr>
                  <a:t>CSCD)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sz="2400" b="1" dirty="0" smtClean="0">
                    <a:solidFill>
                      <a:srgbClr val="00B0F0"/>
                    </a:solidFill>
                    <a:latin typeface="Arial Narrow" panose="020B0606020202030204" pitchFamily="34" charset="0"/>
                  </a:rPr>
                  <a:t>University of Michigan</a:t>
                </a:r>
                <a:endParaRPr lang="en-US" sz="2400" b="1" dirty="0">
                  <a:solidFill>
                    <a:srgbClr val="00B0F0"/>
                  </a:solidFill>
                  <a:latin typeface="Arial Narrow" panose="020B0606020202030204" pitchFamily="34" charset="0"/>
                </a:endParaRPr>
              </a:p>
            </p:txBody>
          </p:sp>
        </p:grpSp>
        <p:cxnSp>
          <p:nvCxnSpPr>
            <p:cNvPr id="19" name="Straight Connector 18"/>
            <p:cNvCxnSpPr/>
            <p:nvPr/>
          </p:nvCxnSpPr>
          <p:spPr>
            <a:xfrm>
              <a:off x="1600200" y="2892334"/>
              <a:ext cx="0" cy="783026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623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1562" t="17778" r="19375" b="11482"/>
          <a:stretch/>
        </p:blipFill>
        <p:spPr>
          <a:xfrm>
            <a:off x="266700" y="-171450"/>
            <a:ext cx="10801350" cy="727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0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01"/>
          <p:cNvPicPr/>
          <p:nvPr/>
        </p:nvPicPr>
        <p:blipFill rotWithShape="1">
          <a:blip r:embed="rId2" cstate="print"/>
          <a:srcRect t="14451"/>
          <a:stretch/>
        </p:blipFill>
        <p:spPr bwMode="auto">
          <a:xfrm>
            <a:off x="3742690" y="1884998"/>
            <a:ext cx="4706620" cy="308800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95700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52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Dinov</dc:creator>
  <cp:lastModifiedBy>Dinov</cp:lastModifiedBy>
  <cp:revision>10</cp:revision>
  <dcterms:created xsi:type="dcterms:W3CDTF">2014-09-25T13:10:05Z</dcterms:created>
  <dcterms:modified xsi:type="dcterms:W3CDTF">2015-01-20T15:08:41Z</dcterms:modified>
</cp:coreProperties>
</file>