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4" r:id="rId4"/>
    <p:sldId id="265" r:id="rId5"/>
    <p:sldId id="266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77" r:id="rId14"/>
    <p:sldId id="278" r:id="rId15"/>
    <p:sldId id="281" r:id="rId16"/>
    <p:sldId id="282" r:id="rId17"/>
    <p:sldId id="260" r:id="rId18"/>
    <p:sldId id="283" r:id="rId19"/>
    <p:sldId id="284" r:id="rId20"/>
    <p:sldId id="286" r:id="rId21"/>
    <p:sldId id="287" r:id="rId22"/>
    <p:sldId id="288" r:id="rId23"/>
    <p:sldId id="261" r:id="rId24"/>
    <p:sldId id="289" r:id="rId25"/>
    <p:sldId id="290" r:id="rId26"/>
    <p:sldId id="291" r:id="rId27"/>
    <p:sldId id="293" r:id="rId28"/>
    <p:sldId id="294" r:id="rId29"/>
    <p:sldId id="295" r:id="rId30"/>
    <p:sldId id="296" r:id="rId31"/>
    <p:sldId id="262" r:id="rId32"/>
    <p:sldId id="297" r:id="rId33"/>
    <p:sldId id="298" r:id="rId34"/>
    <p:sldId id="299" r:id="rId35"/>
    <p:sldId id="300" r:id="rId36"/>
    <p:sldId id="301" r:id="rId37"/>
    <p:sldId id="302" r:id="rId38"/>
    <p:sldId id="263" r:id="rId39"/>
    <p:sldId id="303" r:id="rId40"/>
    <p:sldId id="304" r:id="rId41"/>
    <p:sldId id="305" r:id="rId42"/>
    <p:sldId id="306" r:id="rId43"/>
    <p:sldId id="30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4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-47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2:34.149" idx="1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2:42.247" idx="2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2:59.868" idx="3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3:07.053" idx="4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5T18:23:26.528" idx="6">
    <p:pos x="10" y="10"/>
    <p:text>!!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AFEB-F888-4791-BB08-A85CB1376956}" type="datetimeFigureOut">
              <a:rPr lang="en-GB" smtClean="0"/>
              <a:t>3/6/16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7A29-82FE-4586-BD90-472124F9D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40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17A29-82FE-4586-BD90-472124F9DF4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1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F745-8F04-4585-AC44-7EB7DFA57D02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9A-5F90-47B2-8071-0D17CB83BD8A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1D34-9768-40E4-9CBF-FBBB49CB6974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E88F-D8E8-4EF3-9E43-15B08FCE7A0D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F25B-3D70-48F3-9522-57669F2845F0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0BF6-2D48-4A3C-999B-8BDEB09F949E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0EED-D6C0-4A24-8A07-573EF50475BD}" type="datetime1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D3CB-128B-44C0-A699-D4E9EF8FD06C}" type="datetime1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5C2A-E1E2-4C2B-8797-C82F515C022D}" type="datetime1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FEF2-9014-44F2-9799-A07F7ADAE5E9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354-7856-420B-A292-2AE003CED782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9DE49-A025-4935-949E-58C5E5955F32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2C8-63B4-4626-92FD-DD79EF06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comments" Target="../comments/commen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comments" Target="../comments/commen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comments" Target="../comments/commen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2706"/>
            <a:ext cx="9144000" cy="1828800"/>
          </a:xfrm>
        </p:spPr>
        <p:txBody>
          <a:bodyPr>
            <a:noAutofit/>
          </a:bodyPr>
          <a:lstStyle/>
          <a:p>
            <a:r>
              <a:rPr lang="en-US" sz="4600" b="1" dirty="0"/>
              <a:t>Brokering Techniques for Managing Three-Tier Applications in Distributed Cloud Computing Environments</a:t>
            </a:r>
            <a:endParaRPr lang="en-US" sz="4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344"/>
            <a:ext cx="9144000" cy="965199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Nikolay </a:t>
            </a:r>
            <a:r>
              <a:rPr lang="en-US" sz="3200" b="1" dirty="0" err="1" smtClean="0"/>
              <a:t>Grozev</a:t>
            </a:r>
            <a:endParaRPr lang="en-US" sz="3200" b="1" dirty="0" smtClean="0"/>
          </a:p>
          <a:p>
            <a:r>
              <a:rPr lang="en-US" dirty="0" smtClean="0"/>
              <a:t>Supervisor: Prof. </a:t>
            </a:r>
            <a:r>
              <a:rPr lang="en-US" dirty="0" err="1" smtClean="0"/>
              <a:t>Rajkumar</a:t>
            </a:r>
            <a:r>
              <a:rPr lang="en-US" dirty="0" smtClean="0"/>
              <a:t> </a:t>
            </a:r>
            <a:r>
              <a:rPr lang="en-US" dirty="0" err="1" smtClean="0"/>
              <a:t>Buyya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5350" y="5731933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October 2015</a:t>
            </a:r>
          </a:p>
          <a:p>
            <a:pPr algn="ctr"/>
            <a:r>
              <a:rPr lang="en-US" b="1" dirty="0" smtClean="0"/>
              <a:t>PhD Completion Seminar</a:t>
            </a:r>
          </a:p>
        </p:txBody>
      </p:sp>
      <p:pic>
        <p:nvPicPr>
          <p:cNvPr id="5" name="Picture 4" descr="200px-University_of_Melbourn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039" y="2954899"/>
            <a:ext cx="1081468" cy="1032910"/>
          </a:xfrm>
          <a:prstGeom prst="rect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6" name="Picture 2" descr="http://www.cloudbus.org/logo/cloudbuslogo-v5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6258" y="2964938"/>
            <a:ext cx="1763348" cy="94667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33432" cy="4351338"/>
          </a:xfrm>
        </p:spPr>
        <p:txBody>
          <a:bodyPr/>
          <a:lstStyle/>
          <a:p>
            <a:r>
              <a:rPr lang="en-US" dirty="0"/>
              <a:t>Distributed systems simulation has already fostered the research </a:t>
            </a:r>
            <a:r>
              <a:rPr lang="en-US" dirty="0" smtClean="0"/>
              <a:t>efforts;</a:t>
            </a:r>
            <a:endParaRPr lang="en-US" dirty="0"/>
          </a:p>
          <a:p>
            <a:r>
              <a:rPr lang="en-US" dirty="0"/>
              <a:t>Existing </a:t>
            </a:r>
            <a:r>
              <a:rPr lang="en-US" dirty="0" smtClean="0"/>
              <a:t>simulators </a:t>
            </a:r>
            <a:r>
              <a:rPr lang="en-US" dirty="0"/>
              <a:t>can be used to simulate batch processing and infrastructure </a:t>
            </a:r>
            <a:r>
              <a:rPr lang="en-US" dirty="0" err="1"/>
              <a:t>utilisation</a:t>
            </a:r>
            <a:r>
              <a:rPr lang="en-US" dirty="0"/>
              <a:t> workloads </a:t>
            </a:r>
            <a:r>
              <a:rPr lang="en-US" dirty="0" smtClean="0"/>
              <a:t>only;</a:t>
            </a:r>
            <a:endParaRPr lang="en-US" dirty="0"/>
          </a:p>
          <a:p>
            <a:r>
              <a:rPr lang="en-US" dirty="0"/>
              <a:t>Previous works on multi-tier application modelling have series of </a:t>
            </a:r>
            <a:r>
              <a:rPr lang="en-US" dirty="0" smtClean="0"/>
              <a:t>shortcomings;</a:t>
            </a:r>
          </a:p>
          <a:p>
            <a:r>
              <a:rPr lang="en-US" b="1" u="sng" dirty="0" smtClean="0"/>
              <a:t>Goal</a:t>
            </a:r>
            <a:r>
              <a:rPr lang="en-US" dirty="0" smtClean="0"/>
              <a:t> – define a flexible and coarse grained model and simulator for 3-Tier applications in one and multiple clouds.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Scenario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24" y="1472184"/>
            <a:ext cx="8652606" cy="52029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Performance Model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00"/>
            <a:ext cx="5068824" cy="4620895"/>
          </a:xfrm>
        </p:spPr>
        <p:txBody>
          <a:bodyPr>
            <a:normAutofit lnSpcReduction="10000"/>
          </a:bodyPr>
          <a:lstStyle/>
          <a:p>
            <a:r>
              <a:rPr lang="en-GB" i="1" dirty="0" smtClean="0"/>
              <a:t>AS </a:t>
            </a:r>
            <a:r>
              <a:rPr lang="en-GB" i="1" dirty="0"/>
              <a:t>Memory Load </a:t>
            </a:r>
            <a:r>
              <a:rPr lang="en-GB" i="1" dirty="0" smtClean="0"/>
              <a:t>-</a:t>
            </a:r>
            <a:endParaRPr lang="en-GB" i="1" dirty="0"/>
          </a:p>
          <a:p>
            <a:r>
              <a:rPr lang="en-GB" i="1" dirty="0" smtClean="0"/>
              <a:t>AS </a:t>
            </a:r>
            <a:r>
              <a:rPr lang="en-GB" i="1" dirty="0"/>
              <a:t>CPU Load </a:t>
            </a:r>
            <a:r>
              <a:rPr lang="en-GB" i="1" dirty="0" smtClean="0"/>
              <a:t>-</a:t>
            </a:r>
            <a:endParaRPr lang="en-US" i="1" dirty="0" smtClean="0"/>
          </a:p>
          <a:p>
            <a:r>
              <a:rPr lang="en-GB" dirty="0" smtClean="0"/>
              <a:t>DB </a:t>
            </a:r>
            <a:r>
              <a:rPr lang="en-GB" dirty="0"/>
              <a:t>Memory Load </a:t>
            </a:r>
            <a:r>
              <a:rPr lang="en-GB" dirty="0" smtClean="0"/>
              <a:t>-</a:t>
            </a:r>
            <a:endParaRPr lang="en-GB" dirty="0"/>
          </a:p>
          <a:p>
            <a:r>
              <a:rPr lang="en-GB" dirty="0" smtClean="0"/>
              <a:t>DB </a:t>
            </a:r>
            <a:r>
              <a:rPr lang="en-GB" dirty="0"/>
              <a:t>CPU Load </a:t>
            </a:r>
            <a:r>
              <a:rPr lang="en-GB" dirty="0" smtClean="0"/>
              <a:t>-</a:t>
            </a:r>
            <a:endParaRPr lang="en-GB" dirty="0"/>
          </a:p>
          <a:p>
            <a:r>
              <a:rPr lang="en-GB" dirty="0" smtClean="0"/>
              <a:t>DB </a:t>
            </a:r>
            <a:r>
              <a:rPr lang="en-GB" dirty="0"/>
              <a:t>Disk I/O Load </a:t>
            </a:r>
            <a:r>
              <a:rPr lang="en-GB" dirty="0" smtClean="0"/>
              <a:t>-</a:t>
            </a:r>
            <a:endParaRPr lang="en-GB" dirty="0"/>
          </a:p>
          <a:p>
            <a:r>
              <a:rPr lang="en-GB" dirty="0" smtClean="0"/>
              <a:t>Step </a:t>
            </a:r>
            <a:r>
              <a:rPr lang="en-GB" dirty="0"/>
              <a:t>Size </a:t>
            </a:r>
            <a:r>
              <a:rPr lang="en-GB" dirty="0" smtClean="0"/>
              <a:t>–</a:t>
            </a:r>
          </a:p>
          <a:p>
            <a:r>
              <a:rPr lang="en-US" i="1" dirty="0"/>
              <a:t>Session arrival model:</a:t>
            </a:r>
          </a:p>
          <a:p>
            <a:pPr lvl="1"/>
            <a:r>
              <a:rPr lang="en-US" i="1" dirty="0"/>
              <a:t>Model each session type separately</a:t>
            </a:r>
          </a:p>
          <a:p>
            <a:pPr lvl="1"/>
            <a:r>
              <a:rPr lang="en-US" i="1" dirty="0"/>
              <a:t>Poison distribution of a frequency function -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28" y="1786725"/>
            <a:ext cx="6126055" cy="4493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86" y="1809346"/>
            <a:ext cx="973886" cy="604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46" y="2208582"/>
            <a:ext cx="881766" cy="566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6" y="2769101"/>
            <a:ext cx="1010663" cy="47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47" y="3222144"/>
            <a:ext cx="1064860" cy="51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38" y="3714990"/>
            <a:ext cx="1050342" cy="491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4119375"/>
            <a:ext cx="457200" cy="558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12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96" y="5961523"/>
            <a:ext cx="1100166" cy="5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2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Implementation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0" y="1984248"/>
            <a:ext cx="12034686" cy="38587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Environment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01"/>
            <a:ext cx="9412224" cy="4351338"/>
          </a:xfrm>
        </p:spPr>
        <p:txBody>
          <a:bodyPr>
            <a:normAutofit/>
          </a:bodyPr>
          <a:lstStyle/>
          <a:p>
            <a:r>
              <a:rPr lang="en-US" i="1" dirty="0"/>
              <a:t>3-Tier app. designed after </a:t>
            </a:r>
            <a:r>
              <a:rPr lang="en-US" i="1" dirty="0" err="1" smtClean="0"/>
              <a:t>ebay</a:t>
            </a:r>
            <a:r>
              <a:rPr lang="en-US" i="1" dirty="0" smtClean="0"/>
              <a:t>;</a:t>
            </a:r>
            <a:endParaRPr lang="en-US" i="1" dirty="0"/>
          </a:p>
          <a:p>
            <a:r>
              <a:rPr lang="en-US" i="1" dirty="0"/>
              <a:t>Client application, generating </a:t>
            </a:r>
            <a:r>
              <a:rPr lang="en-US" i="1" dirty="0" smtClean="0"/>
              <a:t>requests;</a:t>
            </a:r>
            <a:endParaRPr lang="en-US" i="1" dirty="0"/>
          </a:p>
          <a:p>
            <a:r>
              <a:rPr lang="en-US" i="1" dirty="0"/>
              <a:t>Transition </a:t>
            </a:r>
            <a:r>
              <a:rPr lang="en-US" i="1" dirty="0" smtClean="0"/>
              <a:t>table;</a:t>
            </a:r>
            <a:endParaRPr lang="en-US" i="1" dirty="0"/>
          </a:p>
          <a:p>
            <a:r>
              <a:rPr lang="en-US" i="1" dirty="0"/>
              <a:t>"Think </a:t>
            </a:r>
            <a:r>
              <a:rPr lang="en-US" i="1" dirty="0" smtClean="0"/>
              <a:t>times“;</a:t>
            </a:r>
            <a:endParaRPr lang="en-US" i="1" dirty="0"/>
          </a:p>
          <a:p>
            <a:r>
              <a:rPr lang="en-US" i="1" dirty="0" smtClean="0"/>
              <a:t>Experiments;</a:t>
            </a:r>
            <a:endParaRPr lang="en-US" i="1" dirty="0"/>
          </a:p>
          <a:p>
            <a:pPr lvl="1"/>
            <a:r>
              <a:rPr lang="en-US" i="1" dirty="0" smtClean="0"/>
              <a:t>Benchmarking;</a:t>
            </a:r>
            <a:endParaRPr lang="en-US" i="1" dirty="0"/>
          </a:p>
          <a:p>
            <a:pPr lvl="1"/>
            <a:r>
              <a:rPr lang="en-US" i="1" dirty="0" smtClean="0"/>
              <a:t>Experiment </a:t>
            </a:r>
            <a:r>
              <a:rPr lang="en-US" i="1" dirty="0"/>
              <a:t>1 - static workload on local </a:t>
            </a:r>
            <a:r>
              <a:rPr lang="en-US" i="1" dirty="0" smtClean="0"/>
              <a:t>infrastructure;</a:t>
            </a:r>
            <a:endParaRPr lang="en-US" i="1" dirty="0"/>
          </a:p>
          <a:p>
            <a:pPr lvl="1"/>
            <a:r>
              <a:rPr lang="en-US" i="1" dirty="0" smtClean="0"/>
              <a:t>Experiment </a:t>
            </a:r>
            <a:r>
              <a:rPr lang="en-US" i="1" dirty="0"/>
              <a:t>2 - dynamic workload on local infrastructure (DC1) and EC2(DC2</a:t>
            </a:r>
            <a:r>
              <a:rPr lang="en-US" i="1" dirty="0" smtClean="0"/>
              <a:t>);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10" y="2029016"/>
            <a:ext cx="3201698" cy="19394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Extraction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201"/>
            <a:ext cx="50139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Execute 2 Experiments:</a:t>
            </a:r>
          </a:p>
          <a:p>
            <a:pPr lvl="1"/>
            <a:r>
              <a:rPr lang="en-US" dirty="0" smtClean="0"/>
              <a:t>With 1 user;</a:t>
            </a:r>
          </a:p>
          <a:p>
            <a:pPr lvl="1"/>
            <a:r>
              <a:rPr lang="en-US" dirty="0" smtClean="0"/>
              <a:t>With 100 users;</a:t>
            </a:r>
          </a:p>
          <a:p>
            <a:r>
              <a:rPr lang="en-US" dirty="0" smtClean="0"/>
              <a:t>Compute the “average” session behavior;</a:t>
            </a:r>
          </a:p>
          <a:p>
            <a:r>
              <a:rPr lang="en-US" dirty="0" smtClean="0"/>
              <a:t>Standard Linux </a:t>
            </a:r>
            <a:r>
              <a:rPr lang="en-US" dirty="0" err="1" smtClean="0"/>
              <a:t>utilisation</a:t>
            </a:r>
            <a:r>
              <a:rPr lang="en-US" dirty="0" smtClean="0"/>
              <a:t> measurement tools.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657" y="1277558"/>
            <a:ext cx="5084064" cy="5093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8936" y="6370798"/>
            <a:ext cx="367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</a:t>
            </a:r>
            <a:r>
              <a:rPr lang="en-US" sz="1400" dirty="0" err="1"/>
              <a:t>utilisation</a:t>
            </a:r>
            <a:r>
              <a:rPr lang="en-US" sz="1400" dirty="0"/>
              <a:t> of the DB server with 1 and 100 simultaneous sessions for the initial 5 minutes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</a:t>
            </a:r>
            <a:r>
              <a:rPr lang="en-US" dirty="0"/>
              <a:t>Static Workload in 1 cloud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8128" y="5938193"/>
            <a:ext cx="113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and actual disk I/O </a:t>
            </a:r>
            <a:r>
              <a:rPr lang="en-US" dirty="0" err="1"/>
              <a:t>utilisation</a:t>
            </a:r>
            <a:r>
              <a:rPr lang="en-US" dirty="0"/>
              <a:t> of the DB server with 50, </a:t>
            </a:r>
            <a:r>
              <a:rPr lang="en-US" dirty="0" smtClean="0"/>
              <a:t>300, </a:t>
            </a:r>
            <a:r>
              <a:rPr lang="en-US" dirty="0"/>
              <a:t>and 600 simultaneous sessions in Experiment 1.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28" y="1810512"/>
            <a:ext cx="10934116" cy="4061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3058160"/>
            <a:ext cx="3950208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Multi-Cloud 3-Tier have limitations manage resources and workload </a:t>
            </a:r>
            <a:r>
              <a:rPr lang="en-US" dirty="0" err="1" smtClean="0"/>
              <a:t>suboptimally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They do not consider essential regulatory requirements;</a:t>
            </a:r>
            <a:endParaRPr lang="en-US" dirty="0"/>
          </a:p>
          <a:p>
            <a:r>
              <a:rPr lang="en-US" b="1" u="sng" dirty="0" smtClean="0"/>
              <a:t>Goal</a:t>
            </a:r>
            <a:r>
              <a:rPr lang="en-US" dirty="0" smtClean="0"/>
              <a:t>: propose a general and flexible architecture that </a:t>
            </a:r>
            <a:r>
              <a:rPr lang="en-US" dirty="0" err="1" smtClean="0"/>
              <a:t>honours</a:t>
            </a:r>
            <a:r>
              <a:rPr lang="en-US" dirty="0" smtClean="0"/>
              <a:t> key non-functional requirements and </a:t>
            </a:r>
            <a:r>
              <a:rPr lang="en-US" dirty="0" err="1" smtClean="0"/>
              <a:t>optimises</a:t>
            </a:r>
            <a:r>
              <a:rPr lang="en-US" dirty="0" smtClean="0"/>
              <a:t> cost and latency.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816" y="1446526"/>
            <a:ext cx="8494776" cy="54206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80360" y="3995928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4672" y="4011168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3824" y="3974592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08136" y="3989832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2240" y="2651760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1208" y="2657856"/>
            <a:ext cx="914400" cy="585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100584"/>
            <a:ext cx="3950208" cy="19293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Load Balancing and </a:t>
            </a:r>
            <a:r>
              <a:rPr lang="en-US" dirty="0" err="1" smtClean="0"/>
              <a:t>Autoscaling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8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Load balancing algorithm – sticky or not?</a:t>
            </a:r>
          </a:p>
          <a:p>
            <a:pPr lvl="1"/>
            <a:r>
              <a:rPr lang="en-US" dirty="0" smtClean="0"/>
              <a:t>Monitor VM utilization;</a:t>
            </a:r>
          </a:p>
          <a:p>
            <a:pPr lvl="1"/>
            <a:r>
              <a:rPr lang="en-US" dirty="0" smtClean="0"/>
              <a:t>Free underutilized VMs. </a:t>
            </a:r>
          </a:p>
          <a:p>
            <a:r>
              <a:rPr lang="en-US" dirty="0" err="1" smtClean="0"/>
              <a:t>Autoscaling</a:t>
            </a:r>
            <a:r>
              <a:rPr lang="en-US" dirty="0" smtClean="0"/>
              <a:t> algorithm:</a:t>
            </a:r>
          </a:p>
          <a:p>
            <a:pPr lvl="1"/>
            <a:r>
              <a:rPr lang="en-US" dirty="0" smtClean="0"/>
              <a:t>Repeated periodically;</a:t>
            </a:r>
          </a:p>
          <a:p>
            <a:pPr lvl="1"/>
            <a:r>
              <a:rPr lang="en-US" dirty="0" smtClean="0"/>
              <a:t>Number of pre-provisioned instances;</a:t>
            </a:r>
          </a:p>
          <a:p>
            <a:pPr lvl="1"/>
            <a:r>
              <a:rPr lang="en-US" dirty="0" smtClean="0"/>
              <a:t>Do not terminate before billing time is over;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57" y="1361388"/>
            <a:ext cx="5409367" cy="2725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56" y="116057"/>
            <a:ext cx="5409367" cy="6677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Selection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5984" cy="4351338"/>
          </a:xfrm>
        </p:spPr>
        <p:txBody>
          <a:bodyPr/>
          <a:lstStyle/>
          <a:p>
            <a:r>
              <a:rPr lang="en-US" dirty="0" smtClean="0"/>
              <a:t>Ensure users are served in eligible clouds;</a:t>
            </a:r>
          </a:p>
          <a:p>
            <a:r>
              <a:rPr lang="en-US" dirty="0" smtClean="0"/>
              <a:t>Timeout;</a:t>
            </a:r>
          </a:p>
          <a:p>
            <a:r>
              <a:rPr lang="en-US" dirty="0"/>
              <a:t>Estimate network latency;</a:t>
            </a:r>
          </a:p>
          <a:p>
            <a:r>
              <a:rPr lang="en-US" dirty="0"/>
              <a:t>Estimate potential </a:t>
            </a:r>
            <a:r>
              <a:rPr lang="en-US" dirty="0" smtClean="0"/>
              <a:t>cost;</a:t>
            </a:r>
          </a:p>
          <a:p>
            <a:r>
              <a:rPr lang="en-US" dirty="0" smtClean="0"/>
              <a:t>Overloaded infrastructure;</a:t>
            </a:r>
          </a:p>
          <a:p>
            <a:r>
              <a:rPr lang="en-US" dirty="0" err="1" smtClean="0"/>
              <a:t>Optimise</a:t>
            </a:r>
            <a:r>
              <a:rPr lang="en-US" dirty="0" smtClean="0"/>
              <a:t> latency and cost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88" y="365125"/>
            <a:ext cx="3895344" cy="6478126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574"/>
            <a:ext cx="4346448" cy="3121146"/>
          </a:xfrm>
        </p:spPr>
        <p:txBody>
          <a:bodyPr>
            <a:normAutofit/>
          </a:bodyPr>
          <a:lstStyle/>
          <a:p>
            <a:r>
              <a:rPr lang="en-US" dirty="0" smtClean="0"/>
              <a:t>Previous simulation </a:t>
            </a:r>
            <a:r>
              <a:rPr lang="en-US" dirty="0" err="1" smtClean="0"/>
              <a:t>env</a:t>
            </a:r>
            <a:r>
              <a:rPr lang="en-US" dirty="0" smtClean="0"/>
              <a:t>.;</a:t>
            </a:r>
          </a:p>
          <a:p>
            <a:r>
              <a:rPr lang="en-US" dirty="0" smtClean="0"/>
              <a:t>Clouds of AWS and Google in the US and Europe;</a:t>
            </a:r>
          </a:p>
          <a:p>
            <a:r>
              <a:rPr lang="en-US" dirty="0" smtClean="0"/>
              <a:t>Baseline:</a:t>
            </a:r>
          </a:p>
          <a:p>
            <a:pPr lvl="1"/>
            <a:r>
              <a:rPr lang="en-US" dirty="0" smtClean="0"/>
              <a:t>AWS Route 53;</a:t>
            </a:r>
          </a:p>
          <a:p>
            <a:pPr lvl="1"/>
            <a:r>
              <a:rPr lang="en-US" dirty="0" smtClean="0"/>
              <a:t>AWS Elastic LB;</a:t>
            </a:r>
          </a:p>
          <a:p>
            <a:pPr lvl="1"/>
            <a:r>
              <a:rPr lang="en-US" dirty="0" smtClean="0"/>
              <a:t>AWS </a:t>
            </a:r>
            <a:r>
              <a:rPr lang="en-US" dirty="0" err="1" smtClean="0"/>
              <a:t>Autoscaling</a:t>
            </a:r>
            <a:r>
              <a:rPr lang="en-US" dirty="0" smtClean="0"/>
              <a:t>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99720"/>
            <a:ext cx="6737604" cy="56582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4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2458720" y="4450080"/>
            <a:ext cx="3210560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984"/>
            <a:ext cx="6049283" cy="4351338"/>
          </a:xfrm>
        </p:spPr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autoscaling</a:t>
            </a:r>
            <a:r>
              <a:rPr lang="en-US" dirty="0" smtClean="0"/>
              <a:t> approaches select VMs statically:</a:t>
            </a:r>
          </a:p>
          <a:p>
            <a:pPr lvl="1"/>
            <a:r>
              <a:rPr lang="en-US" dirty="0" smtClean="0"/>
              <a:t>Applications change over time;</a:t>
            </a:r>
          </a:p>
          <a:p>
            <a:pPr lvl="1"/>
            <a:r>
              <a:rPr lang="en-US" dirty="0" smtClean="0"/>
              <a:t>Workload changes over time;</a:t>
            </a:r>
          </a:p>
          <a:p>
            <a:pPr lvl="1"/>
            <a:r>
              <a:rPr lang="en-US" dirty="0" smtClean="0"/>
              <a:t>Infrastructure capacity changes over time.</a:t>
            </a:r>
          </a:p>
          <a:p>
            <a:r>
              <a:rPr lang="en-US" b="1" u="sng" dirty="0" smtClean="0"/>
              <a:t>Goal</a:t>
            </a:r>
            <a:r>
              <a:rPr lang="en-US" dirty="0" smtClean="0"/>
              <a:t>: propose a flexible approach to VM selection that adapts to such changes.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06" y="1785820"/>
            <a:ext cx="5499274" cy="42217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232136" y="3557016"/>
            <a:ext cx="1435608" cy="88696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7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159" y="1764792"/>
            <a:ext cx="8497254" cy="45994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Estimation and </a:t>
            </a:r>
            <a:r>
              <a:rPr lang="en-US" dirty="0" err="1" smtClean="0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36" y="1980733"/>
            <a:ext cx="4565904" cy="4640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Linux kernel file: </a:t>
            </a:r>
            <a:r>
              <a:rPr lang="en-US" sz="2000" i="1" dirty="0"/>
              <a:t>/</a:t>
            </a:r>
            <a:r>
              <a:rPr lang="en-US" sz="2000" i="1" dirty="0" smtClean="0"/>
              <a:t>proc/</a:t>
            </a:r>
            <a:r>
              <a:rPr lang="en-US" sz="2000" i="1" dirty="0" err="1" smtClean="0"/>
              <a:t>cpuinfo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 smtClean="0"/>
              <a:t>Mpstat</a:t>
            </a:r>
            <a:r>
              <a:rPr lang="en-US" sz="2000" dirty="0" smtClean="0"/>
              <a:t>:</a:t>
            </a:r>
            <a:r>
              <a:rPr lang="en-US" sz="2000" i="1" dirty="0" smtClean="0"/>
              <a:t> </a:t>
            </a:r>
            <a:r>
              <a:rPr lang="en-US" sz="2000" i="1" dirty="0"/>
              <a:t>%</a:t>
            </a:r>
            <a:r>
              <a:rPr lang="en-US" sz="2000" i="1" dirty="0" smtClean="0"/>
              <a:t>steal, %idle, </a:t>
            </a:r>
            <a:r>
              <a:rPr lang="en-US" sz="2000" i="1" dirty="0" err="1" smtClean="0"/>
              <a:t>active_memory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Frequencies: </a:t>
            </a:r>
            <a:r>
              <a:rPr lang="en-US" sz="2000" i="1" dirty="0"/>
              <a:t>fr</a:t>
            </a:r>
            <a:r>
              <a:rPr lang="en-US" sz="2000" i="1" baseline="-25000" dirty="0"/>
              <a:t>1</a:t>
            </a:r>
            <a:r>
              <a:rPr lang="en-US" sz="2000" i="1" dirty="0"/>
              <a:t>, ... </a:t>
            </a:r>
            <a:r>
              <a:rPr lang="en-US" sz="2000" i="1" dirty="0" err="1" smtClean="0"/>
              <a:t>fr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/>
              <a:t>;</a:t>
            </a:r>
            <a:endParaRPr lang="en-US" sz="2000" i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i="1" dirty="0" err="1" smtClean="0"/>
              <a:t>n</a:t>
            </a:r>
            <a:r>
              <a:rPr lang="en-US" sz="2000" i="1" baseline="-25000" dirty="0" err="1" smtClean="0"/>
              <a:t>max_cores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rmax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RAM</a:t>
            </a:r>
            <a:r>
              <a:rPr lang="en-US" sz="2000" i="1" baseline="-25000" dirty="0" err="1" smtClean="0"/>
              <a:t>max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61" y="2441578"/>
            <a:ext cx="4044691" cy="8949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48" y="3380979"/>
            <a:ext cx="5671865" cy="7438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23" y="4296298"/>
            <a:ext cx="2940535" cy="592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32" y="1767064"/>
            <a:ext cx="3577500" cy="866250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6126480" y="1962912"/>
            <a:ext cx="4459224" cy="479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 smtClean="0"/>
              <a:t>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700"/>
              </a:spcAft>
            </a:pPr>
            <a:r>
              <a:rPr lang="en-US" sz="2000" dirty="0"/>
              <a:t>.</a:t>
            </a:r>
            <a:endParaRPr lang="en-US" sz="2000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7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based online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8240" cy="4351338"/>
          </a:xfrm>
        </p:spPr>
        <p:txBody>
          <a:bodyPr/>
          <a:lstStyle/>
          <a:p>
            <a:r>
              <a:rPr lang="en-US" dirty="0" smtClean="0"/>
              <a:t>Learning rate and Momentum;</a:t>
            </a:r>
          </a:p>
          <a:p>
            <a:pPr lvl="1"/>
            <a:r>
              <a:rPr lang="en-US" dirty="0" smtClean="0"/>
              <a:t>Increase learning rate in the beginning and when anomaly is detected;</a:t>
            </a:r>
          </a:p>
          <a:p>
            <a:pPr lvl="1"/>
            <a:r>
              <a:rPr lang="en-US" dirty="0" smtClean="0"/>
              <a:t>Increase momentum at later stages and when no anomaly is detected;</a:t>
            </a:r>
          </a:p>
          <a:p>
            <a:r>
              <a:rPr lang="en-US" dirty="0" smtClean="0"/>
              <a:t>Online training and filtering;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76" y="1802422"/>
            <a:ext cx="5983224" cy="28363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type selection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/>
          <a:lstStyle/>
          <a:p>
            <a:r>
              <a:rPr lang="en-US" dirty="0" smtClean="0"/>
              <a:t>For each VM type:</a:t>
            </a:r>
          </a:p>
          <a:p>
            <a:pPr lvl="1"/>
            <a:r>
              <a:rPr lang="en-US" dirty="0" smtClean="0"/>
              <a:t>Estimate its capacity;</a:t>
            </a:r>
          </a:p>
          <a:p>
            <a:pPr lvl="1"/>
            <a:r>
              <a:rPr lang="en-US" dirty="0" smtClean="0"/>
              <a:t>Estimate how many users it can serve;</a:t>
            </a:r>
          </a:p>
          <a:p>
            <a:r>
              <a:rPr lang="en-US" dirty="0" smtClean="0"/>
              <a:t>Choose best VM type in terms of cost per user;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00" y="1284954"/>
            <a:ext cx="5603986" cy="51615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and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6904"/>
            <a:ext cx="10515600" cy="174650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CloudStone</a:t>
            </a:r>
            <a:r>
              <a:rPr lang="en-US" dirty="0" smtClean="0"/>
              <a:t> in AWS EC2;</a:t>
            </a:r>
          </a:p>
          <a:p>
            <a:r>
              <a:rPr lang="en-US" dirty="0" smtClean="0"/>
              <a:t>Choose best VM type in terms of cost per user;</a:t>
            </a:r>
          </a:p>
          <a:p>
            <a:r>
              <a:rPr lang="en-US" dirty="0" smtClean="0"/>
              <a:t>Increasing workload for 5 hours;</a:t>
            </a:r>
          </a:p>
          <a:p>
            <a:r>
              <a:rPr lang="en-US" dirty="0" smtClean="0"/>
              <a:t>Workload change after 3.5 hours;</a:t>
            </a:r>
          </a:p>
          <a:p>
            <a:r>
              <a:rPr lang="en-US" dirty="0" smtClean="0"/>
              <a:t>Baseline – AWS-like </a:t>
            </a:r>
            <a:r>
              <a:rPr lang="en-US" dirty="0" err="1" smtClean="0"/>
              <a:t>autoscaling</a:t>
            </a:r>
            <a:r>
              <a:rPr lang="en-US" dirty="0" smtClean="0"/>
              <a:t>;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1368570"/>
            <a:ext cx="9079993" cy="35950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" y="1825625"/>
            <a:ext cx="6477000" cy="4351338"/>
          </a:xfrm>
        </p:spPr>
        <p:txBody>
          <a:bodyPr/>
          <a:lstStyle/>
          <a:p>
            <a:r>
              <a:rPr lang="en-US" dirty="0"/>
              <a:t>Cloud computing ...</a:t>
            </a:r>
          </a:p>
          <a:p>
            <a:pPr lvl="1"/>
            <a:r>
              <a:rPr lang="en-US" dirty="0"/>
              <a:t>is a model for delivering virtualized computing resources over the Internet;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supported by large scale data </a:t>
            </a:r>
            <a:r>
              <a:rPr lang="en-GB" dirty="0" smtClean="0"/>
              <a:t>centres</a:t>
            </a:r>
            <a:r>
              <a:rPr lang="en-US" dirty="0" smtClean="0"/>
              <a:t> </a:t>
            </a:r>
            <a:r>
              <a:rPr lang="en-US" dirty="0"/>
              <a:t>aggregating commodity </a:t>
            </a:r>
            <a:r>
              <a:rPr lang="en-US" dirty="0" smtClean="0"/>
              <a:t>hardware;</a:t>
            </a:r>
            <a:endParaRPr lang="en-US" dirty="0"/>
          </a:p>
          <a:p>
            <a:pPr lvl="1"/>
            <a:r>
              <a:rPr lang="en-US" dirty="0" smtClean="0"/>
              <a:t>is </a:t>
            </a:r>
            <a:r>
              <a:rPr lang="en-US" dirty="0"/>
              <a:t>subscription based (pay-as-you-go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Challenges - outages, </a:t>
            </a:r>
            <a:r>
              <a:rPr lang="en-US" dirty="0" smtClean="0"/>
              <a:t>security, </a:t>
            </a:r>
            <a:r>
              <a:rPr lang="en-US" dirty="0"/>
              <a:t>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9200" y="5455920"/>
            <a:ext cx="309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www.google.com/datacenters/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62" y="1475873"/>
            <a:ext cx="5667938" cy="377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537" y="1294134"/>
            <a:ext cx="5819591" cy="55239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5669280" y="4450080"/>
            <a:ext cx="3210560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36152" cy="4351338"/>
          </a:xfrm>
        </p:spPr>
        <p:txBody>
          <a:bodyPr/>
          <a:lstStyle/>
          <a:p>
            <a:r>
              <a:rPr lang="en-US" dirty="0" smtClean="0"/>
              <a:t>How to implement the system from Chapter 4 with modern software technologies;</a:t>
            </a:r>
          </a:p>
          <a:p>
            <a:r>
              <a:rPr lang="en-US" dirty="0" smtClean="0"/>
              <a:t>How to easily model user redirection requirements;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24" y="1276276"/>
            <a:ext cx="7896028" cy="5279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 – Admission Controller interaction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064" y="1690688"/>
            <a:ext cx="5639425" cy="492956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62201"/>
            <a:ext cx="5224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Restful web servers;</a:t>
            </a:r>
          </a:p>
          <a:p>
            <a:r>
              <a:rPr lang="en-US" dirty="0" smtClean="0"/>
              <a:t>Entry Point buffers and sends requests in batch;</a:t>
            </a:r>
          </a:p>
          <a:p>
            <a:r>
              <a:rPr lang="en-US" dirty="0" smtClean="0"/>
              <a:t>Admission Controller uses a rule inference engine;</a:t>
            </a:r>
          </a:p>
          <a:p>
            <a:r>
              <a:rPr lang="en-US" dirty="0" smtClean="0"/>
              <a:t>Entry Point choses optimal cloud site.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 rules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0184" y="1825625"/>
            <a:ext cx="5032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Drools</a:t>
            </a:r>
            <a:r>
              <a:rPr lang="en-US" dirty="0" smtClean="0"/>
              <a:t> rule inference engine;</a:t>
            </a:r>
          </a:p>
          <a:p>
            <a:r>
              <a:rPr lang="en-US" dirty="0" smtClean="0"/>
              <a:t>3 layers of rules;</a:t>
            </a:r>
          </a:p>
          <a:p>
            <a:r>
              <a:rPr lang="en-US" dirty="0" smtClean="0"/>
              <a:t>Polymorphism and rules;</a:t>
            </a:r>
          </a:p>
          <a:p>
            <a:r>
              <a:rPr lang="en-US" dirty="0" smtClean="0"/>
              <a:t>Admission through contradiction.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1599248"/>
            <a:ext cx="4611624" cy="3508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and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5252480"/>
            <a:ext cx="11652504" cy="14173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24 hours, 2 users per second;</a:t>
            </a:r>
          </a:p>
          <a:p>
            <a:r>
              <a:rPr lang="en-US" dirty="0" smtClean="0"/>
              <a:t>50% of users require PCI-DSS compliant clouds;</a:t>
            </a:r>
          </a:p>
          <a:p>
            <a:r>
              <a:rPr lang="en-US" dirty="0"/>
              <a:t>Random citizenship: Germany, USA, Australia, </a:t>
            </a:r>
            <a:r>
              <a:rPr lang="en-US" dirty="0" smtClean="0"/>
              <a:t>or Canada;</a:t>
            </a:r>
          </a:p>
          <a:p>
            <a:r>
              <a:rPr lang="en-US" dirty="0" smtClean="0"/>
              <a:t>50% of US citizens are government officials.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308424"/>
            <a:ext cx="8074153" cy="39440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dispatch times and destinations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914"/>
            <a:ext cx="5071559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1621210"/>
            <a:ext cx="5204460" cy="1895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08" y="1602922"/>
            <a:ext cx="5437632" cy="44585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5679440"/>
            <a:ext cx="3950208" cy="11176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4056" cy="4351338"/>
          </a:xfrm>
        </p:spPr>
        <p:txBody>
          <a:bodyPr/>
          <a:lstStyle/>
          <a:p>
            <a:r>
              <a:rPr lang="en-US" dirty="0" smtClean="0"/>
              <a:t>Proposed a performance model and a simulator for 3-Tier apps in clouds;</a:t>
            </a:r>
          </a:p>
          <a:p>
            <a:r>
              <a:rPr lang="en-US" dirty="0" smtClean="0"/>
              <a:t>Defined a generic architecture for such applications that honors the key functional and non-functional requirements;</a:t>
            </a:r>
          </a:p>
          <a:p>
            <a:r>
              <a:rPr lang="en-US" dirty="0" smtClean="0"/>
              <a:t>Proposed a method for VM type selection during </a:t>
            </a:r>
            <a:r>
              <a:rPr lang="en-US" dirty="0" err="1" smtClean="0"/>
              <a:t>autoscaling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Proposed and implemented a user redirection approach in Multi-Clouds.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" y="2612312"/>
            <a:ext cx="5256480" cy="21122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Mitigate effects of cloud </a:t>
            </a:r>
            <a:r>
              <a:rPr lang="en-US" dirty="0" smtClean="0"/>
              <a:t>outage;</a:t>
            </a:r>
            <a:endParaRPr lang="en-US" dirty="0"/>
          </a:p>
          <a:p>
            <a:pPr lvl="1"/>
            <a:r>
              <a:rPr lang="en-US" dirty="0"/>
              <a:t>Diversify geographical </a:t>
            </a:r>
            <a:r>
              <a:rPr lang="en-US" dirty="0" smtClean="0"/>
              <a:t>locations;</a:t>
            </a:r>
            <a:endParaRPr lang="en-US" dirty="0"/>
          </a:p>
          <a:p>
            <a:pPr lvl="1"/>
            <a:r>
              <a:rPr lang="en-US" dirty="0"/>
              <a:t>Avoid vendor </a:t>
            </a:r>
            <a:r>
              <a:rPr lang="en-US" dirty="0" smtClean="0"/>
              <a:t>lock-in;</a:t>
            </a:r>
          </a:p>
          <a:p>
            <a:pPr lvl="1"/>
            <a:r>
              <a:rPr lang="en-US" dirty="0" smtClean="0"/>
              <a:t>Latency.</a:t>
            </a:r>
            <a:endParaRPr lang="en-US" dirty="0"/>
          </a:p>
          <a:p>
            <a:r>
              <a:rPr lang="en-US" dirty="0"/>
              <a:t>Solution - use multiple clouds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32" y="1690688"/>
            <a:ext cx="6774060" cy="36128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78568" cy="4351338"/>
          </a:xfrm>
        </p:spPr>
        <p:txBody>
          <a:bodyPr/>
          <a:lstStyle/>
          <a:p>
            <a:r>
              <a:rPr lang="en-US" dirty="0" smtClean="0"/>
              <a:t>Provisioning </a:t>
            </a:r>
            <a:r>
              <a:rPr lang="en-US" dirty="0"/>
              <a:t>Techniques Using A Mixture of VM Pricing </a:t>
            </a:r>
            <a:r>
              <a:rPr lang="en-US" dirty="0" smtClean="0"/>
              <a:t>Models;</a:t>
            </a:r>
          </a:p>
          <a:p>
            <a:r>
              <a:rPr lang="en-US" dirty="0"/>
              <a:t>Dynamic Replacement of Application Server </a:t>
            </a:r>
            <a:r>
              <a:rPr lang="en-US" dirty="0" smtClean="0"/>
              <a:t>VMs;</a:t>
            </a:r>
          </a:p>
          <a:p>
            <a:r>
              <a:rPr lang="en-US" dirty="0"/>
              <a:t>VM Type Selection In Private </a:t>
            </a:r>
            <a:r>
              <a:rPr lang="en-US" dirty="0" smtClean="0"/>
              <a:t>Clouds;</a:t>
            </a:r>
          </a:p>
          <a:p>
            <a:r>
              <a:rPr lang="en-US" dirty="0"/>
              <a:t>Regulatory Requirements Specification Using Industry </a:t>
            </a:r>
            <a:r>
              <a:rPr lang="en-US" dirty="0" smtClean="0"/>
              <a:t>Standards;</a:t>
            </a:r>
            <a:endParaRPr lang="en-US" dirty="0"/>
          </a:p>
          <a:p>
            <a:r>
              <a:rPr lang="en-US" dirty="0" err="1"/>
              <a:t>Generalisation</a:t>
            </a:r>
            <a:r>
              <a:rPr lang="en-US" dirty="0"/>
              <a:t> to Multi-Tier </a:t>
            </a:r>
            <a:r>
              <a:rPr lang="en-US" dirty="0" smtClean="0"/>
              <a:t>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publications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358"/>
            <a:ext cx="1037314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Nikolay </a:t>
            </a:r>
            <a:r>
              <a:rPr lang="en-US" b="1" dirty="0" err="1"/>
              <a:t>Grozev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“Inter-cloud Architectures and </a:t>
            </a:r>
            <a:r>
              <a:rPr lang="en-US" dirty="0" smtClean="0"/>
              <a:t>Application Brokering</a:t>
            </a:r>
            <a:r>
              <a:rPr lang="en-US" dirty="0"/>
              <a:t>: Taxonomy and Survey”, </a:t>
            </a:r>
            <a:r>
              <a:rPr lang="en-GB" i="1" dirty="0"/>
              <a:t>Software: Practice and Experience</a:t>
            </a:r>
            <a:r>
              <a:rPr lang="en-GB" dirty="0" smtClean="0"/>
              <a:t>, </a:t>
            </a:r>
            <a:r>
              <a:rPr lang="en-US" dirty="0" smtClean="0"/>
              <a:t>John </a:t>
            </a:r>
            <a:r>
              <a:rPr lang="en-US" dirty="0"/>
              <a:t>Wiley &amp; Sons, Ltd, vol. 44, no. 3, pp. 369–390, 2014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Nikolay </a:t>
            </a:r>
            <a:r>
              <a:rPr lang="en-US" b="1" dirty="0" err="1"/>
              <a:t>Grozev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“Performance Modelling and </a:t>
            </a:r>
            <a:r>
              <a:rPr lang="en-US" dirty="0" smtClean="0"/>
              <a:t>Simulation of </a:t>
            </a:r>
            <a:r>
              <a:rPr lang="en-US" dirty="0"/>
              <a:t>Three-Tier Applications in Cloud and Multi-Cloud Environments”, </a:t>
            </a:r>
            <a:r>
              <a:rPr lang="en-US" i="1" dirty="0" smtClean="0"/>
              <a:t>The Computer </a:t>
            </a:r>
            <a:r>
              <a:rPr lang="en-US" i="1" dirty="0"/>
              <a:t>Journal</a:t>
            </a:r>
            <a:r>
              <a:rPr lang="en-US" dirty="0"/>
              <a:t>, Oxford University Press, vol. 58, no. 1, pp. 1–22, 2015</a:t>
            </a:r>
            <a:r>
              <a:rPr lang="en-US" dirty="0" smtClean="0"/>
              <a:t>;</a:t>
            </a:r>
          </a:p>
          <a:p>
            <a:pPr marL="685800" lvl="2">
              <a:spcBef>
                <a:spcPts val="1000"/>
              </a:spcBef>
            </a:pPr>
            <a:r>
              <a:rPr lang="en-US" sz="2300" dirty="0" err="1"/>
              <a:t>Nitisha</a:t>
            </a:r>
            <a:r>
              <a:rPr lang="en-US" sz="2300" dirty="0"/>
              <a:t> Jain, </a:t>
            </a:r>
            <a:r>
              <a:rPr lang="en-US" sz="2300" b="1" dirty="0"/>
              <a:t>Nikolay </a:t>
            </a:r>
            <a:r>
              <a:rPr lang="en-US" sz="2300" b="1" dirty="0" err="1"/>
              <a:t>Grozev</a:t>
            </a:r>
            <a:r>
              <a:rPr lang="en-US" sz="2300" dirty="0"/>
              <a:t>, J. Lakshmi, </a:t>
            </a:r>
            <a:r>
              <a:rPr lang="en-US" sz="2300" dirty="0" err="1"/>
              <a:t>Rajkumar</a:t>
            </a:r>
            <a:r>
              <a:rPr lang="en-US" sz="2300" dirty="0"/>
              <a:t> </a:t>
            </a:r>
            <a:r>
              <a:rPr lang="en-US" sz="2300" dirty="0" err="1"/>
              <a:t>Buyya</a:t>
            </a:r>
            <a:r>
              <a:rPr lang="en-US" sz="2300" dirty="0"/>
              <a:t> , “</a:t>
            </a:r>
            <a:r>
              <a:rPr lang="en-US" sz="2300" i="1" dirty="0" err="1"/>
              <a:t>PriDynSim</a:t>
            </a:r>
            <a:r>
              <a:rPr lang="en-US" sz="2300" i="1" dirty="0"/>
              <a:t>: A Simulator for Dynamic Priority Based I/O Scheduling for Cloud Applications</a:t>
            </a:r>
            <a:r>
              <a:rPr lang="en-US" sz="2300" dirty="0"/>
              <a:t>”, Proceedings of the IEEE International Conference on Cloud Computing for Emerging Markets, 2015 (In Press</a:t>
            </a:r>
            <a:r>
              <a:rPr lang="en-US" sz="2300" dirty="0" smtClean="0"/>
              <a:t>);</a:t>
            </a:r>
          </a:p>
          <a:p>
            <a:r>
              <a:rPr lang="en-US" b="1" dirty="0"/>
              <a:t>Nikolay </a:t>
            </a:r>
            <a:r>
              <a:rPr lang="en-US" b="1" dirty="0" err="1"/>
              <a:t>Grozev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“Multi-Cloud Provisioning and </a:t>
            </a:r>
            <a:r>
              <a:rPr lang="en-US" dirty="0" smtClean="0"/>
              <a:t>Load </a:t>
            </a:r>
            <a:r>
              <a:rPr lang="en-GB" dirty="0" smtClean="0"/>
              <a:t>Distribution </a:t>
            </a:r>
            <a:r>
              <a:rPr lang="en-GB" dirty="0"/>
              <a:t>for Three-tier Applications”, </a:t>
            </a:r>
            <a:r>
              <a:rPr lang="en-GB" i="1" dirty="0"/>
              <a:t>ACM Transactions on Autonomous </a:t>
            </a:r>
            <a:r>
              <a:rPr lang="en-GB" i="1" dirty="0" smtClean="0"/>
              <a:t>and </a:t>
            </a:r>
            <a:r>
              <a:rPr lang="en-GB" i="1" dirty="0"/>
              <a:t>Adaptive Systems</a:t>
            </a:r>
            <a:r>
              <a:rPr lang="en-GB" dirty="0"/>
              <a:t>, vol. 9, no. 3, pp. 13:1–13:21, 2014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Nikolay</a:t>
            </a:r>
            <a:r>
              <a:rPr lang="en-US" b="1" dirty="0" smtClean="0"/>
              <a:t> </a:t>
            </a:r>
            <a:r>
              <a:rPr lang="en-US" b="1" dirty="0" err="1"/>
              <a:t>Grozev</a:t>
            </a:r>
            <a:r>
              <a:rPr lang="en-US" dirty="0"/>
              <a:t> and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, </a:t>
            </a:r>
            <a:r>
              <a:rPr lang="en-US" dirty="0" smtClean="0"/>
              <a:t>“Dynamic </a:t>
            </a:r>
            <a:r>
              <a:rPr lang="en-US" dirty="0"/>
              <a:t>Selection of Virtual Machines for Application Servers in Cloud </a:t>
            </a:r>
            <a:r>
              <a:rPr lang="en-US" dirty="0" smtClean="0"/>
              <a:t>Environments”, </a:t>
            </a:r>
            <a:r>
              <a:rPr lang="en-US" i="1" dirty="0"/>
              <a:t>Technical Report, CLOUDS Laboratory, The University of Melbourne</a:t>
            </a:r>
            <a:r>
              <a:rPr lang="en-US" dirty="0"/>
              <a:t>, CLOUDS-TR-2016-1</a:t>
            </a:r>
            <a:endParaRPr lang="en-US" dirty="0" smtClean="0"/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Nikolay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Grozev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Rajkumar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Buyya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“Regulations and Latency Aware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Distribution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Web Applications 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Multi-Clouds”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Supercomputing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(Under Review),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4056" cy="4351338"/>
          </a:xfrm>
        </p:spPr>
        <p:txBody>
          <a:bodyPr>
            <a:normAutofit/>
          </a:bodyPr>
          <a:lstStyle/>
          <a:p>
            <a:r>
              <a:rPr lang="en-US" b="1" dirty="0"/>
              <a:t>Supervisor</a:t>
            </a:r>
            <a:r>
              <a:rPr lang="en-US" dirty="0"/>
              <a:t>: Professor</a:t>
            </a:r>
            <a:r>
              <a:rPr lang="en-US" dirty="0" smtClean="0"/>
              <a:t> </a:t>
            </a:r>
            <a:r>
              <a:rPr lang="en-US" dirty="0" err="1"/>
              <a:t>Rajkumar</a:t>
            </a:r>
            <a:r>
              <a:rPr lang="en-US" dirty="0"/>
              <a:t> </a:t>
            </a:r>
            <a:r>
              <a:rPr lang="en-US" dirty="0" err="1"/>
              <a:t>Buyya</a:t>
            </a:r>
            <a:r>
              <a:rPr lang="en-US" dirty="0"/>
              <a:t>;</a:t>
            </a:r>
          </a:p>
          <a:p>
            <a:r>
              <a:rPr lang="en-US" b="1" dirty="0"/>
              <a:t>Committee</a:t>
            </a:r>
            <a:r>
              <a:rPr lang="en-US" dirty="0"/>
              <a:t>: Professor James Bailey, Dr. Rodrigo </a:t>
            </a:r>
            <a:r>
              <a:rPr lang="en-US" dirty="0" err="1"/>
              <a:t>Calheiros</a:t>
            </a:r>
            <a:r>
              <a:rPr lang="en-US" dirty="0"/>
              <a:t>;</a:t>
            </a:r>
          </a:p>
          <a:p>
            <a:r>
              <a:rPr lang="en-US" dirty="0"/>
              <a:t>Dr. Amir </a:t>
            </a:r>
            <a:r>
              <a:rPr lang="en-US" dirty="0" err="1"/>
              <a:t>Vahid</a:t>
            </a:r>
            <a:r>
              <a:rPr lang="en-US" dirty="0"/>
              <a:t> and Dr. Anton </a:t>
            </a:r>
            <a:r>
              <a:rPr lang="en-US" dirty="0" err="1"/>
              <a:t>Beloglazov</a:t>
            </a:r>
            <a:r>
              <a:rPr lang="en-US" dirty="0"/>
              <a:t>;</a:t>
            </a:r>
          </a:p>
          <a:p>
            <a:r>
              <a:rPr lang="en-US" dirty="0"/>
              <a:t>Past and Present CLOUDS Lab members and CIS Department;</a:t>
            </a:r>
          </a:p>
          <a:p>
            <a:r>
              <a:rPr lang="en-US" dirty="0"/>
              <a:t>Microsoft;</a:t>
            </a:r>
          </a:p>
          <a:p>
            <a:r>
              <a:rPr lang="en-US" dirty="0"/>
              <a:t>Amazon </a:t>
            </a:r>
            <a:r>
              <a:rPr lang="en-US" dirty="0" err="1"/>
              <a:t>Inc</a:t>
            </a:r>
            <a:r>
              <a:rPr lang="en-US" dirty="0"/>
              <a:t>;</a:t>
            </a:r>
          </a:p>
          <a:p>
            <a:r>
              <a:rPr lang="en-US" dirty="0"/>
              <a:t>Family and Friends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298708"/>
            <a:ext cx="1807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 you!</a:t>
            </a:r>
            <a:endParaRPr lang="en-GB" sz="2800" dirty="0"/>
          </a:p>
        </p:txBody>
      </p:sp>
      <p:pic>
        <p:nvPicPr>
          <p:cNvPr id="1032" name="Picture 8" descr="Question Guy by Scou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61" y="1216152"/>
            <a:ext cx="3487700" cy="38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Inter-Cloud Computing: Architectures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88" y="1368012"/>
            <a:ext cx="7095411" cy="5388035"/>
          </a:xfrm>
        </p:spPr>
      </p:pic>
      <p:sp>
        <p:nvSpPr>
          <p:cNvPr id="4" name="TextBox 3"/>
          <p:cNvSpPr txBox="1"/>
          <p:nvPr/>
        </p:nvSpPr>
        <p:spPr>
          <a:xfrm>
            <a:off x="11958842" y="4167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0928" y="4508964"/>
            <a:ext cx="3714034" cy="225856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applications in cloud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25" y="1427035"/>
            <a:ext cx="8068539" cy="5421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applications in a Multi-Cloud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602227"/>
            <a:ext cx="8769096" cy="4908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4520"/>
            <a:ext cx="10515600" cy="3758184"/>
          </a:xfrm>
        </p:spPr>
        <p:txBody>
          <a:bodyPr>
            <a:normAutofit/>
          </a:bodyPr>
          <a:lstStyle/>
          <a:p>
            <a:r>
              <a:rPr lang="en-US" dirty="0"/>
              <a:t>How to broker 3-Tier applications in a Multi-Cloud environment, considering Quality of Service (</a:t>
            </a:r>
            <a:r>
              <a:rPr lang="en-US" dirty="0" err="1"/>
              <a:t>QoS</a:t>
            </a:r>
            <a:r>
              <a:rPr lang="en-US" dirty="0"/>
              <a:t>) requirements in terms of:</a:t>
            </a:r>
          </a:p>
          <a:p>
            <a:pPr lvl="1"/>
            <a:r>
              <a:rPr lang="en-US" b="1" dirty="0" smtClean="0"/>
              <a:t>Network </a:t>
            </a:r>
            <a:r>
              <a:rPr lang="en-US" b="1" dirty="0"/>
              <a:t>Latency Awareness</a:t>
            </a:r>
            <a:r>
              <a:rPr lang="en-US" dirty="0"/>
              <a:t> — end users should be served near their geographical location to experience better </a:t>
            </a:r>
            <a:r>
              <a:rPr lang="en-US" dirty="0" smtClean="0"/>
              <a:t>responsiveness;</a:t>
            </a:r>
            <a:endParaRPr lang="en-US" dirty="0"/>
          </a:p>
          <a:p>
            <a:pPr lvl="1"/>
            <a:r>
              <a:rPr lang="en-US" b="1" dirty="0" smtClean="0"/>
              <a:t>Pricing </a:t>
            </a:r>
            <a:r>
              <a:rPr lang="en-US" b="1" dirty="0"/>
              <a:t>Awareness</a:t>
            </a:r>
            <a:r>
              <a:rPr lang="en-US" dirty="0"/>
              <a:t>— the overall costs for hosting should be </a:t>
            </a:r>
            <a:r>
              <a:rPr lang="en-US" dirty="0" smtClean="0"/>
              <a:t>minimized</a:t>
            </a:r>
            <a:r>
              <a:rPr lang="en-US" dirty="0"/>
              <a:t>;</a:t>
            </a:r>
          </a:p>
          <a:p>
            <a:pPr lvl="1"/>
            <a:r>
              <a:rPr lang="en-US" b="1" dirty="0" smtClean="0"/>
              <a:t>Legislation/Policy </a:t>
            </a:r>
            <a:r>
              <a:rPr lang="en-US" b="1" dirty="0"/>
              <a:t>Awareness</a:t>
            </a:r>
            <a:r>
              <a:rPr lang="en-US" dirty="0"/>
              <a:t> — legal and political considerations about where individual users are served should be </a:t>
            </a:r>
            <a:r>
              <a:rPr lang="en-US" dirty="0" err="1" smtClean="0"/>
              <a:t>honoured</a:t>
            </a:r>
            <a:r>
              <a:rPr lang="en-US" dirty="0"/>
              <a:t>;</a:t>
            </a:r>
          </a:p>
          <a:p>
            <a:pPr lvl="1"/>
            <a:r>
              <a:rPr lang="en-US" b="1" dirty="0" smtClean="0"/>
              <a:t>Code </a:t>
            </a:r>
            <a:r>
              <a:rPr lang="en-US" b="1" dirty="0"/>
              <a:t>Re-usability</a:t>
            </a:r>
            <a:r>
              <a:rPr lang="en-US" dirty="0"/>
              <a:t> — few changes to existing 3-Tier applications should be made. The technical overhead of moving an existing 3-Tier system to a </a:t>
            </a:r>
            <a:r>
              <a:rPr lang="en-US" dirty="0" smtClean="0"/>
              <a:t>Multi-Cloud </a:t>
            </a:r>
            <a:r>
              <a:rPr lang="en-US" dirty="0"/>
              <a:t>should be minimal.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8568" y="1874519"/>
            <a:ext cx="998340" cy="4063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60904" y="14895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7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19" y="248335"/>
            <a:ext cx="6164000" cy="6425142"/>
          </a:xfrm>
          <a:effectLst>
            <a:softEdge rad="0"/>
          </a:effectLst>
        </p:spPr>
      </p:pic>
      <p:sp>
        <p:nvSpPr>
          <p:cNvPr id="2" name="Rectangle 1"/>
          <p:cNvSpPr/>
          <p:nvPr/>
        </p:nvSpPr>
        <p:spPr>
          <a:xfrm>
            <a:off x="3639312" y="2011680"/>
            <a:ext cx="3950208" cy="10769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2C8-63B4-4626-92FD-DD79EF06EC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1434</Words>
  <Application>Microsoft Macintosh PowerPoint</Application>
  <PresentationFormat>Custom</PresentationFormat>
  <Paragraphs>216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Brokering Techniques for Managing Three-Tier Applications in Distributed Cloud Computing Environments</vt:lpstr>
      <vt:lpstr>PowerPoint Presentation</vt:lpstr>
      <vt:lpstr>Cloud Computing</vt:lpstr>
      <vt:lpstr>Inter-Cloud Computing</vt:lpstr>
      <vt:lpstr>Inter-Cloud Computing: Architectures</vt:lpstr>
      <vt:lpstr>3-Tier applications in cloud</vt:lpstr>
      <vt:lpstr>3-Tier applications in a Multi-Cloud</vt:lpstr>
      <vt:lpstr>Research Question</vt:lpstr>
      <vt:lpstr>PowerPoint Presentation</vt:lpstr>
      <vt:lpstr>Background and Objectives</vt:lpstr>
      <vt:lpstr>Target Scenario</vt:lpstr>
      <vt:lpstr>Session Performance Model </vt:lpstr>
      <vt:lpstr>Simulator Implementation</vt:lpstr>
      <vt:lpstr>Validation Environment </vt:lpstr>
      <vt:lpstr>Model Extraction - Example</vt:lpstr>
      <vt:lpstr>Experiment 1: Static Workload in 1 cloud</vt:lpstr>
      <vt:lpstr>PowerPoint Presentation</vt:lpstr>
      <vt:lpstr>Background and Objectives</vt:lpstr>
      <vt:lpstr>Overall Architecture</vt:lpstr>
      <vt:lpstr>Load Balancing and Autoscaling</vt:lpstr>
      <vt:lpstr>Cloud Selection Algorithm</vt:lpstr>
      <vt:lpstr>Performance Evaluation</vt:lpstr>
      <vt:lpstr>PowerPoint Presentation</vt:lpstr>
      <vt:lpstr>Background and Objectives</vt:lpstr>
      <vt:lpstr>Approach Overview</vt:lpstr>
      <vt:lpstr>Capacity Estimation and Normalisation</vt:lpstr>
      <vt:lpstr>ANN based online regression</vt:lpstr>
      <vt:lpstr>VM type selection algorithm</vt:lpstr>
      <vt:lpstr>Experimental setup and workload</vt:lpstr>
      <vt:lpstr>Experimental Results</vt:lpstr>
      <vt:lpstr>PowerPoint Presentation</vt:lpstr>
      <vt:lpstr>Background and Objectives</vt:lpstr>
      <vt:lpstr>Scope</vt:lpstr>
      <vt:lpstr>Entry Point – Admission Controller interaction</vt:lpstr>
      <vt:lpstr>Admission rules</vt:lpstr>
      <vt:lpstr>Experimental setup and workload</vt:lpstr>
      <vt:lpstr>Results: dispatch times and destinations</vt:lpstr>
      <vt:lpstr>PowerPoint Presentation</vt:lpstr>
      <vt:lpstr>Summary</vt:lpstr>
      <vt:lpstr>Future Directions</vt:lpstr>
      <vt:lpstr>List of publications</vt:lpstr>
      <vt:lpstr>Acknowledgements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Multi-Cloud Brokering of  3-Tier Applications</dc:title>
  <dc:creator>nikolay</dc:creator>
  <cp:lastModifiedBy>REA USER</cp:lastModifiedBy>
  <cp:revision>249</cp:revision>
  <dcterms:created xsi:type="dcterms:W3CDTF">2015-09-22T11:33:15Z</dcterms:created>
  <dcterms:modified xsi:type="dcterms:W3CDTF">2016-03-06T05:35:03Z</dcterms:modified>
</cp:coreProperties>
</file>