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6156" y="6447915"/>
            <a:ext cx="1100036" cy="3378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267" y="692467"/>
            <a:ext cx="10959464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1192" y="2309495"/>
            <a:ext cx="7771765" cy="228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96285">
              <a:lnSpc>
                <a:spcPct val="100000"/>
              </a:lnSpc>
              <a:spcBef>
                <a:spcPts val="100"/>
              </a:spcBef>
            </a:pPr>
            <a:r>
              <a:rPr dirty="0" sz="3250">
                <a:solidFill>
                  <a:srgbClr val="1382AC"/>
                </a:solidFill>
              </a:rPr>
              <a:t>CAPSTONE</a:t>
            </a:r>
            <a:r>
              <a:rPr dirty="0" sz="3250" spc="-80">
                <a:solidFill>
                  <a:srgbClr val="1382AC"/>
                </a:solidFill>
              </a:rPr>
              <a:t> </a:t>
            </a:r>
            <a:r>
              <a:rPr dirty="0" sz="3250" spc="-10">
                <a:solidFill>
                  <a:srgbClr val="1382AC"/>
                </a:solidFill>
              </a:rPr>
              <a:t>PROJECT</a:t>
            </a:r>
            <a:endParaRPr sz="3250"/>
          </a:p>
        </p:txBody>
      </p:sp>
      <p:sp>
        <p:nvSpPr>
          <p:cNvPr id="3" name="object 3" descr=""/>
          <p:cNvSpPr txBox="1"/>
          <p:nvPr/>
        </p:nvSpPr>
        <p:spPr>
          <a:xfrm>
            <a:off x="4217415" y="1883727"/>
            <a:ext cx="3430904" cy="11398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04800" marR="5080" indent="-292735">
              <a:lnSpc>
                <a:spcPts val="4450"/>
              </a:lnSpc>
              <a:spcBef>
                <a:spcPts val="70"/>
              </a:spcBef>
            </a:pPr>
            <a:r>
              <a:rPr dirty="0" sz="3600" b="1">
                <a:solidFill>
                  <a:srgbClr val="1CACE3"/>
                </a:solidFill>
                <a:latin typeface="Arial"/>
                <a:cs typeface="Arial"/>
              </a:rPr>
              <a:t>BITCOIN</a:t>
            </a:r>
            <a:r>
              <a:rPr dirty="0" sz="3600" spc="-35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CACE3"/>
                </a:solidFill>
                <a:latin typeface="Arial"/>
                <a:cs typeface="Arial"/>
              </a:rPr>
              <a:t>PRICE PREDICTION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85541" y="4720335"/>
            <a:ext cx="5328920" cy="972185"/>
          </a:xfrm>
          <a:prstGeom prst="rect">
            <a:avLst/>
          </a:prstGeom>
          <a:solidFill>
            <a:srgbClr val="465258"/>
          </a:solidFill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ts val="2335"/>
              </a:lnSpc>
            </a:pP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dirty="0" sz="205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spc="-25" b="1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050">
              <a:latin typeface="Arial"/>
              <a:cs typeface="Arial"/>
            </a:endParaRPr>
          </a:p>
          <a:p>
            <a:pPr marL="25400" marR="1595755" indent="-6350">
              <a:lnSpc>
                <a:spcPct val="102600"/>
              </a:lnSpc>
              <a:spcBef>
                <a:spcPts val="80"/>
              </a:spcBef>
            </a:pP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dirty="0" sz="2050" spc="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spc="-20" b="1">
                <a:solidFill>
                  <a:srgbClr val="1382AC"/>
                </a:solidFill>
                <a:latin typeface="Arial"/>
                <a:cs typeface="Arial"/>
              </a:rPr>
              <a:t>FARITHA</a:t>
            </a:r>
            <a:r>
              <a:rPr dirty="0" sz="2050" spc="-9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BANU</a:t>
            </a:r>
            <a:r>
              <a:rPr dirty="0" sz="2050" spc="-8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dirty="0" sz="2050" spc="-8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dirty="0" sz="2050" spc="-8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1382AC"/>
                </a:solidFill>
                <a:latin typeface="Arial"/>
                <a:cs typeface="Arial"/>
              </a:rPr>
              <a:t>ARUNAI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dirty="0" sz="2050" spc="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1CACE3"/>
                </a:solidFill>
              </a:rPr>
              <a:t>GRAPH</a:t>
            </a:r>
            <a:r>
              <a:rPr dirty="0" sz="4000" spc="-5">
                <a:solidFill>
                  <a:srgbClr val="1CACE3"/>
                </a:solidFill>
              </a:rPr>
              <a:t> </a:t>
            </a:r>
            <a:r>
              <a:rPr dirty="0" sz="4000" spc="-10">
                <a:solidFill>
                  <a:srgbClr val="1CACE3"/>
                </a:solidFill>
              </a:rPr>
              <a:t>REFERENCE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15" y="1365135"/>
            <a:ext cx="6463665" cy="4387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2501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180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1067" y="701992"/>
            <a:ext cx="158432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8367" y="1179448"/>
            <a:ext cx="4245610" cy="3926840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20040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205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5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spcBef>
                <a:spcPts val="137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20040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Proposed</a:t>
            </a: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 System/Solution</a:t>
            </a:r>
            <a:endParaRPr sz="205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20040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dirty="0" sz="205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dirty="0" sz="205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endParaRPr sz="205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spcBef>
                <a:spcPts val="137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20040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dirty="0" sz="205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205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05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20040" algn="l"/>
              </a:tabLst>
            </a:pP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5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20040" algn="l"/>
              </a:tabLst>
            </a:pP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5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spcBef>
                <a:spcPts val="137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20040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205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50">
              <a:latin typeface="Arial"/>
              <a:cs typeface="Arial"/>
            </a:endParaRPr>
          </a:p>
          <a:p>
            <a:pPr marL="320040" indent="-307340">
              <a:lnSpc>
                <a:spcPct val="100000"/>
              </a:lnSpc>
              <a:spcBef>
                <a:spcPts val="139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20040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Graph</a:t>
            </a:r>
            <a:r>
              <a:rPr dirty="0" sz="205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Reference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267" y="487869"/>
            <a:ext cx="7499984" cy="1772285"/>
          </a:xfrm>
          <a:prstGeom prst="rect"/>
        </p:spPr>
        <p:txBody>
          <a:bodyPr wrap="square" lIns="0" tIns="217170" rIns="0" bIns="0" rtlCol="0" vert="horz">
            <a:spAutoFit/>
          </a:bodyPr>
          <a:lstStyle/>
          <a:p>
            <a:pPr algn="just" marL="47625">
              <a:lnSpc>
                <a:spcPct val="100000"/>
              </a:lnSpc>
              <a:spcBef>
                <a:spcPts val="1710"/>
              </a:spcBef>
            </a:pPr>
            <a:r>
              <a:rPr dirty="0" sz="4000">
                <a:solidFill>
                  <a:srgbClr val="1CACE3"/>
                </a:solidFill>
              </a:rPr>
              <a:t>PROBLEM</a:t>
            </a:r>
            <a:r>
              <a:rPr dirty="0" sz="4000" spc="-15">
                <a:solidFill>
                  <a:srgbClr val="1CACE3"/>
                </a:solidFill>
              </a:rPr>
              <a:t> </a:t>
            </a:r>
            <a:r>
              <a:rPr dirty="0" sz="4000" spc="-10">
                <a:solidFill>
                  <a:srgbClr val="1CACE3"/>
                </a:solidFill>
              </a:rPr>
              <a:t>STATEMENT</a:t>
            </a:r>
            <a:endParaRPr sz="4000"/>
          </a:p>
          <a:p>
            <a:pPr algn="just" marL="12700" marR="5080">
              <a:lnSpc>
                <a:spcPct val="103099"/>
              </a:lnSpc>
              <a:spcBef>
                <a:spcPts val="660"/>
              </a:spcBef>
            </a:pP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Develop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predictive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model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forecast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price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dirty="0" sz="1800" spc="47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Bitcoin</a:t>
            </a:r>
            <a:r>
              <a:rPr dirty="0" sz="1800" spc="-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cryptocurrency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using</a:t>
            </a:r>
            <a:r>
              <a:rPr dirty="0" sz="1800" spc="-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historical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r>
              <a:rPr dirty="0" sz="1800" spc="-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relevant</a:t>
            </a:r>
            <a:r>
              <a:rPr dirty="0" sz="1800" spc="-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features,</a:t>
            </a:r>
            <a:r>
              <a:rPr dirty="0" sz="1800" spc="-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aiming</a:t>
            </a:r>
            <a:r>
              <a:rPr dirty="0" sz="1800" spc="-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dirty="0" sz="1800" spc="-1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accurate 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predictions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z="1800" spc="-3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adaptability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changing</a:t>
            </a:r>
            <a:r>
              <a:rPr dirty="0" sz="1800" spc="-2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000000"/>
                </a:solidFill>
                <a:latin typeface="Arial MT"/>
                <a:cs typeface="Arial MT"/>
              </a:rPr>
              <a:t>market</a:t>
            </a:r>
            <a:r>
              <a:rPr dirty="0" sz="1800" spc="-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Arial MT"/>
                <a:cs typeface="Arial MT"/>
              </a:rPr>
              <a:t>conditions.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6267" y="2630170"/>
            <a:ext cx="7880984" cy="27235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23495">
              <a:lnSpc>
                <a:spcPct val="103099"/>
              </a:lnSpc>
              <a:spcBef>
                <a:spcPts val="30"/>
              </a:spcBef>
            </a:pPr>
            <a:r>
              <a:rPr dirty="0" sz="1800" b="1">
                <a:latin typeface="Arial"/>
                <a:cs typeface="Arial"/>
              </a:rPr>
              <a:t>Bitcoin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solved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two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critical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problems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that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had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plagued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previous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attempts </a:t>
            </a:r>
            <a:r>
              <a:rPr dirty="0" sz="1800" b="1">
                <a:latin typeface="Arial"/>
                <a:cs typeface="Arial"/>
              </a:rPr>
              <a:t>at creating digital </a:t>
            </a:r>
            <a:r>
              <a:rPr dirty="0" sz="1800" spc="-10" b="1">
                <a:latin typeface="Arial"/>
                <a:cs typeface="Arial"/>
              </a:rPr>
              <a:t>currencies: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800">
              <a:latin typeface="Arial"/>
              <a:cs typeface="Arial"/>
            </a:endParaRPr>
          </a:p>
          <a:p>
            <a:pPr marL="12700" marR="77470">
              <a:lnSpc>
                <a:spcPct val="103600"/>
              </a:lnSpc>
            </a:pPr>
            <a:r>
              <a:rPr dirty="0" sz="1800" b="1">
                <a:latin typeface="Arial"/>
                <a:cs typeface="Arial"/>
              </a:rPr>
              <a:t>Centralization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Early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digital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currencies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controlled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central</a:t>
            </a:r>
            <a:r>
              <a:rPr dirty="0" sz="1800" spc="-10">
                <a:latin typeface="Arial MT"/>
                <a:cs typeface="Arial MT"/>
              </a:rPr>
              <a:t> authority, </a:t>
            </a: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introduced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single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point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failure.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centralized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control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created </a:t>
            </a:r>
            <a:r>
              <a:rPr dirty="0" sz="1800">
                <a:latin typeface="Arial MT"/>
                <a:cs typeface="Arial MT"/>
              </a:rPr>
              <a:t>risks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secret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money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creation,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hacking,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government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shutdowns.</a:t>
            </a:r>
            <a:endParaRPr sz="1800">
              <a:latin typeface="Arial MT"/>
              <a:cs typeface="Arial MT"/>
            </a:endParaRPr>
          </a:p>
          <a:p>
            <a:pPr marL="12700" marR="234950">
              <a:lnSpc>
                <a:spcPct val="103000"/>
              </a:lnSpc>
              <a:spcBef>
                <a:spcPts val="405"/>
              </a:spcBef>
            </a:pPr>
            <a:r>
              <a:rPr dirty="0" sz="1800" b="1">
                <a:latin typeface="Arial"/>
                <a:cs typeface="Arial"/>
              </a:rPr>
              <a:t>Double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Spending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Ensuring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digital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currency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isn’t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duplicated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double- </a:t>
            </a:r>
            <a:r>
              <a:rPr dirty="0" sz="1800">
                <a:latin typeface="Arial MT"/>
                <a:cs typeface="Arial MT"/>
              </a:rPr>
              <a:t>spent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was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challenge.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Bitcoin’s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blockchain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technology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solves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providing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secure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transparent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ledger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prevents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double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spending1.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1CACE3"/>
                </a:solidFill>
              </a:rPr>
              <a:t>PROPOSED</a:t>
            </a:r>
            <a:r>
              <a:rPr dirty="0" sz="4000" spc="-70">
                <a:solidFill>
                  <a:srgbClr val="1CACE3"/>
                </a:solidFill>
              </a:rPr>
              <a:t> </a:t>
            </a:r>
            <a:r>
              <a:rPr dirty="0" sz="4000" spc="-10">
                <a:solidFill>
                  <a:srgbClr val="1CACE3"/>
                </a:solidFill>
              </a:rPr>
              <a:t>SOLUTION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16267" y="1373123"/>
            <a:ext cx="7749540" cy="414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5445" indent="-10160">
              <a:lnSpc>
                <a:spcPct val="108900"/>
              </a:lnSpc>
              <a:spcBef>
                <a:spcPts val="100"/>
              </a:spcBef>
              <a:buSzPct val="80555"/>
              <a:buChar char="•"/>
              <a:tabLst>
                <a:tab pos="113664" algn="l"/>
              </a:tabLst>
            </a:pPr>
            <a:r>
              <a:rPr dirty="0" sz="1800" spc="-20" b="1">
                <a:latin typeface="Calibri"/>
                <a:cs typeface="Calibri"/>
              </a:rPr>
              <a:t>	</a:t>
            </a:r>
            <a:r>
              <a:rPr dirty="0" sz="1800" spc="-20" b="1">
                <a:latin typeface="Calibri"/>
                <a:cs typeface="Calibri"/>
              </a:rPr>
              <a:t>Technical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Analysis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Analyzing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historical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price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trading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volume,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market </a:t>
            </a:r>
            <a:r>
              <a:rPr dirty="0" sz="1800">
                <a:latin typeface="Calibri"/>
                <a:cs typeface="Calibri"/>
              </a:rPr>
              <a:t>trends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various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indicators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patterns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predict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future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price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spc="-10">
                <a:latin typeface="Calibri"/>
                <a:cs typeface="Calibri"/>
              </a:rPr>
              <a:t>movements.</a:t>
            </a:r>
            <a:endParaRPr sz="1800">
              <a:latin typeface="Calibri"/>
              <a:cs typeface="Calibri"/>
            </a:endParaRPr>
          </a:p>
          <a:p>
            <a:pPr marL="161290" indent="-127000">
              <a:lnSpc>
                <a:spcPct val="100000"/>
              </a:lnSpc>
              <a:spcBef>
                <a:spcPts val="615"/>
              </a:spcBef>
              <a:buSzPct val="94444"/>
              <a:buChar char="•"/>
              <a:tabLst>
                <a:tab pos="161290" algn="l"/>
              </a:tabLst>
            </a:pPr>
            <a:r>
              <a:rPr dirty="0" sz="1800" b="1">
                <a:latin typeface="Calibri"/>
                <a:cs typeface="Calibri"/>
              </a:rPr>
              <a:t>Machine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Learning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Models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Utilizing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learning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algorithms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53975" marR="5080">
              <a:lnSpc>
                <a:spcPts val="2380"/>
              </a:lnSpc>
              <a:spcBef>
                <a:spcPts val="110"/>
              </a:spcBef>
            </a:pPr>
            <a:r>
              <a:rPr dirty="0" sz="1800" spc="-10">
                <a:latin typeface="Calibri"/>
                <a:cs typeface="Calibri"/>
              </a:rPr>
              <a:t>regression,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neural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networks,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analyze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large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datasets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historical market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identify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patterns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predict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future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movements.</a:t>
            </a:r>
            <a:endParaRPr sz="1800">
              <a:latin typeface="Calibri"/>
              <a:cs typeface="Calibri"/>
            </a:endParaRPr>
          </a:p>
          <a:p>
            <a:pPr algn="just" marL="53975" marR="27305" indent="-19685">
              <a:lnSpc>
                <a:spcPct val="109400"/>
              </a:lnSpc>
              <a:spcBef>
                <a:spcPts val="295"/>
              </a:spcBef>
              <a:buSzPct val="94444"/>
              <a:buChar char="•"/>
              <a:tabLst>
                <a:tab pos="53975" algn="l"/>
                <a:tab pos="161290" algn="l"/>
              </a:tabLst>
            </a:pPr>
            <a:r>
              <a:rPr dirty="0" sz="1800" spc="-10" b="1">
                <a:latin typeface="Calibri"/>
                <a:cs typeface="Calibri"/>
              </a:rPr>
              <a:t>	</a:t>
            </a:r>
            <a:r>
              <a:rPr dirty="0" sz="1800" spc="-10" b="1">
                <a:latin typeface="Calibri"/>
                <a:cs typeface="Calibri"/>
              </a:rPr>
              <a:t>Sentiment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Analysis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Monitoring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social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media,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articles,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sources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market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sentiment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gauge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investor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sentiment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predict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price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movements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based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crowd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behavior.</a:t>
            </a:r>
            <a:endParaRPr sz="1800">
              <a:latin typeface="Calibri"/>
              <a:cs typeface="Calibri"/>
            </a:endParaRPr>
          </a:p>
          <a:p>
            <a:pPr marL="53975" marR="198755" indent="-19685">
              <a:lnSpc>
                <a:spcPct val="110000"/>
              </a:lnSpc>
              <a:spcBef>
                <a:spcPts val="400"/>
              </a:spcBef>
              <a:buSzPct val="94444"/>
              <a:buChar char="•"/>
              <a:tabLst>
                <a:tab pos="53975" algn="l"/>
                <a:tab pos="161290" algn="l"/>
              </a:tabLst>
            </a:pP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b="1">
                <a:latin typeface="Calibri"/>
                <a:cs typeface="Calibri"/>
              </a:rPr>
              <a:t>Fundamental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Analysis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Examining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fundamental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factors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network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activity, adoption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rates,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regulatory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developments,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macroeconomic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indicators.</a:t>
            </a:r>
            <a:endParaRPr sz="1800">
              <a:latin typeface="Calibri"/>
              <a:cs typeface="Calibri"/>
            </a:endParaRPr>
          </a:p>
          <a:p>
            <a:pPr marL="53975" marR="405765" indent="-19685">
              <a:lnSpc>
                <a:spcPct val="110000"/>
              </a:lnSpc>
              <a:spcBef>
                <a:spcPts val="405"/>
              </a:spcBef>
              <a:buSzPct val="94444"/>
              <a:buChar char="•"/>
              <a:tabLst>
                <a:tab pos="53975" algn="l"/>
                <a:tab pos="161290" algn="l"/>
              </a:tabLst>
            </a:pP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b="1">
                <a:latin typeface="Calibri"/>
                <a:cs typeface="Calibri"/>
              </a:rPr>
              <a:t>Hybrid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Approaches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Combining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multiple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mentioned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create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robust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accurate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prediction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192" y="1397698"/>
            <a:ext cx="514540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1CACE3"/>
                </a:solidFill>
              </a:rPr>
              <a:t>SYSTEM</a:t>
            </a:r>
            <a:r>
              <a:rPr dirty="0" sz="4000" spc="-160">
                <a:solidFill>
                  <a:srgbClr val="1CACE3"/>
                </a:solidFill>
              </a:rPr>
              <a:t> </a:t>
            </a:r>
            <a:r>
              <a:rPr dirty="0" sz="4000" spc="-10">
                <a:solidFill>
                  <a:srgbClr val="1CACE3"/>
                </a:solidFill>
              </a:rPr>
              <a:t>APPROACH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51192" y="2433320"/>
            <a:ext cx="7680959" cy="313626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9050" marR="240029" indent="-6350">
              <a:lnSpc>
                <a:spcPct val="103400"/>
              </a:lnSpc>
              <a:spcBef>
                <a:spcPts val="25"/>
              </a:spcBef>
            </a:pP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system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approach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Bitcoin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price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prediction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typically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involves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gathering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analyzing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various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types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historical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price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market </a:t>
            </a:r>
            <a:r>
              <a:rPr dirty="0" sz="1800">
                <a:latin typeface="Arial MT"/>
                <a:cs typeface="Arial MT"/>
              </a:rPr>
              <a:t>sentiment,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trading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volume,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technical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indicators,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external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factors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like </a:t>
            </a:r>
            <a:r>
              <a:rPr dirty="0" sz="1800">
                <a:latin typeface="Arial MT"/>
                <a:cs typeface="Arial MT"/>
              </a:rPr>
              <a:t>regulatory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news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macroeconomic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trends.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a </a:t>
            </a:r>
            <a:r>
              <a:rPr dirty="0" sz="1800">
                <a:latin typeface="Arial MT"/>
                <a:cs typeface="Arial MT"/>
              </a:rPr>
              <a:t>predictive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model,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could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machine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algorithms, </a:t>
            </a:r>
            <a:r>
              <a:rPr dirty="0" sz="1800">
                <a:latin typeface="Arial MT"/>
                <a:cs typeface="Arial MT"/>
              </a:rPr>
              <a:t>statistical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methods,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combination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both.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trained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recognize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patterns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relationships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make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forecasts</a:t>
            </a:r>
            <a:r>
              <a:rPr dirty="0" sz="1800" spc="-10">
                <a:latin typeface="Arial MT"/>
                <a:cs typeface="Arial MT"/>
              </a:rPr>
              <a:t> about</a:t>
            </a:r>
            <a:endParaRPr sz="1800">
              <a:latin typeface="Arial MT"/>
              <a:cs typeface="Arial MT"/>
            </a:endParaRPr>
          </a:p>
          <a:p>
            <a:pPr marL="19050" marR="5080">
              <a:lnSpc>
                <a:spcPct val="103000"/>
              </a:lnSpc>
            </a:pPr>
            <a:r>
              <a:rPr dirty="0" sz="1800">
                <a:latin typeface="Arial MT"/>
                <a:cs typeface="Arial MT"/>
              </a:rPr>
              <a:t>future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price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movements.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Regular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updates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adjustments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are </a:t>
            </a:r>
            <a:r>
              <a:rPr dirty="0" sz="1800">
                <a:latin typeface="Arial MT"/>
                <a:cs typeface="Arial MT"/>
              </a:rPr>
              <a:t>necessary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adapt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changing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market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conditions.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Additionally,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risk</a:t>
            </a:r>
            <a:endParaRPr sz="1800">
              <a:latin typeface="Arial MT"/>
              <a:cs typeface="Arial MT"/>
            </a:endParaRPr>
          </a:p>
          <a:p>
            <a:pPr marL="19050" marR="25400">
              <a:lnSpc>
                <a:spcPct val="103000"/>
              </a:lnSpc>
              <a:spcBef>
                <a:spcPts val="30"/>
              </a:spcBef>
            </a:pPr>
            <a:r>
              <a:rPr dirty="0" sz="1800">
                <a:latin typeface="Arial MT"/>
                <a:cs typeface="Arial MT"/>
              </a:rPr>
              <a:t>management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strategies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should be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implemented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account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uncertainties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mitigate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potential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losses.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1CACE3"/>
                </a:solidFill>
              </a:rPr>
              <a:t>ALGORITHM</a:t>
            </a:r>
            <a:r>
              <a:rPr dirty="0" sz="4000" spc="-55">
                <a:solidFill>
                  <a:srgbClr val="1CACE3"/>
                </a:solidFill>
              </a:rPr>
              <a:t> </a:t>
            </a:r>
            <a:r>
              <a:rPr dirty="0" sz="4000">
                <a:solidFill>
                  <a:srgbClr val="1CACE3"/>
                </a:solidFill>
              </a:rPr>
              <a:t>&amp;</a:t>
            </a:r>
            <a:r>
              <a:rPr dirty="0" sz="4000" spc="-30">
                <a:solidFill>
                  <a:srgbClr val="1CACE3"/>
                </a:solidFill>
              </a:rPr>
              <a:t> </a:t>
            </a:r>
            <a:r>
              <a:rPr dirty="0" sz="4000" spc="-10">
                <a:solidFill>
                  <a:srgbClr val="1CACE3"/>
                </a:solidFill>
              </a:rPr>
              <a:t>DEPLOYMENT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16267" y="1728215"/>
            <a:ext cx="7499984" cy="344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dirty="0" sz="1800" spc="-10" b="1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 marR="45085">
              <a:lnSpc>
                <a:spcPct val="103000"/>
              </a:lnSpc>
            </a:pP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machine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algorithms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LSTM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neural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time- </a:t>
            </a:r>
            <a:r>
              <a:rPr dirty="0" sz="1800">
                <a:latin typeface="Arial MT"/>
                <a:cs typeface="Arial MT"/>
              </a:rPr>
              <a:t>series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regression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models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like</a:t>
            </a:r>
            <a:r>
              <a:rPr dirty="0" sz="1800" spc="-1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ARIMA.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800">
              <a:latin typeface="Arial MT"/>
              <a:cs typeface="Arial MT"/>
            </a:endParaRPr>
          </a:p>
          <a:p>
            <a:pPr marL="126364" indent="-889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126364" algn="l"/>
              </a:tabLst>
            </a:pPr>
            <a:r>
              <a:rPr dirty="0" sz="1800" spc="-10" b="1"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8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After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training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historical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deploy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production</a:t>
            </a:r>
            <a:endParaRPr sz="1800">
              <a:latin typeface="Arial MT"/>
              <a:cs typeface="Arial MT"/>
            </a:endParaRPr>
          </a:p>
          <a:p>
            <a:pPr marL="53975" marR="5080">
              <a:lnSpc>
                <a:spcPct val="103099"/>
              </a:lnSpc>
              <a:spcBef>
                <a:spcPts val="25"/>
              </a:spcBef>
            </a:pPr>
            <a:r>
              <a:rPr dirty="0" sz="1800">
                <a:latin typeface="Arial MT"/>
                <a:cs typeface="Arial MT"/>
              </a:rPr>
              <a:t>environment,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cloud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server,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where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process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new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make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real-</a:t>
            </a:r>
            <a:r>
              <a:rPr dirty="0" sz="1800">
                <a:latin typeface="Arial MT"/>
                <a:cs typeface="Arial MT"/>
              </a:rPr>
              <a:t>time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predictions.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Regular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updates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monitoring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crucial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ensure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accurate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predictions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over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267" y="692467"/>
            <a:ext cx="202183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40">
                <a:solidFill>
                  <a:srgbClr val="1CACE3"/>
                </a:solidFill>
              </a:rPr>
              <a:t>RESULT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16267" y="2074290"/>
            <a:ext cx="7764780" cy="2285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results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Bitcoin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price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prediction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vary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depending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specific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800">
                <a:latin typeface="Arial MT"/>
                <a:cs typeface="Arial MT"/>
              </a:rPr>
              <a:t>approach,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used,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market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conditions.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However,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accurate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models</a:t>
            </a:r>
            <a:endParaRPr sz="1800">
              <a:latin typeface="Arial MT"/>
              <a:cs typeface="Arial MT"/>
            </a:endParaRPr>
          </a:p>
          <a:p>
            <a:pPr marL="12700" marR="72390">
              <a:lnSpc>
                <a:spcPct val="103400"/>
              </a:lnSpc>
              <a:spcBef>
                <a:spcPts val="15"/>
              </a:spcBef>
            </a:pP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sufficient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predictions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provide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valuable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insights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into</a:t>
            </a:r>
            <a:r>
              <a:rPr dirty="0" sz="1800" spc="-10">
                <a:latin typeface="Arial MT"/>
                <a:cs typeface="Arial MT"/>
              </a:rPr>
              <a:t> potential </a:t>
            </a:r>
            <a:r>
              <a:rPr dirty="0" sz="1800">
                <a:latin typeface="Arial MT"/>
                <a:cs typeface="Arial MT"/>
              </a:rPr>
              <a:t>price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movements.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It's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important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prediction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method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can </a:t>
            </a:r>
            <a:r>
              <a:rPr dirty="0" sz="1800">
                <a:latin typeface="Arial MT"/>
                <a:cs typeface="Arial MT"/>
              </a:rPr>
              <a:t>guarantee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100%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accuracy,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financial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markets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influenced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numerous </a:t>
            </a:r>
            <a:r>
              <a:rPr dirty="0" sz="1800">
                <a:latin typeface="Arial MT"/>
                <a:cs typeface="Arial MT"/>
              </a:rPr>
              <a:t>unpredictable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factors.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Therefore,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it’s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essential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interpret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predictions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with </a:t>
            </a:r>
            <a:r>
              <a:rPr dirty="0" sz="1800">
                <a:latin typeface="Arial MT"/>
                <a:cs typeface="Arial MT"/>
              </a:rPr>
              <a:t>caution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always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consider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risk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management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strategies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when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making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800">
                <a:latin typeface="Arial MT"/>
                <a:cs typeface="Arial MT"/>
              </a:rPr>
              <a:t>investment </a:t>
            </a:r>
            <a:r>
              <a:rPr dirty="0" sz="1800" spc="-10">
                <a:latin typeface="Arial MT"/>
                <a:cs typeface="Arial MT"/>
              </a:rPr>
              <a:t>decisions.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192" y="927417"/>
            <a:ext cx="343979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1CACE3"/>
                </a:solidFill>
              </a:rPr>
              <a:t>CONCLUSION</a:t>
            </a:r>
            <a:endParaRPr sz="40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9050" marR="124460" indent="-6350">
              <a:lnSpc>
                <a:spcPct val="103299"/>
              </a:lnSpc>
              <a:spcBef>
                <a:spcPts val="2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conclusion,</a:t>
            </a:r>
            <a:r>
              <a:rPr dirty="0" spc="-30"/>
              <a:t> </a:t>
            </a:r>
            <a:r>
              <a:rPr dirty="0"/>
              <a:t>Bitcoin</a:t>
            </a:r>
            <a:r>
              <a:rPr dirty="0" spc="-30"/>
              <a:t> </a:t>
            </a:r>
            <a:r>
              <a:rPr dirty="0"/>
              <a:t>price</a:t>
            </a:r>
            <a:r>
              <a:rPr dirty="0" spc="-30"/>
              <a:t> </a:t>
            </a:r>
            <a:r>
              <a:rPr dirty="0"/>
              <a:t>prediction</a:t>
            </a:r>
            <a:r>
              <a:rPr dirty="0" spc="-30"/>
              <a:t> </a:t>
            </a:r>
            <a:r>
              <a:rPr dirty="0"/>
              <a:t>involves</a:t>
            </a:r>
            <a:r>
              <a:rPr dirty="0" spc="-30"/>
              <a:t> </a:t>
            </a:r>
            <a:r>
              <a:rPr dirty="0"/>
              <a:t>using</a:t>
            </a:r>
            <a:r>
              <a:rPr dirty="0" spc="-30"/>
              <a:t> </a:t>
            </a:r>
            <a:r>
              <a:rPr dirty="0"/>
              <a:t>various</a:t>
            </a:r>
            <a:r>
              <a:rPr dirty="0" spc="-30"/>
              <a:t> </a:t>
            </a:r>
            <a:r>
              <a:rPr dirty="0"/>
              <a:t>algorithms</a:t>
            </a:r>
            <a:r>
              <a:rPr dirty="0" spc="-30"/>
              <a:t> </a:t>
            </a:r>
            <a:r>
              <a:rPr dirty="0" spc="-25"/>
              <a:t>and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analysis</a:t>
            </a:r>
            <a:r>
              <a:rPr dirty="0" spc="-20"/>
              <a:t> </a:t>
            </a:r>
            <a:r>
              <a:rPr dirty="0"/>
              <a:t>techniques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forecast</a:t>
            </a:r>
            <a:r>
              <a:rPr dirty="0" spc="-30"/>
              <a:t> </a:t>
            </a:r>
            <a:r>
              <a:rPr dirty="0"/>
              <a:t>future</a:t>
            </a:r>
            <a:r>
              <a:rPr dirty="0" spc="-25"/>
              <a:t> </a:t>
            </a:r>
            <a:r>
              <a:rPr dirty="0"/>
              <a:t>price</a:t>
            </a:r>
            <a:r>
              <a:rPr dirty="0" spc="-30"/>
              <a:t> </a:t>
            </a:r>
            <a:r>
              <a:rPr dirty="0"/>
              <a:t>movements.</a:t>
            </a:r>
            <a:r>
              <a:rPr dirty="0" spc="-25"/>
              <a:t> </a:t>
            </a:r>
            <a:r>
              <a:rPr dirty="0"/>
              <a:t>While</a:t>
            </a:r>
            <a:r>
              <a:rPr dirty="0" spc="-25"/>
              <a:t> </a:t>
            </a:r>
            <a:r>
              <a:rPr dirty="0" spc="-10"/>
              <a:t>these </a:t>
            </a:r>
            <a:r>
              <a:rPr dirty="0"/>
              <a:t>predictions</a:t>
            </a:r>
            <a:r>
              <a:rPr dirty="0" spc="-15"/>
              <a:t> </a:t>
            </a:r>
            <a:r>
              <a:rPr dirty="0"/>
              <a:t>can</a:t>
            </a:r>
            <a:r>
              <a:rPr dirty="0" spc="-10"/>
              <a:t> </a:t>
            </a:r>
            <a:r>
              <a:rPr dirty="0"/>
              <a:t>provide</a:t>
            </a:r>
            <a:r>
              <a:rPr dirty="0" spc="-10"/>
              <a:t> </a:t>
            </a:r>
            <a:r>
              <a:rPr dirty="0"/>
              <a:t>valuable</a:t>
            </a:r>
            <a:r>
              <a:rPr dirty="0" spc="-10"/>
              <a:t> </a:t>
            </a:r>
            <a:r>
              <a:rPr dirty="0"/>
              <a:t>insights,</a:t>
            </a:r>
            <a:r>
              <a:rPr dirty="0" spc="-10"/>
              <a:t> </a:t>
            </a:r>
            <a:r>
              <a:rPr dirty="0"/>
              <a:t>they</a:t>
            </a:r>
            <a:r>
              <a:rPr dirty="0" spc="-10"/>
              <a:t> </a:t>
            </a:r>
            <a:r>
              <a:rPr dirty="0"/>
              <a:t>are</a:t>
            </a:r>
            <a:r>
              <a:rPr dirty="0" spc="-5"/>
              <a:t> </a:t>
            </a:r>
            <a:r>
              <a:rPr dirty="0"/>
              <a:t>subject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10"/>
              <a:t> uncertainties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market</a:t>
            </a:r>
            <a:r>
              <a:rPr dirty="0" spc="-25"/>
              <a:t> </a:t>
            </a:r>
            <a:r>
              <a:rPr dirty="0" spc="-10"/>
              <a:t>volatility.</a:t>
            </a:r>
            <a:r>
              <a:rPr dirty="0" spc="-45"/>
              <a:t> </a:t>
            </a:r>
            <a:r>
              <a:rPr dirty="0"/>
              <a:t>Therefore,</a:t>
            </a:r>
            <a:r>
              <a:rPr dirty="0" spc="-25"/>
              <a:t> </a:t>
            </a:r>
            <a:r>
              <a:rPr dirty="0"/>
              <a:t>it’s</a:t>
            </a:r>
            <a:r>
              <a:rPr dirty="0" spc="-20"/>
              <a:t> </a:t>
            </a:r>
            <a:r>
              <a:rPr dirty="0"/>
              <a:t>crucial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approach</a:t>
            </a:r>
            <a:r>
              <a:rPr dirty="0" spc="-25"/>
              <a:t> </a:t>
            </a:r>
            <a:r>
              <a:rPr dirty="0"/>
              <a:t>Bitcoin</a:t>
            </a:r>
            <a:r>
              <a:rPr dirty="0" spc="-20"/>
              <a:t> </a:t>
            </a:r>
            <a:r>
              <a:rPr dirty="0"/>
              <a:t>trading</a:t>
            </a:r>
            <a:r>
              <a:rPr dirty="0" spc="-35"/>
              <a:t> </a:t>
            </a:r>
            <a:r>
              <a:rPr dirty="0" spc="-20"/>
              <a:t>with </a:t>
            </a:r>
            <a:r>
              <a:rPr dirty="0"/>
              <a:t>caution,</a:t>
            </a:r>
            <a:r>
              <a:rPr dirty="0" spc="-10"/>
              <a:t> </a:t>
            </a:r>
            <a:r>
              <a:rPr dirty="0"/>
              <a:t>implement</a:t>
            </a:r>
            <a:r>
              <a:rPr dirty="0" spc="-10"/>
              <a:t> </a:t>
            </a:r>
            <a:r>
              <a:rPr dirty="0"/>
              <a:t>risk</a:t>
            </a:r>
            <a:r>
              <a:rPr dirty="0" spc="-5"/>
              <a:t> </a:t>
            </a:r>
            <a:r>
              <a:rPr dirty="0"/>
              <a:t>management</a:t>
            </a:r>
            <a:r>
              <a:rPr dirty="0" spc="-5"/>
              <a:t> </a:t>
            </a:r>
            <a:r>
              <a:rPr dirty="0"/>
              <a:t>strategies,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solely</a:t>
            </a:r>
            <a:r>
              <a:rPr dirty="0" spc="-5"/>
              <a:t> </a:t>
            </a:r>
            <a:r>
              <a:rPr dirty="0"/>
              <a:t>rely</a:t>
            </a:r>
            <a:r>
              <a:rPr dirty="0" spc="-5"/>
              <a:t> </a:t>
            </a:r>
            <a:r>
              <a:rPr dirty="0" spc="-25"/>
              <a:t>on</a:t>
            </a:r>
          </a:p>
          <a:p>
            <a:pPr marL="19050" marR="5080">
              <a:lnSpc>
                <a:spcPct val="103099"/>
              </a:lnSpc>
              <a:spcBef>
                <a:spcPts val="30"/>
              </a:spcBef>
            </a:pPr>
            <a:r>
              <a:rPr dirty="0"/>
              <a:t>predictions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/>
              <a:t>investment</a:t>
            </a:r>
            <a:r>
              <a:rPr dirty="0" spc="-10"/>
              <a:t> </a:t>
            </a:r>
            <a:r>
              <a:rPr dirty="0"/>
              <a:t>decisions.</a:t>
            </a:r>
            <a:r>
              <a:rPr dirty="0" spc="-5"/>
              <a:t> </a:t>
            </a:r>
            <a:r>
              <a:rPr dirty="0"/>
              <a:t>Continuous</a:t>
            </a:r>
            <a:r>
              <a:rPr dirty="0" spc="-10"/>
              <a:t> </a:t>
            </a:r>
            <a:r>
              <a:rPr dirty="0"/>
              <a:t>monitoring,</a:t>
            </a:r>
            <a:r>
              <a:rPr dirty="0" spc="-5"/>
              <a:t> </a:t>
            </a:r>
            <a:r>
              <a:rPr dirty="0"/>
              <a:t>adaptation,</a:t>
            </a:r>
            <a:r>
              <a:rPr dirty="0" spc="-5"/>
              <a:t> </a:t>
            </a:r>
            <a:r>
              <a:rPr dirty="0" spc="-25"/>
              <a:t>and </a:t>
            </a:r>
            <a:r>
              <a:rPr dirty="0"/>
              <a:t>evaluation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prediction</a:t>
            </a:r>
            <a:r>
              <a:rPr dirty="0" spc="-20"/>
              <a:t> </a:t>
            </a:r>
            <a:r>
              <a:rPr dirty="0"/>
              <a:t>models</a:t>
            </a:r>
            <a:r>
              <a:rPr dirty="0" spc="-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/>
              <a:t>essential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staying</a:t>
            </a:r>
            <a:r>
              <a:rPr dirty="0" spc="-20"/>
              <a:t> </a:t>
            </a:r>
            <a:r>
              <a:rPr dirty="0"/>
              <a:t>relevant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25"/>
              <a:t> the </a:t>
            </a:r>
            <a:r>
              <a:rPr dirty="0"/>
              <a:t>dynamic cryptocurrency </a:t>
            </a:r>
            <a:r>
              <a:rPr dirty="0" spc="-10"/>
              <a:t>market.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solidFill>
                  <a:srgbClr val="1CACE3"/>
                </a:solidFill>
              </a:rPr>
              <a:t>FUTURE</a:t>
            </a:r>
            <a:r>
              <a:rPr dirty="0" sz="3300" spc="-35">
                <a:solidFill>
                  <a:srgbClr val="1CACE3"/>
                </a:solidFill>
              </a:rPr>
              <a:t> </a:t>
            </a:r>
            <a:r>
              <a:rPr dirty="0" sz="3300" spc="-1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object 3" descr=""/>
          <p:cNvSpPr txBox="1"/>
          <p:nvPr/>
        </p:nvSpPr>
        <p:spPr>
          <a:xfrm>
            <a:off x="616267" y="1732660"/>
            <a:ext cx="7698740" cy="12261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future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scope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Bitcoin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prediction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involves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leveraging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advanced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 </a:t>
            </a:r>
            <a:r>
              <a:rPr dirty="0" sz="1800">
                <a:latin typeface="Calibri"/>
                <a:cs typeface="Calibri"/>
              </a:rPr>
              <a:t>learning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techniques,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incorporating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diverse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sources,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integrating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real-</a:t>
            </a:r>
            <a:r>
              <a:rPr dirty="0" sz="1800" spc="-20">
                <a:latin typeface="Calibri"/>
                <a:cs typeface="Calibri"/>
              </a:rPr>
              <a:t>time </a:t>
            </a:r>
            <a:r>
              <a:rPr dirty="0" sz="1800">
                <a:latin typeface="Calibri"/>
                <a:cs typeface="Calibri"/>
              </a:rPr>
              <a:t>analytics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enhance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accuracy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enable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informed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decision-</a:t>
            </a:r>
            <a:r>
              <a:rPr dirty="0" sz="1800">
                <a:latin typeface="Calibri"/>
                <a:cs typeface="Calibri"/>
              </a:rPr>
              <a:t>making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 spc="-10">
                <a:latin typeface="Calibri"/>
                <a:cs typeface="Calibri"/>
              </a:rPr>
              <a:t>cryptocurrency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trading.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2024-04-03T12:15:47Z</dcterms:created>
  <dcterms:modified xsi:type="dcterms:W3CDTF">2024-04-03T12:15:47Z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2024-04-03T00:00:00Z</vt:filetime>
  </property>
</Properties>
</file>