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4"/>
  </p:notesMasterIdLst>
  <p:handoutMasterIdLst>
    <p:handoutMasterId r:id="rId25"/>
  </p:handoutMasterIdLst>
  <p:sldIdLst>
    <p:sldId id="267" r:id="rId5"/>
    <p:sldId id="278" r:id="rId6"/>
    <p:sldId id="285" r:id="rId7"/>
    <p:sldId id="287" r:id="rId8"/>
    <p:sldId id="288" r:id="rId9"/>
    <p:sldId id="289" r:id="rId10"/>
    <p:sldId id="290" r:id="rId11"/>
    <p:sldId id="291" r:id="rId12"/>
    <p:sldId id="292" r:id="rId13"/>
    <p:sldId id="294" r:id="rId14"/>
    <p:sldId id="295" r:id="rId15"/>
    <p:sldId id="296" r:id="rId16"/>
    <p:sldId id="297" r:id="rId17"/>
    <p:sldId id="298" r:id="rId18"/>
    <p:sldId id="302" r:id="rId19"/>
    <p:sldId id="299" r:id="rId20"/>
    <p:sldId id="300" r:id="rId21"/>
    <p:sldId id="303" r:id="rId22"/>
    <p:sldId id="301"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E130E-B048-CB76-3D44-A7C58426222A}" v="2215" dt="2024-03-31T15:45:05.468"/>
    <p1510:client id="{4C6DE947-5B19-9FD2-9A84-A23525C51B57}" v="1660" dt="2024-03-30T22:07:54.678"/>
    <p1510:client id="{D0E8EC09-4F39-95F1-22EC-FC25966ED30C}" v="1320" dt="2024-03-29T20:16:40.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85" d="100"/>
          <a:sy n="85" d="100"/>
        </p:scale>
        <p:origin x="499" y="6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4/5/2024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4/5/2024</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4/5/2024</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4/5/2024</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4/5/2024</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744" y="188640"/>
            <a:ext cx="12025335" cy="4849930"/>
          </a:xfrm>
        </p:spPr>
        <p:txBody>
          <a:bodyPr vert="horz" lIns="91440" tIns="45720" rIns="91440" bIns="45720" rtlCol="0" anchor="t">
            <a:noAutofit/>
          </a:bodyPr>
          <a:lstStyle/>
          <a:p>
            <a:pPr>
              <a:lnSpc>
                <a:spcPct val="100000"/>
              </a:lnSpc>
            </a:pPr>
            <a:r>
              <a:rPr lang="en-US" sz="4400" cap="none" dirty="0">
                <a:latin typeface="Algerian"/>
                <a:ea typeface="+mj-ea"/>
                <a:cs typeface="Times New Roman"/>
              </a:rPr>
              <a:t>Credit card customer churn prediction using artificial neural networks</a:t>
            </a:r>
          </a:p>
          <a:p>
            <a:pPr>
              <a:lnSpc>
                <a:spcPct val="100000"/>
              </a:lnSpc>
            </a:pPr>
            <a:endParaRPr lang="en-US" sz="3400" cap="none" dirty="0">
              <a:latin typeface="Algerian"/>
              <a:ea typeface="+mj-ea"/>
              <a:cs typeface="Times New Roman"/>
            </a:endParaRPr>
          </a:p>
          <a:p>
            <a:pPr algn="l">
              <a:lnSpc>
                <a:spcPct val="100000"/>
              </a:lnSpc>
            </a:pPr>
            <a:r>
              <a:rPr lang="en-US" sz="3700" cap="none" dirty="0">
                <a:latin typeface="Algerian"/>
                <a:ea typeface="+mj-ea"/>
                <a:cs typeface="Times New Roman"/>
              </a:rPr>
              <a:t>  	</a:t>
            </a:r>
            <a:r>
              <a:rPr lang="en-US" sz="3200" cap="none" dirty="0">
                <a:latin typeface="Algerian"/>
                <a:ea typeface="+mj-ea"/>
                <a:cs typeface="Times New Roman"/>
              </a:rPr>
              <a:t>done by :</a:t>
            </a:r>
            <a:endParaRPr lang="en-US" sz="3200" cap="none" dirty="0">
              <a:latin typeface="Algerian"/>
              <a:ea typeface="+mj-ea"/>
            </a:endParaRPr>
          </a:p>
          <a:p>
            <a:pPr algn="l">
              <a:lnSpc>
                <a:spcPct val="100000"/>
              </a:lnSpc>
            </a:pPr>
            <a:r>
              <a:rPr lang="en-US" sz="3200" cap="none" dirty="0">
                <a:latin typeface="Algerian"/>
                <a:ea typeface="+mj-ea"/>
                <a:cs typeface="Times New Roman"/>
              </a:rPr>
              <a:t>		NAME: </a:t>
            </a:r>
            <a:r>
              <a:rPr lang="en-US" sz="3200" cap="none" dirty="0" err="1">
                <a:latin typeface="Algerian"/>
                <a:ea typeface="+mj-ea"/>
                <a:cs typeface="Times New Roman"/>
              </a:rPr>
              <a:t>fariya</a:t>
            </a:r>
            <a:r>
              <a:rPr lang="en-US" sz="3200" cap="none" dirty="0">
                <a:latin typeface="Algerian"/>
                <a:ea typeface="+mj-ea"/>
                <a:cs typeface="Times New Roman"/>
              </a:rPr>
              <a:t> rahmath</a:t>
            </a:r>
          </a:p>
          <a:p>
            <a:pPr algn="l">
              <a:lnSpc>
                <a:spcPct val="100000"/>
              </a:lnSpc>
            </a:pPr>
            <a:r>
              <a:rPr lang="en-US" sz="3200" cap="none" dirty="0">
                <a:latin typeface="Algerian"/>
                <a:ea typeface="+mj-ea"/>
                <a:cs typeface="Times New Roman"/>
              </a:rPr>
              <a:t>		class: III y</a:t>
            </a:r>
            <a:r>
              <a:rPr lang="en-US" sz="3200" b="1" cap="none" dirty="0">
                <a:latin typeface="Aptos" panose="020B0004020202020204" pitchFamily="34" charset="0"/>
                <a:ea typeface="+mj-ea"/>
                <a:cs typeface="Times New Roman"/>
              </a:rPr>
              <a:t>r.</a:t>
            </a:r>
            <a:r>
              <a:rPr lang="en-US" sz="3200" cap="none" dirty="0">
                <a:latin typeface="Algerian"/>
                <a:ea typeface="+mj-ea"/>
                <a:cs typeface="Times New Roman"/>
              </a:rPr>
              <a:t>  b. e. </a:t>
            </a:r>
            <a:r>
              <a:rPr lang="en-US" sz="3200" cap="none" dirty="0" err="1">
                <a:latin typeface="Algerian"/>
                <a:ea typeface="+mj-ea"/>
                <a:cs typeface="Times New Roman"/>
              </a:rPr>
              <a:t>cse</a:t>
            </a:r>
            <a:endParaRPr lang="en-US" sz="3200" cap="none" dirty="0">
              <a:latin typeface="Algerian"/>
              <a:ea typeface="+mj-ea"/>
              <a:cs typeface="Times New Roman"/>
            </a:endParaRPr>
          </a:p>
          <a:p>
            <a:pPr algn="l">
              <a:lnSpc>
                <a:spcPct val="100000"/>
              </a:lnSpc>
            </a:pPr>
            <a:r>
              <a:rPr lang="en-US" sz="3200" cap="none" dirty="0">
                <a:latin typeface="Algerian"/>
                <a:ea typeface="+mj-ea"/>
                <a:cs typeface="Times New Roman"/>
              </a:rPr>
              <a:t>		Register no: 813821104035</a:t>
            </a:r>
          </a:p>
          <a:p>
            <a:pPr algn="l">
              <a:lnSpc>
                <a:spcPct val="100000"/>
              </a:lnSpc>
            </a:pPr>
            <a:r>
              <a:rPr lang="en-US" sz="3200" cap="none" dirty="0">
                <a:latin typeface="Algerian"/>
                <a:ea typeface="+mj-ea"/>
                <a:cs typeface="Times New Roman"/>
              </a:rPr>
              <a:t>		 College: </a:t>
            </a:r>
            <a:r>
              <a:rPr lang="en-US" sz="3200" cap="none" dirty="0" err="1">
                <a:latin typeface="Algerian"/>
                <a:ea typeface="+mj-ea"/>
                <a:cs typeface="Times New Roman"/>
              </a:rPr>
              <a:t>saranathan</a:t>
            </a:r>
            <a:r>
              <a:rPr lang="en-US" sz="3200" cap="none" dirty="0">
                <a:latin typeface="Algerian"/>
                <a:ea typeface="+mj-ea"/>
                <a:cs typeface="Times New Roman"/>
              </a:rPr>
              <a:t> college of engineering</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125883" y="1803401"/>
            <a:ext cx="3254421" cy="4165600"/>
          </a:xfrm>
        </p:spPr>
        <p:txBody>
          <a:bodyPr vert="horz" lIns="91440" tIns="45720" rIns="91440" bIns="45720" rtlCol="0" anchor="t">
            <a:normAutofit/>
          </a:bodyPr>
          <a:lstStyle/>
          <a:p>
            <a:pPr algn="just"/>
            <a:r>
              <a:rPr lang="en-US" dirty="0">
                <a:latin typeface="Times New Roman"/>
                <a:ea typeface="+mj-ea"/>
                <a:cs typeface="Times New Roman"/>
              </a:rPr>
              <a:t>This image consists of the Geographical Data of the Customers, i.e., The number of Customers from each Country.</a:t>
            </a:r>
            <a:endParaRPr lang="en-US" dirty="0">
              <a:ea typeface="+mj-ea"/>
            </a:endParaRPr>
          </a:p>
        </p:txBody>
      </p:sp>
      <p:pic>
        <p:nvPicPr>
          <p:cNvPr id="3" name="Picture 2">
            <a:extLst>
              <a:ext uri="{FF2B5EF4-FFF2-40B4-BE49-F238E27FC236}">
                <a16:creationId xmlns:a16="http://schemas.microsoft.com/office/drawing/2014/main" id="{0B8D63BD-593B-B686-AF3B-21E73E68B745}"/>
              </a:ext>
            </a:extLst>
          </p:cNvPr>
          <p:cNvPicPr>
            <a:picLocks noChangeAspect="1"/>
          </p:cNvPicPr>
          <p:nvPr/>
        </p:nvPicPr>
        <p:blipFill>
          <a:blip r:embed="rId2"/>
          <a:stretch>
            <a:fillRect/>
          </a:stretch>
        </p:blipFill>
        <p:spPr>
          <a:xfrm>
            <a:off x="1273089" y="1848359"/>
            <a:ext cx="6501816" cy="4171119"/>
          </a:xfrm>
          <a:prstGeom prst="rect">
            <a:avLst/>
          </a:prstGeom>
        </p:spPr>
      </p:pic>
    </p:spTree>
    <p:extLst>
      <p:ext uri="{BB962C8B-B14F-4D97-AF65-F5344CB8AC3E}">
        <p14:creationId xmlns:p14="http://schemas.microsoft.com/office/powerpoint/2010/main" val="161952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8303337" y="1869983"/>
            <a:ext cx="3254421" cy="4165600"/>
          </a:xfrm>
        </p:spPr>
        <p:txBody>
          <a:bodyPr vert="horz" lIns="91440" tIns="45720" rIns="91440" bIns="45720" rtlCol="0" anchor="t">
            <a:normAutofit/>
          </a:bodyPr>
          <a:lstStyle/>
          <a:p>
            <a:pPr marL="342900" indent="-342900" algn="just">
              <a:buFont typeface="Wingdings" pitchFamily="34" charset="0"/>
              <a:buChar char="v"/>
            </a:pPr>
            <a:r>
              <a:rPr lang="en-US" dirty="0">
                <a:latin typeface="Times New Roman"/>
                <a:ea typeface="+mj-ea"/>
                <a:cs typeface="Times New Roman"/>
              </a:rPr>
              <a:t>This image consists of the data about the Bank Products used by the Customers.</a:t>
            </a:r>
            <a:endParaRPr lang="en-US" dirty="0"/>
          </a:p>
          <a:p>
            <a:pPr marL="342900" indent="-342900" algn="just">
              <a:buFont typeface="Wingdings" pitchFamily="34" charset="0"/>
              <a:buChar char="v"/>
            </a:pPr>
            <a:r>
              <a:rPr lang="en-US" dirty="0">
                <a:latin typeface="Times New Roman"/>
                <a:ea typeface="+mj-ea"/>
                <a:cs typeface="Times New Roman"/>
              </a:rPr>
              <a:t>It shows how many customers use only one product and how many customers use multiple banking products.</a:t>
            </a:r>
            <a:endParaRPr lang="en-US" dirty="0">
              <a:ea typeface="+mj-ea"/>
            </a:endParaRPr>
          </a:p>
        </p:txBody>
      </p:sp>
      <p:pic>
        <p:nvPicPr>
          <p:cNvPr id="5" name="Picture 4">
            <a:extLst>
              <a:ext uri="{FF2B5EF4-FFF2-40B4-BE49-F238E27FC236}">
                <a16:creationId xmlns:a16="http://schemas.microsoft.com/office/drawing/2014/main" id="{00972ED4-50F5-7C11-17C7-998D1FCDE804}"/>
              </a:ext>
            </a:extLst>
          </p:cNvPr>
          <p:cNvPicPr>
            <a:picLocks noChangeAspect="1"/>
          </p:cNvPicPr>
          <p:nvPr/>
        </p:nvPicPr>
        <p:blipFill>
          <a:blip r:embed="rId2"/>
          <a:stretch>
            <a:fillRect/>
          </a:stretch>
        </p:blipFill>
        <p:spPr>
          <a:xfrm>
            <a:off x="1284549" y="1867732"/>
            <a:ext cx="6523259" cy="4154565"/>
          </a:xfrm>
          <a:prstGeom prst="rect">
            <a:avLst/>
          </a:prstGeom>
        </p:spPr>
      </p:pic>
    </p:spTree>
    <p:extLst>
      <p:ext uri="{BB962C8B-B14F-4D97-AF65-F5344CB8AC3E}">
        <p14:creationId xmlns:p14="http://schemas.microsoft.com/office/powerpoint/2010/main" val="375123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credit card details of the customers. It tells us how many customers use and don't use a credit card.</a:t>
            </a:r>
          </a:p>
          <a:p>
            <a:pPr marL="457200" indent="-457200" algn="just">
              <a:buFont typeface="Wingdings" pitchFamily="34" charset="0"/>
              <a:buChar char="v"/>
            </a:pPr>
            <a:r>
              <a:rPr lang="en-US" dirty="0">
                <a:latin typeface="Times New Roman"/>
                <a:ea typeface="+mj-ea"/>
                <a:cs typeface="Times New Roman"/>
              </a:rPr>
              <a:t>0 represents the number of customers who don't use any credit cards.</a:t>
            </a:r>
          </a:p>
          <a:p>
            <a:pPr marL="457200" indent="-457200" algn="just">
              <a:buFont typeface="Wingdings" pitchFamily="34" charset="0"/>
              <a:buChar char="v"/>
            </a:pPr>
            <a:r>
              <a:rPr lang="en-US" dirty="0">
                <a:latin typeface="Times New Roman"/>
                <a:ea typeface="+mj-ea"/>
                <a:cs typeface="Times New Roman"/>
              </a:rPr>
              <a:t>1 represents the number of customers who use a single credit card.</a:t>
            </a:r>
          </a:p>
        </p:txBody>
      </p:sp>
      <p:pic>
        <p:nvPicPr>
          <p:cNvPr id="3" name="Picture 2" descr="A graph of credit card details">
            <a:extLst>
              <a:ext uri="{FF2B5EF4-FFF2-40B4-BE49-F238E27FC236}">
                <a16:creationId xmlns:a16="http://schemas.microsoft.com/office/drawing/2014/main" id="{DCED3589-0B6E-379D-35A9-542D068255EB}"/>
              </a:ext>
            </a:extLst>
          </p:cNvPr>
          <p:cNvPicPr>
            <a:picLocks noChangeAspect="1"/>
          </p:cNvPicPr>
          <p:nvPr/>
        </p:nvPicPr>
        <p:blipFill>
          <a:blip r:embed="rId2"/>
          <a:stretch>
            <a:fillRect/>
          </a:stretch>
        </p:blipFill>
        <p:spPr>
          <a:xfrm>
            <a:off x="1257006" y="1862970"/>
            <a:ext cx="6533979" cy="4164090"/>
          </a:xfrm>
          <a:prstGeom prst="rect">
            <a:avLst/>
          </a:prstGeom>
        </p:spPr>
      </p:pic>
    </p:spTree>
    <p:extLst>
      <p:ext uri="{BB962C8B-B14F-4D97-AF65-F5344CB8AC3E}">
        <p14:creationId xmlns:p14="http://schemas.microsoft.com/office/powerpoint/2010/main" val="322158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653691" cy="4165600"/>
          </a:xfrm>
        </p:spPr>
        <p:txBody>
          <a:bodyPr vert="horz" lIns="91440" tIns="45720" rIns="91440" bIns="45720" rtlCol="0" anchor="t">
            <a:normAutofit/>
          </a:bodyPr>
          <a:lstStyle/>
          <a:p>
            <a:pPr marL="457200" indent="-457200" algn="just">
              <a:buFont typeface="Wingdings" pitchFamily="34" charset="0"/>
              <a:buChar char="v"/>
            </a:pPr>
            <a:r>
              <a:rPr lang="en-US" dirty="0">
                <a:latin typeface="Times New Roman"/>
                <a:ea typeface="+mj-ea"/>
                <a:cs typeface="Times New Roman"/>
              </a:rPr>
              <a:t>This image consists of the details of customers' activity.</a:t>
            </a:r>
          </a:p>
          <a:p>
            <a:pPr marL="457200" indent="-457200" algn="just">
              <a:buFont typeface="Wingdings" pitchFamily="34" charset="0"/>
              <a:buChar char="v"/>
            </a:pPr>
            <a:r>
              <a:rPr lang="en-US" dirty="0">
                <a:latin typeface="Times New Roman"/>
                <a:ea typeface="+mj-ea"/>
                <a:cs typeface="Times New Roman"/>
              </a:rPr>
              <a:t>0 represents the number of dormant or inactive customers of the bank.</a:t>
            </a:r>
          </a:p>
          <a:p>
            <a:pPr marL="457200" indent="-457200" algn="just">
              <a:buFont typeface="Wingdings" pitchFamily="34" charset="0"/>
              <a:buChar char="v"/>
            </a:pPr>
            <a:r>
              <a:rPr lang="en-US" dirty="0">
                <a:latin typeface="Times New Roman"/>
                <a:ea typeface="+mj-ea"/>
                <a:cs typeface="Times New Roman"/>
              </a:rPr>
              <a:t>1 represents the number of active customers of the bank.</a:t>
            </a:r>
          </a:p>
        </p:txBody>
      </p:sp>
      <p:pic>
        <p:nvPicPr>
          <p:cNvPr id="5" name="Picture 4" descr="A graph of a customer activity&#10;&#10;Description automatically generated">
            <a:extLst>
              <a:ext uri="{FF2B5EF4-FFF2-40B4-BE49-F238E27FC236}">
                <a16:creationId xmlns:a16="http://schemas.microsoft.com/office/drawing/2014/main" id="{A8362920-8664-F8EA-C8C5-A944D48A0098}"/>
              </a:ext>
            </a:extLst>
          </p:cNvPr>
          <p:cNvPicPr>
            <a:picLocks noChangeAspect="1"/>
          </p:cNvPicPr>
          <p:nvPr/>
        </p:nvPicPr>
        <p:blipFill>
          <a:blip r:embed="rId2"/>
          <a:stretch>
            <a:fillRect/>
          </a:stretch>
        </p:blipFill>
        <p:spPr>
          <a:xfrm>
            <a:off x="1274431" y="1877212"/>
            <a:ext cx="6488045" cy="4146705"/>
          </a:xfrm>
          <a:prstGeom prst="rect">
            <a:avLst/>
          </a:prstGeom>
        </p:spPr>
      </p:pic>
    </p:spTree>
    <p:extLst>
      <p:ext uri="{BB962C8B-B14F-4D97-AF65-F5344CB8AC3E}">
        <p14:creationId xmlns:p14="http://schemas.microsoft.com/office/powerpoint/2010/main" val="16803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653691" cy="4782854"/>
          </a:xfrm>
        </p:spPr>
        <p:txBody>
          <a:bodyPr vert="horz" lIns="91440" tIns="45720" rIns="91440" bIns="45720" rtlCol="0" anchor="t">
            <a:noAutofit/>
          </a:bodyPr>
          <a:lstStyle/>
          <a:p>
            <a:pPr marL="457200" indent="-457200" algn="just">
              <a:lnSpc>
                <a:spcPct val="100000"/>
              </a:lnSpc>
              <a:buFont typeface="Wingdings" pitchFamily="34" charset="0"/>
              <a:buChar char="v"/>
            </a:pPr>
            <a:r>
              <a:rPr lang="en-US" sz="1800" dirty="0">
                <a:latin typeface="Times New Roman"/>
                <a:ea typeface="+mj-ea"/>
                <a:cs typeface="Times New Roman"/>
              </a:rPr>
              <a:t>This image consists of the Churn data of customers.</a:t>
            </a:r>
            <a:endParaRPr lang="en-US" sz="1800" dirty="0">
              <a:ea typeface="+mj-ea"/>
            </a:endParaRPr>
          </a:p>
          <a:p>
            <a:pPr marL="457200" indent="-457200" algn="just">
              <a:lnSpc>
                <a:spcPct val="100000"/>
              </a:lnSpc>
              <a:buFont typeface="Wingdings" pitchFamily="34" charset="0"/>
              <a:buChar char="v"/>
            </a:pPr>
            <a:r>
              <a:rPr lang="en-US" sz="1800" dirty="0">
                <a:latin typeface="Times New Roman"/>
                <a:ea typeface="+mj-ea"/>
                <a:cs typeface="Times New Roman"/>
              </a:rPr>
              <a:t>0 represents the number of customers / clients who have left the bank and 1 represents the number of customers retained by the bank.</a:t>
            </a:r>
          </a:p>
          <a:p>
            <a:pPr marL="457200" indent="-457200" algn="just">
              <a:lnSpc>
                <a:spcPct val="100000"/>
              </a:lnSpc>
              <a:buFont typeface="Wingdings" pitchFamily="34" charset="0"/>
              <a:buChar char="v"/>
            </a:pPr>
            <a:r>
              <a:rPr lang="en-US" sz="1800" dirty="0">
                <a:latin typeface="Times New Roman"/>
                <a:ea typeface="+mj-ea"/>
                <a:cs typeface="Times New Roman"/>
              </a:rPr>
              <a:t>This is an imbalanced dataset with a higher number of non-churned instances compared to churned instances.</a:t>
            </a:r>
          </a:p>
          <a:p>
            <a:pPr marL="457200" indent="-457200" algn="just">
              <a:lnSpc>
                <a:spcPct val="100000"/>
              </a:lnSpc>
              <a:buFont typeface="Wingdings" pitchFamily="34" charset="0"/>
              <a:buChar char="v"/>
            </a:pPr>
            <a:r>
              <a:rPr lang="en-US" sz="1800" dirty="0">
                <a:latin typeface="Times New Roman"/>
                <a:ea typeface="+mj-ea"/>
                <a:cs typeface="Times New Roman"/>
              </a:rPr>
              <a:t>This leads to biased models that perform poorly in predicting churn due to the dominance of the majority class.</a:t>
            </a:r>
          </a:p>
        </p:txBody>
      </p:sp>
      <p:pic>
        <p:nvPicPr>
          <p:cNvPr id="8" name="Picture 7">
            <a:extLst>
              <a:ext uri="{FF2B5EF4-FFF2-40B4-BE49-F238E27FC236}">
                <a16:creationId xmlns:a16="http://schemas.microsoft.com/office/drawing/2014/main" id="{979C88DD-B525-7E59-EC0E-A1F4A51DBF55}"/>
              </a:ext>
            </a:extLst>
          </p:cNvPr>
          <p:cNvPicPr>
            <a:picLocks noChangeAspect="1"/>
          </p:cNvPicPr>
          <p:nvPr/>
        </p:nvPicPr>
        <p:blipFill rotWithShape="1">
          <a:blip r:embed="rId2"/>
          <a:srcRect l="1021" r="1939"/>
          <a:stretch/>
        </p:blipFill>
        <p:spPr>
          <a:xfrm>
            <a:off x="1269876" y="1855688"/>
            <a:ext cx="6480720" cy="4165600"/>
          </a:xfrm>
          <a:prstGeom prst="rect">
            <a:avLst/>
          </a:prstGeom>
        </p:spPr>
      </p:pic>
    </p:spTree>
    <p:extLst>
      <p:ext uri="{BB962C8B-B14F-4D97-AF65-F5344CB8AC3E}">
        <p14:creationId xmlns:p14="http://schemas.microsoft.com/office/powerpoint/2010/main" val="188489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823523" cy="4710846"/>
          </a:xfrm>
        </p:spPr>
        <p:txBody>
          <a:bodyPr vert="horz" lIns="91440" tIns="45720" rIns="91440" bIns="45720" rtlCol="0" anchor="t">
            <a:noAutofit/>
          </a:bodyPr>
          <a:lstStyle/>
          <a:p>
            <a:pPr marL="457200" indent="-457200" algn="just">
              <a:lnSpc>
                <a:spcPct val="100000"/>
              </a:lnSpc>
              <a:buFont typeface="Wingdings" pitchFamily="34" charset="0"/>
              <a:buChar char="v"/>
            </a:pPr>
            <a:r>
              <a:rPr lang="en-US" sz="1800" dirty="0">
                <a:latin typeface="Times New Roman"/>
                <a:ea typeface="+mj-ea"/>
                <a:cs typeface="Times New Roman"/>
              </a:rPr>
              <a:t>This image consists of the Balanced Churn data of the customers.</a:t>
            </a:r>
            <a:endParaRPr lang="en-US" sz="1800" dirty="0">
              <a:ea typeface="+mj-ea"/>
            </a:endParaRPr>
          </a:p>
          <a:p>
            <a:pPr marL="457200" indent="-457200" algn="just">
              <a:lnSpc>
                <a:spcPct val="100000"/>
              </a:lnSpc>
              <a:buFont typeface="Wingdings" pitchFamily="34" charset="0"/>
              <a:buChar char="v"/>
            </a:pPr>
            <a:r>
              <a:rPr lang="en-US" sz="1800" dirty="0">
                <a:latin typeface="Times New Roman"/>
                <a:ea typeface="+mj-ea"/>
                <a:cs typeface="Times New Roman"/>
              </a:rPr>
              <a:t>0 represents the number of customers / clients who have left the bank and 1 represents the number of customers retained by the bank.</a:t>
            </a:r>
          </a:p>
          <a:p>
            <a:pPr marL="457200" indent="-457200" algn="just">
              <a:lnSpc>
                <a:spcPct val="100000"/>
              </a:lnSpc>
              <a:buFont typeface="Wingdings" pitchFamily="34" charset="0"/>
              <a:buChar char="v"/>
            </a:pPr>
            <a:r>
              <a:rPr lang="en-US" sz="1800" dirty="0">
                <a:latin typeface="Times New Roman"/>
                <a:ea typeface="+mj-ea"/>
                <a:cs typeface="Times New Roman"/>
              </a:rPr>
              <a:t>Helps address the imbalance issue and improves the performance of the models by ensuring that both classes are equally represented during training.</a:t>
            </a:r>
          </a:p>
          <a:p>
            <a:pPr marL="457200" indent="-457200" algn="just">
              <a:lnSpc>
                <a:spcPct val="100000"/>
              </a:lnSpc>
              <a:buFont typeface="Wingdings" pitchFamily="34" charset="0"/>
              <a:buChar char="v"/>
            </a:pPr>
            <a:r>
              <a:rPr lang="en-US" sz="1800" dirty="0">
                <a:latin typeface="Times New Roman"/>
                <a:ea typeface="+mj-ea"/>
                <a:cs typeface="Times New Roman"/>
              </a:rPr>
              <a:t>Prevents bias towards the majority class.</a:t>
            </a:r>
          </a:p>
        </p:txBody>
      </p:sp>
      <p:pic>
        <p:nvPicPr>
          <p:cNvPr id="5" name="Picture 4">
            <a:extLst>
              <a:ext uri="{FF2B5EF4-FFF2-40B4-BE49-F238E27FC236}">
                <a16:creationId xmlns:a16="http://schemas.microsoft.com/office/drawing/2014/main" id="{7AF84B79-1592-86BE-DB1A-BDB8BD4B7463}"/>
              </a:ext>
            </a:extLst>
          </p:cNvPr>
          <p:cNvPicPr>
            <a:picLocks noChangeAspect="1"/>
          </p:cNvPicPr>
          <p:nvPr/>
        </p:nvPicPr>
        <p:blipFill>
          <a:blip r:embed="rId2"/>
          <a:stretch>
            <a:fillRect/>
          </a:stretch>
        </p:blipFill>
        <p:spPr>
          <a:xfrm>
            <a:off x="1269877" y="1838652"/>
            <a:ext cx="6480719" cy="4182636"/>
          </a:xfrm>
          <a:prstGeom prst="rect">
            <a:avLst/>
          </a:prstGeom>
        </p:spPr>
      </p:pic>
    </p:spTree>
    <p:extLst>
      <p:ext uri="{BB962C8B-B14F-4D97-AF65-F5344CB8AC3E}">
        <p14:creationId xmlns:p14="http://schemas.microsoft.com/office/powerpoint/2010/main" val="11082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59521" y="1814498"/>
            <a:ext cx="3875507" cy="4676066"/>
          </a:xfrm>
        </p:spPr>
        <p:txBody>
          <a:bodyPr vert="horz" lIns="91440" tIns="45720" rIns="91440" bIns="45720" rtlCol="0" anchor="t">
            <a:noAutofit/>
          </a:bodyPr>
          <a:lstStyle/>
          <a:p>
            <a:pPr marL="457200" indent="-457200" algn="just">
              <a:buFont typeface="Wingdings" pitchFamily="34" charset="0"/>
              <a:buChar char="v"/>
            </a:pPr>
            <a:r>
              <a:rPr lang="en-US" sz="1900" dirty="0">
                <a:latin typeface="Times New Roman"/>
                <a:ea typeface="+mj-ea"/>
                <a:cs typeface="Times New Roman"/>
              </a:rPr>
              <a:t>This image consists of the loss plot the ANN model.</a:t>
            </a:r>
            <a:endParaRPr lang="en-US" sz="1900" dirty="0">
              <a:ea typeface="+mj-ea"/>
            </a:endParaRPr>
          </a:p>
          <a:p>
            <a:pPr marL="457200" indent="-457200" algn="just">
              <a:buFont typeface="Wingdings" pitchFamily="34" charset="0"/>
              <a:buChar char="v"/>
            </a:pPr>
            <a:r>
              <a:rPr lang="en-US" sz="1900" dirty="0">
                <a:latin typeface="Times New Roman"/>
                <a:ea typeface="+mj-ea"/>
                <a:cs typeface="Times New Roman"/>
              </a:rPr>
              <a:t>The loss plot visualizes the training progress and convergence of the model.</a:t>
            </a:r>
          </a:p>
          <a:p>
            <a:pPr marL="457200" indent="-457200" algn="just">
              <a:buFont typeface="Wingdings" pitchFamily="34" charset="0"/>
              <a:buChar char="v"/>
            </a:pPr>
            <a:r>
              <a:rPr lang="en-US" sz="1900" dirty="0">
                <a:latin typeface="Times New Roman"/>
                <a:ea typeface="+mj-ea"/>
                <a:cs typeface="Times New Roman"/>
              </a:rPr>
              <a:t>It helps in monitoring the performance of the model over time and diagnosing issues such as overfitting or underfitting.</a:t>
            </a:r>
          </a:p>
          <a:p>
            <a:pPr marL="457200" indent="-457200" algn="just">
              <a:buFont typeface="Wingdings" pitchFamily="34" charset="0"/>
              <a:buChar char="v"/>
            </a:pPr>
            <a:r>
              <a:rPr lang="en-US" sz="1900" dirty="0">
                <a:latin typeface="Times New Roman"/>
                <a:ea typeface="+mj-ea"/>
                <a:cs typeface="Times New Roman"/>
              </a:rPr>
              <a:t>As the training progresses, the loss typically decreases, indicating that the model is learning to make better predictions and fitting the training data more effectively.</a:t>
            </a:r>
          </a:p>
        </p:txBody>
      </p:sp>
      <p:pic>
        <p:nvPicPr>
          <p:cNvPr id="3" name="Picture 2" descr="A graph of training and training model&#10;&#10;Description automatically generated">
            <a:extLst>
              <a:ext uri="{FF2B5EF4-FFF2-40B4-BE49-F238E27FC236}">
                <a16:creationId xmlns:a16="http://schemas.microsoft.com/office/drawing/2014/main" id="{7ED6EE04-C08B-DD31-9509-F3645A130D8E}"/>
              </a:ext>
            </a:extLst>
          </p:cNvPr>
          <p:cNvPicPr>
            <a:picLocks noChangeAspect="1"/>
          </p:cNvPicPr>
          <p:nvPr/>
        </p:nvPicPr>
        <p:blipFill>
          <a:blip r:embed="rId2"/>
          <a:stretch>
            <a:fillRect/>
          </a:stretch>
        </p:blipFill>
        <p:spPr>
          <a:xfrm>
            <a:off x="1275954" y="1860611"/>
            <a:ext cx="6518268" cy="4168806"/>
          </a:xfrm>
          <a:prstGeom prst="rect">
            <a:avLst/>
          </a:prstGeom>
        </p:spPr>
      </p:pic>
    </p:spTree>
    <p:extLst>
      <p:ext uri="{BB962C8B-B14F-4D97-AF65-F5344CB8AC3E}">
        <p14:creationId xmlns:p14="http://schemas.microsoft.com/office/powerpoint/2010/main" val="263383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C78F-453F-BDA3-3FA9-BB3089ABEA5F}"/>
              </a:ext>
            </a:extLst>
          </p:cNvPr>
          <p:cNvSpPr>
            <a:spLocks noGrp="1"/>
          </p:cNvSpPr>
          <p:nvPr>
            <p:ph type="title"/>
          </p:nvPr>
        </p:nvSpPr>
        <p:spPr>
          <a:xfrm>
            <a:off x="1218883" y="1008848"/>
            <a:ext cx="1610389" cy="591352"/>
          </a:xfrm>
        </p:spPr>
        <p:txBody>
          <a:bodyPr/>
          <a:lstStyle/>
          <a:p>
            <a:r>
              <a:rPr lang="en-US" sz="3000" b="1" dirty="0">
                <a:latin typeface="Times New Roman"/>
                <a:cs typeface="Times New Roman"/>
              </a:rPr>
              <a:t>Result</a:t>
            </a:r>
            <a:endParaRPr lang="en-US" sz="3000" dirty="0">
              <a:solidFill>
                <a:srgbClr val="000000"/>
              </a:solidFill>
              <a:latin typeface="Times New Roman"/>
              <a:cs typeface="Times New Roman"/>
            </a:endParaRPr>
          </a:p>
        </p:txBody>
      </p:sp>
      <p:sp>
        <p:nvSpPr>
          <p:cNvPr id="4" name="Text Placeholder 3">
            <a:extLst>
              <a:ext uri="{FF2B5EF4-FFF2-40B4-BE49-F238E27FC236}">
                <a16:creationId xmlns:a16="http://schemas.microsoft.com/office/drawing/2014/main" id="{2B1398DA-AC36-D3A5-BA28-E592934BDCAD}"/>
              </a:ext>
            </a:extLst>
          </p:cNvPr>
          <p:cNvSpPr>
            <a:spLocks noGrp="1"/>
          </p:cNvSpPr>
          <p:nvPr>
            <p:ph type="body" sz="half" idx="2"/>
          </p:nvPr>
        </p:nvSpPr>
        <p:spPr>
          <a:xfrm>
            <a:off x="7966620" y="1772816"/>
            <a:ext cx="3820053" cy="4824536"/>
          </a:xfrm>
        </p:spPr>
        <p:txBody>
          <a:bodyPr vert="horz" lIns="91440" tIns="45720" rIns="91440" bIns="45720" rtlCol="0" anchor="t">
            <a:noAutofit/>
          </a:bodyPr>
          <a:lstStyle/>
          <a:p>
            <a:pPr marL="457200" indent="-457200" algn="just">
              <a:buFont typeface="Wingdings" pitchFamily="34" charset="0"/>
              <a:buChar char="v"/>
            </a:pPr>
            <a:r>
              <a:rPr lang="en-US" sz="1800" dirty="0">
                <a:latin typeface="Times New Roman"/>
                <a:ea typeface="+mj-ea"/>
                <a:cs typeface="Times New Roman"/>
              </a:rPr>
              <a:t>This image consists of the accuracy plot the ANN model.</a:t>
            </a:r>
            <a:endParaRPr lang="en-US" sz="1800" dirty="0">
              <a:ea typeface="+mj-ea"/>
            </a:endParaRPr>
          </a:p>
          <a:p>
            <a:pPr marL="457200" indent="-457200" algn="just">
              <a:buFont typeface="Wingdings" pitchFamily="34" charset="0"/>
              <a:buChar char="v"/>
            </a:pPr>
            <a:r>
              <a:rPr lang="en-US" sz="1800" dirty="0">
                <a:latin typeface="Times New Roman"/>
                <a:ea typeface="+mj-ea"/>
                <a:cs typeface="Times New Roman"/>
              </a:rPr>
              <a:t>The accuracy plot visualizes how the model's performance improves and stabilizes over time.</a:t>
            </a:r>
          </a:p>
          <a:p>
            <a:pPr marL="457200" indent="-457200" algn="just">
              <a:buFont typeface="Wingdings" pitchFamily="34" charset="0"/>
              <a:buChar char="v"/>
            </a:pPr>
            <a:r>
              <a:rPr lang="en-US" sz="1800" dirty="0">
                <a:latin typeface="Times New Roman"/>
                <a:ea typeface="+mj-ea"/>
                <a:cs typeface="Times New Roman"/>
              </a:rPr>
              <a:t>The accuracy increases on both the training and validation datasets as training progresses, with convergence indicating that the model has reached an optimal state.</a:t>
            </a:r>
          </a:p>
          <a:p>
            <a:pPr marL="457200" indent="-457200" algn="just">
              <a:buFont typeface="Wingdings" pitchFamily="34" charset="0"/>
              <a:buChar char="v"/>
            </a:pPr>
            <a:r>
              <a:rPr lang="en-US" sz="1800" dirty="0">
                <a:latin typeface="Times New Roman"/>
                <a:ea typeface="+mj-ea"/>
                <a:cs typeface="Times New Roman"/>
              </a:rPr>
              <a:t>Monitoring both lines helps assess the model's learning progress, detect overfitting, and ensure that the model generalizes well to new data.</a:t>
            </a:r>
          </a:p>
        </p:txBody>
      </p:sp>
      <p:pic>
        <p:nvPicPr>
          <p:cNvPr id="5" name="Picture 4">
            <a:extLst>
              <a:ext uri="{FF2B5EF4-FFF2-40B4-BE49-F238E27FC236}">
                <a16:creationId xmlns:a16="http://schemas.microsoft.com/office/drawing/2014/main" id="{06000199-F953-7E40-9D11-8B956F188982}"/>
              </a:ext>
            </a:extLst>
          </p:cNvPr>
          <p:cNvPicPr>
            <a:picLocks noChangeAspect="1"/>
          </p:cNvPicPr>
          <p:nvPr/>
        </p:nvPicPr>
        <p:blipFill>
          <a:blip r:embed="rId2"/>
          <a:stretch>
            <a:fillRect/>
          </a:stretch>
        </p:blipFill>
        <p:spPr>
          <a:xfrm>
            <a:off x="1269716" y="1863802"/>
            <a:ext cx="6498932" cy="4159348"/>
          </a:xfrm>
          <a:prstGeom prst="rect">
            <a:avLst/>
          </a:prstGeom>
        </p:spPr>
      </p:pic>
    </p:spTree>
    <p:extLst>
      <p:ext uri="{BB962C8B-B14F-4D97-AF65-F5344CB8AC3E}">
        <p14:creationId xmlns:p14="http://schemas.microsoft.com/office/powerpoint/2010/main" val="18230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2530926" cy="601223"/>
          </a:xfrm>
        </p:spPr>
        <p:txBody>
          <a:bodyPr>
            <a:normAutofit/>
          </a:bodyPr>
          <a:lstStyle/>
          <a:p>
            <a:r>
              <a:rPr lang="en-US" sz="3000" b="1" dirty="0">
                <a:latin typeface="Times New Roman"/>
                <a:cs typeface="Times New Roman"/>
              </a:rPr>
              <a:t>Conclusion</a:t>
            </a:r>
            <a:endParaRPr lang="en-US" dirty="0"/>
          </a:p>
        </p:txBody>
      </p:sp>
      <p:sp>
        <p:nvSpPr>
          <p:cNvPr id="14" name="Content Placeholder 13"/>
          <p:cNvSpPr>
            <a:spLocks noGrp="1"/>
          </p:cNvSpPr>
          <p:nvPr>
            <p:ph idx="1"/>
          </p:nvPr>
        </p:nvSpPr>
        <p:spPr>
          <a:xfrm>
            <a:off x="1341884" y="957072"/>
            <a:ext cx="8935937" cy="4310367"/>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dirty="0">
                <a:latin typeface="Times New Roman"/>
                <a:ea typeface="+mj-ea"/>
                <a:cs typeface="Times New Roman"/>
              </a:rPr>
              <a:t>In conclusion, by leveraging ANN models, we have successfully identified key factors contributing to customer churn and developed predictive models capable of accurately forecasting churn probabilities. Through comprehensive data analysis, model training, and evaluation, we have gained valuable insights into customer retention strategies and highlighted the importance of proactive measures in reducing churn rates. Ultimately, the integration of ANN-based churn prediction systems offers significant potential for financial institutions to enhance customer satisfaction, optimize resource allocation, and sustain long-term profitability in an increasingly competitive market landscape.</a:t>
            </a:r>
          </a:p>
        </p:txBody>
      </p:sp>
    </p:spTree>
    <p:extLst>
      <p:ext uri="{BB962C8B-B14F-4D97-AF65-F5344CB8AC3E}">
        <p14:creationId xmlns:p14="http://schemas.microsoft.com/office/powerpoint/2010/main" val="2018127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862164" y="2942946"/>
            <a:ext cx="4464496" cy="972108"/>
          </a:xfrm>
        </p:spPr>
        <p:txBody>
          <a:bodyPr>
            <a:noAutofit/>
          </a:bodyPr>
          <a:lstStyle/>
          <a:p>
            <a:r>
              <a:rPr lang="en-US" sz="6000" b="1" dirty="0">
                <a:latin typeface="Algerian" panose="04020705040A02060702" pitchFamily="82" charset="0"/>
                <a:cs typeface="Times New Roman"/>
              </a:rPr>
              <a:t>THANK YOU</a:t>
            </a:r>
            <a:endParaRPr lang="en-US" sz="6000" dirty="0">
              <a:latin typeface="Algerian" panose="04020705040A02060702" pitchFamily="82" charset="0"/>
            </a:endParaRPr>
          </a:p>
        </p:txBody>
      </p:sp>
    </p:spTree>
    <p:extLst>
      <p:ext uri="{BB962C8B-B14F-4D97-AF65-F5344CB8AC3E}">
        <p14:creationId xmlns:p14="http://schemas.microsoft.com/office/powerpoint/2010/main" val="4941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l="-10000" r="-10000"/>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19430" y="920310"/>
            <a:ext cx="3052197" cy="678904"/>
          </a:xfrm>
        </p:spPr>
        <p:txBody>
          <a:bodyPr>
            <a:noAutofit/>
          </a:bodyPr>
          <a:lstStyle/>
          <a:p>
            <a:r>
              <a:rPr lang="en-US" sz="4000" b="1" dirty="0">
                <a:latin typeface="Times New Roman"/>
                <a:cs typeface="Times New Roman"/>
              </a:rPr>
              <a:t>Project Title</a:t>
            </a:r>
          </a:p>
        </p:txBody>
      </p:sp>
      <p:sp>
        <p:nvSpPr>
          <p:cNvPr id="3" name="Content Placeholder 2">
            <a:extLst>
              <a:ext uri="{FF2B5EF4-FFF2-40B4-BE49-F238E27FC236}">
                <a16:creationId xmlns:a16="http://schemas.microsoft.com/office/drawing/2014/main" id="{40607355-327A-9165-4DE4-5C60A905F38C}"/>
              </a:ext>
            </a:extLst>
          </p:cNvPr>
          <p:cNvSpPr>
            <a:spLocks noGrp="1"/>
          </p:cNvSpPr>
          <p:nvPr>
            <p:ph idx="1"/>
          </p:nvPr>
        </p:nvSpPr>
        <p:spPr>
          <a:xfrm>
            <a:off x="1706880" y="1858886"/>
            <a:ext cx="8841613" cy="1570608"/>
          </a:xfrm>
        </p:spPr>
        <p:txBody>
          <a:bodyPr vert="horz" lIns="91440" tIns="45720" rIns="91440" bIns="45720" rtlCol="0" anchor="t">
            <a:normAutofit/>
          </a:bodyPr>
          <a:lstStyle/>
          <a:p>
            <a:pPr marL="0" indent="0">
              <a:buNone/>
            </a:pPr>
            <a:r>
              <a:rPr lang="en-US" sz="3600" dirty="0">
                <a:latin typeface="Times New Roman"/>
                <a:ea typeface="+mj-ea"/>
                <a:cs typeface="Times New Roman"/>
              </a:rPr>
              <a:t>Credit Card Customer Churn Prediction using Artificial Neural Networks (ANN)</a:t>
            </a:r>
            <a:endParaRPr lang="en-US" dirty="0">
              <a:ea typeface="+mj-ea"/>
            </a:endParaRP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63064" y="687270"/>
            <a:ext cx="2353474" cy="723291"/>
          </a:xfrm>
        </p:spPr>
        <p:txBody>
          <a:bodyPr>
            <a:normAutofit/>
          </a:bodyPr>
          <a:lstStyle/>
          <a:p>
            <a:r>
              <a:rPr lang="en-US" sz="3000" b="1" dirty="0">
                <a:latin typeface="Times New Roman"/>
                <a:cs typeface="Times New Roman"/>
              </a:rPr>
              <a:t>Agenda</a:t>
            </a:r>
          </a:p>
        </p:txBody>
      </p:sp>
      <p:sp>
        <p:nvSpPr>
          <p:cNvPr id="14" name="Content Placeholder 13"/>
          <p:cNvSpPr>
            <a:spLocks noGrp="1"/>
          </p:cNvSpPr>
          <p:nvPr>
            <p:ph idx="1"/>
          </p:nvPr>
        </p:nvSpPr>
        <p:spPr>
          <a:xfrm>
            <a:off x="2760192" y="1551368"/>
            <a:ext cx="7264322" cy="4691863"/>
          </a:xfrm>
        </p:spPr>
        <p:txBody>
          <a:bodyPr vert="horz" lIns="91440" tIns="45720" rIns="91440" bIns="45720" rtlCol="0" anchor="t">
            <a:noAutofit/>
          </a:bodyPr>
          <a:lstStyle/>
          <a:p>
            <a:pPr marL="246380" indent="-246380">
              <a:buFont typeface="Wingdings" pitchFamily="34" charset="0"/>
              <a:buChar char="v"/>
            </a:pPr>
            <a:r>
              <a:rPr lang="en-US" sz="2000" dirty="0">
                <a:latin typeface="Times New Roman"/>
                <a:ea typeface="+mj-ea"/>
                <a:cs typeface="Times New Roman"/>
              </a:rPr>
              <a:t>Problem Statement</a:t>
            </a:r>
          </a:p>
          <a:p>
            <a:pPr marL="246380" indent="-246380">
              <a:buFont typeface="Wingdings" pitchFamily="34" charset="0"/>
              <a:buChar char="v"/>
            </a:pPr>
            <a:r>
              <a:rPr lang="en-US" sz="2000" dirty="0">
                <a:latin typeface="Times New Roman"/>
                <a:ea typeface="+mj-ea"/>
                <a:cs typeface="Times New Roman"/>
              </a:rPr>
              <a:t>Project Overview</a:t>
            </a:r>
          </a:p>
          <a:p>
            <a:pPr marL="246380" indent="-246380">
              <a:buFont typeface="Wingdings" pitchFamily="34" charset="0"/>
              <a:buChar char="v"/>
            </a:pPr>
            <a:r>
              <a:rPr lang="en-US" sz="2000" dirty="0">
                <a:latin typeface="Times New Roman"/>
                <a:ea typeface="+mj-ea"/>
                <a:cs typeface="Times New Roman"/>
              </a:rPr>
              <a:t>Who are the End Users</a:t>
            </a:r>
          </a:p>
          <a:p>
            <a:pPr marL="246380" indent="-246380">
              <a:buFont typeface="Wingdings" pitchFamily="34" charset="0"/>
              <a:buChar char="v"/>
            </a:pPr>
            <a:r>
              <a:rPr lang="en-US" sz="2000" dirty="0">
                <a:latin typeface="Times New Roman"/>
                <a:ea typeface="+mj-ea"/>
                <a:cs typeface="Times New Roman"/>
              </a:rPr>
              <a:t>My solution and its Value Proposition</a:t>
            </a:r>
          </a:p>
          <a:p>
            <a:pPr marL="246380" indent="-246380">
              <a:buFont typeface="Wingdings" pitchFamily="34" charset="0"/>
              <a:buChar char="v"/>
            </a:pPr>
            <a:r>
              <a:rPr lang="en-US" sz="2000" dirty="0">
                <a:latin typeface="Times New Roman"/>
                <a:ea typeface="+mj-ea"/>
                <a:cs typeface="Times New Roman"/>
              </a:rPr>
              <a:t>The WOW in my solution</a:t>
            </a:r>
            <a:endParaRPr lang="en-US" sz="2000" dirty="0">
              <a:ea typeface="+mj-ea"/>
            </a:endParaRPr>
          </a:p>
          <a:p>
            <a:pPr marL="246380" indent="-246380">
              <a:buFont typeface="Wingdings" pitchFamily="34" charset="0"/>
              <a:buChar char="v"/>
            </a:pPr>
            <a:r>
              <a:rPr lang="en-US" sz="2000" dirty="0">
                <a:latin typeface="Times New Roman"/>
                <a:ea typeface="+mj-ea"/>
                <a:cs typeface="Times New Roman"/>
              </a:rPr>
              <a:t>Modeling</a:t>
            </a:r>
          </a:p>
          <a:p>
            <a:pPr marL="246380" indent="-246380">
              <a:buFont typeface="Wingdings" pitchFamily="34" charset="0"/>
              <a:buChar char="v"/>
            </a:pPr>
            <a:r>
              <a:rPr lang="en-US" sz="2000" dirty="0">
                <a:latin typeface="Times New Roman"/>
                <a:ea typeface="+mj-ea"/>
                <a:cs typeface="Times New Roman"/>
              </a:rPr>
              <a:t>Result</a:t>
            </a:r>
          </a:p>
          <a:p>
            <a:pPr marL="246380" indent="-246380">
              <a:buFont typeface="Wingdings" pitchFamily="34" charset="0"/>
              <a:buChar char="v"/>
            </a:pPr>
            <a:r>
              <a:rPr lang="en-US" sz="2000" dirty="0">
                <a:latin typeface="Times New Roman"/>
                <a:ea typeface="+mj-ea"/>
                <a:cs typeface="Times New Roman"/>
              </a:rPr>
              <a:t>Conclusion</a:t>
            </a:r>
          </a:p>
        </p:txBody>
      </p:sp>
    </p:spTree>
    <p:extLst>
      <p:ext uri="{BB962C8B-B14F-4D97-AF65-F5344CB8AC3E}">
        <p14:creationId xmlns:p14="http://schemas.microsoft.com/office/powerpoint/2010/main" val="18411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75980" y="210096"/>
            <a:ext cx="4649275" cy="723291"/>
          </a:xfrm>
        </p:spPr>
        <p:txBody>
          <a:bodyPr>
            <a:normAutofit/>
          </a:bodyPr>
          <a:lstStyle/>
          <a:p>
            <a:r>
              <a:rPr lang="en-US" sz="3000" b="1" dirty="0">
                <a:latin typeface="Times New Roman"/>
                <a:cs typeface="Times New Roman"/>
              </a:rPr>
              <a:t>Problem Statement</a:t>
            </a:r>
            <a:endParaRPr lang="en-US" sz="3000"/>
          </a:p>
        </p:txBody>
      </p:sp>
      <p:sp>
        <p:nvSpPr>
          <p:cNvPr id="14" name="Content Placeholder 13"/>
          <p:cNvSpPr>
            <a:spLocks noGrp="1"/>
          </p:cNvSpPr>
          <p:nvPr>
            <p:ph idx="1"/>
          </p:nvPr>
        </p:nvSpPr>
        <p:spPr>
          <a:xfrm>
            <a:off x="908026" y="929930"/>
            <a:ext cx="10369753" cy="5146842"/>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What is the problem?</a:t>
            </a:r>
            <a:r>
              <a:rPr lang="en-US" sz="2000" dirty="0">
                <a:latin typeface="Times New Roman"/>
                <a:ea typeface="+mj-ea"/>
                <a:cs typeface="Times New Roman"/>
              </a:rPr>
              <a:t> - Credit card customer churn, also known as credit card attrition, is a significant concern for financial institutions. Customer churn refers to the phenomenon where credit cardholders cease their relationship with a particular bank or credit card issuer, either by closing their accounts or reducing their usage of the credit card. Churn prediction is crucial for banks and financial institutions to retain profitable customers, minimize revenue loss, and optimize customer acquisition efforts.</a:t>
            </a:r>
          </a:p>
          <a:p>
            <a:pPr marL="246380" indent="-246380" algn="just">
              <a:lnSpc>
                <a:spcPct val="100000"/>
              </a:lnSpc>
              <a:buFont typeface="Wingdings" pitchFamily="34" charset="0"/>
              <a:buChar char="v"/>
            </a:pPr>
            <a:r>
              <a:rPr lang="en-US" sz="2000" b="1" dirty="0">
                <a:latin typeface="Times New Roman"/>
                <a:ea typeface="+mj-ea"/>
                <a:cs typeface="Times New Roman"/>
              </a:rPr>
              <a:t>What is the solution?</a:t>
            </a:r>
            <a:r>
              <a:rPr lang="en-US" sz="2000" dirty="0">
                <a:latin typeface="Times New Roman"/>
                <a:ea typeface="+mj-ea"/>
                <a:cs typeface="Times New Roman"/>
              </a:rPr>
              <a:t> - </a:t>
            </a:r>
            <a:r>
              <a:rPr lang="en-US" sz="2000" dirty="0">
                <a:solidFill>
                  <a:srgbClr val="6A3A20"/>
                </a:solidFill>
                <a:latin typeface="Times New Roman"/>
                <a:ea typeface="+mj-ea"/>
                <a:cs typeface="Times New Roman"/>
              </a:rPr>
              <a:t>The solution consists of a robust Credit Card Customer Churn Prediction system, which accurately identifies credit cardholders at risk of churn. By leveraging ANN, the system will help financial institutions to proactively manage credit card churn, retain valuable customers, and mitigate revenue loss. Additionally, the project will provide valuable insights into customer behavior and factors influencing churn, enabling data-driven decision-making for effective customer management.</a:t>
            </a:r>
          </a:p>
          <a:p>
            <a:pPr marL="246380" indent="-246380" algn="just">
              <a:lnSpc>
                <a:spcPct val="100000"/>
              </a:lnSpc>
              <a:buFont typeface="Wingdings" pitchFamily="34" charset="0"/>
              <a:buChar char="v"/>
            </a:pPr>
            <a:r>
              <a:rPr lang="en-US" sz="2000" b="1" dirty="0">
                <a:latin typeface="Times New Roman"/>
                <a:ea typeface="+mj-ea"/>
                <a:cs typeface="Times New Roman"/>
              </a:rPr>
              <a:t>Why should I solve it?</a:t>
            </a:r>
            <a:r>
              <a:rPr lang="en-US" sz="2000" dirty="0">
                <a:latin typeface="Times New Roman"/>
                <a:ea typeface="+mj-ea"/>
                <a:cs typeface="Times New Roman"/>
              </a:rPr>
              <a:t> - The main objective of solving this problem is to address immediate revenue concerns and foster long-term customer relationships, promote data-driven decision-making, and strengthen the competitive position of financial institutions in the market.</a:t>
            </a:r>
          </a:p>
        </p:txBody>
      </p:sp>
    </p:spTree>
    <p:extLst>
      <p:ext uri="{BB962C8B-B14F-4D97-AF65-F5344CB8AC3E}">
        <p14:creationId xmlns:p14="http://schemas.microsoft.com/office/powerpoint/2010/main" val="28166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31251" y="276678"/>
            <a:ext cx="4649275" cy="723291"/>
          </a:xfrm>
        </p:spPr>
        <p:txBody>
          <a:bodyPr>
            <a:normAutofit/>
          </a:bodyPr>
          <a:lstStyle/>
          <a:p>
            <a:r>
              <a:rPr lang="en-US" sz="3000" b="1" dirty="0">
                <a:latin typeface="Times New Roman"/>
                <a:cs typeface="Times New Roman"/>
              </a:rPr>
              <a:t>Project Overview</a:t>
            </a:r>
            <a:endParaRPr lang="en-US" sz="3000"/>
          </a:p>
        </p:txBody>
      </p:sp>
      <p:sp>
        <p:nvSpPr>
          <p:cNvPr id="14" name="Content Placeholder 13"/>
          <p:cNvSpPr>
            <a:spLocks noGrp="1"/>
          </p:cNvSpPr>
          <p:nvPr>
            <p:ph idx="1"/>
          </p:nvPr>
        </p:nvSpPr>
        <p:spPr>
          <a:xfrm>
            <a:off x="1373839" y="1007609"/>
            <a:ext cx="9449213" cy="484721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dirty="0">
                <a:latin typeface="Times New Roman"/>
                <a:ea typeface="+mj-ea"/>
                <a:cs typeface="Times New Roman"/>
              </a:rPr>
              <a:t>The Credit Card Customer Churn Prediction leverages Artificial Neural Networks (ANN) to accurately forecast credit card customer attrition. This project identifies customers at risk of churning by analyzing historical customer data, including demographics, transaction history, and payment behavior. Implementing targeted retention strategies based on these predictions helps financial institutions retain valuable customers, mitigate revenue loss, and gain a competitive edge. Ultimately, this project promotes data-driven decision-making, enhances customer satisfaction, and strengthens </a:t>
            </a:r>
            <a:r>
              <a:rPr lang="en-US" sz="2000">
                <a:latin typeface="Times New Roman"/>
                <a:ea typeface="+mj-ea"/>
                <a:cs typeface="Times New Roman"/>
              </a:rPr>
              <a:t>risk management practices within financial institutions.</a:t>
            </a:r>
            <a:endParaRPr lang="en-US">
              <a:ea typeface="+mj-ea"/>
            </a:endParaRPr>
          </a:p>
          <a:p>
            <a:pPr marL="246380" indent="-246380" algn="just">
              <a:lnSpc>
                <a:spcPct val="100000"/>
              </a:lnSpc>
              <a:buFont typeface="Wingdings" pitchFamily="34" charset="0"/>
              <a:buChar char="v"/>
            </a:pPr>
            <a:endParaRPr lang="en-US" sz="2000" dirty="0">
              <a:latin typeface="Times New Roman"/>
              <a:ea typeface="+mj-ea"/>
              <a:cs typeface="Times New Roman"/>
            </a:endParaRPr>
          </a:p>
        </p:txBody>
      </p:sp>
    </p:spTree>
    <p:extLst>
      <p:ext uri="{BB962C8B-B14F-4D97-AF65-F5344CB8AC3E}">
        <p14:creationId xmlns:p14="http://schemas.microsoft.com/office/powerpoint/2010/main" val="181921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87253" y="176803"/>
            <a:ext cx="4649275" cy="623418"/>
          </a:xfrm>
        </p:spPr>
        <p:txBody>
          <a:bodyPr>
            <a:normAutofit/>
          </a:bodyPr>
          <a:lstStyle/>
          <a:p>
            <a:r>
              <a:rPr lang="en-US" sz="3000" b="1" dirty="0">
                <a:latin typeface="Times New Roman"/>
                <a:cs typeface="Times New Roman"/>
              </a:rPr>
              <a:t>Who are the End Users</a:t>
            </a:r>
            <a:endParaRPr lang="en-US" dirty="0"/>
          </a:p>
        </p:txBody>
      </p:sp>
      <p:sp>
        <p:nvSpPr>
          <p:cNvPr id="14" name="Content Placeholder 13"/>
          <p:cNvSpPr>
            <a:spLocks noGrp="1"/>
          </p:cNvSpPr>
          <p:nvPr>
            <p:ph idx="1"/>
          </p:nvPr>
        </p:nvSpPr>
        <p:spPr>
          <a:xfrm>
            <a:off x="508754" y="796765"/>
            <a:ext cx="11168293" cy="580156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b="1" dirty="0">
                <a:latin typeface="Times New Roman"/>
                <a:ea typeface="+mj-ea"/>
                <a:cs typeface="Times New Roman"/>
              </a:rPr>
              <a:t>Beneficiaries</a:t>
            </a:r>
            <a:endParaRPr lang="en-US" b="1" dirty="0">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The beneficiaries of a credit card customer churn prediction system using ANN are varied and include: </a:t>
            </a:r>
          </a:p>
          <a:p>
            <a:pPr marL="850265" lvl="2" indent="-246380" algn="just">
              <a:lnSpc>
                <a:spcPct val="100000"/>
              </a:lnSpc>
              <a:buFont typeface="Wingdings" pitchFamily="34" charset="0"/>
              <a:buChar char="§"/>
            </a:pPr>
            <a:r>
              <a:rPr lang="en-US" sz="1400" dirty="0">
                <a:latin typeface="Times New Roman"/>
                <a:ea typeface="+mj-ea"/>
                <a:cs typeface="Times New Roman"/>
              </a:rPr>
              <a:t>Marketing and Sales teams of Financial Institutions</a:t>
            </a:r>
          </a:p>
          <a:p>
            <a:pPr marL="850265" lvl="2" indent="-246380" algn="just">
              <a:lnSpc>
                <a:spcPct val="100000"/>
              </a:lnSpc>
              <a:buFont typeface="Wingdings" pitchFamily="34" charset="0"/>
              <a:buChar char="§"/>
            </a:pPr>
            <a:r>
              <a:rPr lang="en-US" sz="1400" dirty="0">
                <a:latin typeface="Times New Roman"/>
                <a:ea typeface="+mj-ea"/>
                <a:cs typeface="Times New Roman"/>
              </a:rPr>
              <a:t>Data Analysts and Data Scientists</a:t>
            </a:r>
          </a:p>
          <a:p>
            <a:pPr marL="850265" lvl="2" indent="-246380" algn="just">
              <a:lnSpc>
                <a:spcPct val="100000"/>
              </a:lnSpc>
              <a:buFont typeface="Wingdings" pitchFamily="34" charset="0"/>
              <a:buChar char="§"/>
            </a:pPr>
            <a:r>
              <a:rPr lang="en-US" sz="1400" dirty="0">
                <a:latin typeface="Times New Roman"/>
                <a:ea typeface="+mj-ea"/>
                <a:cs typeface="Times New Roman"/>
              </a:rPr>
              <a:t>Risk Management Departments</a:t>
            </a:r>
          </a:p>
          <a:p>
            <a:pPr marL="850265" lvl="2" indent="-246380" algn="just">
              <a:lnSpc>
                <a:spcPct val="100000"/>
              </a:lnSpc>
              <a:buFont typeface="Wingdings" pitchFamily="34" charset="0"/>
              <a:buChar char="§"/>
            </a:pPr>
            <a:r>
              <a:rPr lang="en-US" sz="1400" dirty="0">
                <a:latin typeface="Times New Roman"/>
                <a:ea typeface="+mj-ea"/>
                <a:cs typeface="Times New Roman"/>
              </a:rPr>
              <a:t>Customers, Executive Leadership and Stakeholders</a:t>
            </a:r>
            <a:endParaRPr lang="en-US" sz="1400" b="1"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dirty="0">
                <a:latin typeface="Times New Roman"/>
                <a:ea typeface="+mj-ea"/>
                <a:cs typeface="Times New Roman"/>
              </a:rPr>
              <a:t>Overall, the beneficiaries of the credit card customer churn prediction project include a wide range of stakeholders within financial institutions, as well as customers who benefit from enhanced services and personalized experiences.</a:t>
            </a:r>
          </a:p>
          <a:p>
            <a:pPr marL="246380" indent="-246380" algn="just">
              <a:lnSpc>
                <a:spcPct val="100000"/>
              </a:lnSpc>
              <a:buFont typeface="Wingdings" pitchFamily="34" charset="0"/>
              <a:buChar char="v"/>
            </a:pPr>
            <a:r>
              <a:rPr lang="en-US" sz="1800" b="1" dirty="0">
                <a:solidFill>
                  <a:srgbClr val="6A3A20"/>
                </a:solidFill>
                <a:latin typeface="Times New Roman"/>
                <a:ea typeface="+mj-ea"/>
                <a:cs typeface="Times New Roman"/>
              </a:rPr>
              <a:t>Social Impact</a:t>
            </a:r>
          </a:p>
          <a:p>
            <a:pPr lvl="1" indent="-246380" algn="just">
              <a:lnSpc>
                <a:spcPct val="100000"/>
              </a:lnSpc>
              <a:buFont typeface="Wingdings" pitchFamily="34" charset="0"/>
              <a:buChar char="Ø"/>
            </a:pPr>
            <a:r>
              <a:rPr lang="en-US" sz="1600" dirty="0">
                <a:latin typeface="Times New Roman"/>
                <a:ea typeface="+mj-ea"/>
                <a:cs typeface="Times New Roman"/>
              </a:rPr>
              <a:t>The social impact of Credit Card Customer Churn Prediction project using ANN extends beyond the financial sector and influences various aspects of society:</a:t>
            </a:r>
            <a:endParaRPr lang="en-US" sz="1600">
              <a:latin typeface="Times New Roman"/>
              <a:ea typeface="+mj-ea"/>
              <a:cs typeface="Times New Roman"/>
            </a:endParaRPr>
          </a:p>
          <a:p>
            <a:pPr marL="850265" lvl="2" indent="-246380" algn="just">
              <a:lnSpc>
                <a:spcPct val="100000"/>
              </a:lnSpc>
              <a:buFont typeface="Wingdings" pitchFamily="34" charset="0"/>
              <a:buChar char="§"/>
            </a:pPr>
            <a:r>
              <a:rPr lang="en-US" sz="1400" dirty="0">
                <a:latin typeface="Times New Roman"/>
                <a:ea typeface="+mj-ea"/>
                <a:cs typeface="Times New Roman"/>
              </a:rPr>
              <a:t>Financial Inclusion and Digital Transformation</a:t>
            </a:r>
          </a:p>
          <a:p>
            <a:pPr marL="850265" lvl="2" indent="-246380" algn="just">
              <a:lnSpc>
                <a:spcPct val="100000"/>
              </a:lnSpc>
              <a:buFont typeface="Wingdings" pitchFamily="34" charset="0"/>
              <a:buChar char="§"/>
            </a:pPr>
            <a:r>
              <a:rPr lang="en-US" sz="1400">
                <a:latin typeface="Times New Roman"/>
                <a:ea typeface="+mj-ea"/>
                <a:cs typeface="Times New Roman"/>
              </a:rPr>
              <a:t>Consumer Protection and Economic Stability</a:t>
            </a:r>
          </a:p>
          <a:p>
            <a:pPr marL="850265" lvl="2" indent="-246380" algn="just">
              <a:lnSpc>
                <a:spcPct val="100000"/>
              </a:lnSpc>
              <a:buFont typeface="Wingdings" pitchFamily="34" charset="0"/>
              <a:buChar char="§"/>
            </a:pPr>
            <a:r>
              <a:rPr lang="en-US" sz="1400" dirty="0">
                <a:latin typeface="Times New Roman"/>
                <a:ea typeface="+mj-ea"/>
                <a:cs typeface="Times New Roman"/>
              </a:rPr>
              <a:t>Education and Awareness</a:t>
            </a:r>
          </a:p>
          <a:p>
            <a:pPr marL="850265" lvl="2" indent="-246380" algn="just">
              <a:lnSpc>
                <a:spcPct val="100000"/>
              </a:lnSpc>
              <a:buFont typeface="Wingdings" pitchFamily="34" charset="0"/>
              <a:buChar char="§"/>
            </a:pPr>
            <a:r>
              <a:rPr lang="en-US" sz="1400">
                <a:latin typeface="Times New Roman"/>
                <a:ea typeface="+mj-ea"/>
                <a:cs typeface="Times New Roman"/>
              </a:rPr>
              <a:t>Ethical Data Use and Social Responsibility</a:t>
            </a:r>
          </a:p>
          <a:p>
            <a:pPr lvl="1" indent="-246380" algn="just">
              <a:lnSpc>
                <a:spcPct val="100000"/>
              </a:lnSpc>
              <a:buFont typeface="Wingdings" pitchFamily="34" charset="0"/>
              <a:buChar char="Ø"/>
            </a:pPr>
            <a:r>
              <a:rPr lang="en-US" sz="1600">
                <a:latin typeface="Times New Roman"/>
                <a:ea typeface="+mj-ea"/>
                <a:cs typeface="Times New Roman"/>
              </a:rPr>
              <a:t>Overall, the credit card customer churn prediction project has a positive social impact by promoting financial inclusion, consumer protection, economic stability, education and awareness, digital transformation, ethical data use, and social responsibility within society.</a:t>
            </a:r>
          </a:p>
        </p:txBody>
      </p:sp>
    </p:spTree>
    <p:extLst>
      <p:ext uri="{BB962C8B-B14F-4D97-AF65-F5344CB8AC3E}">
        <p14:creationId xmlns:p14="http://schemas.microsoft.com/office/powerpoint/2010/main" val="404554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8344" y="187901"/>
            <a:ext cx="6723260" cy="601223"/>
          </a:xfrm>
        </p:spPr>
        <p:txBody>
          <a:bodyPr>
            <a:normAutofit/>
          </a:bodyPr>
          <a:lstStyle/>
          <a:p>
            <a:r>
              <a:rPr lang="en-US" sz="3000" b="1" dirty="0">
                <a:latin typeface="Times New Roman"/>
                <a:cs typeface="Times New Roman"/>
              </a:rPr>
              <a:t>My Solution and its Value Proposition</a:t>
            </a:r>
            <a:endParaRPr lang="en-US" sz="3000"/>
          </a:p>
        </p:txBody>
      </p:sp>
      <p:sp>
        <p:nvSpPr>
          <p:cNvPr id="14" name="Content Placeholder 13"/>
          <p:cNvSpPr>
            <a:spLocks noGrp="1"/>
          </p:cNvSpPr>
          <p:nvPr>
            <p:ph idx="1"/>
          </p:nvPr>
        </p:nvSpPr>
        <p:spPr>
          <a:xfrm>
            <a:off x="741662" y="696891"/>
            <a:ext cx="10647025" cy="5868151"/>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This project focuses on building a robust Credit Card Customer Churn Prediction system using Artificial Neural Networks (ANN). The project involves several key steps: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Data Analysis and Preprocessing</a:t>
            </a:r>
          </a:p>
          <a:p>
            <a:pPr marL="850265" lvl="2" indent="-246380" algn="just">
              <a:lnSpc>
                <a:spcPct val="100000"/>
              </a:lnSpc>
              <a:buFont typeface="Wingdings" pitchFamily="34" charset="0"/>
              <a:buChar char="§"/>
            </a:pPr>
            <a:r>
              <a:rPr lang="en-US" sz="1400" dirty="0">
                <a:latin typeface="Times New Roman"/>
                <a:ea typeface="+mj-ea"/>
                <a:cs typeface="Times New Roman"/>
              </a:rPr>
              <a:t>Cleansing dataset, Performing EDA on the dataset and splitting the dataset into training and testing data.</a:t>
            </a:r>
          </a:p>
          <a:p>
            <a:pPr lvl="1" indent="-246380" algn="just">
              <a:lnSpc>
                <a:spcPct val="100000"/>
              </a:lnSpc>
              <a:buFont typeface="Wingdings" pitchFamily="34" charset="0"/>
              <a:buChar char="Ø"/>
            </a:pPr>
            <a:r>
              <a:rPr lang="en-US" sz="1600" b="1" dirty="0">
                <a:latin typeface="Times New Roman"/>
                <a:ea typeface="+mj-ea"/>
                <a:cs typeface="Times New Roman"/>
              </a:rPr>
              <a:t>Data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Seaborn and matplotlib libraries are utilized to create visualizations for various attributes to gain insights into the data distribution and relationships between variables. The distribution of target labels (exited vs not-exited) are visualized to understand class imbalance issues.</a:t>
            </a:r>
          </a:p>
          <a:p>
            <a:pPr lvl="1" indent="-246380" algn="just">
              <a:lnSpc>
                <a:spcPct val="100000"/>
              </a:lnSpc>
              <a:buFont typeface="Wingdings" pitchFamily="34" charset="0"/>
              <a:buChar char="Ø"/>
            </a:pPr>
            <a:r>
              <a:rPr lang="en-US" sz="1600" b="1" dirty="0">
                <a:latin typeface="Times New Roman"/>
                <a:ea typeface="+mj-ea"/>
                <a:cs typeface="Times New Roman"/>
              </a:rPr>
              <a:t>ANN Model creation</a:t>
            </a:r>
          </a:p>
          <a:p>
            <a:pPr marL="850265" lvl="2" indent="-246380" algn="just">
              <a:lnSpc>
                <a:spcPct val="100000"/>
              </a:lnSpc>
              <a:buFont typeface="Wingdings" pitchFamily="34" charset="0"/>
              <a:buChar char="§"/>
            </a:pPr>
            <a:r>
              <a:rPr lang="en-US" sz="1400" dirty="0">
                <a:latin typeface="Times New Roman"/>
                <a:ea typeface="+mj-ea"/>
                <a:cs typeface="Times New Roman"/>
              </a:rPr>
              <a:t>TensorFlow and </a:t>
            </a:r>
            <a:r>
              <a:rPr lang="en-US" sz="1400" err="1">
                <a:latin typeface="Times New Roman"/>
                <a:ea typeface="+mj-ea"/>
                <a:cs typeface="Times New Roman"/>
              </a:rPr>
              <a:t>Keras</a:t>
            </a:r>
            <a:r>
              <a:rPr lang="en-US" sz="1400" dirty="0">
                <a:latin typeface="Times New Roman"/>
                <a:ea typeface="+mj-ea"/>
                <a:cs typeface="Times New Roman"/>
              </a:rPr>
              <a:t> are used for designing the architecture of the ANN model. Three layers, 11 neurons per layer are used. The model is compiled with appropriate loss function (binary </a:t>
            </a:r>
            <a:r>
              <a:rPr lang="en-US" sz="1400" err="1">
                <a:latin typeface="Times New Roman"/>
                <a:ea typeface="+mj-ea"/>
                <a:cs typeface="Times New Roman"/>
              </a:rPr>
              <a:t>crossentropy</a:t>
            </a:r>
            <a:r>
              <a:rPr lang="en-US" sz="1400" dirty="0">
                <a:latin typeface="Times New Roman"/>
                <a:ea typeface="+mj-ea"/>
                <a:cs typeface="Times New Roman"/>
              </a:rPr>
              <a:t>), optimizer (Adam), and evaluation metrics (Accuracy).</a:t>
            </a:r>
          </a:p>
          <a:p>
            <a:pPr lvl="1" indent="-246380" algn="just">
              <a:lnSpc>
                <a:spcPct val="100000"/>
              </a:lnSpc>
              <a:buFont typeface="Wingdings" pitchFamily="34" charset="0"/>
              <a:buChar char="Ø"/>
            </a:pPr>
            <a:r>
              <a:rPr lang="en-US" sz="1600" b="1" dirty="0">
                <a:latin typeface="Times New Roman"/>
                <a:ea typeface="+mj-ea"/>
                <a:cs typeface="Times New Roman"/>
              </a:rPr>
              <a:t>ANN Model Training and Evaluation</a:t>
            </a:r>
          </a:p>
          <a:p>
            <a:pPr marL="850265" lvl="2" indent="-246380" algn="just">
              <a:lnSpc>
                <a:spcPct val="100000"/>
              </a:lnSpc>
              <a:buFont typeface="Wingdings" pitchFamily="34" charset="0"/>
              <a:buChar char="§"/>
            </a:pPr>
            <a:r>
              <a:rPr lang="en-US" sz="1400" dirty="0">
                <a:latin typeface="Times New Roman"/>
                <a:ea typeface="+mj-ea"/>
                <a:cs typeface="Times New Roman"/>
              </a:rPr>
              <a:t>The ANN model is trained on the training data using the fit() method, with 100 epochs. The training process is monitored and its performance is evaluated on the testing data. The accuracy metric is calculated to assess the model's predictive power.</a:t>
            </a:r>
          </a:p>
          <a:p>
            <a:pPr lvl="1" indent="-246380" algn="just">
              <a:lnSpc>
                <a:spcPct val="100000"/>
              </a:lnSpc>
              <a:buFont typeface="Wingdings" pitchFamily="34" charset="0"/>
              <a:buChar char="Ø"/>
            </a:pPr>
            <a:r>
              <a:rPr lang="en-US" sz="1600" b="1" dirty="0">
                <a:latin typeface="Times New Roman"/>
                <a:ea typeface="+mj-ea"/>
                <a:cs typeface="Times New Roman"/>
              </a:rPr>
              <a:t>Loss and Accuracy Visualization</a:t>
            </a:r>
          </a:p>
          <a:p>
            <a:pPr marL="850265" lvl="2" indent="-246380" algn="just">
              <a:lnSpc>
                <a:spcPct val="100000"/>
              </a:lnSpc>
              <a:buFont typeface="Wingdings" pitchFamily="34" charset="0"/>
              <a:buChar char="§"/>
            </a:pPr>
            <a:r>
              <a:rPr lang="en-US" sz="1400" dirty="0">
                <a:latin typeface="Times New Roman"/>
                <a:ea typeface="+mj-ea"/>
                <a:cs typeface="Times New Roman"/>
              </a:rPr>
              <a:t>The training and validation loss over epochs is plotted to visualize the model's convergence and to identify overfitting or underfitting. The training and validation accuracy over epochs is plotted to track the model's learning progress and performance.</a:t>
            </a:r>
          </a:p>
          <a:p>
            <a:pPr lvl="1" indent="-246380" algn="just">
              <a:lnSpc>
                <a:spcPct val="100000"/>
              </a:lnSpc>
              <a:buFont typeface="Wingdings" pitchFamily="34" charset="0"/>
              <a:buChar char="Ø"/>
            </a:pPr>
            <a:r>
              <a:rPr lang="en-US" sz="1600" b="1" dirty="0">
                <a:latin typeface="Times New Roman"/>
                <a:ea typeface="+mj-ea"/>
                <a:cs typeface="Times New Roman"/>
              </a:rPr>
              <a:t>Model Testing and Deployment</a:t>
            </a:r>
          </a:p>
          <a:p>
            <a:pPr marL="850265" lvl="2" indent="-246380" algn="just">
              <a:lnSpc>
                <a:spcPct val="100000"/>
              </a:lnSpc>
              <a:buFont typeface="Wingdings" pitchFamily="34" charset="0"/>
              <a:buChar char="§"/>
            </a:pPr>
            <a:r>
              <a:rPr lang="en-US" sz="1400" dirty="0">
                <a:latin typeface="Times New Roman"/>
                <a:ea typeface="+mj-ea"/>
                <a:cs typeface="Times New Roman"/>
              </a:rPr>
              <a:t>The trained ANN Model is tested on unseen data and its generalization ability is assessed. It has predicted outcomes with an accuracy of 0.79 (~0.8).</a:t>
            </a:r>
          </a:p>
          <a:p>
            <a:pPr marL="246380" indent="-246380" algn="just">
              <a:lnSpc>
                <a:spcPct val="100000"/>
              </a:lnSpc>
              <a:buFont typeface="Wingdings" pitchFamily="34" charset="0"/>
              <a:buChar char="v"/>
            </a:pPr>
            <a:endParaRPr lang="en-US" sz="1800" dirty="0">
              <a:latin typeface="Times New Roman"/>
              <a:ea typeface="+mj-ea"/>
              <a:cs typeface="Times New Roman"/>
            </a:endParaRPr>
          </a:p>
        </p:txBody>
      </p:sp>
    </p:spTree>
    <p:extLst>
      <p:ext uri="{BB962C8B-B14F-4D97-AF65-F5344CB8AC3E}">
        <p14:creationId xmlns:p14="http://schemas.microsoft.com/office/powerpoint/2010/main" val="399732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6723260" cy="601223"/>
          </a:xfrm>
        </p:spPr>
        <p:txBody>
          <a:bodyPr>
            <a:normAutofit/>
          </a:bodyPr>
          <a:lstStyle/>
          <a:p>
            <a:r>
              <a:rPr lang="en-US" sz="3000" b="1" dirty="0">
                <a:latin typeface="Times New Roman"/>
                <a:cs typeface="Times New Roman"/>
              </a:rPr>
              <a:t>The WOW in my solution</a:t>
            </a:r>
            <a:endParaRPr lang="en-US" dirty="0"/>
          </a:p>
        </p:txBody>
      </p:sp>
      <p:sp>
        <p:nvSpPr>
          <p:cNvPr id="14" name="Content Placeholder 13"/>
          <p:cNvSpPr>
            <a:spLocks noGrp="1"/>
          </p:cNvSpPr>
          <p:nvPr>
            <p:ph idx="1"/>
          </p:nvPr>
        </p:nvSpPr>
        <p:spPr>
          <a:xfrm>
            <a:off x="952388" y="918833"/>
            <a:ext cx="10292119"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1800" dirty="0">
                <a:latin typeface="Times New Roman"/>
                <a:ea typeface="+mj-ea"/>
                <a:cs typeface="Times New Roman"/>
              </a:rPr>
              <a:t>There are many "WOW" (unique) features in my project, such as:</a:t>
            </a:r>
            <a:endParaRPr lang="en-US">
              <a:ea typeface="+mj-ea"/>
            </a:endParaRPr>
          </a:p>
          <a:p>
            <a:pPr lvl="1" indent="-246380" algn="just">
              <a:lnSpc>
                <a:spcPct val="100000"/>
              </a:lnSpc>
              <a:buFont typeface="Wingdings" pitchFamily="34" charset="0"/>
              <a:buChar char="Ø"/>
            </a:pPr>
            <a:r>
              <a:rPr lang="en-US" sz="1600" b="1" dirty="0">
                <a:latin typeface="Times New Roman"/>
                <a:ea typeface="+mj-ea"/>
                <a:cs typeface="Times New Roman"/>
              </a:rPr>
              <a:t>Complex Pattern Recognition</a:t>
            </a:r>
          </a:p>
          <a:p>
            <a:pPr marL="850265" lvl="2" indent="-246380" algn="just">
              <a:lnSpc>
                <a:spcPct val="100000"/>
              </a:lnSpc>
              <a:buFont typeface="Wingdings" pitchFamily="34" charset="0"/>
              <a:buChar char="§"/>
            </a:pPr>
            <a:r>
              <a:rPr lang="en-US" sz="1400" dirty="0">
                <a:latin typeface="Times New Roman"/>
                <a:ea typeface="+mj-ea"/>
                <a:cs typeface="Times New Roman"/>
              </a:rPr>
              <a:t>Discerns subtle indicators of customer churn that may be difficult to detect with traditional statistical methods.</a:t>
            </a:r>
          </a:p>
          <a:p>
            <a:pPr lvl="1" indent="-246380" algn="just">
              <a:lnSpc>
                <a:spcPct val="100000"/>
              </a:lnSpc>
              <a:buFont typeface="Wingdings" pitchFamily="34" charset="0"/>
              <a:buChar char="Ø"/>
            </a:pPr>
            <a:r>
              <a:rPr lang="en-US" sz="1600" b="1" dirty="0">
                <a:latin typeface="Times New Roman"/>
                <a:ea typeface="+mj-ea"/>
                <a:cs typeface="Times New Roman"/>
              </a:rPr>
              <a:t>Temporal Dependencies</a:t>
            </a:r>
          </a:p>
          <a:p>
            <a:pPr marL="850265" lvl="2" indent="-246380" algn="just">
              <a:lnSpc>
                <a:spcPct val="100000"/>
              </a:lnSpc>
              <a:buFont typeface="Wingdings" pitchFamily="34" charset="0"/>
              <a:buChar char="§"/>
            </a:pPr>
            <a:r>
              <a:rPr lang="en-US" sz="1400" dirty="0">
                <a:latin typeface="Times New Roman"/>
                <a:ea typeface="+mj-ea"/>
                <a:cs typeface="Times New Roman"/>
              </a:rPr>
              <a:t>Considers the temporal dynamics of customer interactions and behaviors, enhancing prediction accuracy.</a:t>
            </a:r>
            <a:endParaRPr lang="en-US" sz="120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600" b="1" dirty="0">
                <a:latin typeface="Times New Roman"/>
                <a:ea typeface="+mj-ea"/>
                <a:cs typeface="Times New Roman"/>
              </a:rPr>
              <a:t>High Dimensionality</a:t>
            </a:r>
          </a:p>
          <a:p>
            <a:pPr marL="850265" lvl="2" indent="-246380" algn="just">
              <a:lnSpc>
                <a:spcPct val="100000"/>
              </a:lnSpc>
              <a:buFont typeface="Wingdings" pitchFamily="34" charset="0"/>
              <a:buChar char="§"/>
            </a:pPr>
            <a:r>
              <a:rPr lang="en-US" sz="1400" dirty="0">
                <a:latin typeface="Times New Roman"/>
                <a:ea typeface="+mj-ea"/>
                <a:cs typeface="Times New Roman"/>
              </a:rPr>
              <a:t>Incorporates a wide range of customer attributes, transaction history, and behavioral data to make accurate predictions.</a:t>
            </a:r>
          </a:p>
          <a:p>
            <a:pPr lvl="1" indent="-246380" algn="just">
              <a:lnSpc>
                <a:spcPct val="100000"/>
              </a:lnSpc>
              <a:buFont typeface="Wingdings" pitchFamily="34" charset="0"/>
              <a:buChar char="Ø"/>
            </a:pPr>
            <a:r>
              <a:rPr lang="en-US" sz="1600" b="1" dirty="0">
                <a:latin typeface="Times New Roman"/>
                <a:ea typeface="+mj-ea"/>
                <a:cs typeface="Times New Roman"/>
              </a:rPr>
              <a:t>Automatic Feature Learning</a:t>
            </a:r>
          </a:p>
          <a:p>
            <a:pPr marL="850265" lvl="2" indent="-246380" algn="just">
              <a:lnSpc>
                <a:spcPct val="100000"/>
              </a:lnSpc>
              <a:buFont typeface="Wingdings" pitchFamily="34" charset="0"/>
              <a:buChar char="§"/>
            </a:pPr>
            <a:r>
              <a:rPr lang="en-US" sz="1400" dirty="0">
                <a:latin typeface="Times New Roman"/>
                <a:ea typeface="+mj-ea"/>
                <a:cs typeface="Times New Roman"/>
              </a:rPr>
              <a:t>Automatically learns relevant features from raw data, eliminating the need for manual feature engineering, which can be particularly advantageous in customer churn prediction, where identifying informative features can be challenging due to the complexity and diversity of customer behavior.</a:t>
            </a:r>
          </a:p>
          <a:p>
            <a:pPr lvl="1" indent="-246380" algn="just">
              <a:lnSpc>
                <a:spcPct val="100000"/>
              </a:lnSpc>
              <a:buFont typeface="Wingdings" pitchFamily="34" charset="0"/>
              <a:buChar char="Ø"/>
            </a:pPr>
            <a:r>
              <a:rPr lang="en-US" sz="1600" b="1" dirty="0">
                <a:latin typeface="Times New Roman"/>
                <a:ea typeface="+mj-ea"/>
                <a:cs typeface="Times New Roman"/>
              </a:rPr>
              <a:t>High Scalability and Flexibility</a:t>
            </a:r>
          </a:p>
          <a:p>
            <a:pPr marL="850265" lvl="2" indent="-246380" algn="just">
              <a:lnSpc>
                <a:spcPct val="100000"/>
              </a:lnSpc>
              <a:buFont typeface="Wingdings" pitchFamily="34" charset="0"/>
              <a:buChar char="§"/>
            </a:pPr>
            <a:r>
              <a:rPr lang="en-US" sz="1400" dirty="0">
                <a:latin typeface="Times New Roman"/>
                <a:ea typeface="+mj-ea"/>
                <a:cs typeface="Times New Roman"/>
              </a:rPr>
              <a:t>Enables the model to handle increasing volumes of data and adapt to accommodate large datasets, complex modeling tasks and evolving business requirements over time.</a:t>
            </a:r>
          </a:p>
          <a:p>
            <a:pPr marL="246380" indent="-246380" algn="just">
              <a:lnSpc>
                <a:spcPct val="100000"/>
              </a:lnSpc>
              <a:buFont typeface="Wingdings" pitchFamily="34" charset="0"/>
              <a:buChar char="v"/>
            </a:pPr>
            <a:r>
              <a:rPr lang="en-US" sz="1800" dirty="0">
                <a:latin typeface="Times New Roman"/>
                <a:ea typeface="+mj-ea"/>
                <a:cs typeface="Times New Roman"/>
              </a:rPr>
              <a:t>Finally, the unique capabilities of ANNs, including their ability to capture complex patterns, model temporal dependencies, handle high dimensionality, perform automatic feature learning, scalability, flexibility, and integration with the deep learning ecosystem, make them a powerful and effective approach for Credit Card Customer Churn Prediction in this project.</a:t>
            </a:r>
          </a:p>
        </p:txBody>
      </p:sp>
    </p:spTree>
    <p:extLst>
      <p:ext uri="{BB962C8B-B14F-4D97-AF65-F5344CB8AC3E}">
        <p14:creationId xmlns:p14="http://schemas.microsoft.com/office/powerpoint/2010/main" val="27905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3798" y="321066"/>
            <a:ext cx="2530926" cy="601223"/>
          </a:xfrm>
        </p:spPr>
        <p:txBody>
          <a:bodyPr>
            <a:normAutofit/>
          </a:bodyPr>
          <a:lstStyle/>
          <a:p>
            <a:r>
              <a:rPr lang="en-US" sz="3000" b="1" dirty="0">
                <a:latin typeface="Times New Roman"/>
                <a:cs typeface="Times New Roman"/>
              </a:rPr>
              <a:t>Modeling</a:t>
            </a:r>
            <a:endParaRPr lang="en-US" dirty="0"/>
          </a:p>
        </p:txBody>
      </p:sp>
      <p:sp>
        <p:nvSpPr>
          <p:cNvPr id="14" name="Content Placeholder 13"/>
          <p:cNvSpPr>
            <a:spLocks noGrp="1"/>
          </p:cNvSpPr>
          <p:nvPr>
            <p:ph idx="1"/>
          </p:nvPr>
        </p:nvSpPr>
        <p:spPr>
          <a:xfrm>
            <a:off x="1262931" y="918833"/>
            <a:ext cx="9659942" cy="5568529"/>
          </a:xfrm>
        </p:spPr>
        <p:txBody>
          <a:bodyPr vert="horz" lIns="91440" tIns="45720" rIns="91440" bIns="45720" rtlCol="0" anchor="t">
            <a:noAutofit/>
          </a:bodyPr>
          <a:lstStyle/>
          <a:p>
            <a:pPr marL="246380" indent="-246380" algn="just">
              <a:lnSpc>
                <a:spcPct val="100000"/>
              </a:lnSpc>
              <a:buFont typeface="Wingdings" pitchFamily="34" charset="0"/>
              <a:buChar char="v"/>
            </a:pPr>
            <a:r>
              <a:rPr lang="en-US" sz="2000" b="1" dirty="0">
                <a:latin typeface="Times New Roman"/>
                <a:ea typeface="+mj-ea"/>
                <a:cs typeface="Times New Roman"/>
              </a:rPr>
              <a:t>Programming Language</a:t>
            </a:r>
            <a:r>
              <a:rPr lang="en-US" sz="2000" dirty="0">
                <a:latin typeface="Times New Roman"/>
                <a:ea typeface="+mj-ea"/>
                <a:cs typeface="Times New Roman"/>
              </a:rPr>
              <a:t>  -  Python</a:t>
            </a:r>
          </a:p>
          <a:p>
            <a:pPr marL="246380" indent="-246380" algn="just">
              <a:lnSpc>
                <a:spcPct val="100000"/>
              </a:lnSpc>
              <a:buFont typeface="Wingdings" pitchFamily="34" charset="0"/>
              <a:buChar char="v"/>
            </a:pPr>
            <a:r>
              <a:rPr lang="en-US" sz="2000" b="1" dirty="0">
                <a:latin typeface="Times New Roman"/>
                <a:ea typeface="+mj-ea"/>
                <a:cs typeface="Times New Roman"/>
              </a:rPr>
              <a:t>Algorithm</a:t>
            </a:r>
            <a:r>
              <a:rPr lang="en-US" sz="2000" dirty="0">
                <a:latin typeface="Times New Roman"/>
                <a:ea typeface="+mj-ea"/>
                <a:cs typeface="Times New Roman"/>
              </a:rPr>
              <a:t>  -  Artificial Neural Networks (ANN)</a:t>
            </a:r>
          </a:p>
          <a:p>
            <a:pPr marL="246380" indent="-246380" algn="just">
              <a:lnSpc>
                <a:spcPct val="100000"/>
              </a:lnSpc>
              <a:buFont typeface="Wingdings" pitchFamily="34" charset="0"/>
              <a:buChar char="v"/>
            </a:pPr>
            <a:r>
              <a:rPr lang="en-US" sz="2000" b="1" dirty="0">
                <a:latin typeface="Times New Roman"/>
                <a:ea typeface="+mj-ea"/>
                <a:cs typeface="Times New Roman"/>
              </a:rPr>
              <a:t>Frameworks</a:t>
            </a:r>
          </a:p>
          <a:p>
            <a:pPr lvl="1" indent="-246380" algn="just">
              <a:lnSpc>
                <a:spcPct val="100000"/>
              </a:lnSpc>
              <a:buFont typeface="Wingdings" pitchFamily="34" charset="0"/>
              <a:buChar char="Ø"/>
            </a:pPr>
            <a:r>
              <a:rPr lang="en-US" sz="1800" b="1" dirty="0">
                <a:latin typeface="Times New Roman"/>
                <a:ea typeface="+mj-ea"/>
                <a:cs typeface="Times New Roman"/>
              </a:rPr>
              <a:t>TensorFlow</a:t>
            </a:r>
            <a:r>
              <a:rPr lang="en-US" sz="1800" dirty="0">
                <a:latin typeface="Times New Roman"/>
                <a:ea typeface="+mj-ea"/>
                <a:cs typeface="Times New Roman"/>
              </a:rPr>
              <a:t>  -  For building and deploying the ANN model</a:t>
            </a:r>
            <a:endParaRPr lang="en-US" sz="1800" dirty="0">
              <a:latin typeface="Constantia"/>
              <a:ea typeface="+mj-ea"/>
              <a:cs typeface="Times New Roman"/>
            </a:endParaRPr>
          </a:p>
          <a:p>
            <a:pPr lvl="1" indent="-246380" algn="just">
              <a:lnSpc>
                <a:spcPct val="100000"/>
              </a:lnSpc>
              <a:buFont typeface="Wingdings" pitchFamily="34" charset="0"/>
              <a:buChar char="Ø"/>
            </a:pPr>
            <a:r>
              <a:rPr lang="en-US" sz="1800" b="1" dirty="0" err="1">
                <a:latin typeface="Times New Roman"/>
                <a:ea typeface="+mj-ea"/>
                <a:cs typeface="Times New Roman"/>
              </a:rPr>
              <a:t>Keras</a:t>
            </a:r>
            <a:r>
              <a:rPr lang="en-US" sz="1800" dirty="0">
                <a:latin typeface="Times New Roman"/>
                <a:ea typeface="+mj-ea"/>
                <a:cs typeface="Times New Roman"/>
              </a:rPr>
              <a:t>  -  For building and training the ANN models with minimal code and complexity</a:t>
            </a:r>
          </a:p>
          <a:p>
            <a:pPr lvl="1" indent="-246380" algn="just">
              <a:lnSpc>
                <a:spcPct val="100000"/>
              </a:lnSpc>
              <a:buFont typeface="Wingdings" pitchFamily="34" charset="0"/>
              <a:buChar char="Ø"/>
            </a:pPr>
            <a:r>
              <a:rPr lang="en-US" sz="1800" b="1" dirty="0">
                <a:latin typeface="Times New Roman"/>
                <a:ea typeface="+mj-ea"/>
                <a:cs typeface="Times New Roman"/>
              </a:rPr>
              <a:t>NumPy</a:t>
            </a:r>
            <a:r>
              <a:rPr lang="en-US" sz="1800" dirty="0">
                <a:latin typeface="Times New Roman"/>
                <a:ea typeface="+mj-ea"/>
                <a:cs typeface="Times New Roman"/>
              </a:rPr>
              <a:t>  -  For performing advanced mathematical functions</a:t>
            </a:r>
            <a:r>
              <a:rPr lang="en-US" sz="1800" dirty="0">
                <a:solidFill>
                  <a:srgbClr val="6A3A20"/>
                </a:solidFill>
                <a:latin typeface="Times New Roman"/>
                <a:ea typeface="+mn-lt"/>
                <a:cs typeface="Times New Roman"/>
              </a:rPr>
              <a:t>, random number generations, data manipulation and preprocessing tasks</a:t>
            </a:r>
            <a:endParaRPr lang="en-US" sz="18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Pandas</a:t>
            </a:r>
            <a:r>
              <a:rPr lang="en-US" sz="1800" dirty="0">
                <a:latin typeface="Times New Roman"/>
                <a:ea typeface="+mj-ea"/>
                <a:cs typeface="Times New Roman"/>
              </a:rPr>
              <a:t>  </a:t>
            </a:r>
            <a:r>
              <a:rPr lang="en-US" sz="1800" dirty="0">
                <a:solidFill>
                  <a:srgbClr val="6A3A20"/>
                </a:solidFill>
                <a:latin typeface="Times New Roman"/>
                <a:ea typeface="+mn-lt"/>
                <a:cs typeface="Times New Roman"/>
              </a:rPr>
              <a:t>-  For performing tasks like data analysis and manipulation, reading data, handling missing values, reshaping data, data aggregation and transformation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Scikit-learn</a:t>
            </a:r>
            <a:r>
              <a:rPr lang="en-US" sz="1800" dirty="0">
                <a:latin typeface="Times New Roman"/>
                <a:ea typeface="+mj-ea"/>
                <a:cs typeface="Times New Roman"/>
              </a:rPr>
              <a:t>  -  For performing data preprocessing, feature selection and model evaluation</a:t>
            </a:r>
            <a:endParaRPr lang="en-US" sz="1200" dirty="0">
              <a:solidFill>
                <a:srgbClr val="0D0D0D"/>
              </a:solidFill>
              <a:latin typeface="Constantia"/>
              <a:ea typeface="+mj-ea"/>
              <a:cs typeface="Times New Roman"/>
            </a:endParaRPr>
          </a:p>
          <a:p>
            <a:pPr lvl="1" indent="-246380" algn="just">
              <a:lnSpc>
                <a:spcPct val="100000"/>
              </a:lnSpc>
              <a:buFont typeface="Wingdings" pitchFamily="34" charset="0"/>
              <a:buChar char="Ø"/>
            </a:pPr>
            <a:r>
              <a:rPr lang="en-US" sz="1800" b="1" dirty="0">
                <a:latin typeface="Times New Roman"/>
                <a:ea typeface="+mj-ea"/>
                <a:cs typeface="Times New Roman"/>
              </a:rPr>
              <a:t>Matplotlib &amp; Seaborn</a:t>
            </a:r>
            <a:r>
              <a:rPr lang="en-US" sz="1800" dirty="0">
                <a:latin typeface="Times New Roman"/>
                <a:ea typeface="+mj-ea"/>
                <a:cs typeface="Times New Roman"/>
              </a:rPr>
              <a:t>  - For performing data visualizations</a:t>
            </a:r>
          </a:p>
          <a:p>
            <a:pPr marL="246380" indent="-246380" algn="just">
              <a:lnSpc>
                <a:spcPct val="100000"/>
              </a:lnSpc>
              <a:buFont typeface="Wingdings" pitchFamily="34" charset="0"/>
              <a:buChar char="v"/>
            </a:pPr>
            <a:r>
              <a:rPr lang="en-US" sz="2000" b="1" dirty="0">
                <a:latin typeface="Times New Roman"/>
                <a:ea typeface="+mj-ea"/>
                <a:cs typeface="Times New Roman"/>
              </a:rPr>
              <a:t>Platform</a:t>
            </a:r>
            <a:r>
              <a:rPr lang="en-US" sz="2000" dirty="0">
                <a:latin typeface="Times New Roman"/>
                <a:ea typeface="+mj-ea"/>
                <a:cs typeface="Times New Roman"/>
              </a:rPr>
              <a:t>  -  Google </a:t>
            </a:r>
            <a:r>
              <a:rPr lang="en-US" sz="2000" err="1">
                <a:latin typeface="Times New Roman"/>
                <a:ea typeface="+mj-ea"/>
                <a:cs typeface="Times New Roman"/>
              </a:rPr>
              <a:t>Colab</a:t>
            </a:r>
            <a:endParaRPr lang="en-US" sz="2000" dirty="0">
              <a:latin typeface="Times New Roman"/>
              <a:ea typeface="+mj-ea"/>
              <a:cs typeface="Times New Roman"/>
            </a:endParaRPr>
          </a:p>
        </p:txBody>
      </p:sp>
    </p:spTree>
    <p:extLst>
      <p:ext uri="{BB962C8B-B14F-4D97-AF65-F5344CB8AC3E}">
        <p14:creationId xmlns:p14="http://schemas.microsoft.com/office/powerpoint/2010/main" val="201624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CAE6F6A4A9AC4A8E8CBD7A86CDB491" ma:contentTypeVersion="12" ma:contentTypeDescription="Create a new document." ma:contentTypeScope="" ma:versionID="a56a655b1098e8cc0510c0866a185efc">
  <xsd:schema xmlns:xsd="http://www.w3.org/2001/XMLSchema" xmlns:xs="http://www.w3.org/2001/XMLSchema" xmlns:p="http://schemas.microsoft.com/office/2006/metadata/properties" xmlns:ns3="aecc4f47-c435-465a-a530-a5f7c3fb8f5f" xmlns:ns4="24703eac-4e20-4b12-9d84-5c40d2a2dab3" targetNamespace="http://schemas.microsoft.com/office/2006/metadata/properties" ma:root="true" ma:fieldsID="160e68042513e30c38869f92e9a2ed5b" ns3:_="" ns4:_="">
    <xsd:import namespace="aecc4f47-c435-465a-a530-a5f7c3fb8f5f"/>
    <xsd:import namespace="24703eac-4e20-4b12-9d84-5c40d2a2dab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c4f47-c435-465a-a530-a5f7c3fb8f5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703eac-4e20-4b12-9d84-5c40d2a2dab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schemas.microsoft.com/office/infopath/2007/PartnerControls"/>
    <ds:schemaRef ds:uri="24703eac-4e20-4b12-9d84-5c40d2a2dab3"/>
    <ds:schemaRef ds:uri="http://purl.org/dc/elements/1.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 ds:uri="aecc4f47-c435-465a-a530-a5f7c3fb8f5f"/>
  </ds:schemaRefs>
</ds:datastoreItem>
</file>

<file path=customXml/itemProps2.xml><?xml version="1.0" encoding="utf-8"?>
<ds:datastoreItem xmlns:ds="http://schemas.openxmlformats.org/officeDocument/2006/customXml" ds:itemID="{07D4DE3A-CF8E-4917-A507-DB2245C74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cc4f47-c435-465a-a530-a5f7c3fb8f5f"/>
    <ds:schemaRef ds:uri="24703eac-4e20-4b12-9d84-5c40d2a2da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D269B6-585E-4B86-81CE-2F21314751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178</TotalTime>
  <Words>1678</Words>
  <Application>Microsoft Office PowerPoint</Application>
  <PresentationFormat>Custom</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Aptos</vt:lpstr>
      <vt:lpstr>Arial</vt:lpstr>
      <vt:lpstr>Constantia</vt:lpstr>
      <vt:lpstr>Times New Roman</vt:lpstr>
      <vt:lpstr>Wingdings</vt:lpstr>
      <vt:lpstr>Books Classic 16x9</vt:lpstr>
      <vt:lpstr>PowerPoint Presentation</vt:lpstr>
      <vt:lpstr>Project Title</vt:lpstr>
      <vt:lpstr>Agenda</vt:lpstr>
      <vt:lpstr>Problem Statement</vt:lpstr>
      <vt:lpstr>Project Overview</vt:lpstr>
      <vt:lpstr>Who are the End Users</vt:lpstr>
      <vt:lpstr>My Solution and its Value Proposition</vt:lpstr>
      <vt:lpstr>The WOW in my solution</vt:lpstr>
      <vt:lpstr>Modeling</vt:lpstr>
      <vt:lpstr>Result</vt:lpstr>
      <vt:lpstr>Result</vt:lpstr>
      <vt:lpstr>Result</vt:lpstr>
      <vt:lpstr>Result</vt:lpstr>
      <vt:lpstr>Result</vt:lpstr>
      <vt:lpstr>Result</vt:lpstr>
      <vt:lpstr>Result</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PROJECT</dc:title>
  <dc:creator>FARIYA RAHMATH</dc:creator>
  <cp:lastModifiedBy>FARIYA RAHMATH</cp:lastModifiedBy>
  <cp:revision>1984</cp:revision>
  <dcterms:created xsi:type="dcterms:W3CDTF">2020-10-05T05:03:49Z</dcterms:created>
  <dcterms:modified xsi:type="dcterms:W3CDTF">2024-04-05T04:33:25Z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0x0101005ACAE6F6A4A9AC4A8E8CBD7A86CDB491</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