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13" r:id="rId14"/>
    <p:sldId id="263" r:id="rId15"/>
    <p:sldId id="314" r:id="rId16"/>
    <p:sldId id="315" r:id="rId17"/>
    <p:sldId id="317" r:id="rId18"/>
    <p:sldId id="31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F4F4F"/>
    <a:srgbClr val="45474A"/>
    <a:srgbClr val="FFFFFF"/>
    <a:srgbClr val="2F3D4D"/>
    <a:srgbClr val="252A30"/>
    <a:srgbClr val="27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4AD78C-73EF-411E-BB6C-09683B1F13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BB9B4-75B9-4460-8577-9B6E5A6479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D858-3B6B-43EC-83EA-5B9311233DEC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6CF42-46F9-42B3-8398-D4ECE2AD52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E41EB-89FF-44CF-96DE-948C6ACE15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9FBE1-B3FE-4FB8-986A-7946E9DB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7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3F157-1B14-47DA-9FB0-820E81343287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23DF8-B24B-4553-A508-996C641D4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843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>
            <a:extLst>
              <a:ext uri="{FF2B5EF4-FFF2-40B4-BE49-F238E27FC236}">
                <a16:creationId xmlns:a16="http://schemas.microsoft.com/office/drawing/2014/main" id="{BE9BE803-C4ED-418F-9E95-C959A70F6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47D657-58D4-461E-AA18-E4668503FD91}" type="slidenum">
              <a:rPr lang="en-US" altLang="en-US" sz="1000" b="0"/>
              <a:pPr/>
              <a:t>14</a:t>
            </a:fld>
            <a:endParaRPr lang="en-US" altLang="en-US" sz="1000" b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31560B3-67D2-4F14-9E5C-A093B135D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71F9AF9-BC85-4315-8353-66465CB7B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770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>
            <a:extLst>
              <a:ext uri="{FF2B5EF4-FFF2-40B4-BE49-F238E27FC236}">
                <a16:creationId xmlns:a16="http://schemas.microsoft.com/office/drawing/2014/main" id="{BE9BE803-C4ED-418F-9E95-C959A70F6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47D657-58D4-461E-AA18-E4668503FD91}" type="slidenum">
              <a:rPr lang="en-US" altLang="en-US" sz="1000" b="0"/>
              <a:pPr/>
              <a:t>15</a:t>
            </a:fld>
            <a:endParaRPr lang="en-US" altLang="en-US" sz="1000" b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31560B3-67D2-4F14-9E5C-A093B135D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71F9AF9-BC85-4315-8353-66465CB7B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966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>
            <a:extLst>
              <a:ext uri="{FF2B5EF4-FFF2-40B4-BE49-F238E27FC236}">
                <a16:creationId xmlns:a16="http://schemas.microsoft.com/office/drawing/2014/main" id="{BE9BE803-C4ED-418F-9E95-C959A70F6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47D657-58D4-461E-AA18-E4668503FD91}" type="slidenum">
              <a:rPr lang="en-US" altLang="en-US" sz="1000" b="0"/>
              <a:pPr/>
              <a:t>16</a:t>
            </a:fld>
            <a:endParaRPr lang="en-US" altLang="en-US" sz="1000" b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31560B3-67D2-4F14-9E5C-A093B135D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71F9AF9-BC85-4315-8353-66465CB7B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1151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>
            <a:extLst>
              <a:ext uri="{FF2B5EF4-FFF2-40B4-BE49-F238E27FC236}">
                <a16:creationId xmlns:a16="http://schemas.microsoft.com/office/drawing/2014/main" id="{BE9BE803-C4ED-418F-9E95-C959A70F6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47D657-58D4-461E-AA18-E4668503FD91}" type="slidenum">
              <a:rPr lang="en-US" altLang="en-US" sz="1000" b="0"/>
              <a:pPr/>
              <a:t>17</a:t>
            </a:fld>
            <a:endParaRPr lang="en-US" altLang="en-US" sz="1000" b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31560B3-67D2-4F14-9E5C-A093B135D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71F9AF9-BC85-4315-8353-66465CB7B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907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>
            <a:extLst>
              <a:ext uri="{FF2B5EF4-FFF2-40B4-BE49-F238E27FC236}">
                <a16:creationId xmlns:a16="http://schemas.microsoft.com/office/drawing/2014/main" id="{BE9BE803-C4ED-418F-9E95-C959A70F6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47D657-58D4-461E-AA18-E4668503FD91}" type="slidenum">
              <a:rPr lang="en-US" altLang="en-US" sz="1000" b="0"/>
              <a:pPr/>
              <a:t>18</a:t>
            </a:fld>
            <a:endParaRPr lang="en-US" altLang="en-US" sz="1000" b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31560B3-67D2-4F14-9E5C-A093B135D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71F9AF9-BC85-4315-8353-66465CB7B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079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87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79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67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60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98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60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00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38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133599"/>
            <a:ext cx="10058400" cy="276967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022398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71D4-BE0A-45A2-897F-72974524E9A7}" type="datetime1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39E7CE-EA45-4D06-A367-A5A05D458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67" y="-2667"/>
            <a:ext cx="3826518" cy="1419225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3AA200-C3C5-4410-ACCC-22A4E64DCC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55" y="39231"/>
            <a:ext cx="2987573" cy="13131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E7117D-8311-4E87-9035-1073BA743078}"/>
              </a:ext>
            </a:extLst>
          </p:cNvPr>
          <p:cNvSpPr/>
          <p:nvPr userDrawn="1"/>
        </p:nvSpPr>
        <p:spPr>
          <a:xfrm>
            <a:off x="8872" y="1384921"/>
            <a:ext cx="12174256" cy="267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5-7 June, Dhaka, Bangladesh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8CE09-0D5B-4A12-BC34-F2625D39CD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72" y="1331"/>
            <a:ext cx="47148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6616-FF6E-4188-95EF-8772CB41DF8B}" type="datetime1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6F445AB-1AFB-4D78-80CF-4E2DDA13BC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2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49E0-C020-4060-9B50-3AC9A4205B2B}" type="datetime1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932FD2B-7B45-4774-A2D6-FD9D24F979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6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000"/>
              <a:buFont typeface="Arial Narrow"/>
              <a:buNone/>
              <a:defRPr sz="4000" i="1"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1097280" y="1104377"/>
            <a:ext cx="10058400" cy="476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-2760344" y="9634917"/>
            <a:ext cx="1143206" cy="5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7162800" y="952500"/>
            <a:ext cx="46038" cy="4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pic>
        <p:nvPicPr>
          <p:cNvPr id="37" name="Google Shape;3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00" y="1"/>
            <a:ext cx="1847263" cy="661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50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</p:spPr>
        <p:txBody>
          <a:bodyPr>
            <a:noAutofit/>
          </a:bodyPr>
          <a:lstStyle>
            <a:lvl1pPr>
              <a:defRPr sz="4000" i="1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60344" y="9634917"/>
            <a:ext cx="1143206" cy="52256"/>
          </a:xfrm>
        </p:spPr>
        <p:txBody>
          <a:bodyPr/>
          <a:lstStyle/>
          <a:p>
            <a:fld id="{93BF2848-273F-4518-8F00-78216242F688}" type="datetime1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/>
            </a:lvl1pPr>
          </a:lstStyle>
          <a:p>
            <a:r>
              <a:rPr lang="en-US"/>
              <a:t>Session Name, Speaker Name, Short Paper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413362AC-89FA-4990-BC7A-67951E94E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F80D0A1-0B49-40A8-98F2-C9D41CD46A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62800" y="952500"/>
            <a:ext cx="46038" cy="46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D4628B-4F95-4E87-B3B7-D0EE06CE37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0" y="1"/>
            <a:ext cx="1847263" cy="6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4BC1-943D-4050-993E-5C6643B2F143}" type="datetime1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1482B57-8B9D-4C52-9C08-F4A1DE3D21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46ECC-5097-4923-9D22-9CB498591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-10667"/>
            <a:ext cx="2560320" cy="7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6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622449" cy="521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075368"/>
            <a:ext cx="4937760" cy="4793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5368"/>
            <a:ext cx="4937760" cy="4793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6FCE-0B4D-4294-A7A2-579814CB2B4B}" type="datetime1">
              <a:rPr lang="en-US" smtClean="0"/>
              <a:t>19-May-20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5627644-A0F7-4748-9057-B4766C6FC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8622449" cy="5390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03177"/>
            <a:ext cx="4937760" cy="1579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003177"/>
            <a:ext cx="4937760" cy="1579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186-0D92-4050-B300-84EAA1BF36E9}" type="datetime1">
              <a:rPr lang="en-US" smtClean="0"/>
              <a:t>19-May-20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462DF8A-9289-4B1A-B348-3D26AA3A7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2214"/>
            <a:ext cx="8622449" cy="6724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7AA4-573C-46F5-ACA7-2E880AB16058}" type="datetime1">
              <a:rPr lang="en-US" smtClean="0"/>
              <a:t>19-May-20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EF1FD53-19F6-45BF-AD05-BC344AF5B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8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1095-F88F-4631-BF68-12B5B015B67F}" type="datetime1">
              <a:rPr lang="en-US" smtClean="0"/>
              <a:t>19-May-20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Session Name, Speaker Name, Short Paper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5FE8A5B-7718-4D33-86E3-1392E6A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5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449649-9C4B-4336-9392-629DDDF1BEE5}" type="datetime1">
              <a:rPr lang="en-US" smtClean="0"/>
              <a:t>19-May-20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Session Name, Speaker Name, Short Paper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DA08E3B-3F8B-4624-8ECE-757EA106FB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4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476B-94F8-4544-9A96-8F5E094EDAB5}" type="datetime1">
              <a:rPr lang="en-US" smtClean="0"/>
              <a:t>19-May-20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A557F496-4DB2-4B87-B61B-064989BBA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29" y="19103"/>
            <a:ext cx="2472271" cy="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9216" y="169062"/>
            <a:ext cx="10058400" cy="67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4377"/>
            <a:ext cx="10058400" cy="47647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246A85-5B10-4209-964A-4C4CFDE1D4DD}" type="datetime1">
              <a:rPr lang="en-US" smtClean="0"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Session Name, Speaker Name, Short 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825812"/>
            <a:ext cx="12192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7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2">
              <a:lumMod val="7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154083" y="1561264"/>
            <a:ext cx="10058400" cy="282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SzPts val="4400"/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EMG Controlled Bionic Robotic Arm using Artiﬁcial Intelligence and Machine Learning</a:t>
            </a:r>
            <a:r>
              <a:rPr lang="en-US" sz="4400" dirty="0">
                <a:solidFill>
                  <a:srgbClr val="4A4A4A"/>
                </a:solidFill>
              </a:rPr>
              <a:t/>
            </a:r>
            <a:br>
              <a:rPr lang="en-US" sz="4400" dirty="0">
                <a:solidFill>
                  <a:srgbClr val="4A4A4A"/>
                </a:solidFill>
              </a:rPr>
            </a:br>
            <a:r>
              <a:rPr lang="en-US" sz="4400" dirty="0"/>
              <a:t/>
            </a:r>
            <a:br>
              <a:rPr lang="en-US" sz="4400" dirty="0"/>
            </a:br>
            <a:endParaRPr sz="3200" dirty="0"/>
          </a:p>
        </p:txBody>
      </p:sp>
      <p:sp>
        <p:nvSpPr>
          <p:cNvPr id="122" name="Google Shape;122;p1"/>
          <p:cNvSpPr txBox="1"/>
          <p:nvPr/>
        </p:nvSpPr>
        <p:spPr>
          <a:xfrm>
            <a:off x="4140308" y="3843329"/>
            <a:ext cx="4085950" cy="2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85000"/>
              </a:lnSpc>
              <a:buClr>
                <a:srgbClr val="262626"/>
              </a:buClr>
              <a:buSzPts val="3200"/>
            </a:pPr>
            <a:endParaRPr lang="en-US" sz="3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85000"/>
              </a:lnSpc>
              <a:buClr>
                <a:srgbClr val="262626"/>
              </a:buClr>
              <a:buSzPts val="3200"/>
            </a:pPr>
            <a:endParaRPr lang="en-US" sz="3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85000"/>
              </a:lnSpc>
              <a:buClr>
                <a:srgbClr val="262626"/>
              </a:buClr>
              <a:buSzPts val="3200"/>
            </a:pPr>
            <a:endParaRPr lang="en-US" sz="3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85000"/>
              </a:lnSpc>
              <a:buClr>
                <a:srgbClr val="262626"/>
              </a:buClr>
              <a:buSzPts val="3200"/>
            </a:pPr>
            <a:endParaRPr lang="en-US" sz="3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85000"/>
              </a:lnSpc>
              <a:buClr>
                <a:srgbClr val="262626"/>
              </a:buClr>
              <a:buSzPts val="3200"/>
            </a:pPr>
            <a:endParaRPr lang="en-US" sz="3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85000"/>
              </a:lnSpc>
              <a:buClr>
                <a:srgbClr val="262626"/>
              </a:buClr>
              <a:buSzPts val="3200"/>
            </a:pPr>
            <a:endParaRPr lang="en-US" sz="3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Clr>
                <a:srgbClr val="262626"/>
              </a:buClr>
              <a:buSzPts val="3200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800" u="sng" dirty="0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Farhan Fuad </a:t>
            </a:r>
            <a:r>
              <a:rPr lang="en-US" sz="2800" u="sng" dirty="0" smtClean="0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Rupom</a:t>
            </a:r>
          </a:p>
          <a:p>
            <a:pPr algn="ctr">
              <a:buClr>
                <a:srgbClr val="262626"/>
              </a:buClr>
              <a:buSzPts val="3200"/>
            </a:pPr>
            <a:r>
              <a:rPr lang="en-US" sz="2800" dirty="0" err="1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Shafaitul</a:t>
            </a:r>
            <a:r>
              <a:rPr lang="en-US" sz="2800" dirty="0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800" dirty="0" err="1" smtClean="0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Jannat</a:t>
            </a:r>
            <a:r>
              <a:rPr lang="en-US" sz="2800" u="sng" dirty="0" smtClean="0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  <a:p>
            <a:pPr lvl="0" algn="ctr">
              <a:buClr>
                <a:srgbClr val="262626"/>
              </a:buClr>
              <a:buSzPts val="3200"/>
            </a:pPr>
            <a:r>
              <a:rPr lang="en-US" sz="2800" dirty="0" err="1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Farjana</a:t>
            </a:r>
            <a:r>
              <a:rPr lang="en-US" sz="2800" dirty="0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800" dirty="0" err="1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Ferdousi</a:t>
            </a:r>
            <a:r>
              <a:rPr lang="en-US" sz="2800" dirty="0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800" dirty="0" err="1" smtClean="0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Tamanna</a:t>
            </a:r>
            <a:endParaRPr lang="en-US" sz="2800" u="sng" dirty="0" smtClean="0">
              <a:solidFill>
                <a:srgbClr val="4A4A4A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>
              <a:buClr>
                <a:srgbClr val="262626"/>
              </a:buClr>
              <a:buSzPts val="3200"/>
            </a:pPr>
            <a:r>
              <a:rPr lang="en-US" sz="2800" dirty="0" err="1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Gazi</a:t>
            </a:r>
            <a:r>
              <a:rPr lang="en-US" sz="2800" dirty="0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Musa Al Johan </a:t>
            </a:r>
            <a:endParaRPr lang="en-US" sz="2800" dirty="0" smtClean="0">
              <a:solidFill>
                <a:srgbClr val="4A4A4A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 algn="ctr">
              <a:buClr>
                <a:srgbClr val="262626"/>
              </a:buClr>
              <a:buSzPts val="3200"/>
            </a:pPr>
            <a:r>
              <a:rPr lang="en-US" sz="2800" dirty="0" smtClean="0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Dr</a:t>
            </a:r>
            <a:r>
              <a:rPr lang="en-US" sz="2800" dirty="0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Md. </a:t>
            </a:r>
            <a:r>
              <a:rPr lang="en-US" sz="2800" dirty="0" err="1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Motaharul</a:t>
            </a:r>
            <a:r>
              <a:rPr lang="en-US" sz="2800" dirty="0">
                <a:solidFill>
                  <a:srgbClr val="4A4A4A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Islam</a:t>
            </a:r>
            <a:r>
              <a:rPr lang="en-US" sz="2800" dirty="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3" y="4562780"/>
            <a:ext cx="1560160" cy="14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8"/>
    </mc:Choice>
    <mc:Fallback xmlns="">
      <p:transition spd="slow" advTm="50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FD78D-C377-474D-8EB7-95A97FC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168" y="2112379"/>
            <a:ext cx="9579854" cy="476471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Individual Response in Each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Response of Different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estures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ivided in 4 Classes(0-3)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Data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ecording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ntervals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Four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ndividual Movements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.csv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ile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uildup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2C20D-40B0-4A2A-B85F-568AD593A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71E76-1FF1-4B2E-B21A-E31270C9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3" y="995506"/>
            <a:ext cx="7359048" cy="1075073"/>
          </a:xfrm>
          <a:prstGeom prst="rect">
            <a:avLst/>
          </a:prstGeom>
        </p:spPr>
      </p:pic>
      <p:sp>
        <p:nvSpPr>
          <p:cNvPr id="9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7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1FBE5-AE03-4BE2-A1A7-74E6BD9C4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248" y="1178077"/>
            <a:ext cx="5004115" cy="4764718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sEMG Signal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Detection:</a:t>
            </a:r>
            <a:endParaRPr 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Observed Frequency </a:t>
            </a:r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en-US" sz="2800" dirty="0" smtClean="0">
                <a:solidFill>
                  <a:schemeClr val="tx1"/>
                </a:solidFill>
              </a:rPr>
              <a:t>ange of sEMG.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External Noise and Removable 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ignal Deduction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Signal Processing 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teps: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1) Noise </a:t>
            </a:r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en-US" sz="2800" dirty="0" smtClean="0">
                <a:solidFill>
                  <a:schemeClr val="tx1"/>
                </a:solidFill>
              </a:rPr>
              <a:t>efining</a:t>
            </a:r>
            <a:endParaRPr lang="en-US" sz="2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2) Rectification</a:t>
            </a:r>
            <a:endParaRPr lang="en-US" sz="2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3) Normalization</a:t>
            </a:r>
            <a:endParaRPr 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10F43-1ED1-4C68-B1BF-AFF5D7309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31664-B447-452A-B293-E94546BD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523" y="1639323"/>
            <a:ext cx="5159187" cy="3170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857759-7501-457D-8D3C-CA58B120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741" y="5155978"/>
            <a:ext cx="1752752" cy="335309"/>
          </a:xfrm>
          <a:prstGeom prst="rect">
            <a:avLst/>
          </a:prstGeom>
        </p:spPr>
      </p:pic>
      <p:sp>
        <p:nvSpPr>
          <p:cNvPr id="9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5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70B9-A725-4D13-813A-FD911669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28" y="542166"/>
            <a:ext cx="6352909" cy="6635469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SVM-KNN Hybrid Approach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cs typeface="Times New Roman" panose="02020603050405020304" pitchFamily="18" charset="0"/>
              </a:rPr>
              <a:t>Many Re</a:t>
            </a:r>
            <a:r>
              <a:rPr lang="en-US" sz="3600" dirty="0"/>
              <a:t>presentative Data </a:t>
            </a:r>
            <a:r>
              <a:rPr lang="en-US" sz="3600" dirty="0" smtClean="0"/>
              <a:t>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Reduces difficulty in </a:t>
            </a:r>
            <a:r>
              <a:rPr lang="en-US" sz="3600" dirty="0">
                <a:solidFill>
                  <a:schemeClr val="tx1"/>
                </a:solidFill>
              </a:rPr>
              <a:t>F</a:t>
            </a:r>
            <a:r>
              <a:rPr lang="en-US" sz="3600" dirty="0" smtClean="0">
                <a:solidFill>
                  <a:schemeClr val="tx1"/>
                </a:solidFill>
              </a:rPr>
              <a:t>unction </a:t>
            </a:r>
            <a:r>
              <a:rPr lang="en-US" sz="3600" dirty="0">
                <a:solidFill>
                  <a:schemeClr val="tx1"/>
                </a:solidFill>
              </a:rPr>
              <a:t>P</a:t>
            </a:r>
            <a:r>
              <a:rPr lang="en-US" sz="3600" dirty="0" smtClean="0">
                <a:solidFill>
                  <a:schemeClr val="tx1"/>
                </a:solidFill>
              </a:rPr>
              <a:t>arameter </a:t>
            </a:r>
            <a:r>
              <a:rPr lang="en-US" sz="3600" dirty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election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Measuring margin in algorithm determination.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Better </a:t>
            </a: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Accuracy </a:t>
            </a: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evel than </a:t>
            </a: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ingle Algorithm.</a:t>
            </a:r>
            <a:endParaRPr lang="en-US" sz="3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Consists of Two </a:t>
            </a: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Reduced SV using SVM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Classifying Testing </a:t>
            </a: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ample using KNN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36E6-57B1-4227-AEE6-4CFAE73476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4A815-5371-406A-9D9C-FA4FF9C6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737" y="2169227"/>
            <a:ext cx="5351787" cy="2587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4804B-A6A4-4988-9A34-EB546850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05" y="5035838"/>
            <a:ext cx="2023796" cy="388886"/>
          </a:xfrm>
          <a:prstGeom prst="rect">
            <a:avLst/>
          </a:prstGeom>
        </p:spPr>
      </p:pic>
      <p:sp>
        <p:nvSpPr>
          <p:cNvPr id="8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0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1132-B8A4-40FC-9DE8-13D1DC4D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97" y="1128735"/>
            <a:ext cx="10778543" cy="4608518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Accuracy of KNN and SVM:</a:t>
            </a:r>
          </a:p>
          <a:p>
            <a:pPr>
              <a:buFontTx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Predicted Using 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ingle </a:t>
            </a: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Live </a:t>
            </a: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ata Acquisition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Pre-processing and Feature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r>
              <a:rPr lang="en-US" sz="2800" dirty="0" smtClean="0">
                <a:solidFill>
                  <a:schemeClr val="tx1"/>
                </a:solidFill>
              </a:rPr>
              <a:t>xtraction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Pre-trained Classified </a:t>
            </a: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Live </a:t>
            </a: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ata 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Accuracy Result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Comparison and Acknowledgement of Implemented </a:t>
            </a: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5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0DC45-BEAA-46CF-BE06-C7135429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9" y="1830969"/>
            <a:ext cx="5548451" cy="4086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987" y="1942241"/>
            <a:ext cx="5735015" cy="3975206"/>
          </a:xfrm>
          <a:prstGeom prst="rect">
            <a:avLst/>
          </a:prstGeom>
        </p:spPr>
      </p:pic>
      <p:sp>
        <p:nvSpPr>
          <p:cNvPr id="8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21132-B8A4-40FC-9DE8-13D1DC4D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97" y="1128735"/>
            <a:ext cx="10778543" cy="4608518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Accuracy Table of SVM and KNN: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0DC45-BEAA-46CF-BE06-C7135429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21132-B8A4-40FC-9DE8-13D1DC4D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97" y="1128735"/>
            <a:ext cx="10778543" cy="4608518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Accuracy Rate of SVM-KNN hybrid:</a:t>
            </a:r>
          </a:p>
          <a:p>
            <a:pPr>
              <a:buFontTx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Predicted using </a:t>
            </a:r>
            <a:r>
              <a:rPr lang="en-US" sz="2800" dirty="0">
                <a:solidFill>
                  <a:schemeClr val="tx1"/>
                </a:solidFill>
              </a:rPr>
              <a:t>H</a:t>
            </a:r>
            <a:r>
              <a:rPr lang="en-US" sz="2800" dirty="0" smtClean="0">
                <a:solidFill>
                  <a:schemeClr val="tx1"/>
                </a:solidFill>
              </a:rPr>
              <a:t>ybrid </a:t>
            </a: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lgorithm </a:t>
            </a: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Same User </a:t>
            </a: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ata is Applied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Live Data 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Accuracy Result is 95.389%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Bar Columns 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hows the Classification </a:t>
            </a:r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en-US" sz="2800" dirty="0" smtClean="0">
                <a:solidFill>
                  <a:schemeClr val="tx1"/>
                </a:solidFill>
              </a:rPr>
              <a:t>ate and Average </a:t>
            </a: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lassification </a:t>
            </a:r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en-US" sz="2800" dirty="0" smtClean="0">
                <a:solidFill>
                  <a:schemeClr val="tx1"/>
                </a:solidFill>
              </a:rPr>
              <a:t>ate</a:t>
            </a:r>
            <a:endParaRPr lang="en-US" sz="2600" dirty="0" smtClean="0"/>
          </a:p>
        </p:txBody>
      </p:sp>
      <p:sp>
        <p:nvSpPr>
          <p:cNvPr id="8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42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0DC45-BEAA-46CF-BE06-C7135429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21" y="1120660"/>
            <a:ext cx="6221392" cy="497336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21132-B8A4-40FC-9DE8-13D1DC4D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53" y="1031630"/>
            <a:ext cx="4356752" cy="4422401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Average Categorization Rate Graph of SVM-KNN:  </a:t>
            </a:r>
            <a:r>
              <a:rPr lang="en-US" sz="2400" dirty="0" smtClean="0">
                <a:solidFill>
                  <a:schemeClr val="tx1"/>
                </a:solidFill>
              </a:rPr>
              <a:t>95.398%</a:t>
            </a:r>
          </a:p>
          <a:p>
            <a:pPr>
              <a:buFontTx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4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0DC45-BEAA-46CF-BE06-C7135429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17</a:t>
            </a:fld>
            <a:endParaRPr lang="en-US"/>
          </a:p>
        </p:txBody>
      </p:sp>
      <p:sp>
        <p:nvSpPr>
          <p:cNvPr id="6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  <p:sp>
        <p:nvSpPr>
          <p:cNvPr id="8" name="Google Shape;122;p1"/>
          <p:cNvSpPr txBox="1"/>
          <p:nvPr/>
        </p:nvSpPr>
        <p:spPr>
          <a:xfrm>
            <a:off x="629678" y="1202755"/>
            <a:ext cx="8302580" cy="2733368"/>
          </a:xfrm>
          <a:custGeom>
            <a:avLst/>
            <a:gdLst>
              <a:gd name="connsiteX0" fmla="*/ 0 w 9143073"/>
              <a:gd name="connsiteY0" fmla="*/ 0 h 4369827"/>
              <a:gd name="connsiteX1" fmla="*/ 9143073 w 9143073"/>
              <a:gd name="connsiteY1" fmla="*/ 0 h 4369827"/>
              <a:gd name="connsiteX2" fmla="*/ 9143073 w 9143073"/>
              <a:gd name="connsiteY2" fmla="*/ 4369827 h 4369827"/>
              <a:gd name="connsiteX3" fmla="*/ 0 w 9143073"/>
              <a:gd name="connsiteY3" fmla="*/ 4369827 h 4369827"/>
              <a:gd name="connsiteX4" fmla="*/ 0 w 9143073"/>
              <a:gd name="connsiteY4" fmla="*/ 0 h 4369827"/>
              <a:gd name="connsiteX0" fmla="*/ 0 w 9143073"/>
              <a:gd name="connsiteY0" fmla="*/ 29497 h 4369827"/>
              <a:gd name="connsiteX1" fmla="*/ 9143073 w 9143073"/>
              <a:gd name="connsiteY1" fmla="*/ 0 h 4369827"/>
              <a:gd name="connsiteX2" fmla="*/ 9143073 w 9143073"/>
              <a:gd name="connsiteY2" fmla="*/ 4369827 h 4369827"/>
              <a:gd name="connsiteX3" fmla="*/ 0 w 9143073"/>
              <a:gd name="connsiteY3" fmla="*/ 4369827 h 4369827"/>
              <a:gd name="connsiteX4" fmla="*/ 0 w 9143073"/>
              <a:gd name="connsiteY4" fmla="*/ 29497 h 436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073" h="4369827">
                <a:moveTo>
                  <a:pt x="0" y="29497"/>
                </a:moveTo>
                <a:lnTo>
                  <a:pt x="9143073" y="0"/>
                </a:lnTo>
                <a:lnTo>
                  <a:pt x="9143073" y="4369827"/>
                </a:lnTo>
                <a:lnTo>
                  <a:pt x="0" y="4369827"/>
                </a:lnTo>
                <a:lnTo>
                  <a:pt x="0" y="29497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457200">
              <a:lnSpc>
                <a:spcPct val="85000"/>
              </a:lnSpc>
              <a:buClr>
                <a:srgbClr val="262626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Unique EMG Approach</a:t>
            </a:r>
          </a:p>
          <a:p>
            <a:pPr marL="457200" lvl="0" indent="-457200">
              <a:lnSpc>
                <a:spcPct val="85000"/>
              </a:lnSpc>
              <a:buClr>
                <a:srgbClr val="262626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Hybrid Algorithm</a:t>
            </a:r>
          </a:p>
          <a:p>
            <a:pPr marL="457200" lvl="0" indent="-457200">
              <a:lnSpc>
                <a:spcPct val="85000"/>
              </a:lnSpc>
              <a:buClr>
                <a:srgbClr val="262626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Accuracy of  95.398</a:t>
            </a:r>
            <a:r>
              <a:rPr lang="en-US" sz="28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</a:p>
          <a:p>
            <a:pPr marL="457200" lvl="0" indent="-457200">
              <a:lnSpc>
                <a:spcPct val="85000"/>
              </a:lnSpc>
              <a:buClr>
                <a:srgbClr val="262626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Comparative Better </a:t>
            </a:r>
            <a:r>
              <a:rPr lang="en-US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8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utcome</a:t>
            </a:r>
          </a:p>
          <a:p>
            <a:pPr marL="457200" lvl="0" indent="-457200">
              <a:lnSpc>
                <a:spcPct val="85000"/>
              </a:lnSpc>
              <a:buClr>
                <a:srgbClr val="262626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Future Plan for 3D Printed </a:t>
            </a:r>
            <a:r>
              <a:rPr lang="en-US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8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rosthetic </a:t>
            </a:r>
            <a:r>
              <a:rPr lang="en-US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</a:p>
          <a:p>
            <a:pPr marL="457200" lvl="0" indent="-457200">
              <a:lnSpc>
                <a:spcPct val="85000"/>
              </a:lnSpc>
              <a:buClr>
                <a:srgbClr val="262626"/>
              </a:buClr>
              <a:buSzPts val="3200"/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5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B7E2E84A-B354-4C09-9A96-BDC6A4799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04899" y="2966443"/>
            <a:ext cx="8469297" cy="661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i="0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THANK YOU</a:t>
            </a:r>
            <a:endParaRPr lang="en-US" altLang="en-US" i="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5CFBF-6387-4610-889B-7937B593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Session Name, Speaker Name, Short Paper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0DC45-BEAA-46CF-BE06-C7135429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62AC-89FA-4990-BC7A-67951E94E1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4707676" y="74105"/>
            <a:ext cx="2779822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1097280" y="1247775"/>
            <a:ext cx="10466070" cy="462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endParaRPr dirty="0"/>
          </a:p>
          <a:p>
            <a:pPr marL="434340" lvl="0">
              <a:spcBef>
                <a:spcPts val="16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Introduction</a:t>
            </a:r>
          </a:p>
          <a:p>
            <a:pPr marL="434340" lvl="0">
              <a:spcBef>
                <a:spcPts val="16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cs typeface="Times New Roman" panose="02020603050405020304" pitchFamily="18" charset="0"/>
              </a:rPr>
              <a:t>Motivation and Objectives </a:t>
            </a:r>
            <a:endParaRPr lang="en-US" sz="3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34340" lvl="0">
              <a:spcBef>
                <a:spcPts val="16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System Architecture</a:t>
            </a:r>
          </a:p>
          <a:p>
            <a:pPr marL="434340" lvl="0">
              <a:spcBef>
                <a:spcPts val="16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System Methodology</a:t>
            </a:r>
          </a:p>
          <a:p>
            <a:pPr marL="434340" lvl="0">
              <a:spcBef>
                <a:spcPts val="16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System Implementation</a:t>
            </a:r>
          </a:p>
          <a:p>
            <a:pPr marL="434340" lvl="0">
              <a:spcBef>
                <a:spcPts val="16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Result </a:t>
            </a:r>
            <a:r>
              <a:rPr lang="en-US" sz="30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sz="3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nd Analysis</a:t>
            </a:r>
          </a:p>
          <a:p>
            <a:pPr marL="434340" lvl="0">
              <a:spcBef>
                <a:spcPts val="16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Conclusion</a:t>
            </a:r>
          </a:p>
          <a:p>
            <a:pPr marL="434340" lvl="0">
              <a:spcBef>
                <a:spcPts val="16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References</a:t>
            </a:r>
            <a:endParaRPr sz="3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8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body" idx="1"/>
          </p:nvPr>
        </p:nvSpPr>
        <p:spPr>
          <a:xfrm>
            <a:off x="279985" y="946834"/>
            <a:ext cx="10058400" cy="511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01168" lvl="1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486918" lvl="1" indent="-2857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Electromyography Approach</a:t>
            </a:r>
          </a:p>
          <a:p>
            <a:pPr marL="486918" lvl="1" indent="-2857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Hybrid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lgorithm (SVM &amp; KNN)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lassiﬁcation</a:t>
            </a:r>
          </a:p>
          <a:p>
            <a:pPr marL="486918" lvl="1" indent="-2857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Signal Filtration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along with S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ignal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rocessing and Various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eature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xtractions.</a:t>
            </a:r>
          </a:p>
          <a:p>
            <a:pPr marL="486918" lvl="1" indent="-2857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Detection of Four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estures.</a:t>
            </a:r>
          </a:p>
          <a:p>
            <a:pPr marL="486918" lvl="1" indent="-2857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Improved O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utcome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than O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ther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onventional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ystems.</a:t>
            </a:r>
            <a:endParaRPr 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9" name="Google Shape;139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" name="Google Shape;127;p2"/>
          <p:cNvSpPr txBox="1">
            <a:spLocks/>
          </p:cNvSpPr>
          <p:nvPr/>
        </p:nvSpPr>
        <p:spPr>
          <a:xfrm>
            <a:off x="4707676" y="74105"/>
            <a:ext cx="2779822" cy="6611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lvl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000"/>
              <a:buFont typeface="Arial Narrow"/>
              <a:buNone/>
              <a:defRPr sz="4000" i="1" kern="1200" spc="-50" baseline="0">
                <a:solidFill>
                  <a:schemeClr val="accent2">
                    <a:lumMod val="75000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2060"/>
              </a:buClr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0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Google Shape;147;p4"/>
          <p:cNvSpPr txBox="1">
            <a:spLocks noGrp="1"/>
          </p:cNvSpPr>
          <p:nvPr>
            <p:ph type="body" idx="1"/>
          </p:nvPr>
        </p:nvSpPr>
        <p:spPr>
          <a:xfrm>
            <a:off x="174110" y="639100"/>
            <a:ext cx="7270564" cy="523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Huge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umber of Amputees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auses by Road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ccidents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Labor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uffering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mputees due to Construction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ailure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Or Industrial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achine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ccidents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Dependency on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Im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ported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ostly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rosthesis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Developing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 P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rosthetic System along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with M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inimum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roduction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ost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and P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recise Data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lassiﬁcation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sing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nique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ybrid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lgorithm Approach.</a:t>
            </a:r>
          </a:p>
        </p:txBody>
      </p:sp>
      <p:sp>
        <p:nvSpPr>
          <p:cNvPr id="149" name="Google Shape;149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26" name="Picture 2" descr="https://assetsds.cdnedge.bluemix.net/sites/default/files/styles/very_big_1/public/feature/images/accident_final.jpg?itok=R4cgwo6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65" y="1369654"/>
            <a:ext cx="4480078" cy="44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7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560439" y="1362075"/>
            <a:ext cx="10595241" cy="450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Three-Tiered Structure: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EMG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Signal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Device</a:t>
            </a:r>
          </a:p>
          <a:p>
            <a:pPr marL="342900" lvl="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Gesture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rocessing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and C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ontrol</a:t>
            </a:r>
          </a:p>
          <a:p>
            <a:pPr marL="342900" lvl="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Terminal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evices</a:t>
            </a:r>
            <a:endParaRPr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57" name="Google Shape;157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  <p:sp>
        <p:nvSpPr>
          <p:cNvPr id="20" name="Rectangle 19"/>
          <p:cNvSpPr/>
          <p:nvPr/>
        </p:nvSpPr>
        <p:spPr>
          <a:xfrm>
            <a:off x="7625784" y="5178798"/>
            <a:ext cx="883205" cy="35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032756" y="1382426"/>
            <a:ext cx="823219" cy="5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077180" y="4719877"/>
            <a:ext cx="823219" cy="86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22" y="971044"/>
            <a:ext cx="6678263" cy="51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223340" y="1380898"/>
            <a:ext cx="5716214" cy="450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2625" lvl="8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Workflow:</a:t>
            </a:r>
          </a:p>
          <a:p>
            <a:pPr marL="682625" lvl="8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682625" lvl="8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Collecting </a:t>
            </a: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ata via EMG Signal</a:t>
            </a:r>
          </a:p>
          <a:p>
            <a:pPr marL="682625" lvl="8" indent="-457200">
              <a:spcAft>
                <a:spcPts val="0"/>
              </a:spcAft>
              <a:buSzPts val="28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re-processing and Feature Extraction of EMG signal</a:t>
            </a:r>
          </a:p>
          <a:p>
            <a:pPr marL="682625" lvl="8" indent="-457200">
              <a:spcAft>
                <a:spcPts val="0"/>
              </a:spcAft>
              <a:buSzPts val="28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Finding the Accurate </a:t>
            </a:r>
            <a:r>
              <a:rPr lang="en-US" sz="2800" dirty="0">
                <a:solidFill>
                  <a:schemeClr val="tx1"/>
                </a:solidFill>
              </a:rPr>
              <a:t>V</a:t>
            </a:r>
            <a:r>
              <a:rPr lang="en-US" sz="2800" dirty="0" smtClean="0">
                <a:solidFill>
                  <a:schemeClr val="tx1"/>
                </a:solidFill>
              </a:rPr>
              <a:t>alue by</a:t>
            </a:r>
          </a:p>
          <a:p>
            <a:pPr marL="225425" lvl="8" indent="0">
              <a:spcAft>
                <a:spcPts val="0"/>
              </a:spcAft>
              <a:buSzPts val="2800"/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Data Set Classification </a:t>
            </a:r>
          </a:p>
          <a:p>
            <a:pPr marL="682625" lvl="8" indent="-457200">
              <a:spcAft>
                <a:spcPts val="0"/>
              </a:spcAft>
              <a:buSzPts val="2800"/>
              <a:buNone/>
            </a:pPr>
            <a:endParaRPr lang="en-US" sz="2800" dirty="0" smtClean="0">
              <a:solidFill>
                <a:schemeClr val="dk1"/>
              </a:solidFill>
            </a:endParaRPr>
          </a:p>
          <a:p>
            <a:pPr marL="682625" lvl="8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57" name="Google Shape;157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027" name="Picture 3" descr="C:\Users\Ryans\Desktop\Capturex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9151" y="879622"/>
            <a:ext cx="4303298" cy="5221774"/>
          </a:xfrm>
          <a:prstGeom prst="rect">
            <a:avLst/>
          </a:prstGeom>
          <a:noFill/>
        </p:spPr>
      </p:pic>
      <p:sp>
        <p:nvSpPr>
          <p:cNvPr id="8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r>
              <a:rPr lang="en-US" b="1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1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>
            <a:spLocks noGrp="1"/>
          </p:cNvSpPr>
          <p:nvPr>
            <p:ph type="body" idx="1"/>
          </p:nvPr>
        </p:nvSpPr>
        <p:spPr>
          <a:xfrm>
            <a:off x="-69091" y="1048416"/>
            <a:ext cx="6995873" cy="59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25425" lvl="8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SVM (Binary Classifier Method):</a:t>
            </a:r>
          </a:p>
          <a:p>
            <a:pPr marL="225425" lvl="8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lang="en-US" sz="3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739775" lvl="8" indent="-514350" algn="just"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The particular set of input vectors is called supporting vectors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39775" lvl="8" indent="-514350" algn="just"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Hyper plane for distinct classification</a:t>
            </a:r>
          </a:p>
          <a:p>
            <a:pPr marL="739775" lvl="8" indent="-514350" algn="just"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elects the hyper plane with maximized </a:t>
            </a:r>
            <a:r>
              <a:rPr lang="en-US" sz="2800" dirty="0">
                <a:solidFill>
                  <a:schemeClr val="tx1"/>
                </a:solidFill>
              </a:rPr>
              <a:t>margin</a:t>
            </a:r>
            <a:endParaRPr lang="en-US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739775" lvl="8" indent="-514350" algn="just"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Effective in high dimensional spaces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739775" lvl="8" indent="-514350" algn="just"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Non-linear data separation</a:t>
            </a:r>
          </a:p>
          <a:p>
            <a:pPr marL="739775" lvl="8" indent="-514350" algn="just"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Kernel trick for selecting additional feature </a:t>
            </a:r>
          </a:p>
          <a:p>
            <a:pPr marL="739775" lvl="8" indent="-514350" algn="just"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Works well with clear margin separation                           </a:t>
            </a:r>
          </a:p>
          <a:p>
            <a:pPr marL="739775" lvl="8" indent="-5143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739775" lvl="8" indent="-5143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739775" lvl="8" indent="-5143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739775" lvl="8" indent="-5143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0" name="Google Shape;220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2050" name="Picture 2" descr="C:\Users\Ryans\Desktop\Capturexx (2)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6627" y="1365030"/>
            <a:ext cx="3568588" cy="3072276"/>
          </a:xfrm>
          <a:prstGeom prst="rect">
            <a:avLst/>
          </a:prstGeom>
          <a:noFill/>
        </p:spPr>
      </p:pic>
      <p:sp>
        <p:nvSpPr>
          <p:cNvPr id="9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700579" y="443730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Hyper plane(Linear)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>
            <a:spLocks noGrp="1"/>
          </p:cNvSpPr>
          <p:nvPr>
            <p:ph type="body" idx="1"/>
          </p:nvPr>
        </p:nvSpPr>
        <p:spPr>
          <a:xfrm>
            <a:off x="457200" y="1362075"/>
            <a:ext cx="11506200" cy="450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5425" lvl="8" indent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KNN (Pattern Recognition Method):</a:t>
            </a:r>
          </a:p>
          <a:p>
            <a:pPr marL="739775" lvl="8" indent="-514350"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Performs 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tatistical </a:t>
            </a: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nalysis </a:t>
            </a:r>
          </a:p>
          <a:p>
            <a:pPr marL="739775" lvl="8" indent="-514350"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Calculates Euclidean Distance between two information</a:t>
            </a:r>
            <a:endParaRPr lang="en-US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225425" lvl="8" indent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Steps of KNN: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marL="739775" lvl="8" indent="-514350">
              <a:spcBef>
                <a:spcPts val="6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Initialization</a:t>
            </a:r>
          </a:p>
          <a:p>
            <a:pPr marL="739775" lvl="8" indent="-514350">
              <a:spcBef>
                <a:spcPts val="6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Calculation</a:t>
            </a:r>
          </a:p>
          <a:p>
            <a:pPr marL="739775" lvl="8" indent="-514350">
              <a:spcBef>
                <a:spcPts val="6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Sorting the Distance and Finding out the Nearest Neighbors</a:t>
            </a:r>
          </a:p>
          <a:p>
            <a:pPr marL="739775" lvl="8" indent="-514350">
              <a:spcBef>
                <a:spcPts val="6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Returning predicted class</a:t>
            </a:r>
          </a:p>
          <a:p>
            <a:pPr marL="739775" lvl="8" indent="-514350">
              <a:spcBef>
                <a:spcPts val="60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8" name="Google Shape;228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8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>
            <a:spLocks noGrp="1"/>
          </p:cNvSpPr>
          <p:nvPr>
            <p:ph type="body" idx="1"/>
          </p:nvPr>
        </p:nvSpPr>
        <p:spPr>
          <a:xfrm>
            <a:off x="782133" y="1282856"/>
            <a:ext cx="11608024" cy="542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>
              <a:spcBef>
                <a:spcPts val="0"/>
              </a:spcBef>
              <a:buSzPts val="2800"/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Feature Extraction Methods :</a:t>
            </a:r>
          </a:p>
          <a:p>
            <a:pPr marL="91440" lvl="0" indent="-177800">
              <a:spcBef>
                <a:spcPts val="0"/>
              </a:spcBef>
              <a:buSzPts val="2800"/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 Length 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Integral of EMG 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 Crossings  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 Sign Changes</a:t>
            </a:r>
          </a:p>
        </p:txBody>
      </p:sp>
      <p:sp>
        <p:nvSpPr>
          <p:cNvPr id="228" name="Google Shape;228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7" name="Google Shape;146;p4"/>
          <p:cNvSpPr txBox="1">
            <a:spLocks noGrp="1"/>
          </p:cNvSpPr>
          <p:nvPr>
            <p:ph type="title"/>
          </p:nvPr>
        </p:nvSpPr>
        <p:spPr>
          <a:xfrm>
            <a:off x="3262915" y="147906"/>
            <a:ext cx="5669343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Narrow"/>
              <a:buNone/>
            </a:pPr>
            <a:r>
              <a:rPr lang="en-US" i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2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Ieee tensymp2020, Farhan fuad rupom, emg bionic robotic arm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7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2676</TotalTime>
  <Words>691</Words>
  <Application>Microsoft Office PowerPoint</Application>
  <PresentationFormat>Widescreen</PresentationFormat>
  <Paragraphs>182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Arial Narrow</vt:lpstr>
      <vt:lpstr>Calibri</vt:lpstr>
      <vt:lpstr>Calibri Light</vt:lpstr>
      <vt:lpstr>Times New Roman</vt:lpstr>
      <vt:lpstr>Wingdings</vt:lpstr>
      <vt:lpstr>Retrospect</vt:lpstr>
      <vt:lpstr>EMG Controlled Bionic Robotic Arm using Artiﬁcial Intelligence and Machine Learning  </vt:lpstr>
      <vt:lpstr>OUTLINE</vt:lpstr>
      <vt:lpstr>PowerPoint Presentation</vt:lpstr>
      <vt:lpstr>Motivation and Objectives </vt:lpstr>
      <vt:lpstr>System Architecture</vt:lpstr>
      <vt:lpstr>Methodologies </vt:lpstr>
      <vt:lpstr>Methodologies </vt:lpstr>
      <vt:lpstr>Methodologies </vt:lpstr>
      <vt:lpstr>Methodologies </vt:lpstr>
      <vt:lpstr>System Implementation</vt:lpstr>
      <vt:lpstr>System Implementation</vt:lpstr>
      <vt:lpstr>System Implementation</vt:lpstr>
      <vt:lpstr>Result and Analysis</vt:lpstr>
      <vt:lpstr>Result and Analysis</vt:lpstr>
      <vt:lpstr>Result and Analysis</vt:lpstr>
      <vt:lpstr>Result and Analysis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Abdur Rahman</dc:creator>
  <cp:lastModifiedBy>Mou</cp:lastModifiedBy>
  <cp:revision>121</cp:revision>
  <dcterms:created xsi:type="dcterms:W3CDTF">2020-04-29T10:59:46Z</dcterms:created>
  <dcterms:modified xsi:type="dcterms:W3CDTF">2020-05-19T15:17:42Z</dcterms:modified>
</cp:coreProperties>
</file>