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4"/>
  </p:notesMasterIdLst>
  <p:sldIdLst>
    <p:sldId id="272" r:id="rId5"/>
    <p:sldId id="291" r:id="rId6"/>
    <p:sldId id="308" r:id="rId7"/>
    <p:sldId id="309" r:id="rId8"/>
    <p:sldId id="310" r:id="rId9"/>
    <p:sldId id="311" r:id="rId10"/>
    <p:sldId id="312" r:id="rId11"/>
    <p:sldId id="313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81961" autoAdjust="0"/>
  </p:normalViewPr>
  <p:slideViewPr>
    <p:cSldViewPr snapToGrid="0" snapToObjects="1">
      <p:cViewPr varScale="1">
        <p:scale>
          <a:sx n="67" d="100"/>
          <a:sy n="67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67215-DE41-4BC0-6400-DE9F222B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48F8C88-BC32-2F84-A559-2362047B0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EE0262F-BA71-E2C1-987D-5DE8137A8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5BCFBC-E05B-3F00-EC96-FFEF710DB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DE98-05E2-572B-019B-0A689AF3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62F6FFE-5BB0-3854-9BBF-77040733D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013940B-5CF1-3CD8-A68B-347529451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A436667-F2B9-0585-0F52-E067A3A8B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9524-9852-BF79-2FC4-227486D0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44DAAC3-4F0E-53F2-23E4-A44587A08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0C62D75-510F-F17A-CAB0-FDA26F597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655EA0-D85A-4BB7-C474-EFD8FB409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7C5A0-34E7-5664-4764-81C0F383B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A60C67A-39A8-00B9-12B8-D5D698FC5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35FA77C-88D6-6832-6827-24DAD4F6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034575-7C16-C365-07BC-0E03BEAC3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4DDF0-6FBB-76D7-E029-C6032A003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FA1A043-3C4F-190C-DA3B-0A143FD22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2419136-E9E2-512A-5845-E8A49644E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EB7BC5-7814-15FA-EF03-6BF782677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D2433-CBCF-6CD5-BA3E-00BC77BE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5FA0E7D-A966-9243-89A8-328857F57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110D4438-5DE4-24AF-59D8-4E72746C9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B8AF23-BFCD-18CB-4866-B4510C6CC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D8177-A595-0421-2F35-EEBD0D74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0A9ACA6A-739A-5B2F-1C6A-0F7DEC9DE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6EC8B0A-B483-8CCF-1298-8A759980E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E74343-6680-80D8-172F-5C17F2518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3294"/>
            <a:ext cx="10515600" cy="1091411"/>
          </a:xfrm>
        </p:spPr>
        <p:txBody>
          <a:bodyPr>
            <a:noAutofit/>
          </a:bodyPr>
          <a:lstStyle/>
          <a:p>
            <a:pPr algn="ctr"/>
            <a:r>
              <a:rPr lang="hu-HU" sz="3600" dirty="0" err="1"/>
              <a:t>Establishing</a:t>
            </a:r>
            <a:r>
              <a:rPr lang="hu-HU" sz="3600" dirty="0"/>
              <a:t> a </a:t>
            </a:r>
            <a:r>
              <a:rPr lang="hu-HU" sz="3600" dirty="0" err="1"/>
              <a:t>Robotic</a:t>
            </a:r>
            <a:r>
              <a:rPr lang="hu-HU" sz="3600" dirty="0"/>
              <a:t> </a:t>
            </a:r>
            <a:r>
              <a:rPr lang="hu-HU" sz="3600" dirty="0" err="1"/>
              <a:t>Environment</a:t>
            </a:r>
            <a:br>
              <a:rPr lang="hu-HU" sz="3600" dirty="0"/>
            </a:br>
            <a:r>
              <a:rPr lang="hu-HU" sz="3200" dirty="0" err="1"/>
              <a:t>for</a:t>
            </a:r>
            <a:r>
              <a:rPr lang="hu-HU" sz="3200" dirty="0"/>
              <a:t> </a:t>
            </a:r>
            <a:r>
              <a:rPr lang="hu-HU" sz="3200" dirty="0" err="1"/>
              <a:t>Reinforcement</a:t>
            </a:r>
            <a:r>
              <a:rPr lang="hu-HU" sz="3200" dirty="0"/>
              <a:t> </a:t>
            </a:r>
            <a:r>
              <a:rPr lang="hu-HU" sz="3200" dirty="0" err="1"/>
              <a:t>Learning</a:t>
            </a:r>
            <a:r>
              <a:rPr lang="hu-HU" sz="3200" dirty="0"/>
              <a:t> </a:t>
            </a:r>
            <a:r>
              <a:rPr lang="hu-HU" sz="3200" dirty="0" err="1"/>
              <a:t>Study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1CDDE1-6571-741C-0C62-FE6EA0A82B3A}"/>
              </a:ext>
            </a:extLst>
          </p:cNvPr>
          <p:cNvSpPr txBox="1">
            <a:spLocks/>
          </p:cNvSpPr>
          <p:nvPr/>
        </p:nvSpPr>
        <p:spPr>
          <a:xfrm>
            <a:off x="5813323" y="5926393"/>
            <a:ext cx="6270523" cy="10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hu-HU" sz="2400" dirty="0"/>
              <a:t>Bálint Farkas, Károly Széll, Péter Galambos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Introduction</a:t>
            </a:r>
            <a:endParaRPr lang="en-US" sz="3600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6CA0C6-08EB-86BE-22F0-7F24A36D80C0}"/>
              </a:ext>
            </a:extLst>
          </p:cNvPr>
          <p:cNvSpPr txBox="1">
            <a:spLocks/>
          </p:cNvSpPr>
          <p:nvPr/>
        </p:nvSpPr>
        <p:spPr>
          <a:xfrm>
            <a:off x="556260" y="1646923"/>
            <a:ext cx="7707630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Reinforcement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r>
              <a:rPr lang="hu-HU" sz="3600" dirty="0"/>
              <a:t> in </a:t>
            </a:r>
            <a:r>
              <a:rPr lang="hu-HU" sz="3600" dirty="0" err="1"/>
              <a:t>Robotics</a:t>
            </a:r>
            <a:endParaRPr lang="hu-HU" sz="3600" dirty="0"/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A8B224DC-59B0-EC2B-E760-618D2588F9FD}"/>
              </a:ext>
            </a:extLst>
          </p:cNvPr>
          <p:cNvSpPr/>
          <p:nvPr/>
        </p:nvSpPr>
        <p:spPr>
          <a:xfrm rot="18665387">
            <a:off x="2595091" y="4009104"/>
            <a:ext cx="456637" cy="136587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Nyíl: felfelé kanyarodó 15">
            <a:extLst>
              <a:ext uri="{FF2B5EF4-FFF2-40B4-BE49-F238E27FC236}">
                <a16:creationId xmlns:a16="http://schemas.microsoft.com/office/drawing/2014/main" id="{3A600A5E-7469-615B-86B2-2AEF255E8874}"/>
              </a:ext>
            </a:extLst>
          </p:cNvPr>
          <p:cNvSpPr/>
          <p:nvPr/>
        </p:nvSpPr>
        <p:spPr>
          <a:xfrm rot="5400000">
            <a:off x="1343981" y="1744031"/>
            <a:ext cx="757346" cy="167533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21CA0BC-50D3-DF6D-9BE3-AD05C7013DF4}"/>
              </a:ext>
            </a:extLst>
          </p:cNvPr>
          <p:cNvSpPr txBox="1">
            <a:spLocks/>
          </p:cNvSpPr>
          <p:nvPr/>
        </p:nvSpPr>
        <p:spPr>
          <a:xfrm>
            <a:off x="2560320" y="2483862"/>
            <a:ext cx="4004310" cy="7016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Plug</a:t>
            </a:r>
            <a:r>
              <a:rPr lang="hu-HU" sz="3600" dirty="0"/>
              <a:t> &amp; Play </a:t>
            </a:r>
            <a:r>
              <a:rPr lang="hu-HU" sz="3600" dirty="0" err="1"/>
              <a:t>robots</a:t>
            </a:r>
            <a:endParaRPr lang="hu-HU" sz="36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22E3859-28DF-DF98-90C1-AE1A22AC0AEE}"/>
              </a:ext>
            </a:extLst>
          </p:cNvPr>
          <p:cNvSpPr txBox="1">
            <a:spLocks/>
          </p:cNvSpPr>
          <p:nvPr/>
        </p:nvSpPr>
        <p:spPr>
          <a:xfrm>
            <a:off x="487680" y="3515006"/>
            <a:ext cx="6930390" cy="5561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Research </a:t>
            </a:r>
            <a:r>
              <a:rPr lang="hu-HU" sz="3600" dirty="0" err="1"/>
              <a:t>Environment</a:t>
            </a:r>
            <a:r>
              <a:rPr lang="hu-HU" sz="3600" dirty="0"/>
              <a:t> </a:t>
            </a:r>
            <a:r>
              <a:rPr lang="hu-HU" sz="3600" dirty="0" err="1"/>
              <a:t>needed</a:t>
            </a:r>
            <a:endParaRPr lang="hu-HU" sz="36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388BD1F-1476-3FBD-76D2-B008B65C8AB4}"/>
              </a:ext>
            </a:extLst>
          </p:cNvPr>
          <p:cNvSpPr txBox="1">
            <a:spLocks/>
          </p:cNvSpPr>
          <p:nvPr/>
        </p:nvSpPr>
        <p:spPr>
          <a:xfrm>
            <a:off x="2966085" y="5347176"/>
            <a:ext cx="9225915" cy="5561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Flexible</a:t>
            </a:r>
            <a:r>
              <a:rPr lang="hu-HU" sz="3600" dirty="0"/>
              <a:t> Hardware + Software </a:t>
            </a:r>
            <a:r>
              <a:rPr lang="hu-HU" sz="3600" dirty="0" err="1"/>
              <a:t>environment</a:t>
            </a:r>
            <a:endParaRPr lang="hu-HU" sz="36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B77F678-D13F-931C-C13F-B11A1A844E53}"/>
              </a:ext>
            </a:extLst>
          </p:cNvPr>
          <p:cNvSpPr txBox="1">
            <a:spLocks/>
          </p:cNvSpPr>
          <p:nvPr/>
        </p:nvSpPr>
        <p:spPr>
          <a:xfrm>
            <a:off x="2966085" y="5950037"/>
            <a:ext cx="9225915" cy="5561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+ Hello World! Project in </a:t>
            </a:r>
            <a:r>
              <a:rPr lang="hu-HU" sz="3600" dirty="0" err="1"/>
              <a:t>Embodied</a:t>
            </a:r>
            <a:r>
              <a:rPr lang="hu-HU" sz="36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5982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043B-49A6-C4CD-EBC1-324C607E2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7B4-4A90-F1F7-E294-3D9BB6AA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Key hardware </a:t>
            </a:r>
            <a:r>
              <a:rPr lang="hu-HU" sz="3600" b="1" dirty="0" err="1"/>
              <a:t>components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FF51-9451-FB1C-5258-26367E978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6882" y="1424819"/>
            <a:ext cx="4258908" cy="51667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UR5e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 err="1"/>
              <a:t>Robotiq</a:t>
            </a:r>
            <a:r>
              <a:rPr lang="hu-HU" sz="2800" dirty="0"/>
              <a:t> </a:t>
            </a:r>
            <a:r>
              <a:rPr lang="hu-HU" sz="2800" dirty="0" err="1"/>
              <a:t>gripper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Intel </a:t>
            </a:r>
            <a:r>
              <a:rPr lang="hu-HU" sz="2800" dirty="0" err="1"/>
              <a:t>RealSense</a:t>
            </a:r>
            <a:r>
              <a:rPr lang="hu-HU" sz="2800" dirty="0"/>
              <a:t> D435 camera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PC </a:t>
            </a:r>
            <a:r>
              <a:rPr lang="hu-HU" sz="2800" dirty="0" err="1"/>
              <a:t>with</a:t>
            </a:r>
            <a:r>
              <a:rPr lang="hu-HU" sz="2800" dirty="0"/>
              <a:t> NVIDIA GPU</a:t>
            </a:r>
          </a:p>
        </p:txBody>
      </p:sp>
      <p:pic>
        <p:nvPicPr>
          <p:cNvPr id="5" name="Kép 4" descr="A képen vázlat, diagram, rajz, tervezés látható&#10;&#10;Automatikusan generált leírás">
            <a:extLst>
              <a:ext uri="{FF2B5EF4-FFF2-40B4-BE49-F238E27FC236}">
                <a16:creationId xmlns:a16="http://schemas.microsoft.com/office/drawing/2014/main" id="{25AF89BF-A226-E6D5-C6E2-A45AD8904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7" y="1318031"/>
            <a:ext cx="7224386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E932-11C5-7758-A7CC-E3431F29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CCF3-BA41-4098-12FF-E27EC3AB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Software </a:t>
            </a:r>
            <a:r>
              <a:rPr lang="hu-HU" sz="3600" b="1" dirty="0" err="1"/>
              <a:t>Environment</a:t>
            </a:r>
            <a:endParaRPr lang="en-US" sz="3600" b="1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C8CAF9D-5912-9ADE-13FB-EA17CD937089}"/>
              </a:ext>
            </a:extLst>
          </p:cNvPr>
          <p:cNvGrpSpPr/>
          <p:nvPr/>
        </p:nvGrpSpPr>
        <p:grpSpPr>
          <a:xfrm>
            <a:off x="4501661" y="2298612"/>
            <a:ext cx="7161627" cy="3360420"/>
            <a:chOff x="2551320" y="1935197"/>
            <a:chExt cx="8080338" cy="3360420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08B9C6E4-C3E8-DEA0-ABD7-52F8C0383DE3}"/>
                </a:ext>
              </a:extLst>
            </p:cNvPr>
            <p:cNvSpPr/>
            <p:nvPr/>
          </p:nvSpPr>
          <p:spPr>
            <a:xfrm>
              <a:off x="2551320" y="1935197"/>
              <a:ext cx="8080338" cy="3360420"/>
            </a:xfrm>
            <a:prstGeom prst="roundRect">
              <a:avLst>
                <a:gd name="adj" fmla="val 911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9FAEF775-228A-6726-8166-D88DDFAC40A1}"/>
                </a:ext>
              </a:extLst>
            </p:cNvPr>
            <p:cNvSpPr txBox="1">
              <a:spLocks/>
            </p:cNvSpPr>
            <p:nvPr/>
          </p:nvSpPr>
          <p:spPr>
            <a:xfrm>
              <a:off x="5026437" y="1946503"/>
              <a:ext cx="3130103" cy="55610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000" b="0" i="0" kern="1200">
                  <a:solidFill>
                    <a:schemeClr val="bg1"/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3600" dirty="0"/>
                <a:t>Windows 11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51D02573-E30E-BA79-FEBA-A699A6568EDE}"/>
              </a:ext>
            </a:extLst>
          </p:cNvPr>
          <p:cNvGrpSpPr/>
          <p:nvPr/>
        </p:nvGrpSpPr>
        <p:grpSpPr>
          <a:xfrm>
            <a:off x="154219" y="2384641"/>
            <a:ext cx="3198581" cy="962755"/>
            <a:chOff x="2770654" y="2554628"/>
            <a:chExt cx="8080338" cy="3360420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6B2DC8DE-C02C-2632-7243-69014CFA7706}"/>
                </a:ext>
              </a:extLst>
            </p:cNvPr>
            <p:cNvSpPr/>
            <p:nvPr/>
          </p:nvSpPr>
          <p:spPr>
            <a:xfrm>
              <a:off x="2770654" y="2554628"/>
              <a:ext cx="8080338" cy="3360420"/>
            </a:xfrm>
            <a:prstGeom prst="roundRect">
              <a:avLst>
                <a:gd name="adj" fmla="val 911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979C8E1D-FA9D-D7D6-B13E-DD628982A722}"/>
                </a:ext>
              </a:extLst>
            </p:cNvPr>
            <p:cNvSpPr txBox="1">
              <a:spLocks/>
            </p:cNvSpPr>
            <p:nvPr/>
          </p:nvSpPr>
          <p:spPr>
            <a:xfrm>
              <a:off x="3121441" y="3155190"/>
              <a:ext cx="7374167" cy="269442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000" b="0" i="0" kern="1200">
                  <a:solidFill>
                    <a:schemeClr val="bg1"/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3200" dirty="0" err="1"/>
                <a:t>Robotic</a:t>
              </a:r>
              <a:r>
                <a:rPr lang="hu-HU" sz="3200" dirty="0"/>
                <a:t> </a:t>
              </a:r>
              <a:r>
                <a:rPr lang="hu-HU" sz="3200" dirty="0" err="1"/>
                <a:t>arm</a:t>
              </a:r>
              <a:endParaRPr lang="hu-HU" sz="3200" dirty="0"/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A53E41A3-9212-C044-CDE7-9A21450BC5B0}"/>
              </a:ext>
            </a:extLst>
          </p:cNvPr>
          <p:cNvGrpSpPr/>
          <p:nvPr/>
        </p:nvGrpSpPr>
        <p:grpSpPr>
          <a:xfrm>
            <a:off x="153308" y="4000833"/>
            <a:ext cx="3198581" cy="962755"/>
            <a:chOff x="2770654" y="2554628"/>
            <a:chExt cx="8080338" cy="3360420"/>
          </a:xfrm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72474EC7-F2D4-C8C6-63F0-702CDE4E1122}"/>
                </a:ext>
              </a:extLst>
            </p:cNvPr>
            <p:cNvSpPr/>
            <p:nvPr/>
          </p:nvSpPr>
          <p:spPr>
            <a:xfrm>
              <a:off x="2770654" y="2554628"/>
              <a:ext cx="8080338" cy="3360420"/>
            </a:xfrm>
            <a:prstGeom prst="roundRect">
              <a:avLst>
                <a:gd name="adj" fmla="val 911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DD5BDE4-3D27-1C8B-F2E7-53EADF33354C}"/>
                </a:ext>
              </a:extLst>
            </p:cNvPr>
            <p:cNvSpPr txBox="1">
              <a:spLocks/>
            </p:cNvSpPr>
            <p:nvPr/>
          </p:nvSpPr>
          <p:spPr>
            <a:xfrm>
              <a:off x="3121441" y="3155190"/>
              <a:ext cx="7374167" cy="269442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000" b="0" i="0" kern="1200">
                  <a:solidFill>
                    <a:schemeClr val="bg1"/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3200" dirty="0"/>
                <a:t>Camera</a:t>
              </a:r>
            </a:p>
          </p:txBody>
        </p:sp>
      </p:grp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6FF5C29C-EED9-611A-389D-9BB7602175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52800" y="2866018"/>
            <a:ext cx="1148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BADB0D24-76F4-9549-3A21-76BE978A154F}"/>
              </a:ext>
            </a:extLst>
          </p:cNvPr>
          <p:cNvCxnSpPr>
            <a:cxnSpLocks/>
          </p:cNvCxnSpPr>
          <p:nvPr/>
        </p:nvCxnSpPr>
        <p:spPr>
          <a:xfrm flipV="1">
            <a:off x="3350069" y="4482209"/>
            <a:ext cx="1148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E3E2515-BD4A-719C-F4CC-57FBB294EECD}"/>
              </a:ext>
            </a:extLst>
          </p:cNvPr>
          <p:cNvSpPr txBox="1">
            <a:spLocks/>
          </p:cNvSpPr>
          <p:nvPr/>
        </p:nvSpPr>
        <p:spPr>
          <a:xfrm>
            <a:off x="4708891" y="4963588"/>
            <a:ext cx="1387110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CUDA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94CE70C-B39C-9D5D-E7CC-821CF893C73D}"/>
              </a:ext>
            </a:extLst>
          </p:cNvPr>
          <p:cNvGrpSpPr/>
          <p:nvPr/>
        </p:nvGrpSpPr>
        <p:grpSpPr>
          <a:xfrm>
            <a:off x="6303231" y="3031778"/>
            <a:ext cx="5160490" cy="2397471"/>
            <a:chOff x="2551320" y="1935197"/>
            <a:chExt cx="8080338" cy="3360420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43F48793-E848-A098-F996-8357A9098540}"/>
                </a:ext>
              </a:extLst>
            </p:cNvPr>
            <p:cNvSpPr/>
            <p:nvPr/>
          </p:nvSpPr>
          <p:spPr>
            <a:xfrm>
              <a:off x="2551320" y="1935197"/>
              <a:ext cx="8080338" cy="3360420"/>
            </a:xfrm>
            <a:prstGeom prst="roundRect">
              <a:avLst>
                <a:gd name="adj" fmla="val 911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DF77762E-735C-22EE-F386-CF8617DFEE45}"/>
                </a:ext>
              </a:extLst>
            </p:cNvPr>
            <p:cNvSpPr txBox="1">
              <a:spLocks/>
            </p:cNvSpPr>
            <p:nvPr/>
          </p:nvSpPr>
          <p:spPr>
            <a:xfrm>
              <a:off x="5691372" y="1959304"/>
              <a:ext cx="2223543" cy="78400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000" b="0" i="0" kern="1200">
                  <a:solidFill>
                    <a:schemeClr val="bg1"/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3600" dirty="0"/>
                <a:t>WSL2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555E1E54-6957-2B1D-F488-C74BD4DD4E61}"/>
              </a:ext>
            </a:extLst>
          </p:cNvPr>
          <p:cNvGrpSpPr/>
          <p:nvPr/>
        </p:nvGrpSpPr>
        <p:grpSpPr>
          <a:xfrm>
            <a:off x="6455631" y="3760719"/>
            <a:ext cx="4860069" cy="1439932"/>
            <a:chOff x="2551320" y="1935197"/>
            <a:chExt cx="8080338" cy="3360420"/>
          </a:xfrm>
        </p:grpSpPr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A01A0434-3991-E654-6C89-595CEB3C1912}"/>
                </a:ext>
              </a:extLst>
            </p:cNvPr>
            <p:cNvSpPr/>
            <p:nvPr/>
          </p:nvSpPr>
          <p:spPr>
            <a:xfrm>
              <a:off x="2551320" y="1935197"/>
              <a:ext cx="8080338" cy="3360420"/>
            </a:xfrm>
            <a:prstGeom prst="roundRect">
              <a:avLst>
                <a:gd name="adj" fmla="val 911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010CA21D-F57B-D126-41CC-84C0A6B4A6B7}"/>
                </a:ext>
              </a:extLst>
            </p:cNvPr>
            <p:cNvSpPr txBox="1">
              <a:spLocks/>
            </p:cNvSpPr>
            <p:nvPr/>
          </p:nvSpPr>
          <p:spPr>
            <a:xfrm>
              <a:off x="3889353" y="2201740"/>
              <a:ext cx="5396991" cy="165966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000" b="0" i="0" kern="1200">
                  <a:solidFill>
                    <a:schemeClr val="bg1"/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3600" dirty="0"/>
                <a:t>Docker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9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BA1E6-87A7-A72B-3A4D-9E9D3271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1713-5C55-4307-FA64-CAA1AB84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Software </a:t>
            </a:r>
            <a:r>
              <a:rPr lang="hu-HU" sz="3600" b="1" dirty="0" err="1"/>
              <a:t>Environment</a:t>
            </a:r>
            <a:endParaRPr lang="en-US" sz="36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D1B7DF-63FD-AA07-ECF2-C82A69C78D8F}"/>
              </a:ext>
            </a:extLst>
          </p:cNvPr>
          <p:cNvSpPr txBox="1">
            <a:spLocks/>
          </p:cNvSpPr>
          <p:nvPr/>
        </p:nvSpPr>
        <p:spPr>
          <a:xfrm>
            <a:off x="376518" y="1509763"/>
            <a:ext cx="11636412" cy="47310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Software </a:t>
            </a:r>
            <a:r>
              <a:rPr lang="hu-HU" sz="3600" dirty="0" err="1"/>
              <a:t>components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ROS2: Open-</a:t>
            </a:r>
            <a:r>
              <a:rPr lang="hu-HU" sz="2800" dirty="0" err="1"/>
              <a:t>source</a:t>
            </a:r>
            <a:r>
              <a:rPr lang="hu-HU" sz="2800" dirty="0"/>
              <a:t> </a:t>
            </a:r>
            <a:r>
              <a:rPr lang="hu-HU" sz="2800" dirty="0" err="1"/>
              <a:t>framework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 err="1"/>
              <a:t>RealSense</a:t>
            </a:r>
            <a:r>
              <a:rPr lang="hu-HU" sz="2800" dirty="0"/>
              <a:t> ROS2 Driver: </a:t>
            </a:r>
            <a:r>
              <a:rPr lang="hu-HU" sz="2800" dirty="0" err="1"/>
              <a:t>Interface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RealSense</a:t>
            </a:r>
            <a:r>
              <a:rPr lang="hu-HU" sz="2800" dirty="0"/>
              <a:t> camera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UR5e ROS2 Driver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MoveIt</a:t>
            </a:r>
            <a:r>
              <a:rPr lang="hu-HU" sz="2800" dirty="0"/>
              <a:t>: </a:t>
            </a:r>
            <a:r>
              <a:rPr lang="hu-HU" sz="2800" dirty="0" err="1"/>
              <a:t>Motion</a:t>
            </a:r>
            <a:r>
              <a:rPr lang="hu-HU" sz="2800" dirty="0"/>
              <a:t> </a:t>
            </a:r>
            <a:r>
              <a:rPr lang="hu-HU" sz="2800" dirty="0" err="1"/>
              <a:t>control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UR5e </a:t>
            </a:r>
            <a:r>
              <a:rPr lang="hu-HU" sz="2800" dirty="0" err="1"/>
              <a:t>robotic</a:t>
            </a:r>
            <a:r>
              <a:rPr lang="hu-HU" sz="2800" dirty="0"/>
              <a:t> </a:t>
            </a:r>
            <a:r>
              <a:rPr lang="hu-HU" sz="2800" dirty="0" err="1"/>
              <a:t>arm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/>
              <a:t>Isaac </a:t>
            </a:r>
            <a:r>
              <a:rPr lang="hu-HU" sz="2800" dirty="0" err="1"/>
              <a:t>Manipulator</a:t>
            </a:r>
            <a:r>
              <a:rPr lang="hu-HU" sz="2800" dirty="0"/>
              <a:t>: AI-</a:t>
            </a:r>
            <a:r>
              <a:rPr lang="hu-HU" sz="2800" dirty="0" err="1"/>
              <a:t>driven</a:t>
            </a:r>
            <a:r>
              <a:rPr lang="hu-HU" sz="2800" dirty="0"/>
              <a:t> platform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motion</a:t>
            </a:r>
            <a:r>
              <a:rPr lang="hu-HU" sz="2800" dirty="0"/>
              <a:t> </a:t>
            </a:r>
            <a:r>
              <a:rPr lang="hu-HU" sz="2800" dirty="0" err="1"/>
              <a:t>planning</a:t>
            </a:r>
            <a:r>
              <a:rPr lang="hu-HU" sz="2800" dirty="0"/>
              <a:t> and </a:t>
            </a:r>
            <a:r>
              <a:rPr lang="hu-HU" sz="2800" dirty="0" err="1"/>
              <a:t>perception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 err="1"/>
              <a:t>cuMotion</a:t>
            </a:r>
            <a:r>
              <a:rPr lang="hu-HU" sz="2800" dirty="0"/>
              <a:t>: GPU-</a:t>
            </a:r>
            <a:r>
              <a:rPr lang="hu-HU" sz="2800" dirty="0" err="1"/>
              <a:t>accelerated</a:t>
            </a:r>
            <a:r>
              <a:rPr lang="hu-HU" sz="2800" dirty="0"/>
              <a:t> </a:t>
            </a:r>
            <a:r>
              <a:rPr lang="hu-HU" sz="2800" dirty="0" err="1"/>
              <a:t>motion</a:t>
            </a:r>
            <a:r>
              <a:rPr lang="hu-HU" sz="2800" dirty="0"/>
              <a:t> </a:t>
            </a:r>
            <a:r>
              <a:rPr lang="hu-HU" sz="2800" dirty="0" err="1"/>
              <a:t>planner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800" dirty="0" err="1"/>
              <a:t>FoundationPose</a:t>
            </a:r>
            <a:r>
              <a:rPr lang="hu-HU" sz="2800" dirty="0"/>
              <a:t>: 6D </a:t>
            </a:r>
            <a:r>
              <a:rPr lang="hu-HU" sz="2800" dirty="0" err="1"/>
              <a:t>pose</a:t>
            </a:r>
            <a:r>
              <a:rPr lang="hu-HU" sz="2800" dirty="0"/>
              <a:t> </a:t>
            </a:r>
            <a:r>
              <a:rPr lang="hu-HU" sz="2800" dirty="0" err="1"/>
              <a:t>estimation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object</a:t>
            </a:r>
            <a:r>
              <a:rPr lang="hu-HU" sz="2800" dirty="0"/>
              <a:t> </a:t>
            </a:r>
            <a:r>
              <a:rPr lang="hu-HU" sz="2800" dirty="0" err="1"/>
              <a:t>manipulation</a:t>
            </a:r>
            <a:endParaRPr lang="hu-HU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388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5A9D-5CBF-C95A-E855-611DB9296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E0FA-A229-5977-4C1A-08684DE2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81" y="1402360"/>
            <a:ext cx="5566209" cy="556101"/>
          </a:xfrm>
        </p:spPr>
        <p:txBody>
          <a:bodyPr/>
          <a:lstStyle/>
          <a:p>
            <a:r>
              <a:rPr lang="hu-HU" sz="3600" b="1" dirty="0"/>
              <a:t>Key Software </a:t>
            </a:r>
            <a:r>
              <a:rPr lang="hu-HU" sz="3600" b="1" dirty="0" err="1"/>
              <a:t>Features</a:t>
            </a:r>
            <a:endParaRPr lang="en-US" sz="3600" b="1" dirty="0"/>
          </a:p>
        </p:txBody>
      </p:sp>
      <p:pic>
        <p:nvPicPr>
          <p:cNvPr id="7" name="Kép 6" descr="A képen szöveg, diagram, képernyőkép, Párhuzamos látható&#10;&#10;Automatikusan generált leírás">
            <a:extLst>
              <a:ext uri="{FF2B5EF4-FFF2-40B4-BE49-F238E27FC236}">
                <a16:creationId xmlns:a16="http://schemas.microsoft.com/office/drawing/2014/main" id="{EBCF9E4A-4C49-6A22-3AF5-51D79E95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07" y="0"/>
            <a:ext cx="5066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862C-8A99-688C-A80B-C94705EA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096-7B87-5CCF-56E1-2763B62E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Software </a:t>
            </a:r>
            <a:r>
              <a:rPr lang="hu-HU" sz="3600" b="1" dirty="0" err="1"/>
              <a:t>Implementation</a:t>
            </a:r>
            <a:r>
              <a:rPr lang="hu-HU" sz="3600" b="1" dirty="0"/>
              <a:t> </a:t>
            </a:r>
            <a:r>
              <a:rPr lang="hu-HU" sz="3600" b="1" dirty="0" err="1"/>
              <a:t>Steps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1081-2D2A-4F1D-30B5-F916C585B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90" y="1620253"/>
            <a:ext cx="8830236" cy="2643137"/>
          </a:xfrm>
        </p:spPr>
        <p:txBody>
          <a:bodyPr/>
          <a:lstStyle/>
          <a:p>
            <a:r>
              <a:rPr lang="hu-HU" sz="3600" dirty="0" err="1"/>
              <a:t>Install</a:t>
            </a:r>
            <a:r>
              <a:rPr lang="hu-HU" sz="3600" dirty="0"/>
              <a:t> ROS2, NVIDIA </a:t>
            </a:r>
            <a:r>
              <a:rPr lang="hu-HU" sz="3600" dirty="0" err="1"/>
              <a:t>drivers</a:t>
            </a:r>
            <a:r>
              <a:rPr lang="hu-HU" sz="3600" dirty="0"/>
              <a:t>, CUDA, </a:t>
            </a:r>
            <a:r>
              <a:rPr lang="hu-HU" sz="3600" dirty="0" err="1"/>
              <a:t>docker</a:t>
            </a:r>
            <a:r>
              <a:rPr lang="hu-HU" sz="3600" dirty="0"/>
              <a:t>, </a:t>
            </a:r>
            <a:r>
              <a:rPr lang="hu-HU" sz="3600" dirty="0" err="1"/>
              <a:t>isaac</a:t>
            </a:r>
            <a:r>
              <a:rPr lang="hu-HU" sz="3600" dirty="0"/>
              <a:t> </a:t>
            </a:r>
            <a:r>
              <a:rPr lang="hu-HU" sz="3600" dirty="0" err="1"/>
              <a:t>tools</a:t>
            </a:r>
            <a:r>
              <a:rPr lang="hu-HU" sz="3600" dirty="0"/>
              <a:t>, </a:t>
            </a:r>
            <a:r>
              <a:rPr lang="hu-HU" sz="3600" dirty="0" err="1"/>
              <a:t>build</a:t>
            </a:r>
            <a:r>
              <a:rPr lang="hu-HU" sz="3600" dirty="0"/>
              <a:t> image</a:t>
            </a:r>
          </a:p>
          <a:p>
            <a:r>
              <a:rPr lang="hu-HU" sz="3600" dirty="0" err="1"/>
              <a:t>Using</a:t>
            </a:r>
            <a:r>
              <a:rPr lang="hu-HU" sz="3600" dirty="0"/>
              <a:t> </a:t>
            </a:r>
            <a:r>
              <a:rPr lang="hu-HU" sz="3600" dirty="0" err="1"/>
              <a:t>the</a:t>
            </a:r>
            <a:r>
              <a:rPr lang="hu-HU" sz="3600" dirty="0"/>
              <a:t> camera</a:t>
            </a:r>
          </a:p>
          <a:p>
            <a:r>
              <a:rPr lang="hu-HU" sz="3600" dirty="0" err="1"/>
              <a:t>Connecting</a:t>
            </a:r>
            <a:r>
              <a:rPr lang="hu-HU" sz="3600" dirty="0"/>
              <a:t> </a:t>
            </a:r>
            <a:r>
              <a:rPr lang="hu-HU" sz="3600" dirty="0" err="1"/>
              <a:t>the</a:t>
            </a:r>
            <a:r>
              <a:rPr lang="hu-HU" sz="3600" dirty="0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77310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EA15-7B24-A36A-82F4-020D0A0F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9A9-92AB-3FBA-E880-59D52B44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0" y="487960"/>
            <a:ext cx="8830237" cy="556101"/>
          </a:xfrm>
        </p:spPr>
        <p:txBody>
          <a:bodyPr/>
          <a:lstStyle/>
          <a:p>
            <a:r>
              <a:rPr lang="hu-HU" sz="3200" b="1" dirty="0" err="1"/>
              <a:t>Future</a:t>
            </a:r>
            <a:r>
              <a:rPr lang="hu-HU" sz="3200" b="1" dirty="0"/>
              <a:t> </a:t>
            </a:r>
            <a:r>
              <a:rPr lang="hu-HU" sz="3200" b="1" dirty="0" err="1"/>
              <a:t>Work</a:t>
            </a:r>
            <a:r>
              <a:rPr lang="hu-HU" sz="3200" b="1" dirty="0"/>
              <a:t> and Research </a:t>
            </a:r>
            <a:r>
              <a:rPr lang="hu-HU" sz="3200" b="1" dirty="0" err="1"/>
              <a:t>Opportunities</a:t>
            </a: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7B93-C01A-EA06-D3C7-9ABAEFF41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651736"/>
            <a:ext cx="11049000" cy="42461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/>
              <a:t>Reinforcement</a:t>
            </a:r>
            <a:r>
              <a:rPr lang="hu-HU" sz="3200" dirty="0"/>
              <a:t> </a:t>
            </a:r>
            <a:r>
              <a:rPr lang="hu-HU" sz="3200" dirty="0" err="1"/>
              <a:t>Learning</a:t>
            </a:r>
            <a:r>
              <a:rPr lang="hu-HU" sz="3200" dirty="0"/>
              <a:t> – </a:t>
            </a:r>
            <a:r>
              <a:rPr lang="hu-HU" sz="3200" dirty="0" err="1"/>
              <a:t>Algorithmic</a:t>
            </a:r>
            <a:r>
              <a:rPr lang="hu-HU" sz="3200" dirty="0"/>
              <a:t> </a:t>
            </a:r>
            <a:r>
              <a:rPr lang="hu-HU" sz="3200" dirty="0" err="1"/>
              <a:t>Improvements</a:t>
            </a:r>
            <a:endParaRPr lang="hu-H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/>
              <a:t>Sim</a:t>
            </a:r>
            <a:r>
              <a:rPr lang="hu-HU" sz="3200" dirty="0"/>
              <a:t>-</a:t>
            </a:r>
            <a:r>
              <a:rPr lang="hu-HU" sz="3200" dirty="0" err="1"/>
              <a:t>to</a:t>
            </a:r>
            <a:r>
              <a:rPr lang="hu-HU" sz="3200" dirty="0"/>
              <a:t>-Real </a:t>
            </a:r>
            <a:r>
              <a:rPr lang="hu-HU" sz="3200" dirty="0" err="1"/>
              <a:t>Transfer</a:t>
            </a:r>
            <a:r>
              <a:rPr lang="hu-HU" sz="3200" dirty="0"/>
              <a:t> – Isaac </a:t>
            </a:r>
            <a:r>
              <a:rPr lang="hu-HU" sz="3200" dirty="0" err="1"/>
              <a:t>Sim</a:t>
            </a:r>
            <a:endParaRPr lang="hu-H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/>
              <a:t>Advanced </a:t>
            </a:r>
            <a:r>
              <a:rPr lang="hu-HU" sz="3200" dirty="0" err="1"/>
              <a:t>Perception</a:t>
            </a:r>
            <a:r>
              <a:rPr lang="hu-HU" sz="3200" dirty="0"/>
              <a:t> and </a:t>
            </a:r>
            <a:r>
              <a:rPr lang="hu-HU" sz="3200" dirty="0" err="1"/>
              <a:t>Object</a:t>
            </a:r>
            <a:r>
              <a:rPr lang="hu-HU" sz="3200" dirty="0"/>
              <a:t> </a:t>
            </a:r>
            <a:r>
              <a:rPr lang="hu-HU" sz="3200" dirty="0" err="1"/>
              <a:t>Recognition</a:t>
            </a:r>
            <a:endParaRPr lang="hu-H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/>
              <a:t>Collaborative</a:t>
            </a:r>
            <a:r>
              <a:rPr lang="hu-HU" sz="3200" dirty="0"/>
              <a:t> and Multi-Robot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/>
              <a:t>Real-Time </a:t>
            </a:r>
            <a:r>
              <a:rPr lang="hu-HU" sz="3200" dirty="0" err="1"/>
              <a:t>Adaptation</a:t>
            </a:r>
            <a:r>
              <a:rPr lang="hu-HU" sz="3200" dirty="0"/>
              <a:t> and Fault </a:t>
            </a:r>
            <a:r>
              <a:rPr lang="hu-HU" sz="3200" dirty="0" err="1"/>
              <a:t>Tolerance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481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8B609-51DF-EC64-26AC-B9EB5355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C721-7ECA-23F9-ADFB-D98AA3F6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Conclusion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0687-194E-23F9-4653-6DE2CFF27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20253"/>
            <a:ext cx="9803130" cy="556101"/>
          </a:xfrm>
        </p:spPr>
        <p:txBody>
          <a:bodyPr/>
          <a:lstStyle/>
          <a:p>
            <a:r>
              <a:rPr lang="hu-HU" sz="3600" dirty="0" err="1"/>
              <a:t>Working</a:t>
            </a:r>
            <a:r>
              <a:rPr lang="hu-HU" sz="3600" dirty="0"/>
              <a:t> Hardware and Software </a:t>
            </a:r>
            <a:r>
              <a:rPr lang="hu-HU" sz="3600" dirty="0" err="1"/>
              <a:t>Environment</a:t>
            </a:r>
            <a:endParaRPr lang="hu-HU" sz="3600" dirty="0"/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FB8DC8BF-3F77-799C-64BE-F8E7D6327AAF}"/>
              </a:ext>
            </a:extLst>
          </p:cNvPr>
          <p:cNvSpPr/>
          <p:nvPr/>
        </p:nvSpPr>
        <p:spPr>
          <a:xfrm rot="402054">
            <a:off x="2519769" y="2202817"/>
            <a:ext cx="523815" cy="119971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54EB3C-DC2B-9038-6440-7977174E5145}"/>
              </a:ext>
            </a:extLst>
          </p:cNvPr>
          <p:cNvSpPr txBox="1">
            <a:spLocks/>
          </p:cNvSpPr>
          <p:nvPr/>
        </p:nvSpPr>
        <p:spPr>
          <a:xfrm>
            <a:off x="521970" y="3624313"/>
            <a:ext cx="8736330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Easier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Start Research in </a:t>
            </a:r>
            <a:r>
              <a:rPr lang="hu-HU" sz="3600" dirty="0" err="1"/>
              <a:t>the</a:t>
            </a:r>
            <a:r>
              <a:rPr lang="hu-HU" sz="3600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83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196</Words>
  <Application>Microsoft Office PowerPoint</Application>
  <PresentationFormat>Szélesvásznú</PresentationFormat>
  <Paragraphs>50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Establishing a Robotic Environment for Reinforcement Learning Study</vt:lpstr>
      <vt:lpstr>Introduction</vt:lpstr>
      <vt:lpstr>Key hardware components</vt:lpstr>
      <vt:lpstr>Software Environment</vt:lpstr>
      <vt:lpstr>Software Environment</vt:lpstr>
      <vt:lpstr>Key Software Features</vt:lpstr>
      <vt:lpstr>Software Implementation Steps</vt:lpstr>
      <vt:lpstr>Future Work and Research Opportunities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Farkas Bálint Károly</cp:lastModifiedBy>
  <cp:revision>95</cp:revision>
  <cp:lastPrinted>2019-02-21T16:25:53Z</cp:lastPrinted>
  <dcterms:created xsi:type="dcterms:W3CDTF">2019-01-21T14:36:44Z</dcterms:created>
  <dcterms:modified xsi:type="dcterms:W3CDTF">2024-11-13T12:53:05Z</dcterms:modified>
</cp:coreProperties>
</file>