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22"/>
  </p:notesMasterIdLst>
  <p:sldIdLst>
    <p:sldId id="272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302" r:id="rId13"/>
    <p:sldId id="298" r:id="rId14"/>
    <p:sldId id="299" r:id="rId15"/>
    <p:sldId id="303" r:id="rId16"/>
    <p:sldId id="304" r:id="rId17"/>
    <p:sldId id="305" r:id="rId18"/>
    <p:sldId id="306" r:id="rId19"/>
    <p:sldId id="307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/>
    <p:restoredTop sz="81961" autoAdjust="0"/>
  </p:normalViewPr>
  <p:slideViewPr>
    <p:cSldViewPr snapToGrid="0" snapToObjects="1">
      <p:cViewPr varScale="1">
        <p:scale>
          <a:sx n="67" d="100"/>
          <a:sy n="67" d="100"/>
        </p:scale>
        <p:origin x="12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 err="1"/>
              <a:t>Exploration</a:t>
            </a:r>
            <a:r>
              <a:rPr lang="hu-HU" sz="1200" dirty="0"/>
              <a:t> – </a:t>
            </a:r>
            <a:r>
              <a:rPr lang="hu-HU" sz="1200" dirty="0" err="1"/>
              <a:t>trying</a:t>
            </a:r>
            <a:r>
              <a:rPr lang="hu-HU" sz="1200" dirty="0"/>
              <a:t> out </a:t>
            </a:r>
            <a:r>
              <a:rPr lang="hu-HU" sz="1200" dirty="0" err="1"/>
              <a:t>new</a:t>
            </a:r>
            <a:r>
              <a:rPr lang="hu-HU" sz="1200" dirty="0"/>
              <a:t> </a:t>
            </a:r>
            <a:r>
              <a:rPr lang="hu-HU" sz="1200" dirty="0" err="1"/>
              <a:t>actions</a:t>
            </a:r>
            <a:endParaRPr lang="hu-HU" sz="1200" dirty="0"/>
          </a:p>
          <a:p>
            <a:r>
              <a:rPr lang="hu-HU" sz="1200" dirty="0" err="1"/>
              <a:t>Exploitation</a:t>
            </a:r>
            <a:r>
              <a:rPr lang="hu-HU" sz="1200" dirty="0"/>
              <a:t> – </a:t>
            </a:r>
            <a:r>
              <a:rPr lang="hu-HU" sz="1200" dirty="0" err="1"/>
              <a:t>Choose</a:t>
            </a:r>
            <a:r>
              <a:rPr lang="hu-HU" sz="1200" dirty="0"/>
              <a:t> </a:t>
            </a:r>
            <a:r>
              <a:rPr lang="hu-HU" sz="1200" dirty="0" err="1"/>
              <a:t>best</a:t>
            </a:r>
            <a:r>
              <a:rPr lang="hu-HU" sz="1200" dirty="0"/>
              <a:t> </a:t>
            </a:r>
            <a:r>
              <a:rPr lang="hu-HU" sz="1200" dirty="0" err="1"/>
              <a:t>known</a:t>
            </a:r>
            <a:r>
              <a:rPr lang="hu-HU" sz="1200" dirty="0"/>
              <a:t> </a:t>
            </a:r>
            <a:r>
              <a:rPr lang="hu-HU" sz="1200" dirty="0" err="1"/>
              <a:t>action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6B77-3FC3-A04F-9C6A-B25B169093B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6F46B77-3FC3-A04F-9C6A-B25B169093BF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3294"/>
            <a:ext cx="10515600" cy="1091411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Advances in Autonomous Robotic Grasping:</a:t>
            </a:r>
            <a:br>
              <a:rPr lang="hu-HU" sz="3600" dirty="0"/>
            </a:br>
            <a:r>
              <a:rPr lang="en-US" sz="3200" dirty="0"/>
              <a:t>An Overview of Reinforcement Learning Approaches</a:t>
            </a:r>
            <a:endParaRPr lang="en-US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1CDDE1-6571-741C-0C62-FE6EA0A82B3A}"/>
              </a:ext>
            </a:extLst>
          </p:cNvPr>
          <p:cNvSpPr txBox="1">
            <a:spLocks/>
          </p:cNvSpPr>
          <p:nvPr/>
        </p:nvSpPr>
        <p:spPr>
          <a:xfrm>
            <a:off x="5813323" y="5926393"/>
            <a:ext cx="6270523" cy="10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hu-HU" sz="2400" dirty="0"/>
              <a:t>Bálint Farkas, Károly Széll, Péter Galambos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Challenges</a:t>
            </a:r>
            <a:r>
              <a:rPr lang="hu-HU" sz="3600" b="1" dirty="0"/>
              <a:t> in RL-</a:t>
            </a:r>
            <a:r>
              <a:rPr lang="hu-HU" sz="3600" b="1" dirty="0" err="1"/>
              <a:t>based</a:t>
            </a:r>
            <a:r>
              <a:rPr lang="hu-HU" sz="3600" b="1" dirty="0"/>
              <a:t> </a:t>
            </a:r>
            <a:r>
              <a:rPr lang="hu-HU" sz="3600" b="1" dirty="0" err="1"/>
              <a:t>Grasping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13146"/>
            <a:ext cx="10515600" cy="26317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Sim</a:t>
            </a:r>
            <a:r>
              <a:rPr lang="hu-HU" sz="3600" dirty="0"/>
              <a:t>-</a:t>
            </a:r>
            <a:r>
              <a:rPr lang="hu-HU" sz="3600" dirty="0" err="1"/>
              <a:t>to</a:t>
            </a:r>
            <a:r>
              <a:rPr lang="hu-HU" sz="3600" dirty="0"/>
              <a:t>-Real </a:t>
            </a:r>
            <a:r>
              <a:rPr lang="hu-HU" sz="3600" dirty="0" err="1"/>
              <a:t>transfer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Computational</a:t>
            </a:r>
            <a:r>
              <a:rPr lang="hu-HU" sz="3600" dirty="0"/>
              <a:t> </a:t>
            </a:r>
            <a:r>
              <a:rPr lang="hu-HU" sz="3600" dirty="0" err="1"/>
              <a:t>demands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Data </a:t>
            </a:r>
            <a:r>
              <a:rPr lang="hu-HU" sz="3600" dirty="0" err="1"/>
              <a:t>requirements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Dynamic</a:t>
            </a:r>
            <a:r>
              <a:rPr lang="hu-HU" sz="3600" dirty="0"/>
              <a:t> </a:t>
            </a:r>
            <a:r>
              <a:rPr lang="hu-HU" sz="3600" dirty="0" err="1"/>
              <a:t>environments</a:t>
            </a:r>
            <a:r>
              <a:rPr lang="hu-HU" sz="3600" dirty="0"/>
              <a:t> + </a:t>
            </a:r>
            <a:r>
              <a:rPr lang="hu-HU" sz="3600" dirty="0" err="1"/>
              <a:t>object</a:t>
            </a:r>
            <a:r>
              <a:rPr lang="hu-HU" sz="3600" dirty="0"/>
              <a:t> </a:t>
            </a:r>
            <a:r>
              <a:rPr lang="hu-HU" sz="3600" dirty="0" err="1"/>
              <a:t>instabilities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54089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Simulation</a:t>
            </a:r>
            <a:r>
              <a:rPr lang="hu-HU" sz="3600" b="1" dirty="0"/>
              <a:t> </a:t>
            </a:r>
            <a:r>
              <a:rPr lang="hu-HU" sz="3600" b="1" dirty="0" err="1"/>
              <a:t>vs</a:t>
            </a:r>
            <a:r>
              <a:rPr lang="hu-HU" sz="3600" b="1" dirty="0"/>
              <a:t> Real World</a:t>
            </a:r>
            <a:endParaRPr lang="en-US" sz="3600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EBAC04D-7D87-ECA4-576C-C7020E862D52}"/>
              </a:ext>
            </a:extLst>
          </p:cNvPr>
          <p:cNvSpPr/>
          <p:nvPr/>
        </p:nvSpPr>
        <p:spPr>
          <a:xfrm>
            <a:off x="373979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Teaching</a:t>
            </a:r>
            <a:r>
              <a:rPr lang="hu-HU" sz="2500" dirty="0"/>
              <a:t> </a:t>
            </a:r>
            <a:r>
              <a:rPr lang="hu-HU" sz="2500" dirty="0" err="1"/>
              <a:t>Agent</a:t>
            </a:r>
            <a:endParaRPr lang="hu-HU" sz="2500" dirty="0"/>
          </a:p>
          <a:p>
            <a:pPr algn="ctr"/>
            <a:r>
              <a:rPr lang="hu-HU" sz="2500" dirty="0" err="1"/>
              <a:t>Simulation</a:t>
            </a:r>
            <a:endParaRPr lang="hu-HU" sz="25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9DC554D-A014-BE15-1C27-4B474265EFF4}"/>
              </a:ext>
            </a:extLst>
          </p:cNvPr>
          <p:cNvSpPr/>
          <p:nvPr/>
        </p:nvSpPr>
        <p:spPr>
          <a:xfrm>
            <a:off x="7353300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Deploying</a:t>
            </a:r>
            <a:r>
              <a:rPr lang="hu-HU" sz="2500" dirty="0"/>
              <a:t> </a:t>
            </a:r>
            <a:r>
              <a:rPr lang="hu-HU" sz="2500" dirty="0" err="1"/>
              <a:t>Agent</a:t>
            </a:r>
            <a:endParaRPr lang="hu-HU" sz="2500" dirty="0"/>
          </a:p>
          <a:p>
            <a:pPr algn="ctr"/>
            <a:r>
              <a:rPr lang="hu-HU" sz="2500" dirty="0"/>
              <a:t>Real World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C5E73BB8-7483-BF5A-2D87-DB7A9157886C}"/>
              </a:ext>
            </a:extLst>
          </p:cNvPr>
          <p:cNvSpPr/>
          <p:nvPr/>
        </p:nvSpPr>
        <p:spPr>
          <a:xfrm rot="16200000">
            <a:off x="5364698" y="797100"/>
            <a:ext cx="504928" cy="3236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2AECFD-6120-F9FB-2CC9-97DE9AEDED80}"/>
              </a:ext>
            </a:extLst>
          </p:cNvPr>
          <p:cNvSpPr txBox="1">
            <a:spLocks/>
          </p:cNvSpPr>
          <p:nvPr/>
        </p:nvSpPr>
        <p:spPr>
          <a:xfrm>
            <a:off x="5232352" y="1928520"/>
            <a:ext cx="516938" cy="1387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hu-HU" sz="11500" b="1" dirty="0">
                <a:solidFill>
                  <a:srgbClr val="FF0000"/>
                </a:solidFill>
              </a:rPr>
              <a:t>!</a:t>
            </a:r>
            <a:endParaRPr lang="en-US" sz="11500" b="1" dirty="0">
              <a:solidFill>
                <a:srgbClr val="FF0000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15CE60-A22F-D169-D7BA-5422ABF7D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90" y="3874524"/>
            <a:ext cx="10515600" cy="2588740"/>
          </a:xfrm>
        </p:spPr>
        <p:txBody>
          <a:bodyPr/>
          <a:lstStyle/>
          <a:p>
            <a:r>
              <a:rPr lang="hu-HU" sz="3600" dirty="0"/>
              <a:t>Research </a:t>
            </a:r>
            <a:r>
              <a:rPr lang="hu-HU" sz="3600" dirty="0" err="1"/>
              <a:t>Directions</a:t>
            </a:r>
            <a:r>
              <a:rPr lang="hu-HU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Domain</a:t>
            </a:r>
            <a:r>
              <a:rPr lang="hu-HU" sz="3600" dirty="0"/>
              <a:t> </a:t>
            </a:r>
            <a:r>
              <a:rPr lang="hu-HU" sz="3600" dirty="0" err="1"/>
              <a:t>Randomizaton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Fine-Tuning</a:t>
            </a:r>
            <a:r>
              <a:rPr lang="hu-HU" sz="3600" dirty="0"/>
              <a:t> </a:t>
            </a:r>
            <a:r>
              <a:rPr lang="hu-HU" sz="3600" dirty="0" err="1"/>
              <a:t>with</a:t>
            </a:r>
            <a:r>
              <a:rPr lang="hu-HU" sz="3600" dirty="0"/>
              <a:t> Real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Sim</a:t>
            </a:r>
            <a:r>
              <a:rPr lang="hu-HU" sz="3600" dirty="0"/>
              <a:t>-</a:t>
            </a:r>
            <a:r>
              <a:rPr lang="hu-HU" sz="3600" dirty="0" err="1"/>
              <a:t>to</a:t>
            </a:r>
            <a:r>
              <a:rPr lang="hu-HU" sz="3600" dirty="0"/>
              <a:t>-Real </a:t>
            </a:r>
            <a:r>
              <a:rPr lang="hu-HU" sz="3600" dirty="0" err="1"/>
              <a:t>Transfer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14723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Computational</a:t>
            </a:r>
            <a:r>
              <a:rPr lang="hu-HU" sz="3600" b="1" dirty="0"/>
              <a:t> </a:t>
            </a:r>
            <a:r>
              <a:rPr lang="hu-HU" sz="3600" b="1" dirty="0" err="1"/>
              <a:t>Demands</a:t>
            </a:r>
            <a:endParaRPr lang="en-US" sz="3600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EBAC04D-7D87-ECA4-576C-C7020E862D52}"/>
              </a:ext>
            </a:extLst>
          </p:cNvPr>
          <p:cNvSpPr/>
          <p:nvPr/>
        </p:nvSpPr>
        <p:spPr>
          <a:xfrm>
            <a:off x="373979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Complex</a:t>
            </a:r>
            <a:r>
              <a:rPr lang="hu-HU" sz="2500" dirty="0"/>
              <a:t> </a:t>
            </a:r>
            <a:r>
              <a:rPr lang="hu-HU" sz="2500" dirty="0" err="1"/>
              <a:t>Tasks</a:t>
            </a:r>
            <a:endParaRPr lang="hu-HU" sz="25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9DC554D-A014-BE15-1C27-4B474265EFF4}"/>
              </a:ext>
            </a:extLst>
          </p:cNvPr>
          <p:cNvSpPr/>
          <p:nvPr/>
        </p:nvSpPr>
        <p:spPr>
          <a:xfrm>
            <a:off x="7353300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/>
              <a:t>More </a:t>
            </a:r>
            <a:r>
              <a:rPr lang="hu-HU" sz="2500" dirty="0" err="1"/>
              <a:t>Computational</a:t>
            </a:r>
            <a:r>
              <a:rPr lang="hu-HU" sz="2500" dirty="0"/>
              <a:t> </a:t>
            </a:r>
            <a:r>
              <a:rPr lang="hu-HU" sz="2500" dirty="0" err="1"/>
              <a:t>demand</a:t>
            </a:r>
            <a:endParaRPr lang="hu-HU" sz="25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C5E73BB8-7483-BF5A-2D87-DB7A9157886C}"/>
              </a:ext>
            </a:extLst>
          </p:cNvPr>
          <p:cNvSpPr/>
          <p:nvPr/>
        </p:nvSpPr>
        <p:spPr>
          <a:xfrm rot="16200000">
            <a:off x="5364698" y="797100"/>
            <a:ext cx="504928" cy="3236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15CE60-A22F-D169-D7BA-5422ABF7D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90" y="3874524"/>
            <a:ext cx="10515600" cy="2093139"/>
          </a:xfrm>
        </p:spPr>
        <p:txBody>
          <a:bodyPr/>
          <a:lstStyle/>
          <a:p>
            <a:r>
              <a:rPr lang="hu-HU" sz="3600" dirty="0"/>
              <a:t>Research </a:t>
            </a:r>
            <a:r>
              <a:rPr lang="hu-HU" sz="3600" dirty="0" err="1"/>
              <a:t>Directions</a:t>
            </a:r>
            <a:r>
              <a:rPr lang="hu-HU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Faster</a:t>
            </a:r>
            <a:r>
              <a:rPr lang="hu-HU" sz="3600" dirty="0"/>
              <a:t> </a:t>
            </a:r>
            <a:r>
              <a:rPr lang="hu-HU" sz="3600" dirty="0" err="1"/>
              <a:t>Computational</a:t>
            </a:r>
            <a:r>
              <a:rPr lang="hu-HU" sz="3600" dirty="0"/>
              <a:t> </a:t>
            </a:r>
            <a:r>
              <a:rPr lang="hu-HU" sz="3600" dirty="0" err="1"/>
              <a:t>Hardwares</a:t>
            </a:r>
            <a:r>
              <a:rPr lang="hu-HU" sz="3600" dirty="0"/>
              <a:t> (</a:t>
            </a:r>
            <a:r>
              <a:rPr lang="hu-HU" sz="3600" dirty="0" err="1"/>
              <a:t>GPUs</a:t>
            </a:r>
            <a:r>
              <a:rPr lang="hu-HU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Algorithmic</a:t>
            </a:r>
            <a:r>
              <a:rPr lang="hu-HU" sz="3600" dirty="0"/>
              <a:t> </a:t>
            </a:r>
            <a:r>
              <a:rPr lang="hu-HU" sz="3600" dirty="0" err="1"/>
              <a:t>Improvements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94395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Data </a:t>
            </a:r>
            <a:r>
              <a:rPr lang="hu-HU" sz="3600" b="1" dirty="0" err="1"/>
              <a:t>Requirements</a:t>
            </a:r>
            <a:endParaRPr lang="en-US" sz="3600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EBAC04D-7D87-ECA4-576C-C7020E862D52}"/>
              </a:ext>
            </a:extLst>
          </p:cNvPr>
          <p:cNvSpPr/>
          <p:nvPr/>
        </p:nvSpPr>
        <p:spPr>
          <a:xfrm>
            <a:off x="373979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Effective</a:t>
            </a:r>
            <a:r>
              <a:rPr lang="hu-HU" sz="2500" dirty="0"/>
              <a:t> </a:t>
            </a:r>
            <a:r>
              <a:rPr lang="hu-HU" sz="2500" dirty="0" err="1"/>
              <a:t>Policies</a:t>
            </a:r>
            <a:endParaRPr lang="hu-HU" sz="25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9DC554D-A014-BE15-1C27-4B474265EFF4}"/>
              </a:ext>
            </a:extLst>
          </p:cNvPr>
          <p:cNvSpPr/>
          <p:nvPr/>
        </p:nvSpPr>
        <p:spPr>
          <a:xfrm>
            <a:off x="7353300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Large</a:t>
            </a:r>
            <a:r>
              <a:rPr lang="hu-HU" sz="2500" dirty="0"/>
              <a:t> </a:t>
            </a:r>
            <a:r>
              <a:rPr lang="hu-HU" sz="2500" dirty="0" err="1"/>
              <a:t>Dataset</a:t>
            </a:r>
            <a:r>
              <a:rPr lang="hu-HU" sz="2500" dirty="0"/>
              <a:t> </a:t>
            </a:r>
            <a:r>
              <a:rPr lang="hu-HU" sz="2500" dirty="0" err="1"/>
              <a:t>Needed</a:t>
            </a:r>
            <a:endParaRPr lang="hu-HU" sz="25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C5E73BB8-7483-BF5A-2D87-DB7A9157886C}"/>
              </a:ext>
            </a:extLst>
          </p:cNvPr>
          <p:cNvSpPr/>
          <p:nvPr/>
        </p:nvSpPr>
        <p:spPr>
          <a:xfrm rot="16200000">
            <a:off x="5364698" y="797100"/>
            <a:ext cx="504928" cy="3236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15CE60-A22F-D169-D7BA-5422ABF7D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90" y="3874524"/>
            <a:ext cx="10515600" cy="2638571"/>
          </a:xfrm>
        </p:spPr>
        <p:txBody>
          <a:bodyPr/>
          <a:lstStyle/>
          <a:p>
            <a:r>
              <a:rPr lang="hu-HU" sz="3600" dirty="0"/>
              <a:t>Research </a:t>
            </a:r>
            <a:r>
              <a:rPr lang="hu-HU" sz="3600" dirty="0" err="1"/>
              <a:t>Directions</a:t>
            </a:r>
            <a:r>
              <a:rPr lang="hu-HU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More </a:t>
            </a:r>
            <a:r>
              <a:rPr lang="hu-HU" sz="3600" dirty="0" err="1"/>
              <a:t>sophisticated</a:t>
            </a:r>
            <a:r>
              <a:rPr lang="hu-HU" sz="3600" dirty="0"/>
              <a:t> </a:t>
            </a:r>
            <a:r>
              <a:rPr lang="hu-HU" sz="3600" dirty="0" err="1"/>
              <a:t>exploration</a:t>
            </a:r>
            <a:r>
              <a:rPr lang="hu-HU" sz="3600" dirty="0"/>
              <a:t> </a:t>
            </a:r>
            <a:r>
              <a:rPr lang="hu-HU" sz="3600" dirty="0" err="1"/>
              <a:t>strategies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Experience</a:t>
            </a:r>
            <a:r>
              <a:rPr lang="hu-HU" sz="3600" dirty="0"/>
              <a:t> </a:t>
            </a:r>
            <a:r>
              <a:rPr lang="hu-HU" sz="3600" dirty="0" err="1"/>
              <a:t>replay</a:t>
            </a:r>
            <a:r>
              <a:rPr lang="hu-HU" sz="3600" dirty="0"/>
              <a:t> </a:t>
            </a:r>
            <a:r>
              <a:rPr lang="hu-HU" sz="3600" dirty="0" err="1"/>
              <a:t>methods</a:t>
            </a:r>
            <a:r>
              <a:rPr lang="hu-HU" sz="3600" dirty="0"/>
              <a:t> (</a:t>
            </a:r>
            <a:r>
              <a:rPr lang="hu-HU" sz="3600" dirty="0" err="1"/>
              <a:t>HiER</a:t>
            </a:r>
            <a:r>
              <a:rPr lang="hu-HU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Synthetic</a:t>
            </a:r>
            <a:r>
              <a:rPr lang="hu-HU" sz="3600" dirty="0"/>
              <a:t> </a:t>
            </a:r>
            <a:r>
              <a:rPr lang="hu-HU" sz="3600" dirty="0" err="1"/>
              <a:t>data</a:t>
            </a:r>
            <a:r>
              <a:rPr lang="hu-HU" sz="3600" dirty="0"/>
              <a:t> </a:t>
            </a:r>
            <a:r>
              <a:rPr lang="hu-HU" sz="3600" dirty="0" err="1"/>
              <a:t>generation</a:t>
            </a:r>
            <a:r>
              <a:rPr lang="hu-HU" sz="3600" dirty="0"/>
              <a:t> </a:t>
            </a:r>
            <a:r>
              <a:rPr lang="hu-HU" sz="3600" dirty="0" err="1"/>
              <a:t>techniques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75778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Dynamic</a:t>
            </a:r>
            <a:r>
              <a:rPr lang="hu-HU" sz="3600" b="1" dirty="0"/>
              <a:t> </a:t>
            </a:r>
            <a:r>
              <a:rPr lang="hu-HU" sz="3600" b="1" dirty="0" err="1"/>
              <a:t>Environment</a:t>
            </a:r>
            <a:endParaRPr lang="en-US" sz="3600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EBAC04D-7D87-ECA4-576C-C7020E862D52}"/>
              </a:ext>
            </a:extLst>
          </p:cNvPr>
          <p:cNvSpPr/>
          <p:nvPr/>
        </p:nvSpPr>
        <p:spPr>
          <a:xfrm>
            <a:off x="373979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Dynamic</a:t>
            </a:r>
            <a:r>
              <a:rPr lang="hu-HU" sz="2500" dirty="0"/>
              <a:t> </a:t>
            </a:r>
            <a:r>
              <a:rPr lang="hu-HU" sz="2500" dirty="0" err="1"/>
              <a:t>Environment</a:t>
            </a:r>
            <a:endParaRPr lang="hu-HU" sz="25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9DC554D-A014-BE15-1C27-4B474265EFF4}"/>
              </a:ext>
            </a:extLst>
          </p:cNvPr>
          <p:cNvSpPr/>
          <p:nvPr/>
        </p:nvSpPr>
        <p:spPr>
          <a:xfrm>
            <a:off x="7353300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/>
              <a:t>Real Time </a:t>
            </a:r>
            <a:r>
              <a:rPr lang="hu-HU" sz="2500" dirty="0" err="1"/>
              <a:t>Adaptability</a:t>
            </a:r>
            <a:endParaRPr lang="hu-HU" sz="25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C5E73BB8-7483-BF5A-2D87-DB7A9157886C}"/>
              </a:ext>
            </a:extLst>
          </p:cNvPr>
          <p:cNvSpPr/>
          <p:nvPr/>
        </p:nvSpPr>
        <p:spPr>
          <a:xfrm rot="16200000">
            <a:off x="5364698" y="797100"/>
            <a:ext cx="504928" cy="3236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15CE60-A22F-D169-D7BA-5422ABF7D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90" y="3874525"/>
            <a:ext cx="10515600" cy="1980844"/>
          </a:xfrm>
        </p:spPr>
        <p:txBody>
          <a:bodyPr/>
          <a:lstStyle/>
          <a:p>
            <a:r>
              <a:rPr lang="hu-HU" sz="3600" dirty="0"/>
              <a:t>Research </a:t>
            </a:r>
            <a:r>
              <a:rPr lang="hu-HU" sz="3600" dirty="0" err="1"/>
              <a:t>Directions</a:t>
            </a:r>
            <a:r>
              <a:rPr lang="hu-HU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Using</a:t>
            </a:r>
            <a:r>
              <a:rPr lang="hu-HU" sz="3600" dirty="0"/>
              <a:t> </a:t>
            </a:r>
            <a:r>
              <a:rPr lang="hu-HU" sz="3600" dirty="0" err="1"/>
              <a:t>Tactile</a:t>
            </a:r>
            <a:r>
              <a:rPr lang="hu-HU" sz="3600" dirty="0"/>
              <a:t> </a:t>
            </a:r>
            <a:r>
              <a:rPr lang="hu-HU" sz="3600" dirty="0" err="1"/>
              <a:t>Feedback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Real Time </a:t>
            </a:r>
            <a:r>
              <a:rPr lang="hu-HU" sz="3600" dirty="0" err="1"/>
              <a:t>Hand-Eye</a:t>
            </a:r>
            <a:r>
              <a:rPr lang="hu-HU" sz="3600" dirty="0"/>
              <a:t> </a:t>
            </a:r>
            <a:r>
              <a:rPr lang="hu-HU" sz="3600" dirty="0" err="1"/>
              <a:t>coordination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08751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Multi </a:t>
            </a:r>
            <a:r>
              <a:rPr lang="hu-HU" sz="3600" b="1" dirty="0" err="1"/>
              <a:t>Agent</a:t>
            </a:r>
            <a:r>
              <a:rPr lang="hu-HU" sz="3600" b="1" dirty="0"/>
              <a:t> </a:t>
            </a:r>
            <a:r>
              <a:rPr lang="hu-HU" sz="3600" b="1" dirty="0" err="1"/>
              <a:t>Cooperation</a:t>
            </a:r>
            <a:endParaRPr lang="en-US" sz="3600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EBAC04D-7D87-ECA4-576C-C7020E862D52}"/>
              </a:ext>
            </a:extLst>
          </p:cNvPr>
          <p:cNvSpPr/>
          <p:nvPr/>
        </p:nvSpPr>
        <p:spPr>
          <a:xfrm>
            <a:off x="373979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/>
              <a:t>More </a:t>
            </a:r>
            <a:r>
              <a:rPr lang="hu-HU" sz="2500" dirty="0" err="1"/>
              <a:t>Complex</a:t>
            </a:r>
            <a:r>
              <a:rPr lang="hu-HU" sz="2500" dirty="0"/>
              <a:t> </a:t>
            </a:r>
            <a:r>
              <a:rPr lang="hu-HU" sz="2500" dirty="0" err="1"/>
              <a:t>Tasks</a:t>
            </a:r>
            <a:endParaRPr lang="hu-HU" sz="25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9DC554D-A014-BE15-1C27-4B474265EFF4}"/>
              </a:ext>
            </a:extLst>
          </p:cNvPr>
          <p:cNvSpPr/>
          <p:nvPr/>
        </p:nvSpPr>
        <p:spPr>
          <a:xfrm>
            <a:off x="7353300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/>
              <a:t>More </a:t>
            </a:r>
            <a:r>
              <a:rPr lang="hu-HU" sz="2500" dirty="0" err="1"/>
              <a:t>Agent</a:t>
            </a:r>
            <a:r>
              <a:rPr lang="hu-HU" sz="2500" dirty="0"/>
              <a:t> (robot) </a:t>
            </a:r>
            <a:r>
              <a:rPr lang="hu-HU" sz="2500" dirty="0" err="1"/>
              <a:t>Needed</a:t>
            </a:r>
            <a:endParaRPr lang="hu-HU" sz="25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C5E73BB8-7483-BF5A-2D87-DB7A9157886C}"/>
              </a:ext>
            </a:extLst>
          </p:cNvPr>
          <p:cNvSpPr/>
          <p:nvPr/>
        </p:nvSpPr>
        <p:spPr>
          <a:xfrm rot="16200000">
            <a:off x="5364698" y="797100"/>
            <a:ext cx="504928" cy="3236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15CE60-A22F-D169-D7BA-5422ABF7D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90" y="3874525"/>
            <a:ext cx="10515600" cy="1980844"/>
          </a:xfrm>
        </p:spPr>
        <p:txBody>
          <a:bodyPr/>
          <a:lstStyle/>
          <a:p>
            <a:r>
              <a:rPr lang="hu-HU" sz="3600" dirty="0"/>
              <a:t>Research </a:t>
            </a:r>
            <a:r>
              <a:rPr lang="hu-HU" sz="3600" dirty="0" err="1"/>
              <a:t>Directions</a:t>
            </a:r>
            <a:r>
              <a:rPr lang="hu-HU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Multi </a:t>
            </a:r>
            <a:r>
              <a:rPr lang="hu-HU" sz="3600" dirty="0" err="1"/>
              <a:t>Agent</a:t>
            </a:r>
            <a:r>
              <a:rPr lang="hu-HU" sz="3600" dirty="0"/>
              <a:t> </a:t>
            </a:r>
            <a:r>
              <a:rPr lang="hu-HU" sz="3600" dirty="0" err="1"/>
              <a:t>Cooperation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Swarm</a:t>
            </a:r>
            <a:r>
              <a:rPr lang="hu-HU" sz="3600" dirty="0"/>
              <a:t> </a:t>
            </a:r>
            <a:r>
              <a:rPr lang="hu-HU" sz="3600" dirty="0" err="1"/>
              <a:t>Cooperation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31418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Human-Robot </a:t>
            </a:r>
            <a:r>
              <a:rPr lang="hu-HU" sz="3600" b="1" dirty="0" err="1"/>
              <a:t>Collaboration</a:t>
            </a:r>
            <a:endParaRPr lang="en-US" sz="3600" b="1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EBAC04D-7D87-ECA4-576C-C7020E862D52}"/>
              </a:ext>
            </a:extLst>
          </p:cNvPr>
          <p:cNvSpPr/>
          <p:nvPr/>
        </p:nvSpPr>
        <p:spPr>
          <a:xfrm>
            <a:off x="373979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Humans</a:t>
            </a:r>
            <a:r>
              <a:rPr lang="hu-HU" sz="2500" dirty="0"/>
              <a:t> in </a:t>
            </a:r>
            <a:r>
              <a:rPr lang="hu-HU" sz="2500" dirty="0" err="1"/>
              <a:t>Environment</a:t>
            </a:r>
            <a:endParaRPr lang="hu-HU" sz="25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9DC554D-A014-BE15-1C27-4B474265EFF4}"/>
              </a:ext>
            </a:extLst>
          </p:cNvPr>
          <p:cNvSpPr/>
          <p:nvPr/>
        </p:nvSpPr>
        <p:spPr>
          <a:xfrm>
            <a:off x="7353300" y="1568737"/>
            <a:ext cx="3512222" cy="1692782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/>
              <a:t>Human-Robot </a:t>
            </a:r>
            <a:r>
              <a:rPr lang="hu-HU" sz="2500" dirty="0" err="1"/>
              <a:t>Collaboration</a:t>
            </a:r>
            <a:endParaRPr lang="hu-HU" sz="25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C5E73BB8-7483-BF5A-2D87-DB7A9157886C}"/>
              </a:ext>
            </a:extLst>
          </p:cNvPr>
          <p:cNvSpPr/>
          <p:nvPr/>
        </p:nvSpPr>
        <p:spPr>
          <a:xfrm rot="16200000">
            <a:off x="5364698" y="797100"/>
            <a:ext cx="504928" cy="323605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15CE60-A22F-D169-D7BA-5422ABF7D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490" y="3874525"/>
            <a:ext cx="11058826" cy="2638570"/>
          </a:xfrm>
        </p:spPr>
        <p:txBody>
          <a:bodyPr/>
          <a:lstStyle/>
          <a:p>
            <a:r>
              <a:rPr lang="hu-HU" sz="3600" dirty="0"/>
              <a:t>Research </a:t>
            </a:r>
            <a:r>
              <a:rPr lang="hu-HU" sz="3600" dirty="0" err="1"/>
              <a:t>Directions</a:t>
            </a:r>
            <a:r>
              <a:rPr lang="hu-HU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Learning</a:t>
            </a:r>
            <a:r>
              <a:rPr lang="hu-HU" sz="3600" dirty="0"/>
              <a:t> </a:t>
            </a:r>
            <a:r>
              <a:rPr lang="hu-HU" sz="3600" dirty="0" err="1"/>
              <a:t>from</a:t>
            </a:r>
            <a:r>
              <a:rPr lang="hu-HU" sz="3600" dirty="0"/>
              <a:t> Human </a:t>
            </a:r>
            <a:r>
              <a:rPr lang="hu-HU" sz="3600" dirty="0" err="1"/>
              <a:t>Demonstration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Safety</a:t>
            </a:r>
            <a:r>
              <a:rPr lang="hu-HU" sz="3600" dirty="0"/>
              <a:t> </a:t>
            </a:r>
            <a:r>
              <a:rPr lang="hu-HU" sz="3600" dirty="0" err="1"/>
              <a:t>Alongside</a:t>
            </a:r>
            <a:r>
              <a:rPr lang="hu-HU" sz="3600" dirty="0"/>
              <a:t> </a:t>
            </a:r>
            <a:r>
              <a:rPr lang="hu-HU" sz="3600" dirty="0" err="1"/>
              <a:t>Humans</a:t>
            </a:r>
            <a:endParaRPr lang="hu-H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Recognizing</a:t>
            </a:r>
            <a:r>
              <a:rPr lang="hu-HU" sz="3600" dirty="0"/>
              <a:t> and </a:t>
            </a:r>
            <a:r>
              <a:rPr lang="hu-HU" sz="3600" dirty="0" err="1"/>
              <a:t>Responding</a:t>
            </a:r>
            <a:r>
              <a:rPr lang="hu-HU" sz="3600" dirty="0"/>
              <a:t> </a:t>
            </a:r>
            <a:r>
              <a:rPr lang="hu-HU" sz="3600" dirty="0" err="1"/>
              <a:t>to</a:t>
            </a:r>
            <a:r>
              <a:rPr lang="hu-HU" sz="3600" dirty="0"/>
              <a:t> non-</a:t>
            </a:r>
            <a:r>
              <a:rPr lang="hu-HU" sz="3600" dirty="0" err="1"/>
              <a:t>verbal</a:t>
            </a:r>
            <a:r>
              <a:rPr lang="hu-HU" sz="3600" dirty="0"/>
              <a:t> </a:t>
            </a:r>
            <a:r>
              <a:rPr lang="hu-HU" sz="3600" dirty="0" err="1"/>
              <a:t>cues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16669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Conclusion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90" y="1380223"/>
            <a:ext cx="11780520" cy="36375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/>
              <a:t>RL </a:t>
            </a:r>
            <a:r>
              <a:rPr lang="hu-HU" sz="3200" dirty="0" err="1"/>
              <a:t>advanced</a:t>
            </a:r>
            <a:r>
              <a:rPr lang="hu-HU" sz="3200" dirty="0"/>
              <a:t> </a:t>
            </a:r>
            <a:r>
              <a:rPr lang="hu-HU" sz="3200" dirty="0" err="1"/>
              <a:t>autonomous</a:t>
            </a:r>
            <a:r>
              <a:rPr lang="hu-HU" sz="3200" dirty="0"/>
              <a:t> </a:t>
            </a:r>
            <a:r>
              <a:rPr lang="hu-HU" sz="3200" dirty="0" err="1"/>
              <a:t>robotic</a:t>
            </a:r>
            <a:r>
              <a:rPr lang="hu-HU" sz="3200" dirty="0"/>
              <a:t> </a:t>
            </a:r>
            <a:r>
              <a:rPr lang="hu-HU" sz="3200" dirty="0" err="1"/>
              <a:t>systems</a:t>
            </a:r>
            <a:r>
              <a:rPr lang="hu-HU" sz="3200" dirty="0"/>
              <a:t> in </a:t>
            </a:r>
            <a:r>
              <a:rPr lang="hu-HU" sz="3200" dirty="0" err="1"/>
              <a:t>grasping</a:t>
            </a:r>
            <a:r>
              <a:rPr lang="hu-HU" sz="3200" dirty="0"/>
              <a:t> and </a:t>
            </a:r>
            <a:r>
              <a:rPr lang="hu-HU" sz="3200" dirty="0" err="1"/>
              <a:t>manipulation</a:t>
            </a:r>
            <a:endParaRPr lang="hu-H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/>
              <a:t>RL </a:t>
            </a:r>
            <a:r>
              <a:rPr lang="hu-HU" sz="3200" dirty="0" err="1"/>
              <a:t>enables</a:t>
            </a:r>
            <a:r>
              <a:rPr lang="hu-HU" sz="3200" dirty="0"/>
              <a:t> </a:t>
            </a:r>
            <a:r>
              <a:rPr lang="hu-HU" sz="3200" dirty="0" err="1"/>
              <a:t>robots</a:t>
            </a:r>
            <a:r>
              <a:rPr lang="hu-HU" sz="3200" dirty="0"/>
              <a:t> </a:t>
            </a:r>
            <a:r>
              <a:rPr lang="hu-HU" sz="3200" dirty="0" err="1"/>
              <a:t>to</a:t>
            </a:r>
            <a:r>
              <a:rPr lang="hu-HU" sz="3200" dirty="0"/>
              <a:t> </a:t>
            </a:r>
            <a:r>
              <a:rPr lang="hu-HU" sz="3200" dirty="0" err="1"/>
              <a:t>adapt</a:t>
            </a:r>
            <a:r>
              <a:rPr lang="hu-HU" sz="3200" dirty="0"/>
              <a:t> and </a:t>
            </a:r>
            <a:r>
              <a:rPr lang="hu-HU" sz="3200" dirty="0" err="1"/>
              <a:t>learn</a:t>
            </a:r>
            <a:endParaRPr lang="hu-HU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/>
              <a:t>Challenges</a:t>
            </a:r>
            <a:r>
              <a:rPr lang="hu-HU" sz="3200" dirty="0"/>
              <a:t> </a:t>
            </a:r>
            <a:r>
              <a:rPr lang="hu-HU" sz="3200" dirty="0" err="1"/>
              <a:t>remain</a:t>
            </a:r>
            <a:r>
              <a:rPr lang="hu-HU" sz="3200" dirty="0"/>
              <a:t>: </a:t>
            </a:r>
            <a:r>
              <a:rPr lang="hu-HU" sz="3200" dirty="0" err="1"/>
              <a:t>sim-to-real</a:t>
            </a:r>
            <a:r>
              <a:rPr lang="hu-HU" sz="3200" dirty="0"/>
              <a:t> </a:t>
            </a:r>
            <a:r>
              <a:rPr lang="hu-HU" sz="3200" dirty="0" err="1"/>
              <a:t>transfer</a:t>
            </a:r>
            <a:r>
              <a:rPr lang="hu-HU" sz="3200" dirty="0"/>
              <a:t>, </a:t>
            </a:r>
            <a:r>
              <a:rPr lang="hu-HU" sz="3200" dirty="0" err="1"/>
              <a:t>computational</a:t>
            </a:r>
            <a:r>
              <a:rPr lang="hu-HU" sz="3200" dirty="0"/>
              <a:t> </a:t>
            </a:r>
            <a:r>
              <a:rPr lang="hu-HU" sz="3200" dirty="0" err="1"/>
              <a:t>demands</a:t>
            </a:r>
            <a:r>
              <a:rPr lang="hu-HU" sz="3200" dirty="0"/>
              <a:t>, </a:t>
            </a:r>
            <a:r>
              <a:rPr lang="hu-HU" sz="3200" dirty="0" err="1"/>
              <a:t>dynamic</a:t>
            </a:r>
            <a:r>
              <a:rPr lang="hu-HU" sz="3200" dirty="0"/>
              <a:t> </a:t>
            </a:r>
            <a:r>
              <a:rPr lang="hu-HU" sz="3200" dirty="0" err="1"/>
              <a:t>environments</a:t>
            </a:r>
            <a:r>
              <a:rPr lang="hu-HU" sz="3200" dirty="0"/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200" dirty="0" err="1"/>
              <a:t>Future</a:t>
            </a:r>
            <a:r>
              <a:rPr lang="hu-HU" sz="3200" dirty="0"/>
              <a:t> </a:t>
            </a:r>
            <a:r>
              <a:rPr lang="hu-HU" sz="3200" dirty="0" err="1"/>
              <a:t>directions</a:t>
            </a:r>
            <a:r>
              <a:rPr lang="hu-HU" sz="3200" dirty="0"/>
              <a:t> </a:t>
            </a:r>
            <a:r>
              <a:rPr lang="hu-HU" sz="3200" dirty="0" err="1"/>
              <a:t>include</a:t>
            </a:r>
            <a:r>
              <a:rPr lang="hu-HU" sz="3200" dirty="0"/>
              <a:t>: More </a:t>
            </a:r>
            <a:r>
              <a:rPr lang="hu-HU" sz="3200" dirty="0" err="1"/>
              <a:t>efficient</a:t>
            </a:r>
            <a:r>
              <a:rPr lang="hu-HU" sz="3200" dirty="0"/>
              <a:t> </a:t>
            </a:r>
            <a:r>
              <a:rPr lang="hu-HU" sz="3200" dirty="0" err="1"/>
              <a:t>algorithms</a:t>
            </a:r>
            <a:r>
              <a:rPr lang="hu-HU" sz="3200" dirty="0"/>
              <a:t>, </a:t>
            </a:r>
            <a:r>
              <a:rPr lang="hu-HU" sz="3200" dirty="0" err="1"/>
              <a:t>improving</a:t>
            </a:r>
            <a:r>
              <a:rPr lang="hu-HU" sz="3200" dirty="0"/>
              <a:t> </a:t>
            </a:r>
            <a:r>
              <a:rPr lang="hu-HU" sz="3200" dirty="0" err="1"/>
              <a:t>data</a:t>
            </a:r>
            <a:r>
              <a:rPr lang="hu-HU" sz="3200" dirty="0"/>
              <a:t> </a:t>
            </a:r>
            <a:r>
              <a:rPr lang="hu-HU" sz="3200" dirty="0" err="1"/>
              <a:t>collection</a:t>
            </a:r>
            <a:r>
              <a:rPr lang="hu-HU" sz="3200" dirty="0"/>
              <a:t>, human-robot </a:t>
            </a:r>
            <a:r>
              <a:rPr lang="hu-HU" sz="3200" dirty="0" err="1"/>
              <a:t>collaboration</a:t>
            </a:r>
            <a:endParaRPr lang="hu-HU" sz="3200" dirty="0"/>
          </a:p>
        </p:txBody>
      </p:sp>
      <p:sp>
        <p:nvSpPr>
          <p:cNvPr id="5" name="Nyíl: felfelé kanyarodó 4">
            <a:extLst>
              <a:ext uri="{FF2B5EF4-FFF2-40B4-BE49-F238E27FC236}">
                <a16:creationId xmlns:a16="http://schemas.microsoft.com/office/drawing/2014/main" id="{B8F1BCA0-A05D-B0CB-02E3-D73E76707447}"/>
              </a:ext>
            </a:extLst>
          </p:cNvPr>
          <p:cNvSpPr/>
          <p:nvPr/>
        </p:nvSpPr>
        <p:spPr>
          <a:xfrm rot="5400000">
            <a:off x="2032455" y="5246369"/>
            <a:ext cx="850392" cy="73152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38256D-D2F9-B728-06EF-D4C7BB47F8D4}"/>
              </a:ext>
            </a:extLst>
          </p:cNvPr>
          <p:cNvSpPr txBox="1">
            <a:spLocks/>
          </p:cNvSpPr>
          <p:nvPr/>
        </p:nvSpPr>
        <p:spPr>
          <a:xfrm>
            <a:off x="2823411" y="5562358"/>
            <a:ext cx="7413378" cy="5595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RL </a:t>
            </a:r>
            <a:r>
              <a:rPr lang="hu-HU" sz="3600" dirty="0" err="1"/>
              <a:t>holds</a:t>
            </a:r>
            <a:r>
              <a:rPr lang="hu-HU" sz="3600" dirty="0"/>
              <a:t> </a:t>
            </a:r>
            <a:r>
              <a:rPr lang="hu-HU" sz="3600" dirty="0" err="1"/>
              <a:t>great</a:t>
            </a:r>
            <a:r>
              <a:rPr lang="hu-HU" sz="3600" dirty="0"/>
              <a:t> </a:t>
            </a:r>
            <a:r>
              <a:rPr lang="hu-HU" sz="3600" dirty="0" err="1"/>
              <a:t>potential</a:t>
            </a:r>
            <a:r>
              <a:rPr lang="hu-HU" sz="3600" dirty="0"/>
              <a:t> in </a:t>
            </a:r>
            <a:r>
              <a:rPr lang="hu-HU" sz="3600" dirty="0" err="1"/>
              <a:t>robotics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42757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Agenda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20252"/>
            <a:ext cx="10515600" cy="47497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/>
              <a:t>Introduction</a:t>
            </a:r>
            <a:endParaRPr lang="hu-HU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/>
              <a:t>Reinforcement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r>
              <a:rPr lang="hu-HU" sz="3600" dirty="0"/>
              <a:t> (RL) </a:t>
            </a:r>
            <a:r>
              <a:rPr lang="hu-HU" sz="3600" dirty="0" err="1"/>
              <a:t>Overview</a:t>
            </a:r>
            <a:endParaRPr lang="hu-HU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/>
              <a:t>Key </a:t>
            </a:r>
            <a:r>
              <a:rPr lang="hu-HU" sz="3600" dirty="0" err="1"/>
              <a:t>Algorithms</a:t>
            </a:r>
            <a:r>
              <a:rPr lang="hu-HU" sz="3600" dirty="0"/>
              <a:t> in </a:t>
            </a:r>
            <a:r>
              <a:rPr lang="hu-HU" sz="3600" dirty="0" err="1"/>
              <a:t>Robotic</a:t>
            </a:r>
            <a:r>
              <a:rPr lang="hu-HU" sz="3600" dirty="0"/>
              <a:t> </a:t>
            </a:r>
            <a:r>
              <a:rPr lang="hu-HU" sz="3600" dirty="0" err="1"/>
              <a:t>Grasping</a:t>
            </a:r>
            <a:endParaRPr lang="hu-HU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/>
              <a:t>Core</a:t>
            </a:r>
            <a:r>
              <a:rPr lang="hu-HU" sz="3600" dirty="0"/>
              <a:t> </a:t>
            </a:r>
            <a:r>
              <a:rPr lang="hu-HU" sz="3600" dirty="0" err="1"/>
              <a:t>Components</a:t>
            </a:r>
            <a:r>
              <a:rPr lang="hu-HU" sz="3600" dirty="0"/>
              <a:t> of </a:t>
            </a:r>
            <a:r>
              <a:rPr lang="hu-HU" sz="3600" dirty="0" err="1"/>
              <a:t>Robotic</a:t>
            </a:r>
            <a:r>
              <a:rPr lang="hu-HU" sz="3600" dirty="0"/>
              <a:t> </a:t>
            </a:r>
            <a:r>
              <a:rPr lang="hu-HU" sz="3600" dirty="0" err="1"/>
              <a:t>Grasping</a:t>
            </a:r>
            <a:endParaRPr lang="hu-HU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/>
              <a:t>Challenges</a:t>
            </a:r>
            <a:r>
              <a:rPr lang="hu-HU" sz="3600" dirty="0"/>
              <a:t> in RL-</a:t>
            </a:r>
            <a:r>
              <a:rPr lang="hu-HU" sz="3600" dirty="0" err="1"/>
              <a:t>based</a:t>
            </a:r>
            <a:r>
              <a:rPr lang="hu-HU" sz="3600" dirty="0"/>
              <a:t> </a:t>
            </a:r>
            <a:r>
              <a:rPr lang="hu-HU" sz="3600" dirty="0" err="1"/>
              <a:t>Grasping</a:t>
            </a:r>
            <a:endParaRPr lang="hu-HU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/>
              <a:t>Innovations</a:t>
            </a:r>
            <a:r>
              <a:rPr lang="hu-HU" sz="3600" dirty="0"/>
              <a:t> and </a:t>
            </a:r>
            <a:r>
              <a:rPr lang="hu-HU" sz="3600" dirty="0" err="1"/>
              <a:t>Future</a:t>
            </a:r>
            <a:r>
              <a:rPr lang="hu-HU" sz="3600" dirty="0"/>
              <a:t> </a:t>
            </a:r>
            <a:r>
              <a:rPr lang="hu-HU" sz="3600" dirty="0" err="1"/>
              <a:t>Directions</a:t>
            </a:r>
            <a:endParaRPr lang="hu-HU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600" dirty="0" err="1"/>
              <a:t>Conclusion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1787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Introduction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20253"/>
            <a:ext cx="8830236" cy="556101"/>
          </a:xfrm>
        </p:spPr>
        <p:txBody>
          <a:bodyPr/>
          <a:lstStyle/>
          <a:p>
            <a:r>
              <a:rPr lang="hu-HU" sz="3600" dirty="0" err="1"/>
              <a:t>Why</a:t>
            </a:r>
            <a:r>
              <a:rPr lang="hu-HU" sz="3600" dirty="0"/>
              <a:t> </a:t>
            </a:r>
            <a:r>
              <a:rPr lang="hu-HU" sz="3600" dirty="0" err="1"/>
              <a:t>Reinforcement</a:t>
            </a:r>
            <a:r>
              <a:rPr lang="hu-HU" sz="3600" dirty="0"/>
              <a:t> </a:t>
            </a:r>
            <a:r>
              <a:rPr lang="hu-HU" sz="3600" dirty="0" err="1"/>
              <a:t>Learning</a:t>
            </a:r>
            <a:r>
              <a:rPr lang="hu-HU" sz="3600" dirty="0"/>
              <a:t> in </a:t>
            </a:r>
            <a:r>
              <a:rPr lang="hu-HU" sz="3600" dirty="0" err="1"/>
              <a:t>Robotics</a:t>
            </a:r>
            <a:r>
              <a:rPr lang="hu-HU" sz="3600" dirty="0"/>
              <a:t>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54200E-CC6B-AFDE-2495-E79257966528}"/>
              </a:ext>
            </a:extLst>
          </p:cNvPr>
          <p:cNvSpPr txBox="1">
            <a:spLocks/>
          </p:cNvSpPr>
          <p:nvPr/>
        </p:nvSpPr>
        <p:spPr>
          <a:xfrm>
            <a:off x="560295" y="3529933"/>
            <a:ext cx="2640105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Adaptability</a:t>
            </a:r>
            <a:endParaRPr lang="hu-HU" sz="36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6EA753E-F73E-45FE-34D7-6AF7FBDDD648}"/>
              </a:ext>
            </a:extLst>
          </p:cNvPr>
          <p:cNvSpPr txBox="1">
            <a:spLocks/>
          </p:cNvSpPr>
          <p:nvPr/>
        </p:nvSpPr>
        <p:spPr>
          <a:xfrm>
            <a:off x="3576918" y="3055276"/>
            <a:ext cx="2218765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Learning</a:t>
            </a:r>
            <a:endParaRPr lang="hu-HU" sz="3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C2FEC1D-E661-F283-8252-B170BD19D490}"/>
              </a:ext>
            </a:extLst>
          </p:cNvPr>
          <p:cNvSpPr txBox="1">
            <a:spLocks/>
          </p:cNvSpPr>
          <p:nvPr/>
        </p:nvSpPr>
        <p:spPr>
          <a:xfrm>
            <a:off x="5755341" y="3890847"/>
            <a:ext cx="6436659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Autonomous</a:t>
            </a:r>
            <a:r>
              <a:rPr lang="hu-HU" sz="3600" dirty="0"/>
              <a:t> decision </a:t>
            </a:r>
            <a:r>
              <a:rPr lang="hu-HU" sz="3600" dirty="0" err="1"/>
              <a:t>making</a:t>
            </a:r>
            <a:endParaRPr lang="hu-HU" sz="36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93E53C-8171-C9AF-D52C-301343CC940D}"/>
              </a:ext>
            </a:extLst>
          </p:cNvPr>
          <p:cNvSpPr txBox="1">
            <a:spLocks/>
          </p:cNvSpPr>
          <p:nvPr/>
        </p:nvSpPr>
        <p:spPr>
          <a:xfrm>
            <a:off x="3200400" y="5838620"/>
            <a:ext cx="4545105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Plug</a:t>
            </a:r>
            <a:r>
              <a:rPr lang="hu-HU" sz="3600" dirty="0"/>
              <a:t> and Play </a:t>
            </a:r>
            <a:r>
              <a:rPr lang="hu-HU" sz="3600" dirty="0" err="1"/>
              <a:t>robots</a:t>
            </a:r>
            <a:endParaRPr lang="hu-HU" sz="3600" dirty="0"/>
          </a:p>
        </p:txBody>
      </p:sp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9A1CA2C3-E123-82DB-6050-19ECB0F4DA3F}"/>
              </a:ext>
            </a:extLst>
          </p:cNvPr>
          <p:cNvSpPr/>
          <p:nvPr/>
        </p:nvSpPr>
        <p:spPr>
          <a:xfrm>
            <a:off x="1638031" y="2390922"/>
            <a:ext cx="484632" cy="97840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9683D051-C790-C64D-3B13-23CD8DAD1722}"/>
              </a:ext>
            </a:extLst>
          </p:cNvPr>
          <p:cNvSpPr/>
          <p:nvPr/>
        </p:nvSpPr>
        <p:spPr>
          <a:xfrm>
            <a:off x="4443984" y="2390922"/>
            <a:ext cx="484632" cy="6643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Nyíl: lefelé mutató 9">
            <a:extLst>
              <a:ext uri="{FF2B5EF4-FFF2-40B4-BE49-F238E27FC236}">
                <a16:creationId xmlns:a16="http://schemas.microsoft.com/office/drawing/2014/main" id="{E657C77F-5D9D-B6FD-8D8F-E3A94BF8AEF3}"/>
              </a:ext>
            </a:extLst>
          </p:cNvPr>
          <p:cNvSpPr/>
          <p:nvPr/>
        </p:nvSpPr>
        <p:spPr>
          <a:xfrm>
            <a:off x="8731354" y="2390922"/>
            <a:ext cx="484632" cy="13871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lefelé mutató 10">
            <a:extLst>
              <a:ext uri="{FF2B5EF4-FFF2-40B4-BE49-F238E27FC236}">
                <a16:creationId xmlns:a16="http://schemas.microsoft.com/office/drawing/2014/main" id="{3C8C6D4E-E157-E76E-8138-491BB58C33FA}"/>
              </a:ext>
            </a:extLst>
          </p:cNvPr>
          <p:cNvSpPr/>
          <p:nvPr/>
        </p:nvSpPr>
        <p:spPr>
          <a:xfrm rot="19392039">
            <a:off x="2412711" y="4062563"/>
            <a:ext cx="484632" cy="18064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Nyíl: lefelé mutató 11">
            <a:extLst>
              <a:ext uri="{FF2B5EF4-FFF2-40B4-BE49-F238E27FC236}">
                <a16:creationId xmlns:a16="http://schemas.microsoft.com/office/drawing/2014/main" id="{5ACFC318-4F7C-D4CB-E4E7-3CF214EA026A}"/>
              </a:ext>
            </a:extLst>
          </p:cNvPr>
          <p:cNvSpPr/>
          <p:nvPr/>
        </p:nvSpPr>
        <p:spPr>
          <a:xfrm>
            <a:off x="4443984" y="3799684"/>
            <a:ext cx="484632" cy="181403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5B14C79D-7218-2173-94D9-091C0C4ED8DA}"/>
              </a:ext>
            </a:extLst>
          </p:cNvPr>
          <p:cNvSpPr/>
          <p:nvPr/>
        </p:nvSpPr>
        <p:spPr>
          <a:xfrm rot="2558312">
            <a:off x="7812298" y="4383250"/>
            <a:ext cx="484632" cy="150622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824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What</a:t>
            </a:r>
            <a:r>
              <a:rPr lang="hu-HU" sz="3600" b="1" dirty="0"/>
              <a:t> is </a:t>
            </a:r>
            <a:r>
              <a:rPr lang="hu-HU" sz="3600" b="1" dirty="0" err="1"/>
              <a:t>Reinforcement</a:t>
            </a:r>
            <a:r>
              <a:rPr lang="hu-HU" sz="3600" b="1" dirty="0"/>
              <a:t> </a:t>
            </a:r>
            <a:r>
              <a:rPr lang="hu-HU" sz="3600" b="1" dirty="0" err="1"/>
              <a:t>Learning</a:t>
            </a:r>
            <a:r>
              <a:rPr lang="hu-HU" sz="3600" b="1" dirty="0"/>
              <a:t>? (RL)</a:t>
            </a:r>
            <a:endParaRPr lang="en-US" sz="3600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E937514-29A0-FDA5-F95F-C9E4F3B4B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79" y="1177727"/>
            <a:ext cx="5959909" cy="30242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4B7AA9-B57B-74EB-0592-4F383A6C171F}"/>
              </a:ext>
            </a:extLst>
          </p:cNvPr>
          <p:cNvSpPr txBox="1">
            <a:spLocks/>
          </p:cNvSpPr>
          <p:nvPr/>
        </p:nvSpPr>
        <p:spPr>
          <a:xfrm>
            <a:off x="371898" y="1394396"/>
            <a:ext cx="5154705" cy="12573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Learning</a:t>
            </a:r>
            <a:r>
              <a:rPr lang="hu-HU" sz="3600" dirty="0"/>
              <a:t> </a:t>
            </a:r>
            <a:r>
              <a:rPr lang="hu-HU" sz="3600" dirty="0" err="1"/>
              <a:t>from</a:t>
            </a:r>
            <a:r>
              <a:rPr lang="hu-HU" sz="3600" dirty="0"/>
              <a:t> </a:t>
            </a:r>
            <a:r>
              <a:rPr lang="hu-HU" sz="3600" dirty="0" err="1"/>
              <a:t>feedback</a:t>
            </a:r>
            <a:endParaRPr lang="hu-HU" sz="3600" dirty="0"/>
          </a:p>
          <a:p>
            <a:pPr algn="ctr"/>
            <a:r>
              <a:rPr lang="hu-HU" sz="3600" dirty="0" err="1"/>
              <a:t>Trial</a:t>
            </a:r>
            <a:r>
              <a:rPr lang="hu-HU" sz="3600" dirty="0"/>
              <a:t> and </a:t>
            </a:r>
            <a:r>
              <a:rPr lang="hu-HU" sz="3600" dirty="0" err="1"/>
              <a:t>error</a:t>
            </a:r>
            <a:endParaRPr lang="hu-HU" sz="3600" dirty="0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AADB20CC-0852-ACE3-7295-BE59E30E838E}"/>
              </a:ext>
            </a:extLst>
          </p:cNvPr>
          <p:cNvSpPr/>
          <p:nvPr/>
        </p:nvSpPr>
        <p:spPr>
          <a:xfrm rot="402054">
            <a:off x="2369622" y="2838917"/>
            <a:ext cx="504928" cy="20111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C8FE660-0298-88E0-2860-F016D61C3618}"/>
              </a:ext>
            </a:extLst>
          </p:cNvPr>
          <p:cNvSpPr/>
          <p:nvPr/>
        </p:nvSpPr>
        <p:spPr>
          <a:xfrm>
            <a:off x="2137410" y="5707380"/>
            <a:ext cx="481584" cy="4991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6884BDC-20D2-AD64-0776-9AE0D396E307}"/>
              </a:ext>
            </a:extLst>
          </p:cNvPr>
          <p:cNvSpPr/>
          <p:nvPr/>
        </p:nvSpPr>
        <p:spPr>
          <a:xfrm rot="672457">
            <a:off x="1110234" y="5539740"/>
            <a:ext cx="2705100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2511503-91E3-E2AD-5C55-723C6ED5B83F}"/>
              </a:ext>
            </a:extLst>
          </p:cNvPr>
          <p:cNvSpPr txBox="1"/>
          <p:nvPr/>
        </p:nvSpPr>
        <p:spPr>
          <a:xfrm>
            <a:off x="253653" y="4789921"/>
            <a:ext cx="173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</a:rPr>
              <a:t>exploitation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E519FF4-150C-B21F-5558-5D0E89BD77EC}"/>
              </a:ext>
            </a:extLst>
          </p:cNvPr>
          <p:cNvSpPr txBox="1"/>
          <p:nvPr/>
        </p:nvSpPr>
        <p:spPr>
          <a:xfrm>
            <a:off x="3091340" y="5280231"/>
            <a:ext cx="173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err="1">
                <a:solidFill>
                  <a:schemeClr val="bg1"/>
                </a:solidFill>
              </a:rPr>
              <a:t>exploration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AD6DB54-B46C-7BDD-48B7-0C3BFF1B4295}"/>
              </a:ext>
            </a:extLst>
          </p:cNvPr>
          <p:cNvSpPr txBox="1">
            <a:spLocks/>
          </p:cNvSpPr>
          <p:nvPr/>
        </p:nvSpPr>
        <p:spPr>
          <a:xfrm>
            <a:off x="5295853" y="4699571"/>
            <a:ext cx="6785658" cy="5806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200" dirty="0"/>
              <a:t>In </a:t>
            </a:r>
            <a:r>
              <a:rPr lang="hu-HU" sz="3200" dirty="0" err="1"/>
              <a:t>robotics</a:t>
            </a:r>
            <a:r>
              <a:rPr lang="hu-HU" sz="3200" dirty="0"/>
              <a:t>: </a:t>
            </a:r>
            <a:r>
              <a:rPr lang="hu-HU" sz="3200" dirty="0" err="1">
                <a:sym typeface="Wingdings" panose="05000000000000000000" pitchFamily="2" charset="2"/>
              </a:rPr>
              <a:t>Continous</a:t>
            </a:r>
            <a:r>
              <a:rPr lang="hu-HU" sz="3200" dirty="0">
                <a:sym typeface="Wingdings" panose="05000000000000000000" pitchFamily="2" charset="2"/>
              </a:rPr>
              <a:t> </a:t>
            </a:r>
            <a:r>
              <a:rPr lang="hu-HU" sz="3200" dirty="0" err="1">
                <a:sym typeface="Wingdings" panose="05000000000000000000" pitchFamily="2" charset="2"/>
              </a:rPr>
              <a:t>action</a:t>
            </a:r>
            <a:r>
              <a:rPr lang="hu-HU" sz="3200" dirty="0">
                <a:sym typeface="Wingdings" panose="05000000000000000000" pitchFamily="2" charset="2"/>
              </a:rPr>
              <a:t> </a:t>
            </a:r>
            <a:r>
              <a:rPr lang="hu-HU" sz="3200" dirty="0" err="1">
                <a:sym typeface="Wingdings" panose="05000000000000000000" pitchFamily="2" charset="2"/>
              </a:rPr>
              <a:t>spaces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83148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Key </a:t>
            </a:r>
            <a:r>
              <a:rPr lang="hu-HU" sz="3600" b="1" dirty="0" err="1"/>
              <a:t>Algorithms</a:t>
            </a:r>
            <a:r>
              <a:rPr lang="hu-HU" sz="3600" b="1" dirty="0"/>
              <a:t> </a:t>
            </a:r>
            <a:r>
              <a:rPr lang="hu-HU" sz="3600" b="1" dirty="0" err="1"/>
              <a:t>for</a:t>
            </a:r>
            <a:r>
              <a:rPr lang="hu-HU" sz="3600" b="1" dirty="0"/>
              <a:t> </a:t>
            </a:r>
            <a:r>
              <a:rPr lang="hu-HU" sz="3600" b="1" dirty="0" err="1"/>
              <a:t>Robotic</a:t>
            </a:r>
            <a:r>
              <a:rPr lang="hu-HU" sz="3600" b="1" dirty="0"/>
              <a:t> </a:t>
            </a:r>
            <a:r>
              <a:rPr lang="hu-HU" sz="3600" b="1" dirty="0" err="1"/>
              <a:t>Grasping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20252"/>
            <a:ext cx="10515600" cy="47497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Q-</a:t>
            </a:r>
            <a:r>
              <a:rPr lang="hu-HU" sz="3600" dirty="0" err="1"/>
              <a:t>Learning</a:t>
            </a:r>
            <a:r>
              <a:rPr lang="hu-HU" sz="3600" dirty="0"/>
              <a:t>, Deep Q-</a:t>
            </a:r>
            <a:r>
              <a:rPr lang="hu-HU" sz="3600" dirty="0" err="1"/>
              <a:t>Learning</a:t>
            </a:r>
            <a:r>
              <a:rPr lang="hu-HU" sz="3600" dirty="0"/>
              <a:t> (DQN)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Deep </a:t>
            </a:r>
            <a:r>
              <a:rPr lang="hu-HU" sz="3600" dirty="0" err="1"/>
              <a:t>Deterministic</a:t>
            </a:r>
            <a:r>
              <a:rPr lang="hu-HU" sz="3600" dirty="0"/>
              <a:t> Policy </a:t>
            </a:r>
            <a:r>
              <a:rPr lang="hu-HU" sz="3600" dirty="0" err="1"/>
              <a:t>Gradient</a:t>
            </a:r>
            <a:r>
              <a:rPr lang="hu-HU" sz="3600" dirty="0"/>
              <a:t> (DDPG)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Soft</a:t>
            </a:r>
            <a:r>
              <a:rPr lang="hu-HU" sz="3600" dirty="0"/>
              <a:t> </a:t>
            </a:r>
            <a:r>
              <a:rPr lang="hu-HU" sz="3600" dirty="0" err="1"/>
              <a:t>Actor-Critic</a:t>
            </a:r>
            <a:r>
              <a:rPr lang="hu-HU" sz="3600" dirty="0"/>
              <a:t> (SAC)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Advantage</a:t>
            </a:r>
            <a:r>
              <a:rPr lang="hu-HU" sz="3600" dirty="0"/>
              <a:t> </a:t>
            </a:r>
            <a:r>
              <a:rPr lang="hu-HU" sz="3600" dirty="0" err="1"/>
              <a:t>Actor-Critic</a:t>
            </a:r>
            <a:r>
              <a:rPr lang="hu-HU" sz="3600" dirty="0"/>
              <a:t> (A2C)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Asynchronous</a:t>
            </a:r>
            <a:r>
              <a:rPr lang="hu-HU" sz="3600" dirty="0"/>
              <a:t> </a:t>
            </a:r>
            <a:r>
              <a:rPr lang="hu-HU" sz="3600" dirty="0" err="1"/>
              <a:t>Advantage</a:t>
            </a:r>
            <a:r>
              <a:rPr lang="hu-HU" sz="3600" dirty="0"/>
              <a:t> </a:t>
            </a:r>
            <a:r>
              <a:rPr lang="hu-HU" sz="3600" dirty="0" err="1"/>
              <a:t>Actor-Critic</a:t>
            </a:r>
            <a:r>
              <a:rPr lang="hu-HU" sz="3600" dirty="0"/>
              <a:t> (A3C)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 err="1"/>
              <a:t>Proximal</a:t>
            </a:r>
            <a:r>
              <a:rPr lang="hu-HU" sz="3600" dirty="0"/>
              <a:t> Policy </a:t>
            </a:r>
            <a:r>
              <a:rPr lang="hu-HU" sz="3600" dirty="0" err="1"/>
              <a:t>Optimization</a:t>
            </a:r>
            <a:r>
              <a:rPr lang="hu-HU" sz="3600" dirty="0"/>
              <a:t> (PPO)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dirty="0"/>
              <a:t>Imitation </a:t>
            </a:r>
            <a:r>
              <a:rPr lang="hu-HU" sz="3600" dirty="0" err="1"/>
              <a:t>Learning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94088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Core</a:t>
            </a:r>
            <a:r>
              <a:rPr lang="hu-HU" sz="3600" b="1" dirty="0"/>
              <a:t> </a:t>
            </a:r>
            <a:r>
              <a:rPr lang="hu-HU" sz="3600" b="1" dirty="0" err="1"/>
              <a:t>Components</a:t>
            </a:r>
            <a:r>
              <a:rPr lang="hu-HU" sz="3600" b="1" dirty="0"/>
              <a:t> of </a:t>
            </a:r>
            <a:r>
              <a:rPr lang="hu-HU" sz="3600" b="1" dirty="0" err="1"/>
              <a:t>Robotic</a:t>
            </a:r>
            <a:r>
              <a:rPr lang="hu-HU" sz="3600" b="1" dirty="0"/>
              <a:t> </a:t>
            </a:r>
            <a:r>
              <a:rPr lang="hu-HU" sz="3600" b="1" dirty="0" err="1"/>
              <a:t>Grasping</a:t>
            </a:r>
            <a:endParaRPr lang="en-US" sz="3600" b="1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04BC06C9-8191-67C0-CB4A-B6FDAC143D6D}"/>
              </a:ext>
            </a:extLst>
          </p:cNvPr>
          <p:cNvSpPr/>
          <p:nvPr/>
        </p:nvSpPr>
        <p:spPr>
          <a:xfrm>
            <a:off x="4842709" y="1292797"/>
            <a:ext cx="2506582" cy="914400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Define</a:t>
            </a:r>
            <a:r>
              <a:rPr lang="hu-HU" sz="2500" dirty="0"/>
              <a:t> </a:t>
            </a:r>
            <a:r>
              <a:rPr lang="hu-HU" sz="2500" dirty="0" err="1"/>
              <a:t>Task</a:t>
            </a:r>
            <a:endParaRPr lang="hu-HU" sz="2500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41E691E8-0650-3D2B-3465-BB9D2D67D0F3}"/>
              </a:ext>
            </a:extLst>
          </p:cNvPr>
          <p:cNvSpPr/>
          <p:nvPr/>
        </p:nvSpPr>
        <p:spPr>
          <a:xfrm>
            <a:off x="4842709" y="2648453"/>
            <a:ext cx="2506582" cy="914400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Perception</a:t>
            </a:r>
            <a:endParaRPr lang="hu-HU" sz="2500" dirty="0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5428E29D-C84C-6691-53F2-9E5D72DDC1D9}"/>
              </a:ext>
            </a:extLst>
          </p:cNvPr>
          <p:cNvSpPr/>
          <p:nvPr/>
        </p:nvSpPr>
        <p:spPr>
          <a:xfrm>
            <a:off x="4842709" y="4008866"/>
            <a:ext cx="2506582" cy="914400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Grasp</a:t>
            </a:r>
            <a:r>
              <a:rPr lang="hu-HU" sz="2500" dirty="0"/>
              <a:t> </a:t>
            </a:r>
            <a:r>
              <a:rPr lang="hu-HU" sz="2500" dirty="0" err="1"/>
              <a:t>Planning</a:t>
            </a:r>
            <a:endParaRPr lang="hu-HU" sz="2500" dirty="0"/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0FE41287-EEF5-1E0C-8423-2229439B176E}"/>
              </a:ext>
            </a:extLst>
          </p:cNvPr>
          <p:cNvSpPr/>
          <p:nvPr/>
        </p:nvSpPr>
        <p:spPr>
          <a:xfrm>
            <a:off x="4846718" y="5369279"/>
            <a:ext cx="2506582" cy="914400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500" dirty="0" err="1"/>
              <a:t>Execution</a:t>
            </a:r>
            <a:endParaRPr lang="hu-HU" sz="2500" dirty="0"/>
          </a:p>
        </p:txBody>
      </p:sp>
      <p:sp>
        <p:nvSpPr>
          <p:cNvPr id="12" name="Nyíl: lefelé mutató 11">
            <a:extLst>
              <a:ext uri="{FF2B5EF4-FFF2-40B4-BE49-F238E27FC236}">
                <a16:creationId xmlns:a16="http://schemas.microsoft.com/office/drawing/2014/main" id="{5358BB6E-5D79-196C-7FEF-380E9C49058A}"/>
              </a:ext>
            </a:extLst>
          </p:cNvPr>
          <p:cNvSpPr/>
          <p:nvPr/>
        </p:nvSpPr>
        <p:spPr>
          <a:xfrm>
            <a:off x="5936748" y="2232659"/>
            <a:ext cx="318504" cy="388621"/>
          </a:xfrm>
          <a:prstGeom prst="downArrow">
            <a:avLst>
              <a:gd name="adj1" fmla="val 27866"/>
              <a:gd name="adj2" fmla="val 728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341BA364-101F-8927-135D-7D44380BE75F}"/>
              </a:ext>
            </a:extLst>
          </p:cNvPr>
          <p:cNvSpPr/>
          <p:nvPr/>
        </p:nvSpPr>
        <p:spPr>
          <a:xfrm>
            <a:off x="5936748" y="3590026"/>
            <a:ext cx="318504" cy="388621"/>
          </a:xfrm>
          <a:prstGeom prst="downArrow">
            <a:avLst>
              <a:gd name="adj1" fmla="val 27866"/>
              <a:gd name="adj2" fmla="val 728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Nyíl: lefelé mutató 13">
            <a:extLst>
              <a:ext uri="{FF2B5EF4-FFF2-40B4-BE49-F238E27FC236}">
                <a16:creationId xmlns:a16="http://schemas.microsoft.com/office/drawing/2014/main" id="{102701B7-B57A-0F7A-FDEC-14AA11683620}"/>
              </a:ext>
            </a:extLst>
          </p:cNvPr>
          <p:cNvSpPr/>
          <p:nvPr/>
        </p:nvSpPr>
        <p:spPr>
          <a:xfrm>
            <a:off x="5936748" y="4951962"/>
            <a:ext cx="318504" cy="388621"/>
          </a:xfrm>
          <a:prstGeom prst="downArrow">
            <a:avLst>
              <a:gd name="adj1" fmla="val 27866"/>
              <a:gd name="adj2" fmla="val 728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45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/>
              <a:t>Decision-</a:t>
            </a:r>
            <a:r>
              <a:rPr lang="hu-HU" sz="3600" b="1" dirty="0" err="1"/>
              <a:t>making</a:t>
            </a:r>
            <a:r>
              <a:rPr lang="hu-HU" sz="3600" b="1" dirty="0"/>
              <a:t>/</a:t>
            </a:r>
            <a:r>
              <a:rPr lang="hu-HU" sz="3600" b="1" dirty="0" err="1"/>
              <a:t>Task</a:t>
            </a:r>
            <a:r>
              <a:rPr lang="hu-HU" sz="3600" b="1" dirty="0"/>
              <a:t> </a:t>
            </a:r>
            <a:r>
              <a:rPr lang="hu-HU" sz="3600" b="1" dirty="0" err="1"/>
              <a:t>Defining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20252"/>
            <a:ext cx="6412832" cy="556101"/>
          </a:xfrm>
        </p:spPr>
        <p:txBody>
          <a:bodyPr/>
          <a:lstStyle/>
          <a:p>
            <a:r>
              <a:rPr lang="hu-HU" sz="3600" dirty="0" err="1"/>
              <a:t>Large</a:t>
            </a:r>
            <a:r>
              <a:rPr lang="hu-HU" sz="3600" dirty="0"/>
              <a:t> </a:t>
            </a:r>
            <a:r>
              <a:rPr lang="hu-HU" sz="3600" dirty="0" err="1"/>
              <a:t>Language</a:t>
            </a:r>
            <a:r>
              <a:rPr lang="hu-HU" sz="3600" dirty="0"/>
              <a:t> </a:t>
            </a:r>
            <a:r>
              <a:rPr lang="hu-HU" sz="3600" dirty="0" err="1"/>
              <a:t>Models</a:t>
            </a:r>
            <a:r>
              <a:rPr lang="hu-HU" sz="3600" dirty="0"/>
              <a:t> (LLM)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163656-1FF8-9D6B-83FF-EB79081A904E}"/>
              </a:ext>
            </a:extLst>
          </p:cNvPr>
          <p:cNvSpPr txBox="1">
            <a:spLocks/>
          </p:cNvSpPr>
          <p:nvPr/>
        </p:nvSpPr>
        <p:spPr>
          <a:xfrm>
            <a:off x="323148" y="3647373"/>
            <a:ext cx="5106150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Pick </a:t>
            </a:r>
            <a:r>
              <a:rPr lang="hu-HU" sz="2800" dirty="0" err="1"/>
              <a:t>up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box</a:t>
            </a:r>
            <a:r>
              <a:rPr lang="hu-HU" sz="2800" dirty="0"/>
              <a:t> </a:t>
            </a:r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table</a:t>
            </a:r>
            <a:r>
              <a:rPr lang="hu-HU" sz="2800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EF6E07-6075-B601-3582-36E8511BF338}"/>
              </a:ext>
            </a:extLst>
          </p:cNvPr>
          <p:cNvSpPr txBox="1">
            <a:spLocks/>
          </p:cNvSpPr>
          <p:nvPr/>
        </p:nvSpPr>
        <p:spPr>
          <a:xfrm>
            <a:off x="2149140" y="4869425"/>
            <a:ext cx="1348539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Input</a:t>
            </a:r>
          </a:p>
        </p:txBody>
      </p:sp>
      <p:sp>
        <p:nvSpPr>
          <p:cNvPr id="6" name="Bal oldali kapcsos zárójel 5">
            <a:extLst>
              <a:ext uri="{FF2B5EF4-FFF2-40B4-BE49-F238E27FC236}">
                <a16:creationId xmlns:a16="http://schemas.microsoft.com/office/drawing/2014/main" id="{EFB76FF0-EF99-6367-864E-8EB6E951D9CC}"/>
              </a:ext>
            </a:extLst>
          </p:cNvPr>
          <p:cNvSpPr/>
          <p:nvPr/>
        </p:nvSpPr>
        <p:spPr>
          <a:xfrm rot="16200000">
            <a:off x="2435933" y="1981685"/>
            <a:ext cx="774954" cy="50005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BD1B05D4-96A0-DA54-30AD-FEF939941559}"/>
              </a:ext>
            </a:extLst>
          </p:cNvPr>
          <p:cNvSpPr/>
          <p:nvPr/>
        </p:nvSpPr>
        <p:spPr>
          <a:xfrm rot="16200000">
            <a:off x="6182411" y="2894260"/>
            <a:ext cx="504928" cy="20111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B5FA7F-23D9-1494-FA1C-0314362D0496}"/>
              </a:ext>
            </a:extLst>
          </p:cNvPr>
          <p:cNvSpPr txBox="1">
            <a:spLocks/>
          </p:cNvSpPr>
          <p:nvPr/>
        </p:nvSpPr>
        <p:spPr>
          <a:xfrm>
            <a:off x="7440452" y="2290442"/>
            <a:ext cx="4606768" cy="27138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hu-HU" sz="2800" dirty="0" err="1"/>
              <a:t>Searching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box</a:t>
            </a:r>
            <a:endParaRPr lang="hu-HU" sz="2800" dirty="0"/>
          </a:p>
          <a:p>
            <a:pPr marL="514350" indent="-514350">
              <a:buFont typeface="+mj-lt"/>
              <a:buAutoNum type="arabicPeriod"/>
            </a:pPr>
            <a:r>
              <a:rPr lang="hu-HU" sz="2800" dirty="0" err="1"/>
              <a:t>Detecting</a:t>
            </a:r>
            <a:r>
              <a:rPr lang="hu-HU" sz="2800" dirty="0"/>
              <a:t> </a:t>
            </a:r>
            <a:r>
              <a:rPr lang="hu-HU" sz="2800" dirty="0" err="1"/>
              <a:t>position</a:t>
            </a:r>
            <a:endParaRPr lang="hu-HU" sz="2800" dirty="0"/>
          </a:p>
          <a:p>
            <a:pPr marL="514350" indent="-514350">
              <a:buFont typeface="+mj-lt"/>
              <a:buAutoNum type="arabicPeriod"/>
            </a:pPr>
            <a:r>
              <a:rPr lang="hu-HU" sz="2800" dirty="0" err="1"/>
              <a:t>Moving</a:t>
            </a:r>
            <a:r>
              <a:rPr lang="hu-HU" sz="2800" dirty="0"/>
              <a:t> </a:t>
            </a:r>
            <a:r>
              <a:rPr lang="hu-HU" sz="2800" dirty="0" err="1"/>
              <a:t>to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box</a:t>
            </a:r>
            <a:endParaRPr lang="hu-HU" sz="2800" dirty="0"/>
          </a:p>
          <a:p>
            <a:pPr marL="514350" indent="-514350">
              <a:buFont typeface="+mj-lt"/>
              <a:buAutoNum type="arabicPeriod"/>
            </a:pPr>
            <a:r>
              <a:rPr lang="hu-HU" sz="2800" dirty="0" err="1"/>
              <a:t>Gripping</a:t>
            </a:r>
            <a:r>
              <a:rPr lang="hu-HU" sz="2800" dirty="0"/>
              <a:t> </a:t>
            </a:r>
            <a:r>
              <a:rPr lang="hu-HU" sz="2800" dirty="0" err="1"/>
              <a:t>box</a:t>
            </a:r>
            <a:endParaRPr lang="hu-HU" sz="2800" dirty="0"/>
          </a:p>
          <a:p>
            <a:pPr marL="514350" indent="-514350">
              <a:buFont typeface="+mj-lt"/>
              <a:buAutoNum type="arabicPeriod"/>
            </a:pPr>
            <a:r>
              <a:rPr lang="hu-HU" sz="2800" dirty="0"/>
              <a:t>Lifting </a:t>
            </a:r>
            <a:r>
              <a:rPr lang="hu-HU" sz="2800" dirty="0" err="1"/>
              <a:t>box</a:t>
            </a:r>
            <a:endParaRPr lang="hu-HU" sz="2800" dirty="0"/>
          </a:p>
          <a:p>
            <a:pPr marL="514350" indent="-514350">
              <a:buFont typeface="+mj-lt"/>
              <a:buAutoNum type="arabicPeriod"/>
            </a:pPr>
            <a:endParaRPr lang="hu-HU" sz="2800" dirty="0"/>
          </a:p>
        </p:txBody>
      </p:sp>
      <p:sp>
        <p:nvSpPr>
          <p:cNvPr id="9" name="Bal oldali kapcsos zárójel 8">
            <a:extLst>
              <a:ext uri="{FF2B5EF4-FFF2-40B4-BE49-F238E27FC236}">
                <a16:creationId xmlns:a16="http://schemas.microsoft.com/office/drawing/2014/main" id="{A44BDFB6-2248-A21A-C3C7-7BB2E0AE2893}"/>
              </a:ext>
            </a:extLst>
          </p:cNvPr>
          <p:cNvSpPr/>
          <p:nvPr/>
        </p:nvSpPr>
        <p:spPr>
          <a:xfrm rot="16200000">
            <a:off x="8881014" y="3429227"/>
            <a:ext cx="774954" cy="365607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665048-C51D-FA00-5C64-FC3B571FA842}"/>
              </a:ext>
            </a:extLst>
          </p:cNvPr>
          <p:cNvSpPr txBox="1">
            <a:spLocks/>
          </p:cNvSpPr>
          <p:nvPr/>
        </p:nvSpPr>
        <p:spPr>
          <a:xfrm>
            <a:off x="6445543" y="5740008"/>
            <a:ext cx="5746457" cy="556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Output: </a:t>
            </a:r>
            <a:r>
              <a:rPr lang="hu-HU" sz="3600" dirty="0" err="1"/>
              <a:t>How</a:t>
            </a:r>
            <a:r>
              <a:rPr lang="hu-HU" sz="3600" dirty="0"/>
              <a:t> </a:t>
            </a:r>
            <a:r>
              <a:rPr lang="hu-HU" sz="3600" dirty="0" err="1"/>
              <a:t>to</a:t>
            </a:r>
            <a:r>
              <a:rPr lang="hu-HU" sz="3600" dirty="0"/>
              <a:t> </a:t>
            </a:r>
            <a:r>
              <a:rPr lang="hu-HU" sz="3600" dirty="0" err="1"/>
              <a:t>do</a:t>
            </a:r>
            <a:r>
              <a:rPr lang="hu-HU" sz="3600" dirty="0"/>
              <a:t> </a:t>
            </a:r>
            <a:r>
              <a:rPr lang="hu-HU" sz="3600" dirty="0" err="1"/>
              <a:t>the</a:t>
            </a:r>
            <a:r>
              <a:rPr lang="hu-HU" sz="3600" dirty="0"/>
              <a:t> </a:t>
            </a:r>
            <a:r>
              <a:rPr lang="hu-HU" sz="3600" dirty="0" err="1"/>
              <a:t>task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19616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Perception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2AAA-1B42-2D46-AD75-2389994F1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7258" y="1759150"/>
            <a:ext cx="6515100" cy="590932"/>
          </a:xfrm>
        </p:spPr>
        <p:txBody>
          <a:bodyPr/>
          <a:lstStyle/>
          <a:p>
            <a:r>
              <a:rPr lang="hu-HU" sz="3600" dirty="0"/>
              <a:t>Visual </a:t>
            </a:r>
            <a:r>
              <a:rPr lang="hu-HU" sz="3600" dirty="0" err="1"/>
              <a:t>Language</a:t>
            </a:r>
            <a:r>
              <a:rPr lang="hu-HU" sz="3600" dirty="0"/>
              <a:t> </a:t>
            </a:r>
            <a:r>
              <a:rPr lang="hu-HU" sz="3600" dirty="0" err="1"/>
              <a:t>Models</a:t>
            </a:r>
            <a:r>
              <a:rPr lang="hu-HU" sz="3600" dirty="0"/>
              <a:t> (VLM)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B096044-939D-6C4C-20DD-590B893D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" y="2605028"/>
            <a:ext cx="2903383" cy="278877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B63855-0BB8-06B0-565D-4D3E2FC45330}"/>
              </a:ext>
            </a:extLst>
          </p:cNvPr>
          <p:cNvSpPr txBox="1">
            <a:spLocks/>
          </p:cNvSpPr>
          <p:nvPr/>
        </p:nvSpPr>
        <p:spPr>
          <a:xfrm>
            <a:off x="1159654" y="5443555"/>
            <a:ext cx="1476566" cy="590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Image</a:t>
            </a:r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ADF583C1-584B-0936-9D90-27264ADEC961}"/>
              </a:ext>
            </a:extLst>
          </p:cNvPr>
          <p:cNvSpPr/>
          <p:nvPr/>
        </p:nvSpPr>
        <p:spPr>
          <a:xfrm rot="16200000">
            <a:off x="4547921" y="2023962"/>
            <a:ext cx="504928" cy="20111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Nyíl: lefelé mutató 9">
            <a:extLst>
              <a:ext uri="{FF2B5EF4-FFF2-40B4-BE49-F238E27FC236}">
                <a16:creationId xmlns:a16="http://schemas.microsoft.com/office/drawing/2014/main" id="{6F1C941F-F4A6-F293-B4EA-336F0FA8C97F}"/>
              </a:ext>
            </a:extLst>
          </p:cNvPr>
          <p:cNvSpPr/>
          <p:nvPr/>
        </p:nvSpPr>
        <p:spPr>
          <a:xfrm rot="16200000">
            <a:off x="4547921" y="2955884"/>
            <a:ext cx="504928" cy="20111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lefelé mutató 10">
            <a:extLst>
              <a:ext uri="{FF2B5EF4-FFF2-40B4-BE49-F238E27FC236}">
                <a16:creationId xmlns:a16="http://schemas.microsoft.com/office/drawing/2014/main" id="{C713398F-1695-47D9-69DC-8ACD8744EF68}"/>
              </a:ext>
            </a:extLst>
          </p:cNvPr>
          <p:cNvSpPr/>
          <p:nvPr/>
        </p:nvSpPr>
        <p:spPr>
          <a:xfrm rot="16200000">
            <a:off x="4547921" y="3887804"/>
            <a:ext cx="504928" cy="20111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AD80A7-F0F5-6734-FB36-7B424295CBB3}"/>
              </a:ext>
            </a:extLst>
          </p:cNvPr>
          <p:cNvSpPr txBox="1">
            <a:spLocks/>
          </p:cNvSpPr>
          <p:nvPr/>
        </p:nvSpPr>
        <p:spPr>
          <a:xfrm>
            <a:off x="5805962" y="2734073"/>
            <a:ext cx="3986220" cy="590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Scene</a:t>
            </a:r>
            <a:r>
              <a:rPr lang="hu-HU" sz="3600" dirty="0"/>
              <a:t> </a:t>
            </a:r>
            <a:r>
              <a:rPr lang="hu-HU" sz="3600" dirty="0" err="1"/>
              <a:t>Description</a:t>
            </a:r>
            <a:endParaRPr lang="hu-HU" sz="36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7808843-F239-7301-2465-7D1DFF84B537}"/>
              </a:ext>
            </a:extLst>
          </p:cNvPr>
          <p:cNvSpPr txBox="1">
            <a:spLocks/>
          </p:cNvSpPr>
          <p:nvPr/>
        </p:nvSpPr>
        <p:spPr>
          <a:xfrm>
            <a:off x="5805962" y="3693168"/>
            <a:ext cx="5768722" cy="590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Visual </a:t>
            </a:r>
            <a:r>
              <a:rPr lang="hu-HU" sz="3600" dirty="0" err="1"/>
              <a:t>Question</a:t>
            </a:r>
            <a:r>
              <a:rPr lang="hu-HU" sz="3600" dirty="0"/>
              <a:t> </a:t>
            </a:r>
            <a:r>
              <a:rPr lang="hu-HU" sz="3600" dirty="0" err="1"/>
              <a:t>Answering</a:t>
            </a:r>
            <a:endParaRPr lang="hu-HU" sz="36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76DE09-C016-A52A-9FB0-96EEF16CD98D}"/>
              </a:ext>
            </a:extLst>
          </p:cNvPr>
          <p:cNvSpPr txBox="1">
            <a:spLocks/>
          </p:cNvSpPr>
          <p:nvPr/>
        </p:nvSpPr>
        <p:spPr>
          <a:xfrm>
            <a:off x="5805961" y="4652263"/>
            <a:ext cx="3824175" cy="590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Object</a:t>
            </a:r>
            <a:r>
              <a:rPr lang="hu-HU" sz="3600" dirty="0"/>
              <a:t> </a:t>
            </a:r>
            <a:r>
              <a:rPr lang="hu-HU" sz="3600" dirty="0" err="1"/>
              <a:t>detection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24812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411" y="487960"/>
            <a:ext cx="9059778" cy="556101"/>
          </a:xfrm>
        </p:spPr>
        <p:txBody>
          <a:bodyPr/>
          <a:lstStyle/>
          <a:p>
            <a:r>
              <a:rPr lang="hu-HU" sz="3600" b="1" dirty="0" err="1"/>
              <a:t>Execution</a:t>
            </a:r>
            <a:endParaRPr lang="en-US" sz="36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B63855-0BB8-06B0-565D-4D3E2FC45330}"/>
              </a:ext>
            </a:extLst>
          </p:cNvPr>
          <p:cNvSpPr txBox="1">
            <a:spLocks/>
          </p:cNvSpPr>
          <p:nvPr/>
        </p:nvSpPr>
        <p:spPr>
          <a:xfrm>
            <a:off x="1303670" y="3877350"/>
            <a:ext cx="1476566" cy="590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Input</a:t>
            </a:r>
          </a:p>
        </p:txBody>
      </p:sp>
      <p:sp>
        <p:nvSpPr>
          <p:cNvPr id="9" name="Nyíl: lefelé mutató 8">
            <a:extLst>
              <a:ext uri="{FF2B5EF4-FFF2-40B4-BE49-F238E27FC236}">
                <a16:creationId xmlns:a16="http://schemas.microsoft.com/office/drawing/2014/main" id="{ADF583C1-584B-0936-9D90-27264ADEC961}"/>
              </a:ext>
            </a:extLst>
          </p:cNvPr>
          <p:cNvSpPr/>
          <p:nvPr/>
        </p:nvSpPr>
        <p:spPr>
          <a:xfrm rot="16200000">
            <a:off x="4857013" y="1830132"/>
            <a:ext cx="504928" cy="201115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76DE09-C016-A52A-9FB0-96EEF16CD98D}"/>
              </a:ext>
            </a:extLst>
          </p:cNvPr>
          <p:cNvSpPr txBox="1">
            <a:spLocks/>
          </p:cNvSpPr>
          <p:nvPr/>
        </p:nvSpPr>
        <p:spPr>
          <a:xfrm>
            <a:off x="5642131" y="5212087"/>
            <a:ext cx="5075399" cy="590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Best </a:t>
            </a:r>
            <a:r>
              <a:rPr lang="hu-HU" sz="3600" dirty="0" err="1"/>
              <a:t>Grasping</a:t>
            </a:r>
            <a:r>
              <a:rPr lang="hu-HU" sz="3600" dirty="0"/>
              <a:t> </a:t>
            </a:r>
            <a:r>
              <a:rPr lang="hu-HU" sz="3600" dirty="0" err="1"/>
              <a:t>Strategy</a:t>
            </a:r>
            <a:endParaRPr lang="hu-HU" sz="3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8193AD-B16D-C59F-6800-F24A24EC3475}"/>
              </a:ext>
            </a:extLst>
          </p:cNvPr>
          <p:cNvSpPr txBox="1">
            <a:spLocks/>
          </p:cNvSpPr>
          <p:nvPr/>
        </p:nvSpPr>
        <p:spPr>
          <a:xfrm>
            <a:off x="244910" y="2529836"/>
            <a:ext cx="3824175" cy="5909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 err="1"/>
              <a:t>Detected</a:t>
            </a:r>
            <a:r>
              <a:rPr lang="hu-HU" sz="3600" dirty="0"/>
              <a:t> </a:t>
            </a:r>
            <a:r>
              <a:rPr lang="hu-HU" sz="3600" dirty="0" err="1"/>
              <a:t>Object</a:t>
            </a:r>
            <a:endParaRPr lang="hu-HU" sz="3600" dirty="0"/>
          </a:p>
        </p:txBody>
      </p:sp>
      <p:sp>
        <p:nvSpPr>
          <p:cNvPr id="15" name="Bal oldali kapcsos zárójel 14">
            <a:extLst>
              <a:ext uri="{FF2B5EF4-FFF2-40B4-BE49-F238E27FC236}">
                <a16:creationId xmlns:a16="http://schemas.microsoft.com/office/drawing/2014/main" id="{A0C0CEDD-EA31-62F8-EBB1-712ADDD3A1D6}"/>
              </a:ext>
            </a:extLst>
          </p:cNvPr>
          <p:cNvSpPr/>
          <p:nvPr/>
        </p:nvSpPr>
        <p:spPr>
          <a:xfrm rot="16200000">
            <a:off x="1654476" y="1780033"/>
            <a:ext cx="774954" cy="33912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147E617-DE3F-9E7E-E10C-A26677FAB886}"/>
              </a:ext>
            </a:extLst>
          </p:cNvPr>
          <p:cNvSpPr txBox="1">
            <a:spLocks/>
          </p:cNvSpPr>
          <p:nvPr/>
        </p:nvSpPr>
        <p:spPr>
          <a:xfrm>
            <a:off x="6308881" y="2289874"/>
            <a:ext cx="5704049" cy="14363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hu-HU" sz="3600" dirty="0" err="1"/>
              <a:t>Path</a:t>
            </a:r>
            <a:r>
              <a:rPr lang="hu-HU" sz="3600" dirty="0"/>
              <a:t> </a:t>
            </a:r>
            <a:r>
              <a:rPr lang="hu-HU" sz="3600" dirty="0" err="1"/>
              <a:t>planning</a:t>
            </a:r>
            <a:endParaRPr lang="hu-HU" sz="3600" dirty="0"/>
          </a:p>
          <a:p>
            <a:pPr marL="742950" indent="-742950">
              <a:buFont typeface="+mj-lt"/>
              <a:buAutoNum type="arabicPeriod"/>
            </a:pPr>
            <a:r>
              <a:rPr lang="hu-HU" sz="3600" dirty="0" err="1"/>
              <a:t>Grasp</a:t>
            </a:r>
            <a:r>
              <a:rPr lang="hu-HU" sz="3600" dirty="0"/>
              <a:t> </a:t>
            </a:r>
            <a:r>
              <a:rPr lang="hu-HU" sz="3600" dirty="0" err="1"/>
              <a:t>pose</a:t>
            </a:r>
            <a:r>
              <a:rPr lang="hu-HU" sz="3600" dirty="0"/>
              <a:t> </a:t>
            </a:r>
            <a:r>
              <a:rPr lang="hu-HU" sz="3600" dirty="0" err="1"/>
              <a:t>estimation</a:t>
            </a:r>
            <a:endParaRPr lang="hu-HU" sz="3600" dirty="0"/>
          </a:p>
        </p:txBody>
      </p:sp>
      <p:sp>
        <p:nvSpPr>
          <p:cNvPr id="17" name="Nyíl: lefelé mutató 16">
            <a:extLst>
              <a:ext uri="{FF2B5EF4-FFF2-40B4-BE49-F238E27FC236}">
                <a16:creationId xmlns:a16="http://schemas.microsoft.com/office/drawing/2014/main" id="{E460F50D-86F4-B76F-88ED-5D991BA6D92A}"/>
              </a:ext>
            </a:extLst>
          </p:cNvPr>
          <p:cNvSpPr/>
          <p:nvPr/>
        </p:nvSpPr>
        <p:spPr>
          <a:xfrm rot="934302">
            <a:off x="7927365" y="3734989"/>
            <a:ext cx="504928" cy="143481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75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/>
      <p:bldP spid="6" grpId="0"/>
      <p:bldP spid="15" grpId="0" animBg="1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411</Words>
  <Application>Microsoft Office PowerPoint</Application>
  <PresentationFormat>Szélesvásznú</PresentationFormat>
  <Paragraphs>115</Paragraphs>
  <Slides>17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4</vt:i4>
      </vt:variant>
      <vt:variant>
        <vt:lpstr>Diacímek</vt:lpstr>
      </vt:variant>
      <vt:variant>
        <vt:i4>17</vt:i4>
      </vt:variant>
    </vt:vector>
  </HeadingPairs>
  <TitlesOfParts>
    <vt:vector size="26" baseType="lpstr">
      <vt:lpstr>Arial</vt:lpstr>
      <vt:lpstr>Calibri</vt:lpstr>
      <vt:lpstr>Open Sans</vt:lpstr>
      <vt:lpstr>Open Sans Light</vt:lpstr>
      <vt:lpstr>Wingdings</vt:lpstr>
      <vt:lpstr>2_Office Theme</vt:lpstr>
      <vt:lpstr>3_Office Theme</vt:lpstr>
      <vt:lpstr>4_Office Theme</vt:lpstr>
      <vt:lpstr>5_Office Theme</vt:lpstr>
      <vt:lpstr>Advances in Autonomous Robotic Grasping: An Overview of Reinforcement Learning Approaches</vt:lpstr>
      <vt:lpstr>Agenda</vt:lpstr>
      <vt:lpstr>Introduction</vt:lpstr>
      <vt:lpstr>What is Reinforcement Learning? (RL)</vt:lpstr>
      <vt:lpstr>Key Algorithms for Robotic Grasping</vt:lpstr>
      <vt:lpstr>Core Components of Robotic Grasping</vt:lpstr>
      <vt:lpstr>Decision-making/Task Defining</vt:lpstr>
      <vt:lpstr>Perception</vt:lpstr>
      <vt:lpstr>Execution</vt:lpstr>
      <vt:lpstr>Challenges in RL-based Grasping</vt:lpstr>
      <vt:lpstr>Simulation vs Real World</vt:lpstr>
      <vt:lpstr>Computational Demands</vt:lpstr>
      <vt:lpstr>Data Requirements</vt:lpstr>
      <vt:lpstr>Dynamic Environment</vt:lpstr>
      <vt:lpstr>Multi Agent Cooperation</vt:lpstr>
      <vt:lpstr>Human-Robot Collaboration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Farkas Bálint Károly</cp:lastModifiedBy>
  <cp:revision>93</cp:revision>
  <cp:lastPrinted>2019-02-21T16:25:53Z</cp:lastPrinted>
  <dcterms:created xsi:type="dcterms:W3CDTF">2019-01-21T14:36:44Z</dcterms:created>
  <dcterms:modified xsi:type="dcterms:W3CDTF">2024-10-23T11:56:27Z</dcterms:modified>
</cp:coreProperties>
</file>