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2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-52"/>
      <p:regular r:id="rId20"/>
      <p:bold r:id="rId21"/>
      <p:italic r:id="rId22"/>
      <p:boldItalic r:id="rId23"/>
    </p:embeddedFont>
    <p:embeddedFont>
      <p:font typeface="Montserrat Black" panose="00000A00000000000000" pitchFamily="2" charset="-52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efN1IEQfXKvu7ZO+hqA15tW3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0a09bb26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0a09bb26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0a09bb26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0a09bb26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0a09bb2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a0a09bb2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a09bb26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a09bb26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a09bb26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a09bb26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a09bb2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a09bb2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a09bb26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a09bb26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0a09bb26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0a09bb26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a09bb26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0a09bb26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0a09bb26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0a09bb26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336450" y="992925"/>
            <a:ext cx="5807100" cy="1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latin typeface="Times New Roman"/>
                <a:ea typeface="Times New Roman"/>
                <a:cs typeface="Times New Roman"/>
                <a:sym typeface="Times New Roman"/>
              </a:rPr>
              <a:t>ПОВЫШЕНИЯ КВАЛИФИКАЦИИ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99"/>
              <a:buFont typeface="Arial"/>
              <a:buNone/>
            </a:pPr>
            <a:r>
              <a:rPr lang="ru" sz="1800" dirty="0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r>
              <a:rPr lang="ru" sz="17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данных с использованием нейросетей в DATA Science</a:t>
            </a:r>
            <a:r>
              <a:rPr lang="ru" sz="1800" dirty="0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”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4177650" y="2876100"/>
            <a:ext cx="4965900" cy="18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-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Ахмедов Марлен Игоревич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-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Рзаев Фархад Айдын </a:t>
            </a:r>
            <a:r>
              <a:rPr lang="ru-RU" sz="12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оглы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потока </a:t>
            </a:r>
            <a:r>
              <a:rPr lang="en-US" sz="12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DS(144)_23-2.2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2023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29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0298" y="213900"/>
            <a:ext cx="1263350" cy="106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a09bb265_0_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и отчет</a:t>
            </a: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2a0a09bb265_0_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Проект: </a:t>
            </a:r>
            <a:r>
              <a:rPr lang="ru-RU" sz="14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Анализ изображения с </a:t>
            </a:r>
            <a:r>
              <a:rPr lang="en-US" sz="14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web-</a:t>
            </a:r>
            <a:r>
              <a:rPr lang="ru-RU" sz="14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камеры при помощи нейросети</a:t>
            </a: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включает в себя создание и обучение сверточной нейронной сети с использованием библиотеки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cv2, 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Нейросеть предназначена для анализа изображений, получаемых с 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web-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камеры компьютера.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Шаги: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Загрузка и предобработка данных.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Создание архитектуры нейронной сети с использованием сверточных и полносвязных слоев.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Обучение модели с использованием.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Оценка производительности на тестовых данных.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algn="just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Результаты:</a:t>
            </a: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indent="0" algn="just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- Точность на тестовых данных: [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</a:rPr>
              <a:t>0.99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</a:rPr>
              <a:t>81125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</a:rPr>
              <a:t>4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]</a:t>
            </a:r>
          </a:p>
          <a:p>
            <a:pPr indent="0" algn="just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- Потери на тестовых данных: 	[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</a:rPr>
              <a:t>0.2725733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3]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коде предоставлены примеры загрузки, предобработки данных, создания, обучения и оценки модели.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0a09bb265_0_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проекта, его результаты</a:t>
            </a: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2a0a09bb265_0_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Архитектура Нейросети: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Сверточные слои: 3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Полносвязные слои: 2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Функции активации: ReLU (сверточные), Softmax (выходной слой)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Обучение на 10 эпохах с размером пакета 64.</a:t>
            </a:r>
          </a:p>
          <a:p>
            <a:pPr indent="0" algn="just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Точность на тестовых данных: 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[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</a:rPr>
              <a:t>0.99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</a:rPr>
              <a:t>81125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</a:rPr>
              <a:t>4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]</a:t>
            </a:r>
          </a:p>
          <a:p>
            <a:pPr indent="0" algn="just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Потери на тестовых данных: 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[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</a:rPr>
              <a:t>0.2725733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3]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предсказания: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Входное изображение: 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index: 0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Предсказанный класс: 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Настоящий класс: 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0a09bb265_0_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Дальнейшие улучшения</a:t>
            </a: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a0a09bb265_0_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Тюнинг Гиперпараметров: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Исследование влияния изменений параметров, таких как количество эпох, размер пакета, и других гиперпараметров на производительность модели.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Дополнительные Слои и Архитектурные Изменения: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Рассмотрение добавления дополнительных сверточных и полносвязных слоев, а также изменения архитектуры для повышения точности.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Регуляризация и Оптимизация: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Внедрение методов регуляризации (например, Dropout) и оптимизация для предотвращения переобучения и улучшения обучения.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Визуализация Результатов: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Интеграция визуализации для лучшего понимания работы модели, например, визуализация фильтров и активаций слоев.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Работа с Реальными Данными: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Расширение проекта для работы с реальными изображениями, требующими дополнительной предобработки данных.</a:t>
            </a:r>
            <a:endParaRPr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" name="Google Shape;155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48" y="240550"/>
            <a:ext cx="1263350" cy="106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/>
        </p:nvSpPr>
        <p:spPr>
          <a:xfrm>
            <a:off x="6350300" y="4444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2a0a09bb265_0_0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a0a09bb265_0_0"/>
          <p:cNvSpPr txBox="1">
            <a:spLocks noGrp="1"/>
          </p:cNvSpPr>
          <p:nvPr>
            <p:ph type="title"/>
          </p:nvPr>
        </p:nvSpPr>
        <p:spPr>
          <a:xfrm>
            <a:off x="311700" y="318799"/>
            <a:ext cx="8520600" cy="106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Проект по теме “</a:t>
            </a:r>
            <a:r>
              <a:rPr lang="ru-RU" sz="18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Анализ изображения с </a:t>
            </a:r>
            <a:r>
              <a:rPr lang="en-US" sz="18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web-</a:t>
            </a:r>
            <a:r>
              <a:rPr lang="ru-RU" sz="18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камеры при помощи нейросети</a:t>
            </a:r>
            <a:r>
              <a:rPr lang="ru" sz="18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u="sng" dirty="0">
                <a:latin typeface="Times New Roman"/>
                <a:ea typeface="Times New Roman"/>
                <a:cs typeface="Times New Roman"/>
                <a:sym typeface="Times New Roman"/>
              </a:rPr>
              <a:t>содержание презентации:</a:t>
            </a:r>
            <a:endParaRPr sz="1400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Сбор и подготовка данных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Обучение нейросети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Оценка модели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результатов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Документация и отчет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Презентация проекта, его результаты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Дальнейшие улучшения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g2a0a09bb265_0_0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g2a0a09bb265_0_0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BB6AA-B89E-B417-F543-DD9A9661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6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Сбор и подготовка данных </a:t>
            </a:r>
            <a:endParaRPr lang="ru-RU" sz="1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4F9FF2-2B61-C472-1817-3A5A7E037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56553" cy="3416400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Подключаем библиотеку машинного зрения </a:t>
            </a:r>
            <a:r>
              <a:rPr lang="ru-RU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cv2</a:t>
            </a:r>
            <a:endParaRPr lang="ru-RU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 изображение с камеры и выводим его в отдельном окне.</a:t>
            </a:r>
            <a:endParaRPr lang="ru-RU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Обучим библиотеку находить лица.</a:t>
            </a:r>
            <a:endParaRPr lang="ru-RU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Напишем функцию выделения лиц на изображении.</a:t>
            </a:r>
            <a:endParaRPr lang="ru-RU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Объединим всё вместе и получим выделение лица с камеры в режиме реального времени.</a:t>
            </a:r>
            <a:endParaRPr lang="ru-RU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664E59-4C31-F96A-C082-AF33C049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79" y="1301520"/>
            <a:ext cx="3589829" cy="29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0a09bb265_0_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 подготовка данных </a:t>
            </a: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a0a09bb265_0_52"/>
          <p:cNvSpPr txBox="1">
            <a:spLocks noGrp="1"/>
          </p:cNvSpPr>
          <p:nvPr>
            <p:ph type="body" idx="1"/>
          </p:nvPr>
        </p:nvSpPr>
        <p:spPr>
          <a:xfrm>
            <a:off x="55231" y="970041"/>
            <a:ext cx="8290969" cy="3728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</a:t>
            </a: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Подключаем библиотеку для вызова системных функций </a:t>
            </a:r>
            <a:r>
              <a:rPr lang="ru-RU" sz="18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ru-RU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endParaRPr lang="ru-RU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7) </a:t>
            </a: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Загружаем модель с примитивами Хаара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haarcascade</a:t>
            </a:r>
            <a:r>
              <a:rPr lang="ru-RU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frontalface</a:t>
            </a:r>
            <a:r>
              <a:rPr lang="ru-RU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xml</a:t>
            </a:r>
            <a:endParaRPr lang="ru-RU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Сохраняем скрипт как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face_gen.py</a:t>
            </a:r>
            <a:endParaRPr lang="ru-RU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l">
              <a:buNone/>
            </a:pPr>
            <a:endParaRPr lang="ru-RU" sz="1400" b="0" i="0" dirty="0"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0A40A7-C6A2-3716-5BFB-AD371BBD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64" y="2628245"/>
            <a:ext cx="4699567" cy="19846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0a09bb265_0_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 подготовка данных</a:t>
            </a: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77D07F-8EAD-735C-4C0A-5771A694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7" y="946802"/>
            <a:ext cx="8671006" cy="3806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a09bb265_0_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нейросети</a:t>
            </a: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F038E3-5433-5263-C03C-DE34A2C5C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Создание нового файла </a:t>
            </a:r>
            <a:r>
              <a:rPr lang="en-US" b="0" i="0" dirty="0">
                <a:solidFill>
                  <a:srgbClr val="0070C0"/>
                </a:solidFill>
                <a:effectLst/>
                <a:latin typeface="Yandex Sans Text"/>
              </a:rPr>
              <a:t>face_train.py</a:t>
            </a:r>
            <a:endParaRPr lang="ru-RU" b="0" i="0" dirty="0">
              <a:solidFill>
                <a:srgbClr val="0070C0"/>
              </a:solidFill>
              <a:effectLst/>
              <a:latin typeface="Yandex Sans Text"/>
            </a:endParaRPr>
          </a:p>
          <a:p>
            <a:pPr marL="114300" indent="0">
              <a:buNone/>
            </a:pPr>
            <a:r>
              <a:rPr lang="ru-RU" b="0" i="0" dirty="0">
                <a:solidFill>
                  <a:srgbClr val="0070C0"/>
                </a:solidFill>
                <a:effectLst/>
                <a:latin typeface="Yandex Sans Text"/>
              </a:rPr>
              <a:t>	</a:t>
            </a: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	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import cv2</a:t>
            </a:r>
          </a:p>
          <a:p>
            <a:pPr marL="114300" indent="0">
              <a:buNone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		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import </a:t>
            </a:r>
            <a:r>
              <a:rPr lang="en-US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os</a:t>
            </a: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latin typeface="Yandex Sans Text"/>
            </a:endParaRPr>
          </a:p>
          <a:p>
            <a:pPr marL="114300" indent="0">
              <a:buNone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		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import </a:t>
            </a:r>
            <a:r>
              <a:rPr lang="en-US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numpy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 as np</a:t>
            </a:r>
          </a:p>
          <a:p>
            <a:pPr marL="114300" indent="0">
              <a:buNone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		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Yandex Sans Text"/>
              </a:rPr>
              <a:t>from PIL import Image 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Yandex Sans Text"/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Открываем папку с картинками.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По очереди читаем каждую картинку и переводим её в специальный формат, с которым умеет работать библиотека </a:t>
            </a:r>
            <a:r>
              <a:rPr lang="ru-RU" b="0" i="0" dirty="0" err="1">
                <a:solidFill>
                  <a:srgbClr val="1B2B4C"/>
                </a:solidFill>
                <a:effectLst/>
                <a:latin typeface="Yandex Sans Text"/>
              </a:rPr>
              <a:t>numpy</a:t>
            </a: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Получаем </a:t>
            </a:r>
            <a:r>
              <a:rPr lang="ru-RU" b="0" i="0" dirty="0" err="1">
                <a:solidFill>
                  <a:srgbClr val="1B2B4C"/>
                </a:solidFill>
                <a:effectLst/>
                <a:latin typeface="Yandex Sans Text"/>
              </a:rPr>
              <a:t>id</a:t>
            </a: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 пользователя из имени файла.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Определяем лицо на картинке.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Добавляем лица в список лиц.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Добавляем </a:t>
            </a:r>
            <a:r>
              <a:rPr lang="ru-RU" b="0" i="0" dirty="0" err="1">
                <a:solidFill>
                  <a:srgbClr val="1B2B4C"/>
                </a:solidFill>
                <a:effectLst/>
                <a:latin typeface="Yandex Sans Text"/>
              </a:rPr>
              <a:t>id</a:t>
            </a: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 пользователя в список пользователей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Чтобы было видно, что скрипт работает, на долю секунды будем выводить на экран текущую картинку.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На выходе получим список с лицами и идентификаторами пользователей, к которым они относятся.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a09bb265_0_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нейросети</a:t>
            </a: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CA5C8F-7A73-7B2D-5B5B-E0DCE6DD2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Обучение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39EB84-1679-8ADC-42A4-CFE86A14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1" y="1843105"/>
            <a:ext cx="8269098" cy="2147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0a09bb265_0_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модели</a:t>
            </a:r>
            <a:endParaRPr sz="16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2a0a09bb265_0_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test_loss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Точность на тестовых данных: "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Потери на тестовых данных: "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test_loss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Точность на тестовых данных: 0.99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811254</a:t>
            </a:r>
            <a:r>
              <a:rPr lang="ru-RU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ru-RU" b="1" dirty="0">
                <a:solidFill>
                  <a:srgbClr val="212121"/>
                </a:solidFill>
                <a:latin typeface="Courier New" panose="02070309020205020404" pitchFamily="49" charset="0"/>
              </a:rPr>
              <a:t>Потери на тестовых данных: 0.27257333</a:t>
            </a:r>
            <a:endParaRPr lang="ru-RU" b="1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ru-RU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Колличество</a:t>
            </a:r>
            <a:r>
              <a:rPr lang="ru-RU" b="1" dirty="0">
                <a:solidFill>
                  <a:srgbClr val="212121"/>
                </a:solidFill>
                <a:latin typeface="Courier New" panose="02070309020205020404" pitchFamily="49" charset="0"/>
              </a:rPr>
              <a:t> эпох: </a:t>
            </a:r>
            <a:r>
              <a:rPr lang="en-US" b="1" dirty="0">
                <a:solidFill>
                  <a:srgbClr val="212121"/>
                </a:solidFill>
                <a:latin typeface="Courier New" panose="02070309020205020404" pitchFamily="49" charset="0"/>
              </a:rPr>
              <a:t>10</a:t>
            </a:r>
            <a:endParaRPr lang="ru-RU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0a09bb265_0_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результатов</a:t>
            </a: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2a0a09bb265_0_93"/>
          <p:cNvSpPr txBox="1">
            <a:spLocks noGrp="1"/>
          </p:cNvSpPr>
          <p:nvPr>
            <p:ph type="body" idx="1"/>
          </p:nvPr>
        </p:nvSpPr>
        <p:spPr>
          <a:xfrm>
            <a:off x="311700" y="956256"/>
            <a:ext cx="8520600" cy="4021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r>
              <a:rPr lang="ru-RU" sz="18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визуализации результатов работы нейросети было решено проверить результат работы на готовых изображениях по индексу внутри тестовой выборки, для реализации выборки использовался следующий код:</a:t>
            </a:r>
          </a:p>
          <a:p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image_index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image_index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np.expand_dims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(image, axis=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(predictions)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predicted_class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(predictions)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trust_class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image_index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ru-RU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Предсказанный класс: "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predicted_class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Настоящий класс: "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trust_class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ru-RU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кода для случайного индекса (0)</a:t>
            </a:r>
            <a:r>
              <a:rPr lang="ru-RU" sz="18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Предсказанный класс: "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predicted_class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Настоящий класс: "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trust_class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Предсказанный класс: 7 	Настоящий класс: 7</a:t>
            </a:r>
            <a:endParaRPr lang="ru-RU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838</Words>
  <Application>Microsoft Office PowerPoint</Application>
  <PresentationFormat>Экран (16:9)</PresentationFormat>
  <Paragraphs>141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Montserrat</vt:lpstr>
      <vt:lpstr>Courier New</vt:lpstr>
      <vt:lpstr>Montserrat Black</vt:lpstr>
      <vt:lpstr>Times New Roman</vt:lpstr>
      <vt:lpstr>Yandex Sans Text</vt:lpstr>
      <vt:lpstr>Arial</vt:lpstr>
      <vt:lpstr>Calibri</vt:lpstr>
      <vt:lpstr>Simple Light</vt:lpstr>
      <vt:lpstr>ПРОГРАММА ПОВЫШЕНИЯ КВАЛИФИКАЦИИ  “Анализ данных с использованием нейросетей в DATA Science”</vt:lpstr>
      <vt:lpstr> Проект по теме “Анализ изображения с web-камеры при помощи нейросети”     содержание презентации:  Сбор и подготовка данных  Обучение нейросети Оценка модели Визуализация результатов Документация и отчет Презентация проекта, его результаты Дальнейшие улучшения    </vt:lpstr>
      <vt:lpstr> Сбор и подготовка данных </vt:lpstr>
      <vt:lpstr>Сбор и подготовка данных  </vt:lpstr>
      <vt:lpstr>Сбор и подготовка данных</vt:lpstr>
      <vt:lpstr>Обучение нейросети</vt:lpstr>
      <vt:lpstr>Обучение нейросети</vt:lpstr>
      <vt:lpstr>Оценка модели</vt:lpstr>
      <vt:lpstr>Визуализация результатов</vt:lpstr>
      <vt:lpstr>Документация и отчет</vt:lpstr>
      <vt:lpstr>Презентация проекта, его результаты</vt:lpstr>
      <vt:lpstr>Дальнейшие улучшения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ПОВЫШЕНИЯ КВАЛИФИКАЦИИ  “Анализ данных с использованием нейросетей в DATA Science”</dc:title>
  <dc:creator>ADMIN</dc:creator>
  <cp:lastModifiedBy>Farhad Rzaev</cp:lastModifiedBy>
  <cp:revision>26</cp:revision>
  <dcterms:modified xsi:type="dcterms:W3CDTF">2023-12-10T17:28:48Z</dcterms:modified>
</cp:coreProperties>
</file>